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460" r:id="rId3"/>
    <p:sldId id="461" r:id="rId4"/>
    <p:sldId id="817" r:id="rId5"/>
    <p:sldId id="818" r:id="rId6"/>
    <p:sldId id="803" r:id="rId7"/>
    <p:sldId id="809" r:id="rId8"/>
    <p:sldId id="810" r:id="rId9"/>
    <p:sldId id="826" r:id="rId10"/>
    <p:sldId id="822" r:id="rId11"/>
    <p:sldId id="823" r:id="rId12"/>
    <p:sldId id="824" r:id="rId13"/>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3250" autoAdjust="0"/>
  </p:normalViewPr>
  <p:slideViewPr>
    <p:cSldViewPr>
      <p:cViewPr varScale="1">
        <p:scale>
          <a:sx n="59" d="100"/>
          <a:sy n="59" d="100"/>
        </p:scale>
        <p:origin x="1672" y="52"/>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17/05/2023</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3</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9</a:t>
            </a:fld>
            <a:endParaRPr lang="es-MX" sz="1200"/>
          </a:p>
        </p:txBody>
      </p:sp>
    </p:spTree>
    <p:extLst>
      <p:ext uri="{BB962C8B-B14F-4D97-AF65-F5344CB8AC3E}">
        <p14:creationId xmlns:p14="http://schemas.microsoft.com/office/powerpoint/2010/main" val="104528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10</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11</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12</a:t>
            </a:fld>
            <a:endParaRPr lang="es-MX" sz="1200"/>
          </a:p>
        </p:txBody>
      </p:sp>
    </p:spTree>
    <p:extLst>
      <p:ext uri="{BB962C8B-B14F-4D97-AF65-F5344CB8AC3E}">
        <p14:creationId xmlns:p14="http://schemas.microsoft.com/office/powerpoint/2010/main" val="249385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17/05/2023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17/05/2023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17/05/2023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17/05/2023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17/05/2023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17/05/2023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17/05/2023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17/05/2023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17/05/2023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17/05/2023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17/05/2023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17/05/2023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611560" y="825763"/>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984576"/>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221088"/>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336504"/>
            <a:ext cx="8136904" cy="1771895"/>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o viceversa en este caso). La latencia se mide en pings. </a:t>
            </a:r>
            <a:r>
              <a:rPr lang="es-ES" sz="1600" dirty="0">
                <a:latin typeface="Calibri" panose="020F0502020204030204" pitchFamily="34" charset="0"/>
                <a:cs typeface="Times New Roman" panose="02020603050405020304" pitchFamily="18" charset="0"/>
              </a:rPr>
              <a:t>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el 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82956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305526" y="908720"/>
            <a:ext cx="8532948" cy="5490862"/>
          </a:xfrm>
          <a:prstGeom prst="rect">
            <a:avLst/>
          </a:prstGeom>
          <a:noFill/>
        </p:spPr>
        <p:txBody>
          <a:bodyPr wrap="square">
            <a:spAutoFit/>
          </a:bodyPr>
          <a:lstStyle/>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funcionamiento básico de un test de velocidad se basa en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descargar y subir un paquete de archivos a su servidor</a:t>
            </a:r>
            <a:r>
              <a:rPr lang="es-ES" sz="1600" dirty="0">
                <a:latin typeface="Calibri" panose="020F0502020204030204" pitchFamily="34" charset="0"/>
                <a:ea typeface="Calibri" panose="020F0502020204030204" pitchFamily="34" charset="0"/>
                <a:cs typeface="Times New Roman" panose="02020603050405020304" pitchFamily="18" charset="0"/>
              </a:rPr>
              <a:t>. Según el tamaño del paquete y lo que tarde la bajada y la subida es capaz de calcular la </a:t>
            </a:r>
            <a:r>
              <a:rPr lang="es-ES" sz="1600" b="1" dirty="0">
                <a:latin typeface="Calibri" panose="020F0502020204030204" pitchFamily="34" charset="0"/>
                <a:ea typeface="Calibri" panose="020F0502020204030204" pitchFamily="34" charset="0"/>
                <a:cs typeface="Times New Roman" panose="02020603050405020304" pitchFamily="18" charset="0"/>
              </a:rPr>
              <a:t>velocidad de conexión</a:t>
            </a:r>
            <a:r>
              <a:rPr lang="es-ES" sz="1600" dirty="0">
                <a:latin typeface="Calibri" panose="020F0502020204030204" pitchFamily="34" charset="0"/>
                <a:ea typeface="Calibri" panose="020F0502020204030204" pitchFamily="34" charset="0"/>
                <a:cs typeface="Times New Roman" panose="02020603050405020304" pitchFamily="18" charset="0"/>
              </a:rPr>
              <a:t>. </a:t>
            </a:r>
          </a:p>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test no se limita a descargar y subir un archivo. </a:t>
            </a:r>
          </a:p>
          <a:p>
            <a:pPr marL="342900" indent="-34290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Lo primero que hace es determinar cuál es el </a:t>
            </a:r>
            <a:r>
              <a:rPr lang="es-ES" sz="1600" b="1" dirty="0">
                <a:latin typeface="Calibri" panose="020F0502020204030204" pitchFamily="34" charset="0"/>
                <a:ea typeface="Calibri" panose="020F0502020204030204" pitchFamily="34" charset="0"/>
                <a:cs typeface="Times New Roman" panose="02020603050405020304" pitchFamily="18" charset="0"/>
              </a:rPr>
              <a:t>proveedor de servicios de Internet</a:t>
            </a:r>
            <a:r>
              <a:rPr lang="es-ES" sz="1600" dirty="0">
                <a:latin typeface="Calibri" panose="020F0502020204030204" pitchFamily="34" charset="0"/>
                <a:ea typeface="Calibri" panose="020F0502020204030204" pitchFamily="34" charset="0"/>
                <a:cs typeface="Times New Roman" panose="02020603050405020304" pitchFamily="18" charset="0"/>
              </a:rPr>
              <a:t> del usuario. Analiza dónde se encuentran los servidores más cercados de este proveedor. Según la ubicación de estos servidores y la ubicación del usuario puede determinar desde dónde realizar la prueba.</a:t>
            </a:r>
          </a:p>
          <a:p>
            <a:pPr marL="342900" indent="-34290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Normalmente los test de velocidad disponen de servidores ubicados a lo largo y ancho de todo mundo, por lo que se selecciona el servidor más cercano al usuario.</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Elegido el servidor correcto se procede a medir la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latencia</a:t>
            </a:r>
            <a:r>
              <a:rPr lang="es-ES" sz="1600" dirty="0">
                <a:latin typeface="Calibri" panose="020F0502020204030204" pitchFamily="34" charset="0"/>
                <a:ea typeface="Calibri" panose="020F0502020204030204" pitchFamily="34" charset="0"/>
                <a:cs typeface="Times New Roman" panose="02020603050405020304" pitchFamily="18" charset="0"/>
              </a:rPr>
              <a:t> (tiempo que tarda un paquete de archivos en enviarse del servidor al usuario y viceversa). Para ello manda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pings </a:t>
            </a:r>
            <a:r>
              <a:rPr lang="es-ES" sz="1600" dirty="0">
                <a:latin typeface="Calibri" panose="020F0502020204030204" pitchFamily="34" charset="0"/>
                <a:ea typeface="Calibri" panose="020F0502020204030204" pitchFamily="34" charset="0"/>
                <a:cs typeface="Times New Roman" panose="02020603050405020304" pitchFamily="18" charset="0"/>
              </a:rPr>
              <a:t>al servidor desde el dispositivo para ver cuánto tarda en responder.</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Tras esto finalmente se procede a realizar la descarga de archivos y posteriormente la subida de vuelta al servidor. </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Nunca se puede obtener la misma velocidad de transmisión.</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764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4158" y="2060848"/>
            <a:ext cx="4182211" cy="3136658"/>
          </a:xfrm>
          <a:prstGeom prst="rect">
            <a:avLst/>
          </a:prstGeom>
        </p:spPr>
      </p:pic>
      <p:sp>
        <p:nvSpPr>
          <p:cNvPr id="3078" name="Text Box 6"/>
          <p:cNvSpPr txBox="1">
            <a:spLocks noChangeArrowheads="1"/>
          </p:cNvSpPr>
          <p:nvPr/>
        </p:nvSpPr>
        <p:spPr bwMode="auto">
          <a:xfrm>
            <a:off x="818911" y="478854"/>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18997" y="1671041"/>
            <a:ext cx="4050249"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Test de velocidad.</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 calcmode="lin" valueType="num">
                                      <p:cBhvr>
                                        <p:cTn id="1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1000" fill="hold"/>
                                        <p:tgtEl>
                                          <p:spTgt spid="23"/>
                                        </p:tgtEl>
                                        <p:attrNameLst>
                                          <p:attrName>ppt_w</p:attrName>
                                        </p:attrNameLst>
                                      </p:cBhvr>
                                      <p:tavLst>
                                        <p:tav tm="0">
                                          <p:val>
                                            <p:fltVal val="0"/>
                                          </p:val>
                                        </p:tav>
                                        <p:tav tm="100000">
                                          <p:val>
                                            <p:strVal val="#ppt_w"/>
                                          </p:val>
                                        </p:tav>
                                      </p:tavLst>
                                    </p:anim>
                                    <p:anim calcmode="lin" valueType="num">
                                      <p:cBhvr>
                                        <p:cTn id="48" dur="1000" fill="hold"/>
                                        <p:tgtEl>
                                          <p:spTgt spid="23"/>
                                        </p:tgtEl>
                                        <p:attrNameLst>
                                          <p:attrName>ppt_h</p:attrName>
                                        </p:attrNameLst>
                                      </p:cBhvr>
                                      <p:tavLst>
                                        <p:tav tm="0">
                                          <p:val>
                                            <p:fltVal val="0"/>
                                          </p:val>
                                        </p:tav>
                                        <p:tav tm="100000">
                                          <p:val>
                                            <p:strVal val="#ppt_h"/>
                                          </p:val>
                                        </p:tav>
                                      </p:tavLst>
                                    </p:anim>
                                    <p:anim calcmode="lin" valueType="num">
                                      <p:cBhvr>
                                        <p:cTn id="4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fltVal val="0"/>
                                          </p:val>
                                        </p:tav>
                                        <p:tav tm="100000">
                                          <p:val>
                                            <p:strVal val="#ppt_w"/>
                                          </p:val>
                                        </p:tav>
                                      </p:tavLst>
                                    </p:anim>
                                    <p:anim calcmode="lin" valueType="num">
                                      <p:cBhvr>
                                        <p:cTn id="56" dur="1000" fill="hold"/>
                                        <p:tgtEl>
                                          <p:spTgt spid="22"/>
                                        </p:tgtEl>
                                        <p:attrNameLst>
                                          <p:attrName>ppt_h</p:attrName>
                                        </p:attrNameLst>
                                      </p:cBhvr>
                                      <p:tavLst>
                                        <p:tav tm="0">
                                          <p:val>
                                            <p:fltVal val="0"/>
                                          </p:val>
                                        </p:tav>
                                        <p:tav tm="100000">
                                          <p:val>
                                            <p:strVal val="#ppt_h"/>
                                          </p:val>
                                        </p:tav>
                                      </p:tavLst>
                                    </p:anim>
                                    <p:anim calcmode="lin" valueType="num">
                                      <p:cBhvr>
                                        <p:cTn id="5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1000" fill="hold"/>
                                        <p:tgtEl>
                                          <p:spTgt spid="24"/>
                                        </p:tgtEl>
                                        <p:attrNameLst>
                                          <p:attrName>ppt_w</p:attrName>
                                        </p:attrNameLst>
                                      </p:cBhvr>
                                      <p:tavLst>
                                        <p:tav tm="0">
                                          <p:val>
                                            <p:fltVal val="0"/>
                                          </p:val>
                                        </p:tav>
                                        <p:tav tm="100000">
                                          <p:val>
                                            <p:strVal val="#ppt_w"/>
                                          </p:val>
                                        </p:tav>
                                      </p:tavLst>
                                    </p:anim>
                                    <p:anim calcmode="lin" valueType="num">
                                      <p:cBhvr>
                                        <p:cTn id="64" dur="1000" fill="hold"/>
                                        <p:tgtEl>
                                          <p:spTgt spid="24"/>
                                        </p:tgtEl>
                                        <p:attrNameLst>
                                          <p:attrName>ppt_h</p:attrName>
                                        </p:attrNameLst>
                                      </p:cBhvr>
                                      <p:tavLst>
                                        <p:tav tm="0">
                                          <p:val>
                                            <p:fltVal val="0"/>
                                          </p:val>
                                        </p:tav>
                                        <p:tav tm="100000">
                                          <p:val>
                                            <p:strVal val="#ppt_h"/>
                                          </p:val>
                                        </p:tav>
                                      </p:tavLst>
                                    </p:anim>
                                    <p:anim calcmode="lin" valueType="num">
                                      <p:cBhvr>
                                        <p:cTn id="6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p:cTn id="71" dur="1000" fill="hold"/>
                                        <p:tgtEl>
                                          <p:spTgt spid="25"/>
                                        </p:tgtEl>
                                        <p:attrNameLst>
                                          <p:attrName>ppt_w</p:attrName>
                                        </p:attrNameLst>
                                      </p:cBhvr>
                                      <p:tavLst>
                                        <p:tav tm="0">
                                          <p:val>
                                            <p:fltVal val="0"/>
                                          </p:val>
                                        </p:tav>
                                        <p:tav tm="100000">
                                          <p:val>
                                            <p:strVal val="#ppt_w"/>
                                          </p:val>
                                        </p:tav>
                                      </p:tavLst>
                                    </p:anim>
                                    <p:anim calcmode="lin" valueType="num">
                                      <p:cBhvr>
                                        <p:cTn id="72" dur="1000" fill="hold"/>
                                        <p:tgtEl>
                                          <p:spTgt spid="25"/>
                                        </p:tgtEl>
                                        <p:attrNameLst>
                                          <p:attrName>ppt_h</p:attrName>
                                        </p:attrNameLst>
                                      </p:cBhvr>
                                      <p:tavLst>
                                        <p:tav tm="0">
                                          <p:val>
                                            <p:fltVal val="0"/>
                                          </p:val>
                                        </p:tav>
                                        <p:tav tm="100000">
                                          <p:val>
                                            <p:strVal val="#ppt_h"/>
                                          </p:val>
                                        </p:tav>
                                      </p:tavLst>
                                    </p:anim>
                                    <p:anim calcmode="lin" valueType="num">
                                      <p:cBhvr>
                                        <p:cTn id="7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p:cTn id="79" dur="1000" fill="hold"/>
                                        <p:tgtEl>
                                          <p:spTgt spid="26"/>
                                        </p:tgtEl>
                                        <p:attrNameLst>
                                          <p:attrName>ppt_w</p:attrName>
                                        </p:attrNameLst>
                                      </p:cBhvr>
                                      <p:tavLst>
                                        <p:tav tm="0">
                                          <p:val>
                                            <p:fltVal val="0"/>
                                          </p:val>
                                        </p:tav>
                                        <p:tav tm="100000">
                                          <p:val>
                                            <p:strVal val="#ppt_w"/>
                                          </p:val>
                                        </p:tav>
                                      </p:tavLst>
                                    </p:anim>
                                    <p:anim calcmode="lin" valueType="num">
                                      <p:cBhvr>
                                        <p:cTn id="80" dur="1000" fill="hold"/>
                                        <p:tgtEl>
                                          <p:spTgt spid="26"/>
                                        </p:tgtEl>
                                        <p:attrNameLst>
                                          <p:attrName>ppt_h</p:attrName>
                                        </p:attrNameLst>
                                      </p:cBhvr>
                                      <p:tavLst>
                                        <p:tav tm="0">
                                          <p:val>
                                            <p:fltVal val="0"/>
                                          </p:val>
                                        </p:tav>
                                        <p:tav tm="100000">
                                          <p:val>
                                            <p:strVal val="#ppt_h"/>
                                          </p:val>
                                        </p:tav>
                                      </p:tavLst>
                                    </p:anim>
                                    <p:anim calcmode="lin" valueType="num">
                                      <p:cBhvr>
                                        <p:cTn id="81"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868881"/>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name="Imagen" r:id="rId2" imgW="3675063" imgH="1587500" progId="MS_ClipArt_Gallery.2">
                  <p:embed/>
                </p:oleObj>
              </mc:Choice>
              <mc:Fallback>
                <p:oleObj name="Imagen" r:id="rId2" imgW="3675063" imgH="1587500" progId="MS_ClipArt_Gallery.2">
                  <p:embed/>
                  <p:pic>
                    <p:nvPicPr>
                      <p:cNvPr id="307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name="Imagen" r:id="rId2" imgW="3676650" imgH="1965325" progId="MS_ClipArt_Gallery.2">
                  <p:embed/>
                </p:oleObj>
              </mc:Choice>
              <mc:Fallback>
                <p:oleObj name="Imagen" r:id="rId2" imgW="3676650" imgH="1965325" progId="MS_ClipArt_Gallery.2">
                  <p:embed/>
                  <p:pic>
                    <p:nvPicPr>
                      <p:cNvPr id="1024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name="Imagen" r:id="rId4" imgW="2012950" imgH="977900" progId="MS_ClipArt_Gallery.2">
                  <p:embed/>
                </p:oleObj>
              </mc:Choice>
              <mc:Fallback>
                <p:oleObj name="Imagen" r:id="rId4" imgW="2012950" imgH="977900" progId="MS_ClipArt_Gallery.2">
                  <p:embed/>
                  <p:pic>
                    <p:nvPicPr>
                      <p:cNvPr id="10246"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name="Imagen" r:id="rId6" imgW="1912938" imgH="1168400" progId="MS_ClipArt_Gallery.2">
                  <p:embed/>
                </p:oleObj>
              </mc:Choice>
              <mc:Fallback>
                <p:oleObj name="Imagen" r:id="rId6" imgW="1912938" imgH="1168400" progId="MS_ClipArt_Gallery.2">
                  <p:embed/>
                  <p:pic>
                    <p:nvPicPr>
                      <p:cNvPr id="10248"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name="Imagen" r:id="rId8" imgW="2697163" imgH="2465388" progId="MS_ClipArt_Gallery.2">
                  <p:embed/>
                </p:oleObj>
              </mc:Choice>
              <mc:Fallback>
                <p:oleObj name="Imagen" r:id="rId8" imgW="2697163" imgH="2465388" progId="MS_ClipArt_Gallery.2">
                  <p:embed/>
                  <p:pic>
                    <p:nvPicPr>
                      <p:cNvPr id="10249"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43508" y="70426"/>
            <a:ext cx="8856984" cy="72189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933650" y="902546"/>
            <a:ext cx="7461447"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400" b="1" dirty="0">
                <a:solidFill>
                  <a:schemeClr val="accent6">
                    <a:lumMod val="75000"/>
                  </a:schemeClr>
                </a:solidFill>
                <a:latin typeface="Arial" panose="020B0604020202020204" pitchFamily="34" charset="0"/>
                <a:cs typeface="Arial" panose="020B0604020202020204" pitchFamily="34" charset="0"/>
              </a:rPr>
              <a:t>Mide la cantidad de datos que pueden fluir desde un lugar hacia otro en un período de tiempo determinado. Se mide en bits/segundo.</a:t>
            </a:r>
            <a:endParaRPr lang="es-ES" sz="1800" b="1" dirty="0">
              <a:solidFill>
                <a:schemeClr val="accent6">
                  <a:lumMod val="75000"/>
                </a:schemeClr>
              </a:solidFill>
              <a:latin typeface="ZapfHumnst BT"/>
            </a:endParaRPr>
          </a:p>
        </p:txBody>
      </p:sp>
      <p:pic>
        <p:nvPicPr>
          <p:cNvPr id="3" name="Imagen 2">
            <a:extLst>
              <a:ext uri="{FF2B5EF4-FFF2-40B4-BE49-F238E27FC236}">
                <a16:creationId xmlns:a16="http://schemas.microsoft.com/office/drawing/2014/main" id="{779CCE95-012A-416C-BCDD-A18218A2FA95}"/>
              </a:ext>
            </a:extLst>
          </p:cNvPr>
          <p:cNvPicPr>
            <a:picLocks noChangeAspect="1"/>
          </p:cNvPicPr>
          <p:nvPr/>
        </p:nvPicPr>
        <p:blipFill>
          <a:blip r:embed="rId3"/>
          <a:stretch>
            <a:fillRect/>
          </a:stretch>
        </p:blipFill>
        <p:spPr>
          <a:xfrm>
            <a:off x="1583669" y="2204864"/>
            <a:ext cx="3384376" cy="2132620"/>
          </a:xfrm>
          <a:prstGeom prst="rect">
            <a:avLst/>
          </a:prstGeom>
        </p:spPr>
      </p:pic>
      <p:pic>
        <p:nvPicPr>
          <p:cNvPr id="6" name="Imagen 5" descr="Imagen que contiene luz&#10;&#10;Descripción generada automáticamente">
            <a:extLst>
              <a:ext uri="{FF2B5EF4-FFF2-40B4-BE49-F238E27FC236}">
                <a16:creationId xmlns:a16="http://schemas.microsoft.com/office/drawing/2014/main" id="{6C620411-E859-420D-8B7D-26E7ACE9D5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854034"/>
            <a:ext cx="2215908" cy="1865433"/>
          </a:xfrm>
          <a:prstGeom prst="rect">
            <a:avLst/>
          </a:prstGeom>
        </p:spPr>
      </p:pic>
      <p:pic>
        <p:nvPicPr>
          <p:cNvPr id="9" name="Picture 3">
            <a:extLst>
              <a:ext uri="{FF2B5EF4-FFF2-40B4-BE49-F238E27FC236}">
                <a16:creationId xmlns:a16="http://schemas.microsoft.com/office/drawing/2014/main" id="{D81BFD06-C3B0-4A3E-9C17-9CD6B49B6C4F}"/>
              </a:ext>
            </a:extLst>
          </p:cNvPr>
          <p:cNvPicPr>
            <a:picLocks noChangeAspect="1"/>
          </p:cNvPicPr>
          <p:nvPr/>
        </p:nvPicPr>
        <p:blipFill>
          <a:blip r:embed="rId5"/>
          <a:stretch>
            <a:fillRect/>
          </a:stretch>
        </p:blipFill>
        <p:spPr>
          <a:xfrm>
            <a:off x="771601" y="4585125"/>
            <a:ext cx="7785546" cy="1865432"/>
          </a:xfrm>
          <a:prstGeom prst="rect">
            <a:avLst/>
          </a:prstGeom>
        </p:spPr>
      </p:pic>
    </p:spTree>
    <p:extLst>
      <p:ext uri="{BB962C8B-B14F-4D97-AF65-F5344CB8AC3E}">
        <p14:creationId xmlns:p14="http://schemas.microsoft.com/office/powerpoint/2010/main" val="3166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9199</TotalTime>
  <Words>873</Words>
  <Application>Microsoft Office PowerPoint</Application>
  <PresentationFormat>Presentación en pantalla (4:3)</PresentationFormat>
  <Paragraphs>108</Paragraphs>
  <Slides>12</Slides>
  <Notes>7</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12</vt:i4>
      </vt:variant>
    </vt:vector>
  </HeadingPairs>
  <TitlesOfParts>
    <vt:vector size="21" baseType="lpstr">
      <vt:lpstr>Arial</vt:lpstr>
      <vt:lpstr>Calibri</vt:lpstr>
      <vt:lpstr>Dom Casual</vt:lpstr>
      <vt:lpstr>Monotype Sorts</vt:lpstr>
      <vt:lpstr>Times New Roman</vt:lpstr>
      <vt:lpstr>Wingdings</vt:lpstr>
      <vt:lpstr>ZapfHumnst BT</vt:lpstr>
      <vt:lpstr>Tema de Office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155</cp:revision>
  <cp:lastPrinted>2020-02-27T15:33:41Z</cp:lastPrinted>
  <dcterms:created xsi:type="dcterms:W3CDTF">2013-06-11T22:32:36Z</dcterms:created>
  <dcterms:modified xsi:type="dcterms:W3CDTF">2023-05-18T03:15:17Z</dcterms:modified>
</cp:coreProperties>
</file>