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7" r:id="rId2"/>
    <p:sldId id="258" r:id="rId3"/>
    <p:sldId id="276" r:id="rId4"/>
    <p:sldId id="277" r:id="rId5"/>
    <p:sldId id="260" r:id="rId6"/>
    <p:sldId id="261" r:id="rId7"/>
    <p:sldId id="275" r:id="rId8"/>
    <p:sldId id="303" r:id="rId9"/>
    <p:sldId id="262" r:id="rId10"/>
    <p:sldId id="278" r:id="rId11"/>
    <p:sldId id="263" r:id="rId12"/>
    <p:sldId id="266" r:id="rId13"/>
    <p:sldId id="267" r:id="rId14"/>
    <p:sldId id="273" r:id="rId15"/>
    <p:sldId id="279" r:id="rId16"/>
    <p:sldId id="281" r:id="rId17"/>
    <p:sldId id="282" r:id="rId18"/>
    <p:sldId id="304" r:id="rId19"/>
    <p:sldId id="265" r:id="rId20"/>
    <p:sldId id="285" r:id="rId21"/>
    <p:sldId id="283" r:id="rId22"/>
    <p:sldId id="269" r:id="rId23"/>
    <p:sldId id="291" r:id="rId24"/>
    <p:sldId id="288" r:id="rId25"/>
    <p:sldId id="305" r:id="rId26"/>
    <p:sldId id="286" r:id="rId27"/>
    <p:sldId id="270" r:id="rId28"/>
    <p:sldId id="271" r:id="rId29"/>
    <p:sldId id="292" r:id="rId30"/>
    <p:sldId id="302" r:id="rId31"/>
    <p:sldId id="295" r:id="rId32"/>
    <p:sldId id="296" r:id="rId33"/>
    <p:sldId id="297" r:id="rId34"/>
    <p:sldId id="299" r:id="rId35"/>
    <p:sldId id="301" r:id="rId36"/>
    <p:sldId id="298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71" d="100"/>
          <a:sy n="71" d="100"/>
        </p:scale>
        <p:origin x="344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36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10/02/2021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4064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5748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  <a:endParaRPr lang="es-E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255.255.252.0</a:t>
            </a: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10.25.96.2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              01100000.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255.255.11111100.00000000</a:t>
            </a:r>
          </a:p>
          <a:p>
            <a:pPr>
              <a:tabLst>
                <a:tab pos="4553585" algn="l"/>
              </a:tabLst>
            </a:pPr>
            <a:r>
              <a:rPr lang="es-ES" sz="1600" spc="-5" dirty="0">
                <a:latin typeface="Arial" panose="020B0604020202020204" pitchFamily="34" charset="0"/>
                <a:cs typeface="Arial" panose="020B0604020202020204" pitchFamily="34" charset="0"/>
              </a:rPr>
              <a:t>-----------------------------------------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10.25.0110 00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00.0</a:t>
            </a:r>
          </a:p>
          <a:p>
            <a:pPr>
              <a:tabLst>
                <a:tab pos="4553585" algn="l"/>
              </a:tabLs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11.255</a:t>
            </a:r>
          </a:p>
          <a:p>
            <a:pPr>
              <a:tabLst>
                <a:tab pos="4553585" algn="l"/>
              </a:tabLs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10.25.96.0 subred</a:t>
            </a:r>
          </a:p>
          <a:p>
            <a:pPr>
              <a:tabLst>
                <a:tab pos="4553585" algn="l"/>
              </a:tabLs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10.25.99.255 broadcast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4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7387" y="130708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dirty="0">
                <a:cs typeface="Times New Roman"/>
              </a:rPr>
              <a:t>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b="1" spc="-20" dirty="0">
                <a:cs typeface="Times New Roman"/>
              </a:rPr>
              <a:t>m</a:t>
            </a:r>
            <a:r>
              <a:rPr lang="es-ES" sz="2000" b="1" spc="-20" dirty="0">
                <a:cs typeface="Times New Roman"/>
              </a:rPr>
              <a:t>á</a:t>
            </a:r>
            <a:r>
              <a:rPr sz="2000" b="1" dirty="0">
                <a:cs typeface="Times New Roman"/>
              </a:rPr>
              <a:t>sc</a:t>
            </a:r>
            <a:r>
              <a:rPr sz="2000" b="1" spc="5" dirty="0">
                <a:cs typeface="Times New Roman"/>
              </a:rPr>
              <a:t>a</a:t>
            </a:r>
            <a:r>
              <a:rPr sz="2000" b="1" dirty="0">
                <a:cs typeface="Times New Roman"/>
              </a:rPr>
              <a:t>r</a:t>
            </a:r>
            <a:r>
              <a:rPr lang="es-ES" sz="2000" b="1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 subre</a:t>
            </a:r>
            <a:r>
              <a:rPr sz="2000" b="1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CISCO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EB436A-7066-463A-8394-09A7B5C9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255" y="4650614"/>
            <a:ext cx="3775185" cy="2079884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CADA753B-8C83-4DB2-811B-5E549CC20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58561"/>
              </p:ext>
            </p:extLst>
          </p:nvPr>
        </p:nvGraphicFramePr>
        <p:xfrm>
          <a:off x="688340" y="2103030"/>
          <a:ext cx="7844100" cy="2425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09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lang="es-MX"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MX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lang="es-MX"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lang="es-MX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lang="es-MX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Posición del Byte Crítico</a:t>
                      </a:r>
                      <a:endParaRPr lang="es-MX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2815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255.255.255.1100 0000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255.255.11111100.0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255.255.252.0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255.11111000.0.0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255.248.0.0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00826" y="558924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978440"/>
              </p:ext>
            </p:extLst>
          </p:nvPr>
        </p:nvGraphicFramePr>
        <p:xfrm>
          <a:off x="500826" y="2094924"/>
          <a:ext cx="8280920" cy="3216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9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286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255.255.256-32.0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1.0.0.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6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255.255.255.256-2 a la 6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255.255.255.256-64 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145.0.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255.255.256-4.0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.252.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10.</a:t>
                      </a:r>
                      <a:r>
                        <a:rPr lang="es-ES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.0.0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255.256-8.0.0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.248.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0.0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19342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68.255.255.255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195.79.1.255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130.0.255.255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latin typeface="+mn-lt"/>
                          <a:cs typeface="Times New Roman"/>
                        </a:rPr>
                        <a:t>221.0.0.255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426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 </a:t>
            </a:r>
            <a:r>
              <a:rPr sz="2400" spc="-2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200" dirty="0">
                <a:cs typeface="Times New Roman"/>
              </a:rPr>
              <a:t> </a:t>
            </a:r>
            <a:r>
              <a:rPr sz="2400" spc="-5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stantes </a:t>
            </a:r>
            <a:r>
              <a:rPr sz="2400" spc="-19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son </a:t>
            </a:r>
            <a:r>
              <a:rPr sz="2400" spc="-20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utili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ados </a:t>
            </a:r>
            <a:r>
              <a:rPr sz="2400" spc="-19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spc="-20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numerar </a:t>
            </a:r>
            <a:r>
              <a:rPr sz="2400" spc="-25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cada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ed.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lang="es-ES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lang="es-MX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400" dirty="0">
              <a:cs typeface="Times New Roman"/>
            </a:endParaRPr>
          </a:p>
          <a:p>
            <a:pPr marL="36195" marR="22860" algn="just">
              <a:lnSpc>
                <a:spcPct val="100000"/>
              </a:lnSpc>
            </a:pPr>
            <a:r>
              <a:rPr sz="2400" spc="-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1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primera</a:t>
            </a:r>
            <a:r>
              <a:rPr sz="2400" spc="15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17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(di</a:t>
            </a:r>
            <a:r>
              <a:rPr sz="2400" spc="-4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ección</a:t>
            </a:r>
            <a:r>
              <a:rPr sz="2400" spc="1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que</a:t>
            </a:r>
            <a:r>
              <a:rPr sz="2400" spc="15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identi</a:t>
            </a:r>
            <a:r>
              <a:rPr sz="2400" spc="-10" dirty="0">
                <a:cs typeface="Times New Roman"/>
              </a:rPr>
              <a:t>f</a:t>
            </a:r>
            <a:r>
              <a:rPr sz="2400" dirty="0">
                <a:cs typeface="Times New Roman"/>
              </a:rPr>
              <a:t>ica</a:t>
            </a:r>
            <a:r>
              <a:rPr sz="2400" spc="16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165" dirty="0">
                <a:cs typeface="Times New Roman"/>
              </a:rPr>
              <a:t> 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16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de </a:t>
            </a:r>
            <a:r>
              <a:rPr sz="2400" spc="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25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clase)</a:t>
            </a:r>
            <a:r>
              <a:rPr sz="2400" spc="2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y</a:t>
            </a:r>
            <a:r>
              <a:rPr sz="2400" spc="25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última</a:t>
            </a:r>
            <a:r>
              <a:rPr sz="2400" spc="2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</a:t>
            </a:r>
            <a:r>
              <a:rPr sz="2400" spc="-15" dirty="0">
                <a:cs typeface="Times New Roman"/>
              </a:rPr>
              <a:t>u</a:t>
            </a:r>
            <a:r>
              <a:rPr sz="2400" dirty="0">
                <a:cs typeface="Times New Roman"/>
              </a:rPr>
              <a:t>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(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broadcas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400" dirty="0">
                <a:cs typeface="Times New Roman"/>
              </a:rPr>
              <a:t>)</a:t>
            </a:r>
            <a:r>
              <a:rPr sz="2400" spc="254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n</a:t>
            </a:r>
            <a:r>
              <a:rPr sz="2400" dirty="0">
                <a:cs typeface="Times New Roman"/>
              </a:rPr>
              <a:t>o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</a:t>
            </a:r>
            <a:r>
              <a:rPr sz="2400" spc="25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utili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an en</a:t>
            </a:r>
            <a:r>
              <a:rPr sz="2400" spc="-5" dirty="0">
                <a:cs typeface="Times New Roman"/>
              </a:rPr>
              <a:t> u</a:t>
            </a:r>
            <a:r>
              <a:rPr sz="2400" dirty="0">
                <a:cs typeface="Times New Roman"/>
              </a:rPr>
              <a:t>n</a:t>
            </a:r>
            <a:r>
              <a:rPr sz="2400" spc="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equema 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as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ful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17032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72684"/>
              </p:ext>
            </p:extLst>
          </p:nvPr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2044"/>
              </p:ext>
            </p:extLst>
          </p:nvPr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0378"/>
              </p:ext>
            </p:extLst>
          </p:nvPr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6474"/>
              </p:ext>
            </p:extLst>
          </p:nvPr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23356"/>
            <a:ext cx="7818193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spcBef>
                <a:spcPts val="1475"/>
              </a:spcBef>
            </a:pPr>
            <a:r>
              <a:rPr lang="es-ES" sz="2000" dirty="0">
                <a:cs typeface="Times New Roman"/>
              </a:rPr>
              <a:t>Desar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o</a:t>
            </a:r>
            <a:r>
              <a:rPr lang="es-ES" sz="2000" spc="-1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la  </a:t>
            </a:r>
            <a:r>
              <a:rPr lang="es-ES" sz="2000" spc="-250" dirty="0">
                <a:cs typeface="Times New Roman"/>
              </a:rPr>
              <a:t> </a:t>
            </a:r>
            <a:r>
              <a:rPr lang="es-ES" sz="2000" spc="-1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l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esqu</a:t>
            </a:r>
            <a:r>
              <a:rPr lang="es-ES" sz="2000" spc="-1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ma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di</a:t>
            </a:r>
            <a:r>
              <a:rPr lang="es-ES" sz="2000" spc="-6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ecciona</a:t>
            </a:r>
            <a:r>
              <a:rPr lang="es-ES" sz="2000" spc="-10" dirty="0">
                <a:cs typeface="Times New Roman"/>
              </a:rPr>
              <a:t>m</a:t>
            </a:r>
            <a:r>
              <a:rPr lang="es-ES" sz="2000" dirty="0">
                <a:cs typeface="Times New Roman"/>
              </a:rPr>
              <a:t>ie</a:t>
            </a:r>
            <a:r>
              <a:rPr lang="es-ES" sz="2000" spc="-10" dirty="0">
                <a:cs typeface="Times New Roman"/>
              </a:rPr>
              <a:t>n</a:t>
            </a:r>
            <a:r>
              <a:rPr lang="es-ES" sz="2000" dirty="0">
                <a:cs typeface="Times New Roman"/>
              </a:rPr>
              <a:t>to  </a:t>
            </a:r>
            <a:r>
              <a:rPr lang="es-ES" sz="2000" spc="-2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ap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opiado utili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ando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di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</a:t>
            </a:r>
            <a:r>
              <a:rPr lang="es-ES" sz="2000" spc="-10" dirty="0">
                <a:cs typeface="Times New Roman"/>
              </a:rPr>
              <a:t>cc</a:t>
            </a:r>
            <a:r>
              <a:rPr lang="es-ES" sz="2000" dirty="0">
                <a:cs typeface="Times New Roman"/>
              </a:rPr>
              <a:t>ión </a:t>
            </a:r>
            <a:r>
              <a:rPr lang="es-ES" sz="2000" spc="-275" dirty="0">
                <a:cs typeface="Times New Roman"/>
              </a:rPr>
              <a:t> </a:t>
            </a:r>
            <a:r>
              <a:rPr lang="es-ES"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 </a:t>
            </a:r>
            <a:r>
              <a:rPr lang="es-ES"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lang="es-ES"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lang="es-ES"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lang="es-ES"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lang="es-ES"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lang="es-ES"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lang="es-ES"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lang="es-ES"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lang="es-ES"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lang="es-ES"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Utilizar el desplazamiento calculado en el paso 4 y crear la  primera  columna  de  la  tabla. No  olvidar  que  el desplazamiento se da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42322"/>
              </p:ext>
            </p:extLst>
          </p:nvPr>
        </p:nvGraphicFramePr>
        <p:xfrm>
          <a:off x="611561" y="3505364"/>
          <a:ext cx="7818192" cy="2731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195" marR="388620" indent="-2413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Dir.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Inici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Asi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0" marR="422909" indent="15748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Dir.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Br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112.0.16.1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112.0.23.254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112.0.24.1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112.0.31.254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407485"/>
            <a:ext cx="8388424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el valor de la máscara en notación punto decimal para este esquema de direccionamiento?_255_.255_._255_. 11110000_</a:t>
            </a:r>
            <a:r>
              <a:rPr lang="es-ES" sz="2000" dirty="0">
                <a:highlight>
                  <a:srgbClr val="FFFF00"/>
                </a:highlight>
                <a:cs typeface="Times New Roman"/>
              </a:rPr>
              <a:t>240</a:t>
            </a:r>
            <a:r>
              <a:rPr lang="es-ES" sz="2000" dirty="0">
                <a:cs typeface="Times New Roman"/>
              </a:rPr>
              <a:t>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_____4_______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256 – 240 = </a:t>
            </a:r>
            <a:r>
              <a:rPr lang="es-ES" sz="2000" b="1" dirty="0">
                <a:cs typeface="Times New Roman"/>
              </a:rPr>
              <a:t>16</a:t>
            </a:r>
            <a:endParaRPr lang="es-ES" sz="2000" dirty="0">
              <a:cs typeface="Times New Roman"/>
            </a:endParaRP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dirección de broadcast? </a:t>
            </a:r>
            <a:r>
              <a:rPr lang="es-ES" sz="2000" b="1" u="sng" dirty="0">
                <a:cs typeface="Times New Roman"/>
              </a:rPr>
              <a:t>19.255.255.255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69279"/>
              </p:ext>
            </p:extLst>
          </p:nvPr>
        </p:nvGraphicFramePr>
        <p:xfrm>
          <a:off x="2764214" y="4312079"/>
          <a:ext cx="3363035" cy="22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78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428257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226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 con el método binario?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7874"/>
              </p:ext>
            </p:extLst>
          </p:nvPr>
        </p:nvGraphicFramePr>
        <p:xfrm>
          <a:off x="611560" y="3429000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IP de la subred en decimal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84" y="2132856"/>
            <a:ext cx="7686040" cy="3181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764704"/>
            <a:ext cx="8964488" cy="1138519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536" y="1040995"/>
            <a:ext cx="768604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los siguientes datos IP </a:t>
            </a:r>
            <a:r>
              <a:rPr lang="es-ES" sz="16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1600" dirty="0">
                <a:cs typeface="Times New Roman"/>
              </a:rPr>
              <a:t>llena la tabla: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posición del BC  </a:t>
            </a:r>
            <a:r>
              <a:rPr lang="es-ES" sz="1600" dirty="0">
                <a:cs typeface="Times New Roman"/>
              </a:rPr>
              <a:t>_____4 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b="1" dirty="0">
                <a:cs typeface="Times New Roman"/>
              </a:rPr>
              <a:t>Desplazamiento en el Byte Crítico </a:t>
            </a:r>
            <a:r>
              <a:rPr lang="es-ES" sz="1600" dirty="0">
                <a:cs typeface="Times New Roman"/>
              </a:rPr>
              <a:t>__ 16______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#Subred * 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67041"/>
            <a:ext cx="8964488" cy="68569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09326"/>
              </p:ext>
            </p:extLst>
          </p:nvPr>
        </p:nvGraphicFramePr>
        <p:xfrm>
          <a:off x="323528" y="3203024"/>
          <a:ext cx="8352927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6036437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54853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65426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</a:tblGrid>
              <a:tr h="15545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Dir. IP de la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211*16=3376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13.1875</a:t>
                      </a:r>
                    </a:p>
                    <a:p>
                      <a:pPr algn="ctr"/>
                      <a:r>
                        <a:rPr lang="es-ES" sz="1400" dirty="0"/>
                        <a:t>256 /3376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.1875*256= </a:t>
                      </a:r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296*16=4736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18.5</a:t>
                      </a:r>
                    </a:p>
                    <a:p>
                      <a:pPr algn="ctr"/>
                      <a:r>
                        <a:rPr lang="es-ES" sz="1400" dirty="0"/>
                        <a:t>256 /4736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.5*256 = </a:t>
                      </a:r>
                      <a:r>
                        <a:rPr lang="es-ES" sz="1400" b="1" dirty="0"/>
                        <a:t>128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970*16=15520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60.625</a:t>
                      </a:r>
                    </a:p>
                    <a:p>
                      <a:pPr algn="ctr"/>
                      <a:r>
                        <a:rPr lang="es-ES" sz="1400" dirty="0"/>
                        <a:t>256 /15520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.625*256 = </a:t>
                      </a:r>
                      <a:r>
                        <a:rPr lang="es-ES" sz="1400" b="1" dirty="0"/>
                        <a:t>160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1913*16=30608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119.5625</a:t>
                      </a:r>
                    </a:p>
                    <a:p>
                      <a:pPr algn="ctr"/>
                      <a:r>
                        <a:rPr lang="es-ES" sz="1400" dirty="0"/>
                        <a:t>256 /30608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119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.5625*256 = </a:t>
                      </a:r>
                      <a:r>
                        <a:rPr lang="es-ES" sz="1400" b="1" dirty="0"/>
                        <a:t>144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134517"/>
              </p:ext>
            </p:extLst>
          </p:nvPr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2780</Words>
  <Application>Microsoft Office PowerPoint</Application>
  <PresentationFormat>Presentación en pantalla (4:3)</PresentationFormat>
  <Paragraphs>461</Paragraphs>
  <Slides>36</Slides>
  <Notes>28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4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118</cp:revision>
  <dcterms:created xsi:type="dcterms:W3CDTF">2013-06-11T22:32:36Z</dcterms:created>
  <dcterms:modified xsi:type="dcterms:W3CDTF">2021-02-10T20:50:39Z</dcterms:modified>
</cp:coreProperties>
</file>