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2"/>
  </p:notesMasterIdLst>
  <p:handoutMasterIdLst>
    <p:handoutMasterId r:id="rId23"/>
  </p:handoutMasterIdLst>
  <p:sldIdLst>
    <p:sldId id="341" r:id="rId2"/>
    <p:sldId id="493" r:id="rId3"/>
    <p:sldId id="852" r:id="rId4"/>
    <p:sldId id="351" r:id="rId5"/>
    <p:sldId id="352" r:id="rId6"/>
    <p:sldId id="856" r:id="rId7"/>
    <p:sldId id="853" r:id="rId8"/>
    <p:sldId id="628" r:id="rId9"/>
    <p:sldId id="855" r:id="rId10"/>
    <p:sldId id="860" r:id="rId11"/>
    <p:sldId id="858" r:id="rId12"/>
    <p:sldId id="859" r:id="rId13"/>
    <p:sldId id="857" r:id="rId14"/>
    <p:sldId id="629" r:id="rId15"/>
    <p:sldId id="630" r:id="rId16"/>
    <p:sldId id="632" r:id="rId17"/>
    <p:sldId id="631" r:id="rId18"/>
    <p:sldId id="636" r:id="rId19"/>
    <p:sldId id="482" r:id="rId20"/>
    <p:sldId id="484" r:id="rId21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606" autoAdjust="0"/>
    <p:restoredTop sz="92639" autoAdjust="0"/>
  </p:normalViewPr>
  <p:slideViewPr>
    <p:cSldViewPr>
      <p:cViewPr varScale="1">
        <p:scale>
          <a:sx n="102" d="100"/>
          <a:sy n="102" d="100"/>
        </p:scale>
        <p:origin x="2094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D15F0F-6D28-499C-8425-A9347399C9A5}" type="datetimeFigureOut">
              <a:rPr lang="es-MX" smtClean="0"/>
              <a:t>31/10/2023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524254-95EA-43C3-A456-75717B602892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231501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31/10/2023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48542577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16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0708599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17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888555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8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3525190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9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3652670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10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872310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11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33872310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12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94243885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13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42738121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baseline="0" dirty="0">
              <a:latin typeface="Arial" charset="0"/>
            </a:endParaRPr>
          </a:p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14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0835716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endParaRPr lang="es-ES" dirty="0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</p:spPr>
        <p:txBody>
          <a:bodyPr/>
          <a:lstStyle/>
          <a:p>
            <a:fld id="{5641018C-6CAF-B84E-B92C-ECB119457FBA}" type="slidenum">
              <a:rPr lang="en-US" smtClean="0"/>
              <a:pPr/>
              <a:t>15</a:t>
            </a:fld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60508600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31/10/2023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31/10/2023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31/10/2023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6"/>
          <p:cNvSpPr>
            <a:spLocks noGrp="1"/>
          </p:cNvSpPr>
          <p:nvPr>
            <p:ph type="sldNum" sz="quarter" idx="4"/>
          </p:nvPr>
        </p:nvSpPr>
        <p:spPr>
          <a:xfrm>
            <a:off x="8473441" y="6605684"/>
            <a:ext cx="676910" cy="2523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25">
                <a:solidFill>
                  <a:schemeClr val="tx2"/>
                </a:solidFill>
              </a:defRPr>
            </a:lvl1pPr>
          </a:lstStyle>
          <a:p>
            <a:pPr defTabSz="385763">
              <a:defRPr/>
            </a:pPr>
            <a:fld id="{2F5CCB13-0A32-4557-88E9-079F0C330695}" type="slidenum">
              <a:rPr lang="en-US" kern="0" smtClean="0">
                <a:solidFill>
                  <a:srgbClr val="595959"/>
                </a:solidFill>
              </a:rPr>
              <a:pPr defTabSz="385763">
                <a:defRPr/>
              </a:pPr>
              <a:t>‹Nº›</a:t>
            </a:fld>
            <a:endParaRPr lang="en-US" kern="0" dirty="0">
              <a:solidFill>
                <a:srgbClr val="595959"/>
              </a:solidFill>
            </a:endParaRP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144065" y="1065260"/>
            <a:ext cx="8853286" cy="5540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anchor="t" anchorCtr="0" compatLnSpc="1">
            <a:prstTxWarp prst="textNoShape">
              <a:avLst/>
            </a:prstTxWarp>
          </a:bodyPr>
          <a:lstStyle>
            <a:lvl1pPr marL="169863" indent="-169863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>
                <a:solidFill>
                  <a:srgbClr val="000000"/>
                </a:solidFill>
              </a:defRPr>
            </a:lvl1pPr>
            <a:lvl2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2pPr>
            <a:lvl3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3pPr>
            <a:lvl4pPr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defRPr>
                <a:solidFill>
                  <a:srgbClr val="000000"/>
                </a:solidFill>
              </a:defRPr>
            </a:lvl4pPr>
          </a:lstStyle>
          <a:p>
            <a:pPr lvl="0"/>
            <a:r>
              <a:rPr lang="en-US" dirty="0">
                <a:sym typeface="Arial" pitchFamily="34" charset="0"/>
              </a:rPr>
              <a:t>Click to edit Master text styles</a:t>
            </a:r>
          </a:p>
          <a:p>
            <a:pPr lvl="1"/>
            <a:r>
              <a:rPr lang="en-US" dirty="0">
                <a:sym typeface="Arial" pitchFamily="34" charset="0"/>
              </a:rPr>
              <a:t>Second level</a:t>
            </a:r>
          </a:p>
          <a:p>
            <a:pPr lvl="2"/>
            <a:r>
              <a:rPr lang="en-US" dirty="0">
                <a:sym typeface="Arial" pitchFamily="34" charset="0"/>
              </a:rPr>
              <a:t>Third level</a:t>
            </a:r>
          </a:p>
          <a:p>
            <a:pPr lvl="3"/>
            <a:r>
              <a:rPr lang="en-US" dirty="0">
                <a:sym typeface="Arial" pitchFamily="34" charset="0"/>
              </a:rPr>
              <a:t>Fourth level</a:t>
            </a:r>
          </a:p>
        </p:txBody>
      </p:sp>
      <p:sp>
        <p:nvSpPr>
          <p:cNvPr id="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" y="55191"/>
            <a:ext cx="9144000" cy="10100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sz="2400"/>
            </a:lvl1pPr>
          </a:lstStyle>
          <a:p>
            <a:pPr lvl="0"/>
            <a:r>
              <a:rPr lang="en-US" dirty="0">
                <a:sym typeface="Arial" pitchFamily="34" charset="0"/>
              </a:rPr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82725143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31/10/2023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31/10/2023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31/10/2023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31/10/2023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31/10/2023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31/10/2023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31/10/2023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31/10/2023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31/10/2023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45840" y="446807"/>
            <a:ext cx="7342584" cy="1470025"/>
          </a:xfrm>
        </p:spPr>
        <p:txBody>
          <a:bodyPr rtlCol="0">
            <a:normAutofit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TC 2006B 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  <a:latin typeface="Calibri" panose="020F0502020204030204" pitchFamily="34" charset="0"/>
              </a:rPr>
              <a:t>Interconexión de dispositivos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592" y="2204864"/>
            <a:ext cx="7560840" cy="1440160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170000"/>
              </a:lnSpc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Redes inalámbricas</a:t>
            </a:r>
            <a:endParaRPr lang="es-MX" sz="1400" b="1" dirty="0">
              <a:solidFill>
                <a:schemeClr val="accent4">
                  <a:lumMod val="50000"/>
                </a:schemeClr>
              </a:solidFill>
              <a:latin typeface="Calibri" panose="020F0502020204030204" pitchFamily="34" charset="0"/>
            </a:endParaRP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  <a:latin typeface="Calibri" panose="020F0502020204030204" pitchFamily="34" charset="0"/>
              </a:rPr>
              <a:t>ITESM Campus Querétaro</a:t>
            </a:r>
          </a:p>
        </p:txBody>
      </p:sp>
      <p:pic>
        <p:nvPicPr>
          <p:cNvPr id="11" name="Imagen 10" descr="Imagen de la pantalla de un computador portátil&#10;&#10;Descripción generada automáticamente con confianza baja">
            <a:extLst>
              <a:ext uri="{FF2B5EF4-FFF2-40B4-BE49-F238E27FC236}">
                <a16:creationId xmlns:a16="http://schemas.microsoft.com/office/drawing/2014/main" id="{5A216DD5-BD1F-4474-BD25-FD6BA62E99B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7784" y="3645024"/>
            <a:ext cx="3926782" cy="2520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30434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730716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señales Wi-Fi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2 Marcador de contenido">
            <a:extLst>
              <a:ext uri="{FF2B5EF4-FFF2-40B4-BE49-F238E27FC236}">
                <a16:creationId xmlns:a16="http://schemas.microsoft.com/office/drawing/2014/main" id="{5B9A2CDA-3CF6-4395-BD8D-C8982D44F9AB}"/>
              </a:ext>
            </a:extLst>
          </p:cNvPr>
          <p:cNvSpPr txBox="1">
            <a:spLocks/>
          </p:cNvSpPr>
          <p:nvPr/>
        </p:nvSpPr>
        <p:spPr bwMode="auto">
          <a:xfrm>
            <a:off x="899592" y="1412776"/>
            <a:ext cx="7344816" cy="305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ES" sz="1600" b="1" dirty="0" err="1">
                <a:solidFill>
                  <a:schemeClr val="accent6">
                    <a:lumMod val="75000"/>
                  </a:schemeClr>
                </a:solidFill>
              </a:rPr>
              <a:t>WiFi</a:t>
            </a: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 6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33333"/>
                </a:solidFill>
              </a:rPr>
              <a:t>Banda de frecuencia </a:t>
            </a:r>
            <a:r>
              <a:rPr lang="es-ES" sz="1600" b="1" dirty="0">
                <a:solidFill>
                  <a:srgbClr val="333333"/>
                </a:solidFill>
              </a:rPr>
              <a:t>2.4 GHz y 5 GHz </a:t>
            </a:r>
            <a:r>
              <a:rPr lang="es-ES" sz="1600" dirty="0">
                <a:solidFill>
                  <a:srgbClr val="333333"/>
                </a:solidFill>
              </a:rPr>
              <a:t>a la vez (con ello se aprovecha la cobertura de la red de 2,4 GHz y la velocidad de la red de 5 GHz.)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333333"/>
                </a:solidFill>
              </a:rPr>
              <a:t>Cobertura muy extensa</a:t>
            </a:r>
            <a:r>
              <a:rPr lang="es-ES" sz="1600" dirty="0">
                <a:solidFill>
                  <a:srgbClr val="333333"/>
                </a:solidFill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333333"/>
                </a:solidFill>
              </a:rPr>
              <a:t>Velocidad muy alta 2 Gbps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33333"/>
                </a:solidFill>
              </a:rPr>
              <a:t>Se usa en </a:t>
            </a:r>
            <a:r>
              <a:rPr lang="es-ES" sz="1600" b="1" dirty="0">
                <a:solidFill>
                  <a:srgbClr val="333333"/>
                </a:solidFill>
              </a:rPr>
              <a:t>menos dispositivos</a:t>
            </a:r>
            <a:r>
              <a:rPr lang="es-ES" sz="1600" dirty="0">
                <a:solidFill>
                  <a:srgbClr val="333333"/>
                </a:solidFill>
              </a:rPr>
              <a:t> (Exclusiva para dispositivos nuevos)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altLang="es-MX" sz="1600" b="1" dirty="0">
                <a:solidFill>
                  <a:srgbClr val="333333"/>
                </a:solidFill>
              </a:rPr>
              <a:t>Menos interferencias.</a:t>
            </a:r>
          </a:p>
          <a:p>
            <a:pPr algn="just">
              <a:buFont typeface="Arial" panose="020B0604020202020204" pitchFamily="34" charset="0"/>
              <a:buChar char="•"/>
            </a:pPr>
            <a:endParaRPr lang="es-ES" altLang="es-MX" sz="1600" b="1" dirty="0">
              <a:solidFill>
                <a:srgbClr val="333333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s-ES" altLang="es-MX" sz="1600" b="1" dirty="0">
              <a:solidFill>
                <a:srgbClr val="333333"/>
              </a:solidFill>
            </a:endParaRPr>
          </a:p>
        </p:txBody>
      </p:sp>
      <p:pic>
        <p:nvPicPr>
          <p:cNvPr id="22" name="Imagen 21" descr="Icono&#10;&#10;Descripción generada automáticamente">
            <a:extLst>
              <a:ext uri="{FF2B5EF4-FFF2-40B4-BE49-F238E27FC236}">
                <a16:creationId xmlns:a16="http://schemas.microsoft.com/office/drawing/2014/main" id="{8E29E400-413C-5920-9A83-96767522500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2322" y="3645024"/>
            <a:ext cx="2736304" cy="2736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22464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730716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señales Wi-Fi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sp>
        <p:nvSpPr>
          <p:cNvPr id="8" name="2 Marcador de contenido">
            <a:extLst>
              <a:ext uri="{FF2B5EF4-FFF2-40B4-BE49-F238E27FC236}">
                <a16:creationId xmlns:a16="http://schemas.microsoft.com/office/drawing/2014/main" id="{5B9A2CDA-3CF6-4395-BD8D-C8982D44F9AB}"/>
              </a:ext>
            </a:extLst>
          </p:cNvPr>
          <p:cNvSpPr txBox="1">
            <a:spLocks/>
          </p:cNvSpPr>
          <p:nvPr/>
        </p:nvSpPr>
        <p:spPr bwMode="auto">
          <a:xfrm>
            <a:off x="899592" y="1412776"/>
            <a:ext cx="7344816" cy="30506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6 GHz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33333"/>
                </a:solidFill>
              </a:rPr>
              <a:t>Hace uso de la red de </a:t>
            </a:r>
            <a:r>
              <a:rPr lang="es-ES" sz="1600" b="1" dirty="0">
                <a:solidFill>
                  <a:srgbClr val="333333"/>
                </a:solidFill>
              </a:rPr>
              <a:t>2.4 GHz y 5 GHz </a:t>
            </a:r>
            <a:r>
              <a:rPr lang="es-ES" sz="1600" dirty="0">
                <a:solidFill>
                  <a:srgbClr val="333333"/>
                </a:solidFill>
              </a:rPr>
              <a:t>a la vez, con ello se aprovecha la cobertura de la red de 2,4 GHz y la velocidad de la red de 5 GHz.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333333"/>
                </a:solidFill>
              </a:rPr>
              <a:t>Cobertura muy extensa</a:t>
            </a:r>
            <a:r>
              <a:rPr lang="es-ES" sz="1600" dirty="0">
                <a:solidFill>
                  <a:srgbClr val="333333"/>
                </a:solidFill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333333"/>
                </a:solidFill>
              </a:rPr>
              <a:t>Velocidad muy alta 2 Gbps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33333"/>
                </a:solidFill>
              </a:rPr>
              <a:t>Se usa en </a:t>
            </a:r>
            <a:r>
              <a:rPr lang="es-ES" sz="1600" b="1" dirty="0">
                <a:solidFill>
                  <a:srgbClr val="333333"/>
                </a:solidFill>
              </a:rPr>
              <a:t>menos dispositivos</a:t>
            </a:r>
            <a:r>
              <a:rPr lang="es-ES" sz="1600" dirty="0">
                <a:solidFill>
                  <a:srgbClr val="333333"/>
                </a:solidFill>
              </a:rPr>
              <a:t> (Exclusiva para dispositivos nuevos)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altLang="es-MX" sz="1600" b="1" dirty="0">
                <a:solidFill>
                  <a:srgbClr val="333333"/>
                </a:solidFill>
              </a:rPr>
              <a:t>Menos interferencias.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33333"/>
                </a:solidFill>
              </a:rPr>
              <a:t>Tiene </a:t>
            </a:r>
            <a:r>
              <a:rPr lang="es-ES" sz="1600" b="1" dirty="0">
                <a:solidFill>
                  <a:srgbClr val="333333"/>
                </a:solidFill>
              </a:rPr>
              <a:t>7 canales </a:t>
            </a:r>
            <a:r>
              <a:rPr lang="es-ES" sz="1600" dirty="0">
                <a:solidFill>
                  <a:srgbClr val="333333"/>
                </a:solidFill>
              </a:rPr>
              <a:t>de </a:t>
            </a:r>
            <a:r>
              <a:rPr lang="es-ES" sz="1600" b="1" dirty="0">
                <a:solidFill>
                  <a:srgbClr val="333333"/>
                </a:solidFill>
              </a:rPr>
              <a:t>160 MHz</a:t>
            </a:r>
            <a:r>
              <a:rPr lang="es-ES" sz="1600" dirty="0">
                <a:solidFill>
                  <a:srgbClr val="333333"/>
                </a:solidFill>
              </a:rPr>
              <a:t>.</a:t>
            </a:r>
            <a:endParaRPr lang="es-ES" sz="1400" dirty="0">
              <a:solidFill>
                <a:srgbClr val="333333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s-ES" altLang="es-MX" sz="1600" b="1" dirty="0">
              <a:solidFill>
                <a:srgbClr val="333333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s-ES" altLang="es-MX" sz="1600" b="1" dirty="0">
              <a:solidFill>
                <a:srgbClr val="333333"/>
              </a:solidFill>
            </a:endParaRPr>
          </a:p>
        </p:txBody>
      </p:sp>
      <p:pic>
        <p:nvPicPr>
          <p:cNvPr id="12" name="Imagen 11" descr="Interfaz de usuario gráfica&#10;&#10;Descripción generada automáticamente">
            <a:extLst>
              <a:ext uri="{FF2B5EF4-FFF2-40B4-BE49-F238E27FC236}">
                <a16:creationId xmlns:a16="http://schemas.microsoft.com/office/drawing/2014/main" id="{B7EED2A5-7CA4-DC40-55BE-EFE5507D81B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1920" y="4581128"/>
            <a:ext cx="5087878" cy="21305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560651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730716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señales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-Fi</a:t>
            </a: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81B15081-762F-4B85-82C8-46A3C9FC4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1484784"/>
            <a:ext cx="8568952" cy="504056"/>
          </a:xfrm>
        </p:spPr>
        <p:txBody>
          <a:bodyPr>
            <a:noAutofit/>
          </a:bodyPr>
          <a:lstStyle/>
          <a:p>
            <a:pPr marL="0" indent="0" algn="just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>
                <a:solidFill>
                  <a:srgbClr val="333333"/>
                </a:solidFill>
              </a:rPr>
              <a:t>Cómo están distribuidas las bandas entre las frecuencias y cuantos canales tenemos en cada banda:</a:t>
            </a:r>
            <a:endParaRPr lang="es-ES" altLang="es-MX" sz="16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11A79675-A121-BAA8-146F-829D2C009FE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5536" y="2140081"/>
            <a:ext cx="8244408" cy="3194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284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CB525E1-F85E-43E1-96BC-90FD85587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16" y="4005064"/>
            <a:ext cx="3334851" cy="2016223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206642" y="193205"/>
            <a:ext cx="8730716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Señales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-Fi</a:t>
            </a: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81B15081-762F-4B85-82C8-46A3C9FC4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1556792"/>
            <a:ext cx="7992888" cy="3312368"/>
          </a:xfrm>
        </p:spPr>
        <p:txBody>
          <a:bodyPr>
            <a:noAutofit/>
          </a:bodyPr>
          <a:lstStyle/>
          <a:p>
            <a:pPr algn="just">
              <a:lnSpc>
                <a:spcPts val="26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600" dirty="0">
                <a:solidFill>
                  <a:srgbClr val="333333"/>
                </a:solidFill>
              </a:rPr>
              <a:t>Las señales </a:t>
            </a:r>
            <a:r>
              <a:rPr lang="es-ES" sz="1600" dirty="0" err="1">
                <a:solidFill>
                  <a:srgbClr val="333333"/>
                </a:solidFill>
              </a:rPr>
              <a:t>Wi</a:t>
            </a:r>
            <a:r>
              <a:rPr lang="es-ES" sz="1600" dirty="0">
                <a:solidFill>
                  <a:srgbClr val="333333"/>
                </a:solidFill>
              </a:rPr>
              <a:t>-Fi se propagan por medio de la emisión de </a:t>
            </a:r>
            <a:r>
              <a:rPr lang="es-ES" sz="1600" b="1" dirty="0">
                <a:solidFill>
                  <a:srgbClr val="333333"/>
                </a:solidFill>
              </a:rPr>
              <a:t>ondas electromagnéticas </a:t>
            </a:r>
            <a:r>
              <a:rPr lang="es-ES" sz="1600" dirty="0">
                <a:solidFill>
                  <a:srgbClr val="333333"/>
                </a:solidFill>
              </a:rPr>
              <a:t>que cubren un área determinada. Si la señal es </a:t>
            </a:r>
            <a:r>
              <a:rPr lang="es-ES" sz="1600" b="1" dirty="0">
                <a:solidFill>
                  <a:srgbClr val="333333"/>
                </a:solidFill>
              </a:rPr>
              <a:t>2.4G </a:t>
            </a:r>
            <a:r>
              <a:rPr lang="es-ES" sz="1600" dirty="0">
                <a:solidFill>
                  <a:srgbClr val="333333"/>
                </a:solidFill>
              </a:rPr>
              <a:t>puede atravesar sin mucha dificultad determinados obstáculos como muros y puertas, mientras que las señales </a:t>
            </a:r>
            <a:r>
              <a:rPr lang="es-ES" sz="1600" b="1" dirty="0">
                <a:solidFill>
                  <a:srgbClr val="333333"/>
                </a:solidFill>
              </a:rPr>
              <a:t>5G </a:t>
            </a:r>
            <a:r>
              <a:rPr lang="es-ES" sz="1600" dirty="0">
                <a:solidFill>
                  <a:srgbClr val="333333"/>
                </a:solidFill>
              </a:rPr>
              <a:t>no pueden hacerlo tan fácilmente, por lo que su alcance es reducido.</a:t>
            </a:r>
          </a:p>
          <a:p>
            <a:pPr algn="just">
              <a:lnSpc>
                <a:spcPts val="2600"/>
              </a:lnSpc>
              <a:spcAft>
                <a:spcPts val="0"/>
              </a:spcAft>
            </a:pPr>
            <a:r>
              <a:rPr lang="es-ES" sz="1600" dirty="0">
                <a:solidFill>
                  <a:srgbClr val="333333"/>
                </a:solidFill>
              </a:rPr>
              <a:t>Las antenas en los equipos inalámbricos emiten las </a:t>
            </a:r>
            <a:r>
              <a:rPr lang="es-ES" sz="1600" b="1" dirty="0">
                <a:solidFill>
                  <a:srgbClr val="333333"/>
                </a:solidFill>
              </a:rPr>
              <a:t>ondas electromagnéticas</a:t>
            </a:r>
            <a:r>
              <a:rPr lang="es-ES" sz="1600" dirty="0">
                <a:solidFill>
                  <a:srgbClr val="333333"/>
                </a:solidFill>
              </a:rPr>
              <a:t> que permiten a los dispositivos conectarse a Internet. </a:t>
            </a:r>
            <a:endParaRPr lang="es-ES" altLang="es-MX" sz="1600" dirty="0"/>
          </a:p>
        </p:txBody>
      </p:sp>
    </p:spTree>
    <p:extLst>
      <p:ext uri="{BB962C8B-B14F-4D97-AF65-F5344CB8AC3E}">
        <p14:creationId xmlns:p14="http://schemas.microsoft.com/office/powerpoint/2010/main" val="1363485696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53752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Problemas de la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-Fi</a:t>
            </a: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81B15081-762F-4B85-82C8-46A3C9FC4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1560" y="1223120"/>
            <a:ext cx="7920880" cy="3115616"/>
          </a:xfrm>
        </p:spPr>
        <p:txBody>
          <a:bodyPr>
            <a:normAutofit/>
          </a:bodyPr>
          <a:lstStyle/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</a:rPr>
              <a:t>N</a:t>
            </a:r>
            <a:r>
              <a:rPr lang="es-ES" sz="18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o es tan rápida </a:t>
            </a:r>
            <a:r>
              <a:rPr lang="es-ES" sz="1800" b="0" i="0" dirty="0">
                <a:solidFill>
                  <a:srgbClr val="333333"/>
                </a:solidFill>
                <a:effectLst/>
              </a:rPr>
              <a:t>como la conexión por Ethernet, ya que depende de la </a:t>
            </a:r>
            <a:r>
              <a:rPr lang="es-ES" sz="1800" dirty="0">
                <a:solidFill>
                  <a:schemeClr val="bg2">
                    <a:lumMod val="10000"/>
                  </a:schemeClr>
                </a:solidFill>
                <a:effectLst/>
              </a:rPr>
              <a:t>distancia al ruteador </a:t>
            </a:r>
            <a:r>
              <a:rPr lang="es-ES" sz="1800" b="0" i="0" dirty="0">
                <a:solidFill>
                  <a:srgbClr val="333333"/>
                </a:solidFill>
                <a:effectLst/>
              </a:rPr>
              <a:t>a la que se encuentre tu dispositivo.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8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Interferencias</a:t>
            </a:r>
          </a:p>
          <a:p>
            <a:pPr algn="just">
              <a:lnSpc>
                <a:spcPct val="170000"/>
              </a:lnSpc>
              <a:spcBef>
                <a:spcPts val="0"/>
              </a:spcBef>
              <a:spcAft>
                <a:spcPts val="0"/>
              </a:spcAft>
            </a:pPr>
            <a:r>
              <a:rPr lang="es-ES" sz="1800" b="1" dirty="0">
                <a:solidFill>
                  <a:schemeClr val="accent6">
                    <a:lumMod val="75000"/>
                  </a:schemeClr>
                </a:solidFill>
              </a:rPr>
              <a:t>Atenuación</a:t>
            </a:r>
            <a:endParaRPr lang="es-ES" altLang="es-MX" sz="1800" dirty="0">
              <a:solidFill>
                <a:schemeClr val="accent6">
                  <a:lumMod val="75000"/>
                </a:schemeClr>
              </a:solidFill>
            </a:endParaRPr>
          </a:p>
        </p:txBody>
      </p:sp>
      <p:pic>
        <p:nvPicPr>
          <p:cNvPr id="3" name="Imagen 2" descr="Imagen que contiene Icono&#10;&#10;Descripción generada automáticamente">
            <a:extLst>
              <a:ext uri="{FF2B5EF4-FFF2-40B4-BE49-F238E27FC236}">
                <a16:creationId xmlns:a16="http://schemas.microsoft.com/office/drawing/2014/main" id="{91303422-A6A6-47D1-91F8-742D8300076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2780928"/>
            <a:ext cx="3305175" cy="3295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2417754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27590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Problemas de la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-Fi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Interferencias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8F6AB49-F463-4F43-BB27-08054C257C53}"/>
              </a:ext>
            </a:extLst>
          </p:cNvPr>
          <p:cNvSpPr txBox="1">
            <a:spLocks/>
          </p:cNvSpPr>
          <p:nvPr/>
        </p:nvSpPr>
        <p:spPr bwMode="auto">
          <a:xfrm>
            <a:off x="611560" y="1412777"/>
            <a:ext cx="7848872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rmAutofit fontScale="85000" lnSpcReduction="20000"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Debido a que las redes inalámbricas operan en un espectro de frecuencias utilizado por otras tecnologías, pueden existir interferencias que pueden afectar negativamente al rendimiento.</a:t>
            </a:r>
            <a:endParaRPr lang="es-ES_tradnl" altLang="es-MX" dirty="0"/>
          </a:p>
        </p:txBody>
      </p:sp>
      <p:pic>
        <p:nvPicPr>
          <p:cNvPr id="5" name="Imagen 4" descr="Imagen que contiene interior, computer, tabla, computadora&#10;&#10;Descripción generada automáticamente">
            <a:extLst>
              <a:ext uri="{FF2B5EF4-FFF2-40B4-BE49-F238E27FC236}">
                <a16:creationId xmlns:a16="http://schemas.microsoft.com/office/drawing/2014/main" id="{BD2FCAE9-71A6-475E-BDBC-BE95CFBA80A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83968" y="3356992"/>
            <a:ext cx="4029056" cy="2490690"/>
          </a:xfrm>
          <a:prstGeom prst="rect">
            <a:avLst/>
          </a:prstGeom>
        </p:spPr>
      </p:pic>
      <p:sp>
        <p:nvSpPr>
          <p:cNvPr id="7" name="Rectangle 3">
            <a:extLst>
              <a:ext uri="{FF2B5EF4-FFF2-40B4-BE49-F238E27FC236}">
                <a16:creationId xmlns:a16="http://schemas.microsoft.com/office/drawing/2014/main" id="{1F108C6F-C32D-4C69-9A53-47C7160F0D19}"/>
              </a:ext>
            </a:extLst>
          </p:cNvPr>
          <p:cNvSpPr txBox="1">
            <a:spLocks/>
          </p:cNvSpPr>
          <p:nvPr/>
        </p:nvSpPr>
        <p:spPr bwMode="auto">
          <a:xfrm>
            <a:off x="605623" y="2566573"/>
            <a:ext cx="5046497" cy="24906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rmAutofit fontScale="85000" lnSpcReduction="10000"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Tecnologías que pueden producir interferencias: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Bluetooth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Hornos Microondas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Teléfonos inalámbricos</a:t>
            </a:r>
          </a:p>
          <a:p>
            <a:pPr lvl="1" algn="just">
              <a:lnSpc>
                <a:spcPct val="150000"/>
              </a:lnSpc>
              <a:spcBef>
                <a:spcPts val="600"/>
              </a:spcBef>
            </a:pPr>
            <a:r>
              <a:rPr lang="es-ES" altLang="es-MX" sz="2000" dirty="0">
                <a:solidFill>
                  <a:schemeClr val="bg2">
                    <a:lumMod val="25000"/>
                  </a:schemeClr>
                </a:solidFill>
              </a:rPr>
              <a:t>Otras redes WLAN</a:t>
            </a:r>
          </a:p>
          <a:p>
            <a:endParaRPr lang="es-ES_tradnl" altLang="es-MX" dirty="0"/>
          </a:p>
        </p:txBody>
      </p:sp>
    </p:spTree>
    <p:extLst>
      <p:ext uri="{BB962C8B-B14F-4D97-AF65-F5344CB8AC3E}">
        <p14:creationId xmlns:p14="http://schemas.microsoft.com/office/powerpoint/2010/main" val="314193657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315351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Problemas de la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-Fi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Atenuación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8F6AB49-F463-4F43-BB27-08054C257C53}"/>
              </a:ext>
            </a:extLst>
          </p:cNvPr>
          <p:cNvSpPr txBox="1">
            <a:spLocks/>
          </p:cNvSpPr>
          <p:nvPr/>
        </p:nvSpPr>
        <p:spPr bwMode="auto">
          <a:xfrm>
            <a:off x="1043608" y="1655797"/>
            <a:ext cx="7272808" cy="10494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</a:rPr>
              <a:t>Las señales de radio frecuencia pueden desvanecerse o bloquearse por materiales medioambientales.</a:t>
            </a:r>
            <a:endParaRPr lang="es-ES_tradnl" altLang="es-MX" sz="1600" dirty="0"/>
          </a:p>
        </p:txBody>
      </p:sp>
      <p:sp>
        <p:nvSpPr>
          <p:cNvPr id="5" name="13 Forma libre">
            <a:extLst>
              <a:ext uri="{FF2B5EF4-FFF2-40B4-BE49-F238E27FC236}">
                <a16:creationId xmlns:a16="http://schemas.microsoft.com/office/drawing/2014/main" id="{F023A8F6-F791-4F7D-967E-6D3ACEC0A4B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6825" y="3162420"/>
            <a:ext cx="1084262" cy="1328738"/>
          </a:xfrm>
          <a:custGeom>
            <a:avLst/>
            <a:gdLst>
              <a:gd name="T0" fmla="*/ 24310 w 1083733"/>
              <a:gd name="T1" fmla="*/ 1140364 h 1328057"/>
              <a:gd name="T2" fmla="*/ 24310 w 1083733"/>
              <a:gd name="T3" fmla="*/ 1009064 h 1328057"/>
              <a:gd name="T4" fmla="*/ 170163 w 1083733"/>
              <a:gd name="T5" fmla="*/ 367153 h 1328057"/>
              <a:gd name="T6" fmla="*/ 403525 w 1083733"/>
              <a:gd name="T7" fmla="*/ 1330021 h 1328057"/>
              <a:gd name="T8" fmla="*/ 607718 w 1083733"/>
              <a:gd name="T9" fmla="*/ 337976 h 1328057"/>
              <a:gd name="T10" fmla="*/ 797328 w 1083733"/>
              <a:gd name="T11" fmla="*/ 1154953 h 1328057"/>
              <a:gd name="T12" fmla="*/ 884839 w 1083733"/>
              <a:gd name="T13" fmla="*/ 2429 h 1328057"/>
              <a:gd name="T14" fmla="*/ 1001521 w 1083733"/>
              <a:gd name="T15" fmla="*/ 1169543 h 1328057"/>
              <a:gd name="T16" fmla="*/ 1089035 w 1083733"/>
              <a:gd name="T17" fmla="*/ 600577 h 132805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83733"/>
              <a:gd name="T28" fmla="*/ 0 h 1328057"/>
              <a:gd name="T29" fmla="*/ 1083733 w 1083733"/>
              <a:gd name="T30" fmla="*/ 1328057 h 132805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83733" h="1328057">
                <a:moveTo>
                  <a:pt x="24190" y="1134533"/>
                </a:moveTo>
                <a:cubicBezTo>
                  <a:pt x="12095" y="1133323"/>
                  <a:pt x="0" y="1132114"/>
                  <a:pt x="24190" y="1003905"/>
                </a:cubicBezTo>
                <a:cubicBezTo>
                  <a:pt x="48380" y="875696"/>
                  <a:pt x="106438" y="312057"/>
                  <a:pt x="169333" y="365276"/>
                </a:cubicBezTo>
                <a:cubicBezTo>
                  <a:pt x="232228" y="418495"/>
                  <a:pt x="328990" y="1328057"/>
                  <a:pt x="401561" y="1323219"/>
                </a:cubicBezTo>
                <a:cubicBezTo>
                  <a:pt x="474132" y="1318381"/>
                  <a:pt x="539447" y="365276"/>
                  <a:pt x="604761" y="336247"/>
                </a:cubicBezTo>
                <a:cubicBezTo>
                  <a:pt x="670075" y="307218"/>
                  <a:pt x="747485" y="1204685"/>
                  <a:pt x="793447" y="1149047"/>
                </a:cubicBezTo>
                <a:cubicBezTo>
                  <a:pt x="839409" y="1093409"/>
                  <a:pt x="846666" y="0"/>
                  <a:pt x="880533" y="2419"/>
                </a:cubicBezTo>
                <a:cubicBezTo>
                  <a:pt x="914400" y="4838"/>
                  <a:pt x="962780" y="1064381"/>
                  <a:pt x="996647" y="1163562"/>
                </a:cubicBezTo>
                <a:cubicBezTo>
                  <a:pt x="1030514" y="1262743"/>
                  <a:pt x="1076476" y="694267"/>
                  <a:pt x="1083733" y="597505"/>
                </a:cubicBezTo>
              </a:path>
            </a:pathLst>
          </a:cu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cxnSp>
        <p:nvCxnSpPr>
          <p:cNvPr id="9" name="12 Conector recto">
            <a:extLst>
              <a:ext uri="{FF2B5EF4-FFF2-40B4-BE49-F238E27FC236}">
                <a16:creationId xmlns:a16="http://schemas.microsoft.com/office/drawing/2014/main" id="{014893D3-98FC-427D-80FF-937377CF7FD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2079675" y="3976808"/>
            <a:ext cx="1357312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0" name="15 CuadroTexto">
            <a:extLst>
              <a:ext uri="{FF2B5EF4-FFF2-40B4-BE49-F238E27FC236}">
                <a16:creationId xmlns:a16="http://schemas.microsoft.com/office/drawing/2014/main" id="{C24DA4C7-62F6-41E9-A88A-48B228987F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50" y="2705220"/>
            <a:ext cx="1000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 dirty="0">
                <a:latin typeface="ZapfHumnst BT"/>
              </a:rPr>
              <a:t>Original</a:t>
            </a:r>
          </a:p>
        </p:txBody>
      </p:sp>
      <p:sp>
        <p:nvSpPr>
          <p:cNvPr id="11" name="18 Rectángulo redondeado">
            <a:extLst>
              <a:ext uri="{FF2B5EF4-FFF2-40B4-BE49-F238E27FC236}">
                <a16:creationId xmlns:a16="http://schemas.microsoft.com/office/drawing/2014/main" id="{C6500C72-6265-484C-B7B4-151CDC0A6F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08300" y="4705470"/>
            <a:ext cx="214312" cy="21431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12" name="19 CuadroTexto">
            <a:extLst>
              <a:ext uri="{FF2B5EF4-FFF2-40B4-BE49-F238E27FC236}">
                <a16:creationId xmlns:a16="http://schemas.microsoft.com/office/drawing/2014/main" id="{49871D88-89F7-4DDD-8394-EAF4C3BE3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2550" y="5010270"/>
            <a:ext cx="1000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>
                <a:latin typeface="ZapfHumnst BT"/>
              </a:rPr>
              <a:t>Punto 1</a:t>
            </a:r>
          </a:p>
        </p:txBody>
      </p:sp>
      <p:sp>
        <p:nvSpPr>
          <p:cNvPr id="13" name="20 CuadroTexto">
            <a:extLst>
              <a:ext uri="{FF2B5EF4-FFF2-40B4-BE49-F238E27FC236}">
                <a16:creationId xmlns:a16="http://schemas.microsoft.com/office/drawing/2014/main" id="{7308C414-5FA3-4F22-B38D-BAC1075218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8425" y="4991220"/>
            <a:ext cx="2500312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 i="1">
                <a:cs typeface="Times New Roman" pitchFamily="18" charset="0"/>
              </a:rPr>
              <a:t>Medio de transmisión</a:t>
            </a:r>
          </a:p>
        </p:txBody>
      </p:sp>
      <p:sp>
        <p:nvSpPr>
          <p:cNvPr id="14" name="21 Rectángulo redondeado">
            <a:extLst>
              <a:ext uri="{FF2B5EF4-FFF2-40B4-BE49-F238E27FC236}">
                <a16:creationId xmlns:a16="http://schemas.microsoft.com/office/drawing/2014/main" id="{19A30867-C068-4C6B-9FA0-B214F42C26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80175" y="4705470"/>
            <a:ext cx="214312" cy="214313"/>
          </a:xfrm>
          <a:prstGeom prst="roundRect">
            <a:avLst>
              <a:gd name="adj" fmla="val 16667"/>
            </a:avLst>
          </a:prstGeom>
          <a:solidFill>
            <a:schemeClr val="accent2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endParaRPr lang="es-MX" altLang="es-MX" sz="2400"/>
          </a:p>
        </p:txBody>
      </p:sp>
      <p:sp>
        <p:nvSpPr>
          <p:cNvPr id="15" name="22 CuadroTexto">
            <a:extLst>
              <a:ext uri="{FF2B5EF4-FFF2-40B4-BE49-F238E27FC236}">
                <a16:creationId xmlns:a16="http://schemas.microsoft.com/office/drawing/2014/main" id="{D5127EF5-EE88-4B29-9CF9-9B531CA1CB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4425" y="5010270"/>
            <a:ext cx="100012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>
                <a:latin typeface="ZapfHumnst BT"/>
              </a:rPr>
              <a:t>Punto 2</a:t>
            </a:r>
          </a:p>
        </p:txBody>
      </p:sp>
      <p:sp>
        <p:nvSpPr>
          <p:cNvPr id="16" name="23 Forma libre">
            <a:extLst>
              <a:ext uri="{FF2B5EF4-FFF2-40B4-BE49-F238E27FC236}">
                <a16:creationId xmlns:a16="http://schemas.microsoft.com/office/drawing/2014/main" id="{90BE3755-D178-4F56-B9E8-A71E597672C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7412" y="3491033"/>
            <a:ext cx="1084263" cy="785812"/>
          </a:xfrm>
          <a:custGeom>
            <a:avLst/>
            <a:gdLst>
              <a:gd name="T0" fmla="*/ 24310 w 1083733"/>
              <a:gd name="T1" fmla="*/ 3531 h 1328057"/>
              <a:gd name="T2" fmla="*/ 24310 w 1083733"/>
              <a:gd name="T3" fmla="*/ 3125 h 1328057"/>
              <a:gd name="T4" fmla="*/ 170163 w 1083733"/>
              <a:gd name="T5" fmla="*/ 1137 h 1328057"/>
              <a:gd name="T6" fmla="*/ 403529 w 1083733"/>
              <a:gd name="T7" fmla="*/ 4119 h 1328057"/>
              <a:gd name="T8" fmla="*/ 607725 w 1083733"/>
              <a:gd name="T9" fmla="*/ 1047 h 1328057"/>
              <a:gd name="T10" fmla="*/ 797335 w 1083733"/>
              <a:gd name="T11" fmla="*/ 3577 h 1328057"/>
              <a:gd name="T12" fmla="*/ 884848 w 1083733"/>
              <a:gd name="T13" fmla="*/ 8 h 1328057"/>
              <a:gd name="T14" fmla="*/ 1001530 w 1083733"/>
              <a:gd name="T15" fmla="*/ 3622 h 1328057"/>
              <a:gd name="T16" fmla="*/ 1089045 w 1083733"/>
              <a:gd name="T17" fmla="*/ 1860 h 1328057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w 1083733"/>
              <a:gd name="T28" fmla="*/ 0 h 1328057"/>
              <a:gd name="T29" fmla="*/ 1083733 w 1083733"/>
              <a:gd name="T30" fmla="*/ 1328057 h 1328057"/>
            </a:gdLst>
            <a:ahLst/>
            <a:cxnLst>
              <a:cxn ang="T18">
                <a:pos x="T0" y="T1"/>
              </a:cxn>
              <a:cxn ang="T19">
                <a:pos x="T2" y="T3"/>
              </a:cxn>
              <a:cxn ang="T20">
                <a:pos x="T4" y="T5"/>
              </a:cxn>
              <a:cxn ang="T21">
                <a:pos x="T6" y="T7"/>
              </a:cxn>
              <a:cxn ang="T22">
                <a:pos x="T8" y="T9"/>
              </a:cxn>
              <a:cxn ang="T23">
                <a:pos x="T10" y="T11"/>
              </a:cxn>
              <a:cxn ang="T24">
                <a:pos x="T12" y="T13"/>
              </a:cxn>
              <a:cxn ang="T25">
                <a:pos x="T14" y="T15"/>
              </a:cxn>
              <a:cxn ang="T26">
                <a:pos x="T16" y="T17"/>
              </a:cxn>
            </a:cxnLst>
            <a:rect l="T27" t="T28" r="T29" b="T30"/>
            <a:pathLst>
              <a:path w="1083733" h="1328057">
                <a:moveTo>
                  <a:pt x="24190" y="1134533"/>
                </a:moveTo>
                <a:cubicBezTo>
                  <a:pt x="12095" y="1133323"/>
                  <a:pt x="0" y="1132114"/>
                  <a:pt x="24190" y="1003905"/>
                </a:cubicBezTo>
                <a:cubicBezTo>
                  <a:pt x="48380" y="875696"/>
                  <a:pt x="106438" y="312057"/>
                  <a:pt x="169333" y="365276"/>
                </a:cubicBezTo>
                <a:cubicBezTo>
                  <a:pt x="232228" y="418495"/>
                  <a:pt x="328990" y="1328057"/>
                  <a:pt x="401561" y="1323219"/>
                </a:cubicBezTo>
                <a:cubicBezTo>
                  <a:pt x="474132" y="1318381"/>
                  <a:pt x="539447" y="365276"/>
                  <a:pt x="604761" y="336247"/>
                </a:cubicBezTo>
                <a:cubicBezTo>
                  <a:pt x="670075" y="307218"/>
                  <a:pt x="747485" y="1204685"/>
                  <a:pt x="793447" y="1149047"/>
                </a:cubicBezTo>
                <a:cubicBezTo>
                  <a:pt x="839409" y="1093409"/>
                  <a:pt x="846666" y="0"/>
                  <a:pt x="880533" y="2419"/>
                </a:cubicBezTo>
                <a:cubicBezTo>
                  <a:pt x="914400" y="4838"/>
                  <a:pt x="962780" y="1064381"/>
                  <a:pt x="996647" y="1163562"/>
                </a:cubicBezTo>
                <a:cubicBezTo>
                  <a:pt x="1030514" y="1262743"/>
                  <a:pt x="1076476" y="694267"/>
                  <a:pt x="1083733" y="597505"/>
                </a:cubicBezTo>
              </a:path>
            </a:pathLst>
          </a:custGeom>
          <a:solidFill>
            <a:schemeClr val="bg1"/>
          </a:solidFill>
          <a:ln w="9525" algn="ctr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es-MX"/>
          </a:p>
        </p:txBody>
      </p:sp>
      <p:cxnSp>
        <p:nvCxnSpPr>
          <p:cNvPr id="17" name="24 Conector recto">
            <a:extLst>
              <a:ext uri="{FF2B5EF4-FFF2-40B4-BE49-F238E27FC236}">
                <a16:creationId xmlns:a16="http://schemas.microsoft.com/office/drawing/2014/main" id="{E0ABB55D-6149-4630-8610-6EA2E89B6EFF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5437237" y="3976808"/>
            <a:ext cx="1357313" cy="1587"/>
          </a:xfrm>
          <a:prstGeom prst="line">
            <a:avLst/>
          </a:prstGeom>
          <a:noFill/>
          <a:ln w="9525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25 CuadroTexto">
            <a:extLst>
              <a:ext uri="{FF2B5EF4-FFF2-40B4-BE49-F238E27FC236}">
                <a16:creationId xmlns:a16="http://schemas.microsoft.com/office/drawing/2014/main" id="{20B4F5F7-CBDF-4A00-A4AC-3CF24C8B250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80112" y="2705220"/>
            <a:ext cx="1214438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s-MX" altLang="es-MX" sz="1600" b="1">
                <a:latin typeface="ZapfHumnst BT"/>
              </a:rPr>
              <a:t>Atenuado</a:t>
            </a:r>
          </a:p>
        </p:txBody>
      </p:sp>
      <p:cxnSp>
        <p:nvCxnSpPr>
          <p:cNvPr id="19" name="17 Conector recto">
            <a:extLst>
              <a:ext uri="{FF2B5EF4-FFF2-40B4-BE49-F238E27FC236}">
                <a16:creationId xmlns:a16="http://schemas.microsoft.com/office/drawing/2014/main" id="{4B155412-2DE6-4E47-9CE0-A43F213BF003}"/>
              </a:ext>
            </a:extLst>
          </p:cNvPr>
          <p:cNvCxnSpPr>
            <a:cxnSpLocks noChangeShapeType="1"/>
            <a:endCxn id="14" idx="1"/>
          </p:cNvCxnSpPr>
          <p:nvPr/>
        </p:nvCxnSpPr>
        <p:spPr bwMode="auto">
          <a:xfrm>
            <a:off x="2722612" y="4812627"/>
            <a:ext cx="3357563" cy="0"/>
          </a:xfrm>
          <a:prstGeom prst="line">
            <a:avLst/>
          </a:prstGeom>
          <a:noFill/>
          <a:ln w="38100" algn="ctr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</p:spTree>
    <p:extLst>
      <p:ext uri="{BB962C8B-B14F-4D97-AF65-F5344CB8AC3E}">
        <p14:creationId xmlns:p14="http://schemas.microsoft.com/office/powerpoint/2010/main" val="4293821121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269776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Problemas de la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-Fi</a:t>
            </a:r>
          </a:p>
          <a:p>
            <a:pPr>
              <a:defRPr/>
            </a:pPr>
            <a:r>
              <a:rPr lang="es-ES_tradnl" sz="2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Atenuación</a:t>
            </a:r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B8F6AB49-F463-4F43-BB27-08054C257C53}"/>
              </a:ext>
            </a:extLst>
          </p:cNvPr>
          <p:cNvSpPr txBox="1">
            <a:spLocks/>
          </p:cNvSpPr>
          <p:nvPr/>
        </p:nvSpPr>
        <p:spPr bwMode="auto">
          <a:xfrm>
            <a:off x="539552" y="1412776"/>
            <a:ext cx="7526224" cy="52161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rm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5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altLang="es-MX" sz="1600" dirty="0">
                <a:solidFill>
                  <a:schemeClr val="bg2">
                    <a:lumMod val="25000"/>
                  </a:schemeClr>
                </a:solidFill>
              </a:rPr>
              <a:t>La siguiente tabla muestra cómo afectan estos materiales a las señales inalámbricas:</a:t>
            </a:r>
            <a:endParaRPr lang="es-ES_tradnl" altLang="es-MX" sz="1600" dirty="0"/>
          </a:p>
        </p:txBody>
      </p:sp>
      <p:graphicFrame>
        <p:nvGraphicFramePr>
          <p:cNvPr id="7" name="2 Tabla">
            <a:extLst>
              <a:ext uri="{FF2B5EF4-FFF2-40B4-BE49-F238E27FC236}">
                <a16:creationId xmlns:a16="http://schemas.microsoft.com/office/drawing/2014/main" id="{1E89715E-B63E-4130-8098-CDD0A72FA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23130677"/>
              </p:ext>
            </p:extLst>
          </p:nvPr>
        </p:nvGraphicFramePr>
        <p:xfrm>
          <a:off x="648952" y="2047529"/>
          <a:ext cx="7750578" cy="4090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785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40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3805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02045"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Material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Ejemplo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/>
                        <a:t>Interferencia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Madera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Tablas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Baja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Vidrio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Ventanas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Baja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Amianto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Techo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Baja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Yeso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Paredes interiores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5">
                              <a:lumMod val="75000"/>
                            </a:schemeClr>
                          </a:solidFill>
                        </a:rPr>
                        <a:t>Baja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Ladrillo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Paredes interiores/exteriores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Media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Hojas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Árboles y plantas 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4">
                              <a:lumMod val="75000"/>
                            </a:schemeClr>
                          </a:solidFill>
                        </a:rPr>
                        <a:t>Media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Agua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Lluvia / Niebla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Cerámica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Tejas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Papel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Rollo de papel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Vidrio con alto contenido de plomo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Ventanas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30037"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FF0000"/>
                          </a:solidFill>
                        </a:rPr>
                        <a:t>Metales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FF0000"/>
                          </a:solidFill>
                        </a:rPr>
                        <a:t>Vigas / Armarios</a:t>
                      </a:r>
                    </a:p>
                  </a:txBody>
                  <a:tcPr marT="45717" marB="45717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b="1" dirty="0">
                          <a:solidFill>
                            <a:srgbClr val="FF0000"/>
                          </a:solidFill>
                        </a:rPr>
                        <a:t>Muy Alta</a:t>
                      </a:r>
                    </a:p>
                  </a:txBody>
                  <a:tcPr marT="45717" marB="45717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4310272"/>
      </p:ext>
    </p:extLst>
  </p:cSld>
  <p:clrMapOvr>
    <a:masterClrMapping/>
  </p:clrMapOvr>
  <p:transition spd="slow">
    <p:wip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56263D48-660E-4A4A-96EB-23656832AE73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188640"/>
            <a:ext cx="8784976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Diferencias entre </a:t>
            </a:r>
            <a:r>
              <a:rPr lang="es-ES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WiFi</a:t>
            </a:r>
            <a:r>
              <a:rPr lang="es-ES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y Bluetooth</a:t>
            </a:r>
            <a:endParaRPr lang="es-ES_tradnl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4" name="Imagen 3" descr="Diagrama&#10;&#10;Descripción generada automáticamente">
            <a:extLst>
              <a:ext uri="{FF2B5EF4-FFF2-40B4-BE49-F238E27FC236}">
                <a16:creationId xmlns:a16="http://schemas.microsoft.com/office/drawing/2014/main" id="{5907BA3E-527F-487D-BA22-A8D57BE575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707" y="2416174"/>
            <a:ext cx="3528392" cy="2646294"/>
          </a:xfrm>
          <a:prstGeom prst="rect">
            <a:avLst/>
          </a:prstGeom>
        </p:spPr>
      </p:pic>
      <p:pic>
        <p:nvPicPr>
          <p:cNvPr id="3" name="Imagen 2" descr="Una pantalla de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CFDB5D28-441C-4FAA-9840-DA27B0143BF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32040" y="2321189"/>
            <a:ext cx="3672408" cy="2519272"/>
          </a:xfrm>
          <a:prstGeom prst="rect">
            <a:avLst/>
          </a:prstGeom>
        </p:spPr>
      </p:pic>
      <p:sp>
        <p:nvSpPr>
          <p:cNvPr id="8" name="2 Marcador de contenido">
            <a:extLst>
              <a:ext uri="{FF2B5EF4-FFF2-40B4-BE49-F238E27FC236}">
                <a16:creationId xmlns:a16="http://schemas.microsoft.com/office/drawing/2014/main" id="{4B3CA3A8-C610-45BA-83F8-BF8D4DDF3238}"/>
              </a:ext>
            </a:extLst>
          </p:cNvPr>
          <p:cNvSpPr txBox="1">
            <a:spLocks/>
          </p:cNvSpPr>
          <p:nvPr/>
        </p:nvSpPr>
        <p:spPr>
          <a:xfrm>
            <a:off x="4975477" y="1443850"/>
            <a:ext cx="3440263" cy="9770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rgbClr val="333333"/>
                </a:solidFill>
              </a:rPr>
              <a:t>El </a:t>
            </a:r>
            <a:r>
              <a:rPr lang="es-ES" sz="1400" b="1" dirty="0" err="1">
                <a:solidFill>
                  <a:schemeClr val="accent6">
                    <a:lumMod val="75000"/>
                  </a:schemeClr>
                </a:solidFill>
              </a:rPr>
              <a:t>WiFi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es-ES" sz="1400" dirty="0">
                <a:solidFill>
                  <a:srgbClr val="333333"/>
                </a:solidFill>
              </a:rPr>
              <a:t>se utiliza más para poder </a:t>
            </a:r>
            <a:r>
              <a:rPr lang="es-ES" sz="1400" b="1" dirty="0">
                <a:solidFill>
                  <a:srgbClr val="333333"/>
                </a:solidFill>
              </a:rPr>
              <a:t>conectar dispositivos a Internet</a:t>
            </a:r>
            <a:r>
              <a:rPr lang="es-ES" sz="1400" dirty="0">
                <a:solidFill>
                  <a:srgbClr val="333333"/>
                </a:solidFill>
              </a:rPr>
              <a:t> y entre sí.</a:t>
            </a:r>
            <a:endParaRPr lang="es-ES" alt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2 Marcador de contenido">
            <a:extLst>
              <a:ext uri="{FF2B5EF4-FFF2-40B4-BE49-F238E27FC236}">
                <a16:creationId xmlns:a16="http://schemas.microsoft.com/office/drawing/2014/main" id="{F2D72477-2257-47F2-8471-337EA416A975}"/>
              </a:ext>
            </a:extLst>
          </p:cNvPr>
          <p:cNvSpPr txBox="1">
            <a:spLocks/>
          </p:cNvSpPr>
          <p:nvPr/>
        </p:nvSpPr>
        <p:spPr>
          <a:xfrm>
            <a:off x="877707" y="1439136"/>
            <a:ext cx="3528392" cy="8557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400" dirty="0">
                <a:solidFill>
                  <a:srgbClr val="333333"/>
                </a:solidFill>
              </a:rPr>
              <a:t>El </a:t>
            </a:r>
            <a:r>
              <a:rPr lang="es-ES" sz="1400" b="1" dirty="0">
                <a:solidFill>
                  <a:schemeClr val="accent6">
                    <a:lumMod val="75000"/>
                  </a:schemeClr>
                </a:solidFill>
              </a:rPr>
              <a:t>Bluetooth</a:t>
            </a:r>
            <a:r>
              <a:rPr lang="es-ES" sz="1400" dirty="0">
                <a:solidFill>
                  <a:srgbClr val="333333"/>
                </a:solidFill>
              </a:rPr>
              <a:t> se utiliza para </a:t>
            </a:r>
            <a:r>
              <a:rPr lang="es-ES" sz="1400" b="1" dirty="0">
                <a:solidFill>
                  <a:srgbClr val="333333"/>
                </a:solidFill>
              </a:rPr>
              <a:t>conectar dispositivos entre sí</a:t>
            </a:r>
            <a:r>
              <a:rPr lang="es-ES" sz="1400" dirty="0">
                <a:solidFill>
                  <a:srgbClr val="333333"/>
                </a:solidFill>
              </a:rPr>
              <a:t>.</a:t>
            </a:r>
            <a:endParaRPr lang="es-ES" alt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EAE6950-0D53-4780-AFC9-052806CBF9E4}"/>
              </a:ext>
            </a:extLst>
          </p:cNvPr>
          <p:cNvSpPr txBox="1"/>
          <p:nvPr/>
        </p:nvSpPr>
        <p:spPr>
          <a:xfrm>
            <a:off x="878263" y="5232212"/>
            <a:ext cx="7595399" cy="7007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2500"/>
              </a:lnSpc>
            </a:pPr>
            <a:r>
              <a:rPr lang="es-ES" sz="14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El </a:t>
            </a:r>
            <a:r>
              <a:rPr lang="es-ES" sz="14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Bluetooth</a:t>
            </a:r>
            <a:r>
              <a:rPr lang="es-ES" sz="14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 sustituye a los cables con los que conectas un teclado o ratón a la computadora para utilizarlos, mientras que el </a:t>
            </a:r>
            <a:r>
              <a:rPr lang="es-ES" sz="14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WiFi</a:t>
            </a:r>
            <a:r>
              <a:rPr lang="es-ES" sz="1400" b="0" i="0" dirty="0">
                <a:solidFill>
                  <a:schemeClr val="bg2">
                    <a:lumMod val="25000"/>
                  </a:schemeClr>
                </a:solidFill>
                <a:effectLst/>
              </a:rPr>
              <a:t> hace que esta computadora se conecte a la red.</a:t>
            </a:r>
            <a:endParaRPr lang="es-MX" sz="1400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709098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11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3"/>
          <p:cNvSpPr>
            <a:spLocks noGrp="1"/>
          </p:cNvSpPr>
          <p:nvPr>
            <p:ph type="body" idx="1"/>
          </p:nvPr>
        </p:nvSpPr>
        <p:spPr>
          <a:xfrm>
            <a:off x="427038" y="1196752"/>
            <a:ext cx="8249418" cy="4104456"/>
          </a:xfrm>
        </p:spPr>
        <p:txBody>
          <a:bodyPr>
            <a:normAutofit fontScale="32500" lnSpcReduction="20000"/>
          </a:bodyPr>
          <a:lstStyle/>
          <a:p>
            <a:pPr algn="just">
              <a:lnSpc>
                <a:spcPct val="170000"/>
              </a:lnSpc>
              <a:spcBef>
                <a:spcPts val="1200"/>
              </a:spcBef>
            </a:pPr>
            <a:r>
              <a:rPr lang="es-ES" sz="4900" dirty="0">
                <a:solidFill>
                  <a:schemeClr val="bg2">
                    <a:lumMod val="25000"/>
                  </a:schemeClr>
                </a:solidFill>
              </a:rPr>
              <a:t>Es una norma de transmisión de datos que utiliza las ondas de radio en las frecuencias de </a:t>
            </a:r>
            <a:r>
              <a:rPr lang="es-ES" sz="4900" b="1" dirty="0">
                <a:solidFill>
                  <a:schemeClr val="bg2">
                    <a:lumMod val="25000"/>
                  </a:schemeClr>
                </a:solidFill>
              </a:rPr>
              <a:t>2.3 a 5.8 GHz</a:t>
            </a:r>
            <a:r>
              <a:rPr lang="es-ES" sz="4900" dirty="0">
                <a:solidFill>
                  <a:schemeClr val="bg2">
                    <a:lumMod val="25000"/>
                  </a:schemeClr>
                </a:solidFill>
              </a:rPr>
              <a:t> y puede tener una cobertura de hasta </a:t>
            </a:r>
            <a:r>
              <a:rPr lang="es-ES" sz="4900" b="1" dirty="0">
                <a:solidFill>
                  <a:schemeClr val="bg2">
                    <a:lumMod val="25000"/>
                  </a:schemeClr>
                </a:solidFill>
              </a:rPr>
              <a:t>70 km</a:t>
            </a:r>
            <a:r>
              <a:rPr lang="es-ES" sz="49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altLang="es-MX" sz="49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70000"/>
              </a:lnSpc>
              <a:spcBef>
                <a:spcPts val="1200"/>
              </a:spcBef>
            </a:pP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“</a:t>
            </a:r>
            <a:r>
              <a:rPr lang="es-ES_tradnl" altLang="es-MX" sz="4900" dirty="0" err="1">
                <a:solidFill>
                  <a:schemeClr val="bg2">
                    <a:lumMod val="25000"/>
                  </a:schemeClr>
                </a:solidFill>
              </a:rPr>
              <a:t>Worldwide</a:t>
            </a: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altLang="es-MX" sz="4900" dirty="0" err="1">
                <a:solidFill>
                  <a:schemeClr val="bg2">
                    <a:lumMod val="25000"/>
                  </a:schemeClr>
                </a:solidFill>
              </a:rPr>
              <a:t>Interoperability</a:t>
            </a: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altLang="es-MX" sz="4900" dirty="0" err="1">
                <a:solidFill>
                  <a:schemeClr val="bg2">
                    <a:lumMod val="25000"/>
                  </a:schemeClr>
                </a:solidFill>
              </a:rPr>
              <a:t>for</a:t>
            </a: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ES_tradnl" altLang="es-MX" sz="4900" dirty="0" err="1">
                <a:solidFill>
                  <a:schemeClr val="bg2">
                    <a:lumMod val="25000"/>
                  </a:schemeClr>
                </a:solidFill>
              </a:rPr>
              <a:t>Microwave</a:t>
            </a: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 Access” o Interoperabilidad mundial de acceso por microondas. P</a:t>
            </a:r>
            <a:r>
              <a:rPr lang="es-ES" sz="4900" dirty="0" err="1">
                <a:solidFill>
                  <a:schemeClr val="bg2">
                    <a:lumMod val="25000"/>
                  </a:schemeClr>
                </a:solidFill>
              </a:rPr>
              <a:t>ermite</a:t>
            </a:r>
            <a:r>
              <a:rPr lang="es-ES" sz="4900" dirty="0">
                <a:solidFill>
                  <a:schemeClr val="bg2">
                    <a:lumMod val="25000"/>
                  </a:schemeClr>
                </a:solidFill>
              </a:rPr>
              <a:t> la recepción de datos por </a:t>
            </a:r>
            <a:r>
              <a:rPr lang="es-ES" sz="4900" b="1" dirty="0">
                <a:solidFill>
                  <a:schemeClr val="bg2">
                    <a:lumMod val="25000"/>
                  </a:schemeClr>
                </a:solidFill>
              </a:rPr>
              <a:t>microondas</a:t>
            </a:r>
            <a:r>
              <a:rPr lang="es-ES" sz="4900" dirty="0">
                <a:solidFill>
                  <a:schemeClr val="bg2">
                    <a:lumMod val="25000"/>
                  </a:schemeClr>
                </a:solidFill>
              </a:rPr>
              <a:t> y retransmisión por </a:t>
            </a:r>
            <a:r>
              <a:rPr lang="es-ES" sz="4900" b="1" dirty="0">
                <a:solidFill>
                  <a:schemeClr val="bg2">
                    <a:lumMod val="25000"/>
                  </a:schemeClr>
                </a:solidFill>
              </a:rPr>
              <a:t>ondas de radio</a:t>
            </a:r>
            <a:r>
              <a:rPr lang="es-ES_tradnl" sz="4900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_tradnl" altLang="es-MX" sz="4900" dirty="0">
              <a:solidFill>
                <a:schemeClr val="bg2">
                  <a:lumMod val="25000"/>
                </a:schemeClr>
              </a:solidFill>
            </a:endParaRPr>
          </a:p>
          <a:p>
            <a:pPr algn="just">
              <a:lnSpc>
                <a:spcPct val="170000"/>
              </a:lnSpc>
              <a:spcBef>
                <a:spcPts val="1200"/>
              </a:spcBef>
            </a:pP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Estándar IEEE </a:t>
            </a:r>
            <a:r>
              <a:rPr lang="es-ES_tradnl" altLang="es-MX" sz="4900" b="1" dirty="0">
                <a:solidFill>
                  <a:schemeClr val="bg2">
                    <a:lumMod val="25000"/>
                  </a:schemeClr>
                </a:solidFill>
              </a:rPr>
              <a:t>802.16 </a:t>
            </a:r>
          </a:p>
          <a:p>
            <a:pPr algn="just">
              <a:lnSpc>
                <a:spcPct val="170000"/>
              </a:lnSpc>
              <a:spcBef>
                <a:spcPts val="1200"/>
              </a:spcBef>
            </a:pP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Creado por un consorcio de empresas</a:t>
            </a:r>
          </a:p>
          <a:p>
            <a:pPr algn="just">
              <a:lnSpc>
                <a:spcPct val="170000"/>
              </a:lnSpc>
              <a:spcBef>
                <a:spcPts val="1200"/>
              </a:spcBef>
              <a:buFont typeface="Verdana" pitchFamily="34" charset="0"/>
              <a:buNone/>
            </a:pPr>
            <a:r>
              <a:rPr lang="es-ES_tradnl" altLang="es-MX" sz="4900" dirty="0">
                <a:solidFill>
                  <a:schemeClr val="bg2">
                    <a:lumMod val="25000"/>
                  </a:schemeClr>
                </a:solidFill>
              </a:rPr>
              <a:t>	(actualmente mas de 100)</a:t>
            </a:r>
          </a:p>
          <a:p>
            <a:pPr lvl="1" algn="just" eaLnBrk="1" hangingPunct="1">
              <a:lnSpc>
                <a:spcPct val="90000"/>
              </a:lnSpc>
            </a:pPr>
            <a:endParaRPr lang="es-ES_tradnl" altLang="es-MX" sz="4900" dirty="0"/>
          </a:p>
          <a:p>
            <a:pPr lvl="1" eaLnBrk="1" hangingPunct="1">
              <a:lnSpc>
                <a:spcPct val="90000"/>
              </a:lnSpc>
              <a:buFont typeface="Verdana" pitchFamily="34" charset="0"/>
              <a:buNone/>
            </a:pPr>
            <a:endParaRPr lang="es-ES_tradnl" altLang="es-MX" sz="1800" dirty="0"/>
          </a:p>
        </p:txBody>
      </p:sp>
      <p:pic>
        <p:nvPicPr>
          <p:cNvPr id="30723" name="Picture 4" descr="Image399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3968" y="3429000"/>
            <a:ext cx="4320480" cy="2808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A5FAC942-EEFB-4CAB-9078-0B6F91E91AFF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3752"/>
            <a:ext cx="871296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-Max?</a:t>
            </a:r>
          </a:p>
        </p:txBody>
      </p:sp>
    </p:spTree>
    <p:extLst>
      <p:ext uri="{BB962C8B-B14F-4D97-AF65-F5344CB8AC3E}">
        <p14:creationId xmlns:p14="http://schemas.microsoft.com/office/powerpoint/2010/main" val="813502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 descr="Una pantalla de una computadora&#10;&#10;Descripción generada automáticamente con confianza media">
            <a:extLst>
              <a:ext uri="{FF2B5EF4-FFF2-40B4-BE49-F238E27FC236}">
                <a16:creationId xmlns:a16="http://schemas.microsoft.com/office/drawing/2014/main" id="{069253FC-52A6-4B7E-B893-87B9E83FEF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37062" y="2108950"/>
            <a:ext cx="4104456" cy="2815657"/>
          </a:xfrm>
          <a:prstGeom prst="rect">
            <a:avLst/>
          </a:prstGeom>
        </p:spPr>
      </p:pic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971600" y="2016112"/>
            <a:ext cx="3456384" cy="300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Tipos de medios inalámbricos.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Definición de Bluetooth.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Redes LAN inalámbricas.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Definición de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-Fi.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Problemas de la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-Fi.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Diferencias </a:t>
            </a:r>
            <a:r>
              <a:rPr lang="es-MX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MX" dirty="0">
                <a:latin typeface="Arial" panose="020B0604020202020204" pitchFamily="34" charset="0"/>
                <a:cs typeface="Arial" panose="020B0604020202020204" pitchFamily="34" charset="0"/>
              </a:rPr>
              <a:t>-Fi y Bluetooth.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Definición de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-Max.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Ventajas del </a:t>
            </a:r>
            <a:r>
              <a:rPr lang="es-ES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ES" dirty="0">
                <a:latin typeface="Arial" panose="020B0604020202020204" pitchFamily="34" charset="0"/>
                <a:cs typeface="Arial" panose="020B0604020202020204" pitchFamily="34" charset="0"/>
              </a:rPr>
              <a:t>-Max.</a:t>
            </a:r>
            <a:endParaRPr lang="es-MX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792025" y="69269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Agenda de esta sesión</a:t>
            </a:r>
          </a:p>
        </p:txBody>
      </p:sp>
    </p:spTree>
    <p:extLst>
      <p:ext uri="{BB962C8B-B14F-4D97-AF65-F5344CB8AC3E}">
        <p14:creationId xmlns:p14="http://schemas.microsoft.com/office/powerpoint/2010/main" val="100966467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66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629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4" descr="Image3990">
            <a:extLst>
              <a:ext uri="{FF2B5EF4-FFF2-40B4-BE49-F238E27FC236}">
                <a16:creationId xmlns:a16="http://schemas.microsoft.com/office/drawing/2014/main" id="{42028B80-9D09-4F8F-8CC2-D15E3DD74E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27984" y="4221088"/>
            <a:ext cx="3816424" cy="248065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2770" name="Rectangle 3"/>
          <p:cNvSpPr>
            <a:spLocks noGrp="1"/>
          </p:cNvSpPr>
          <p:nvPr>
            <p:ph type="body" idx="1"/>
          </p:nvPr>
        </p:nvSpPr>
        <p:spPr>
          <a:xfrm>
            <a:off x="575556" y="1178239"/>
            <a:ext cx="7884876" cy="3114857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Cobertura a un área muy extensa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Adecuado para ciudades enteras, pudiendo formar una </a:t>
            </a:r>
            <a:r>
              <a:rPr lang="es-ES_tradnl" altLang="es-MX" sz="1600" b="1" dirty="0">
                <a:solidFill>
                  <a:schemeClr val="bg2">
                    <a:lumMod val="25000"/>
                  </a:schemeClr>
                </a:solidFill>
              </a:rPr>
              <a:t>MAN</a:t>
            </a: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Puede producir transmisiones de hasta </a:t>
            </a:r>
            <a:r>
              <a:rPr lang="es-ES_tradnl" altLang="es-MX" sz="1600" b="1" dirty="0">
                <a:solidFill>
                  <a:schemeClr val="bg2">
                    <a:lumMod val="25000"/>
                  </a:schemeClr>
                </a:solidFill>
              </a:rPr>
              <a:t>70 Mbps</a:t>
            </a: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.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Puede ser </a:t>
            </a:r>
            <a:r>
              <a:rPr lang="es-ES_tradnl" altLang="es-MX" sz="1600" b="1" dirty="0">
                <a:solidFill>
                  <a:schemeClr val="bg2">
                    <a:lumMod val="25000"/>
                  </a:schemeClr>
                </a:solidFill>
              </a:rPr>
              <a:t>simétrico </a:t>
            </a: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lo cual significa que puede proporcionar un flujo de datos similar tanto de subida como de bajada. </a:t>
            </a:r>
          </a:p>
          <a:p>
            <a:pPr>
              <a:lnSpc>
                <a:spcPct val="150000"/>
              </a:lnSpc>
              <a:spcBef>
                <a:spcPts val="600"/>
              </a:spcBef>
            </a:pP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Las antenas de </a:t>
            </a:r>
            <a:r>
              <a:rPr lang="es-ES_tradnl" altLang="es-MX" sz="1600" b="1" dirty="0" err="1">
                <a:solidFill>
                  <a:schemeClr val="bg2">
                    <a:lumMod val="25000"/>
                  </a:schemeClr>
                </a:solidFill>
              </a:rPr>
              <a:t>Wi</a:t>
            </a:r>
            <a:r>
              <a:rPr lang="es-ES_tradnl" altLang="es-MX" sz="1600" b="1" dirty="0">
                <a:solidFill>
                  <a:schemeClr val="bg2">
                    <a:lumMod val="25000"/>
                  </a:schemeClr>
                </a:solidFill>
              </a:rPr>
              <a:t>-Max</a:t>
            </a: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 operan a una frecuencia de hasta </a:t>
            </a:r>
            <a:r>
              <a:rPr lang="es-ES_tradnl" altLang="es-MX" sz="1600" b="1" dirty="0">
                <a:solidFill>
                  <a:schemeClr val="bg2">
                    <a:lumMod val="25000"/>
                  </a:schemeClr>
                </a:solidFill>
              </a:rPr>
              <a:t>60 </a:t>
            </a:r>
            <a:r>
              <a:rPr lang="es-ES_tradnl" altLang="es-MX" sz="1600" b="1" dirty="0" err="1">
                <a:solidFill>
                  <a:schemeClr val="bg2">
                    <a:lumMod val="25000"/>
                  </a:schemeClr>
                </a:solidFill>
              </a:rPr>
              <a:t>Mhz</a:t>
            </a:r>
            <a:r>
              <a:rPr lang="es-ES_tradnl" altLang="es-MX" sz="1600" dirty="0">
                <a:solidFill>
                  <a:schemeClr val="bg2">
                    <a:lumMod val="25000"/>
                  </a:schemeClr>
                </a:solidFill>
              </a:rPr>
              <a:t>. Las antenas no tienen que estar directamente alineadas con sus clientes.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0EA0C3D0-3C5E-493D-9B58-B770E967A9C3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3752"/>
            <a:ext cx="871296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Ventajas del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-Max</a:t>
            </a:r>
          </a:p>
        </p:txBody>
      </p:sp>
    </p:spTree>
    <p:extLst>
      <p:ext uri="{BB962C8B-B14F-4D97-AF65-F5344CB8AC3E}">
        <p14:creationId xmlns:p14="http://schemas.microsoft.com/office/powerpoint/2010/main" val="1783699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Text Box 5"/>
          <p:cNvSpPr txBox="1">
            <a:spLocks noChangeArrowheads="1"/>
          </p:cNvSpPr>
          <p:nvPr/>
        </p:nvSpPr>
        <p:spPr bwMode="auto">
          <a:xfrm>
            <a:off x="1043608" y="1920707"/>
            <a:ext cx="6362244" cy="16684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WPAN - Bluetooth: 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802.15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WLAN - </a:t>
            </a:r>
            <a:r>
              <a:rPr lang="es-MX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WiFi</a:t>
            </a:r>
            <a:r>
              <a:rPr lang="es-MX" sz="18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802.11</a:t>
            </a:r>
          </a:p>
          <a:p>
            <a:pPr marL="285750" indent="-28575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WWAN – </a:t>
            </a:r>
            <a:r>
              <a:rPr lang="es-ES" sz="1800" b="1" dirty="0" err="1">
                <a:latin typeface="Arial" panose="020B0604020202020204" pitchFamily="34" charset="0"/>
                <a:cs typeface="Arial" panose="020B0604020202020204" pitchFamily="34" charset="0"/>
              </a:rPr>
              <a:t>Wi</a:t>
            </a:r>
            <a:r>
              <a:rPr lang="es-ES" sz="1800" b="1" dirty="0">
                <a:latin typeface="Arial" panose="020B0604020202020204" pitchFamily="34" charset="0"/>
                <a:cs typeface="Arial" panose="020B0604020202020204" pitchFamily="34" charset="0"/>
              </a:rPr>
              <a:t>-Max: </a:t>
            </a:r>
            <a:r>
              <a:rPr lang="es-MX" sz="1800" dirty="0">
                <a:latin typeface="Arial" panose="020B0604020202020204" pitchFamily="34" charset="0"/>
                <a:cs typeface="Arial" panose="020B0604020202020204" pitchFamily="34" charset="0"/>
              </a:rPr>
              <a:t>Estándar IEEE 802.16</a:t>
            </a:r>
          </a:p>
        </p:txBody>
      </p:sp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555516"/>
            <a:ext cx="7539037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Medios inalámbricos</a:t>
            </a:r>
          </a:p>
        </p:txBody>
      </p:sp>
      <p:sp>
        <p:nvSpPr>
          <p:cNvPr id="5" name="7 CuadroTexto">
            <a:extLst>
              <a:ext uri="{FF2B5EF4-FFF2-40B4-BE49-F238E27FC236}">
                <a16:creationId xmlns:a16="http://schemas.microsoft.com/office/drawing/2014/main" id="{E7C64DDA-814C-45BB-9962-5F313C80AF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173424" y="1059572"/>
            <a:ext cx="4846848" cy="5062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Tipos de medios inalámbricos</a:t>
            </a:r>
            <a:endParaRPr lang="es-MX" altLang="es-MX" sz="2000" dirty="0">
              <a:solidFill>
                <a:schemeClr val="accent6">
                  <a:lumMod val="75000"/>
                </a:schemeClr>
              </a:solidFill>
              <a:latin typeface="ZapfHumnst BT"/>
            </a:endParaRPr>
          </a:p>
        </p:txBody>
      </p:sp>
      <p:pic>
        <p:nvPicPr>
          <p:cNvPr id="3" name="Imagen 2" descr="Imagen que contiene medidor, teléfono&#10;&#10;Descripción generada automáticamente">
            <a:extLst>
              <a:ext uri="{FF2B5EF4-FFF2-40B4-BE49-F238E27FC236}">
                <a16:creationId xmlns:a16="http://schemas.microsoft.com/office/drawing/2014/main" id="{6114799D-7569-4D96-AB43-337D4C81BD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6157" y="3933056"/>
            <a:ext cx="2882900" cy="2590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37059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5936" y="2420888"/>
            <a:ext cx="4392488" cy="3584270"/>
          </a:xfrm>
          <a:prstGeom prst="rect">
            <a:avLst/>
          </a:prstGeom>
        </p:spPr>
      </p:pic>
      <p:sp>
        <p:nvSpPr>
          <p:cNvPr id="5139" name="Rectangle 18"/>
          <p:cNvSpPr>
            <a:spLocks noChangeArrowheads="1"/>
          </p:cNvSpPr>
          <p:nvPr/>
        </p:nvSpPr>
        <p:spPr bwMode="auto">
          <a:xfrm>
            <a:off x="428024" y="1463179"/>
            <a:ext cx="7888391" cy="13251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/>
          <a:p>
            <a:pPr marL="342900" indent="-342900" algn="just"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ES_tradnl" sz="1600" dirty="0">
                <a:latin typeface="ZapfHumnst BT"/>
              </a:rPr>
              <a:t>Es una especificación industrial para </a:t>
            </a:r>
            <a:r>
              <a:rPr lang="es-ES_tradnl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Redes Inalámbricas de Área Personal (</a:t>
            </a:r>
            <a:r>
              <a:rPr lang="es-ES_tradnl" sz="1600" b="1" dirty="0" err="1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WPANs</a:t>
            </a:r>
            <a:r>
              <a:rPr lang="es-ES_tradnl" sz="16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)</a:t>
            </a:r>
            <a:r>
              <a:rPr lang="es-ES_tradnl" sz="1600" dirty="0">
                <a:latin typeface="ZapfHumnst BT"/>
              </a:rPr>
              <a:t> que posibilita la transmisión de voz y </a:t>
            </a:r>
            <a:r>
              <a:rPr lang="es-MX" sz="1600" dirty="0">
                <a:latin typeface="ZapfHumnst BT"/>
              </a:rPr>
              <a:t>y datos entre diferentes dispositivos mediante un enlace por radiofrecuencia en la banda de los </a:t>
            </a:r>
            <a:r>
              <a:rPr lang="es-MX" sz="1600" b="1" dirty="0">
                <a:latin typeface="ZapfHumnst BT"/>
              </a:rPr>
              <a:t>2.4 GHz</a:t>
            </a:r>
            <a:r>
              <a:rPr lang="es-MX" sz="1600" dirty="0">
                <a:latin typeface="ZapfHumnst BT"/>
              </a:rPr>
              <a:t>.</a:t>
            </a:r>
            <a:endParaRPr lang="es-ES_tradnl" sz="1600" dirty="0">
              <a:latin typeface="ZapfHumnst BT"/>
            </a:endParaRPr>
          </a:p>
        </p:txBody>
      </p:sp>
      <p:sp>
        <p:nvSpPr>
          <p:cNvPr id="24" name="Rectangle 17"/>
          <p:cNvSpPr txBox="1">
            <a:spLocks noChangeArrowheads="1"/>
          </p:cNvSpPr>
          <p:nvPr/>
        </p:nvSpPr>
        <p:spPr bwMode="auto">
          <a:xfrm>
            <a:off x="428024" y="2924944"/>
            <a:ext cx="3351888" cy="289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  <a:defRPr/>
            </a:pP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ZapfHumnst BT"/>
              </a:rPr>
              <a:t>Es un protocolo de comunicaciones diseñado especialmente para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dispositivos de bajo consumo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latin typeface="ZapfHumnst BT"/>
              </a:rPr>
              <a:t>como</a:t>
            </a:r>
            <a:r>
              <a:rPr lang="es-MX" dirty="0">
                <a:latin typeface="ZapfHumnst BT"/>
              </a:rPr>
              <a:t> teléfonos móviles, computadoras portátiles o cámaras digitales.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5FBADFD2-7402-4EE1-A8D8-8135B24A3064}"/>
              </a:ext>
            </a:extLst>
          </p:cNvPr>
          <p:cNvSpPr txBox="1">
            <a:spLocks noChangeArrowheads="1"/>
          </p:cNvSpPr>
          <p:nvPr/>
        </p:nvSpPr>
        <p:spPr>
          <a:xfrm>
            <a:off x="251520" y="315476"/>
            <a:ext cx="871296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el Bluetooth?</a:t>
            </a:r>
          </a:p>
        </p:txBody>
      </p:sp>
    </p:spTree>
    <p:extLst>
      <p:ext uri="{BB962C8B-B14F-4D97-AF65-F5344CB8AC3E}">
        <p14:creationId xmlns:p14="http://schemas.microsoft.com/office/powerpoint/2010/main" val="159628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9" grpId="0"/>
      <p:bldP spid="24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31840" y="1928549"/>
            <a:ext cx="5400600" cy="3885949"/>
          </a:xfrm>
          <a:prstGeom prst="rect">
            <a:avLst/>
          </a:prstGeom>
        </p:spPr>
      </p:pic>
      <p:sp>
        <p:nvSpPr>
          <p:cNvPr id="5138" name="Rectangle 17"/>
          <p:cNvSpPr txBox="1">
            <a:spLocks noChangeArrowheads="1"/>
          </p:cNvSpPr>
          <p:nvPr/>
        </p:nvSpPr>
        <p:spPr bwMode="auto">
          <a:xfrm>
            <a:off x="539782" y="1340768"/>
            <a:ext cx="7416594" cy="5815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dirty="0">
                <a:latin typeface="ZapfHumnst BT"/>
              </a:rPr>
              <a:t>Facilita las comunicaciones entre </a:t>
            </a:r>
            <a:r>
              <a:rPr lang="es-MX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equipos móviles </a:t>
            </a:r>
            <a:r>
              <a:rPr lang="es-MX" dirty="0">
                <a:latin typeface="ZapfHumnst BT"/>
              </a:rPr>
              <a:t>y fijos.</a:t>
            </a:r>
            <a:endParaRPr lang="es-MX" sz="1800" dirty="0">
              <a:latin typeface="ZapfHumnst BT"/>
            </a:endParaRPr>
          </a:p>
        </p:txBody>
      </p:sp>
      <p:sp>
        <p:nvSpPr>
          <p:cNvPr id="10" name="Rectangle 17"/>
          <p:cNvSpPr txBox="1">
            <a:spLocks noChangeArrowheads="1"/>
          </p:cNvSpPr>
          <p:nvPr/>
        </p:nvSpPr>
        <p:spPr bwMode="auto">
          <a:xfrm>
            <a:off x="539782" y="1951866"/>
            <a:ext cx="2376034" cy="26588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2075" tIns="46038" rIns="92075" bIns="46038"/>
          <a:lstStyle>
            <a:lvl1pPr marL="342900" indent="-342900"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lnSpc>
                <a:spcPct val="150000"/>
              </a:lnSpc>
              <a:buClr>
                <a:schemeClr val="tx2"/>
              </a:buClr>
              <a:buSzPct val="70000"/>
              <a:buFont typeface="Wingdings" pitchFamily="2" charset="2"/>
              <a:buChar char="¡"/>
            </a:pPr>
            <a:r>
              <a:rPr lang="es-MX" dirty="0">
                <a:latin typeface="ZapfHumnst BT"/>
              </a:rPr>
              <a:t>Ofrece la posibilidad de crear pequeñas redes inalámbricas y facilitar la sincronización de datos entre equipos personales.</a:t>
            </a:r>
            <a:endParaRPr lang="es-ES" dirty="0">
              <a:latin typeface="ZapfHumnst BT"/>
            </a:endParaRPr>
          </a:p>
        </p:txBody>
      </p:sp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-18256"/>
            <a:ext cx="8964488" cy="144944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ts val="4000"/>
              </a:lnSpc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Bluetooth</a:t>
            </a:r>
            <a:endParaRPr lang="es-ES_tradnl" sz="3200" b="1" dirty="0">
              <a:solidFill>
                <a:srgbClr val="666699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451999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5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38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802481" y="548680"/>
            <a:ext cx="7539037" cy="8925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 sz="16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>
              <a:defRPr sz="16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>
              <a:defRPr sz="16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ctr">
              <a:spcBef>
                <a:spcPct val="50000"/>
              </a:spcBef>
            </a:pPr>
            <a:r>
              <a:rPr lang="es-MX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  <a:ea typeface="+mj-ea"/>
                <a:cs typeface="+mj-cs"/>
              </a:rPr>
              <a:t>Redes LAN inalámbricas</a:t>
            </a:r>
          </a:p>
          <a:p>
            <a:pPr algn="ctr"/>
            <a:r>
              <a:rPr lang="es-MX" altLang="es-MX" sz="2000" b="1" dirty="0">
                <a:solidFill>
                  <a:schemeClr val="accent6">
                    <a:lumMod val="75000"/>
                  </a:schemeClr>
                </a:solidFill>
                <a:latin typeface="ZapfHumnst BT"/>
              </a:rPr>
              <a:t>Dispositivos</a:t>
            </a:r>
            <a:endParaRPr lang="es-MX" sz="3200" b="1" dirty="0">
              <a:solidFill>
                <a:schemeClr val="accent4">
                  <a:lumMod val="50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  <a:ea typeface="+mj-ea"/>
              <a:cs typeface="+mj-cs"/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79845094-FDD9-4BA5-98CC-B95946CE533D}"/>
              </a:ext>
            </a:extLst>
          </p:cNvPr>
          <p:cNvSpPr txBox="1">
            <a:spLocks noChangeArrowheads="1"/>
          </p:cNvSpPr>
          <p:nvPr/>
        </p:nvSpPr>
        <p:spPr>
          <a:xfrm>
            <a:off x="526981" y="1692639"/>
            <a:ext cx="7806586" cy="1884106"/>
          </a:xfrm>
          <a:prstGeom prst="rect">
            <a:avLst/>
          </a:prstGeom>
        </p:spPr>
        <p:txBody>
          <a:bodyPr wrap="square">
            <a:sp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" indent="0">
              <a:lnSpc>
                <a:spcPts val="2600"/>
              </a:lnSpc>
              <a:spcBef>
                <a:spcPts val="0"/>
              </a:spcBef>
              <a:buNone/>
            </a:pPr>
            <a:r>
              <a:rPr lang="es-ES" sz="1600" b="1" dirty="0">
                <a:solidFill>
                  <a:srgbClr val="FF0000"/>
                </a:solidFill>
              </a:rPr>
              <a:t>Punto de acceso inalámbrico (AP)</a:t>
            </a:r>
            <a:r>
              <a:rPr lang="es-ES" sz="1600" dirty="0">
                <a:solidFill>
                  <a:srgbClr val="FF0000"/>
                </a:solidFill>
              </a:rPr>
              <a:t>: </a:t>
            </a:r>
          </a:p>
          <a:p>
            <a:pPr indent="-285750" algn="just">
              <a:lnSpc>
                <a:spcPts val="2600"/>
              </a:lnSpc>
              <a:spcBef>
                <a:spcPts val="0"/>
              </a:spcBef>
            </a:pPr>
            <a:r>
              <a:rPr lang="es-ES" sz="1600" dirty="0"/>
              <a:t>Concentra las señales inalámbricas de los usuarios y se conecta a la infraestructura de red cableada.</a:t>
            </a:r>
          </a:p>
          <a:p>
            <a:pPr marL="57150" indent="0" algn="just">
              <a:lnSpc>
                <a:spcPts val="2600"/>
              </a:lnSpc>
              <a:spcBef>
                <a:spcPts val="1200"/>
              </a:spcBef>
              <a:buNone/>
            </a:pPr>
            <a:r>
              <a:rPr lang="es-ES" sz="1600" b="1" dirty="0">
                <a:solidFill>
                  <a:srgbClr val="FF0000"/>
                </a:solidFill>
              </a:rPr>
              <a:t>Adaptadores NIC inalámbricos</a:t>
            </a:r>
            <a:r>
              <a:rPr lang="es-ES" sz="1600" dirty="0">
                <a:solidFill>
                  <a:srgbClr val="FF0000"/>
                </a:solidFill>
              </a:rPr>
              <a:t>: </a:t>
            </a:r>
          </a:p>
          <a:p>
            <a:pPr indent="-285750" algn="just">
              <a:lnSpc>
                <a:spcPts val="2600"/>
              </a:lnSpc>
              <a:spcBef>
                <a:spcPts val="0"/>
              </a:spcBef>
            </a:pPr>
            <a:r>
              <a:rPr lang="es-ES" sz="1600" dirty="0"/>
              <a:t>Proporcionan capacidad de comunicación inalámbrica a cada dispositivo de red.</a:t>
            </a:r>
            <a:endParaRPr lang="es-ES" altLang="en-US" sz="1600" b="1" dirty="0"/>
          </a:p>
        </p:txBody>
      </p:sp>
      <p:sp>
        <p:nvSpPr>
          <p:cNvPr id="7" name="TextBox 2">
            <a:extLst>
              <a:ext uri="{FF2B5EF4-FFF2-40B4-BE49-F238E27FC236}">
                <a16:creationId xmlns:a16="http://schemas.microsoft.com/office/drawing/2014/main" id="{0A5603AD-8D3A-4C14-974F-4C91A1218643}"/>
              </a:ext>
            </a:extLst>
          </p:cNvPr>
          <p:cNvSpPr txBox="1"/>
          <p:nvPr/>
        </p:nvSpPr>
        <p:spPr>
          <a:xfrm>
            <a:off x="5601671" y="3754365"/>
            <a:ext cx="2726668" cy="2063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7150" lvl="1" algn="just">
              <a:lnSpc>
                <a:spcPts val="2600"/>
              </a:lnSpc>
            </a:pPr>
            <a:r>
              <a:rPr lang="es-ES" sz="1600" dirty="0"/>
              <a:t>Los </a:t>
            </a:r>
            <a:r>
              <a:rPr lang="es-ES" sz="1600" b="1" dirty="0">
                <a:solidFill>
                  <a:srgbClr val="FF0000"/>
                </a:solidFill>
              </a:rPr>
              <a:t>ruteadores inalámbricos domésticos</a:t>
            </a:r>
            <a:r>
              <a:rPr lang="es-ES" sz="1600" dirty="0">
                <a:solidFill>
                  <a:srgbClr val="FF0000"/>
                </a:solidFill>
              </a:rPr>
              <a:t> </a:t>
            </a:r>
            <a:r>
              <a:rPr lang="es-ES" sz="1600" dirty="0"/>
              <a:t>y de pequeñas empresas integran las funciones de un ruteador, un switch y un punto de acceso en un solo dispositivo.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5781076F-01D5-4033-A20B-329B74E83F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5953" y="3645024"/>
            <a:ext cx="4666697" cy="2189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53574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2 Marcador de contenido"/>
          <p:cNvSpPr>
            <a:spLocks noGrp="1"/>
          </p:cNvSpPr>
          <p:nvPr>
            <p:ph idx="1"/>
          </p:nvPr>
        </p:nvSpPr>
        <p:spPr>
          <a:xfrm>
            <a:off x="432990" y="1340768"/>
            <a:ext cx="8278019" cy="4032448"/>
          </a:xfrm>
        </p:spPr>
        <p:txBody>
          <a:bodyPr>
            <a:normAutofit fontScale="70000" lnSpcReduction="20000"/>
          </a:bodyPr>
          <a:lstStyle/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La palabra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Wi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-Fi</a:t>
            </a: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 viene de </a:t>
            </a:r>
            <a:r>
              <a:rPr lang="es-ES" b="0" i="1" dirty="0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Wireless Fidelity</a:t>
            </a: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. 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Se trata de </a:t>
            </a:r>
            <a:r>
              <a:rPr lang="es-ES" b="1" i="0" dirty="0">
                <a:solidFill>
                  <a:srgbClr val="333333"/>
                </a:solidFill>
                <a:effectLst/>
                <a:latin typeface="Charter"/>
              </a:rPr>
              <a:t>un protocolo de transmisión de datos de forma inalámbrica</a:t>
            </a:r>
            <a:r>
              <a:rPr lang="es-ES" b="0" i="0" dirty="0">
                <a:solidFill>
                  <a:srgbClr val="333333"/>
                </a:solidFill>
                <a:effectLst/>
                <a:latin typeface="Charter"/>
              </a:rPr>
              <a:t>, que se utiliza principalmente para: 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</a:pPr>
            <a:r>
              <a:rPr lang="es-ES" sz="2600" b="0" i="0" dirty="0">
                <a:solidFill>
                  <a:srgbClr val="333333"/>
                </a:solidFill>
                <a:effectLst/>
                <a:latin typeface="Charter"/>
              </a:rPr>
              <a:t>Conectar dispositivos a Internet.</a:t>
            </a:r>
          </a:p>
          <a:p>
            <a:pPr lvl="1" algn="just">
              <a:lnSpc>
                <a:spcPct val="150000"/>
              </a:lnSpc>
              <a:spcBef>
                <a:spcPts val="1200"/>
              </a:spcBef>
            </a:pPr>
            <a:r>
              <a:rPr lang="es-ES" sz="2600" dirty="0">
                <a:solidFill>
                  <a:srgbClr val="333333"/>
                </a:solidFill>
                <a:latin typeface="Charter"/>
              </a:rPr>
              <a:t>Inter</a:t>
            </a:r>
            <a:r>
              <a:rPr lang="es-ES" sz="2600" b="0" i="0" dirty="0">
                <a:solidFill>
                  <a:srgbClr val="333333"/>
                </a:solidFill>
                <a:effectLst/>
                <a:latin typeface="Charter"/>
              </a:rPr>
              <a:t>cambiar datos entre dispositivos que están conectados en una misma red.</a:t>
            </a:r>
          </a:p>
          <a:p>
            <a:pPr algn="just">
              <a:lnSpc>
                <a:spcPct val="150000"/>
              </a:lnSpc>
              <a:spcBef>
                <a:spcPts val="1200"/>
              </a:spcBef>
            </a:pP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Un estándar </a:t>
            </a:r>
            <a:r>
              <a:rPr lang="es-ES" b="1" i="0" dirty="0" err="1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Wi</a:t>
            </a:r>
            <a:r>
              <a:rPr lang="es-ES" b="1" i="0" dirty="0">
                <a:solidFill>
                  <a:schemeClr val="accent6">
                    <a:lumMod val="75000"/>
                  </a:schemeClr>
                </a:solidFill>
                <a:effectLst/>
                <a:latin typeface="Charter"/>
              </a:rPr>
              <a:t>-Fi</a:t>
            </a: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 es una serie de normas que definen las características de una </a:t>
            </a:r>
            <a:r>
              <a:rPr lang="es-ES" altLang="es-MX" b="1" dirty="0">
                <a:solidFill>
                  <a:schemeClr val="accent6">
                    <a:lumMod val="75000"/>
                  </a:schemeClr>
                </a:solidFill>
              </a:rPr>
              <a:t>red de área local inalámbrica (WLAN)</a:t>
            </a:r>
            <a:r>
              <a:rPr lang="es-ES" altLang="es-MX" dirty="0">
                <a:solidFill>
                  <a:schemeClr val="bg2">
                    <a:lumMod val="25000"/>
                  </a:schemeClr>
                </a:solidFill>
              </a:rPr>
              <a:t>.</a:t>
            </a:r>
            <a:endParaRPr lang="es-ES" altLang="es-MX" dirty="0"/>
          </a:p>
        </p:txBody>
      </p:sp>
      <p:pic>
        <p:nvPicPr>
          <p:cNvPr id="921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0192" y="5517232"/>
            <a:ext cx="2135365" cy="807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" name="Rectangle 2">
            <a:extLst>
              <a:ext uri="{FF2B5EF4-FFF2-40B4-BE49-F238E27FC236}">
                <a16:creationId xmlns:a16="http://schemas.microsoft.com/office/drawing/2014/main" id="{56263D48-660E-4A4A-96EB-23656832AE73}"/>
              </a:ext>
            </a:extLst>
          </p:cNvPr>
          <p:cNvSpPr txBox="1">
            <a:spLocks noChangeArrowheads="1"/>
          </p:cNvSpPr>
          <p:nvPr/>
        </p:nvSpPr>
        <p:spPr>
          <a:xfrm>
            <a:off x="179512" y="53752"/>
            <a:ext cx="8640960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¿Qué es un estándar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-Fi?</a:t>
            </a:r>
          </a:p>
        </p:txBody>
      </p:sp>
    </p:spTree>
    <p:extLst>
      <p:ext uri="{BB962C8B-B14F-4D97-AF65-F5344CB8AC3E}">
        <p14:creationId xmlns:p14="http://schemas.microsoft.com/office/powerpoint/2010/main" val="2487535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9752" y="3435292"/>
            <a:ext cx="5040560" cy="3127937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964488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-Fi</a:t>
            </a: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81B15081-762F-4B85-82C8-46A3C9FC4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9552" y="965350"/>
            <a:ext cx="8352928" cy="2448272"/>
          </a:xfrm>
        </p:spPr>
        <p:txBody>
          <a:bodyPr>
            <a:noAutofit/>
          </a:bodyPr>
          <a:lstStyle/>
          <a:p>
            <a:pPr marL="0" indent="0" algn="just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Hay dos maneras en las que el ruteador permite que tus dispositivos se conecten a la red. </a:t>
            </a:r>
          </a:p>
          <a:p>
            <a:pPr marL="342900" indent="-342900" algn="just">
              <a:lnSpc>
                <a:spcPts val="2600"/>
              </a:lnSpc>
              <a:spcAft>
                <a:spcPts val="0"/>
              </a:spcAft>
              <a:buAutoNum type="arabicPeriod"/>
            </a:pP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Conexión directa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, haciendo que tu dispositivo se conecte físicamente al ruteador mediante un </a:t>
            </a:r>
            <a:r>
              <a:rPr lang="es-ES" sz="1600" b="1" i="0" dirty="0">
                <a:solidFill>
                  <a:srgbClr val="333333"/>
                </a:solidFill>
                <a:effectLst/>
              </a:rPr>
              <a:t>cable Ethernet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 </a:t>
            </a:r>
          </a:p>
          <a:p>
            <a:pPr marL="342900" indent="-342900" algn="just">
              <a:lnSpc>
                <a:spcPts val="2600"/>
              </a:lnSpc>
              <a:spcAft>
                <a:spcPts val="0"/>
              </a:spcAft>
              <a:buAutoNum type="arabicPeriod"/>
            </a:pPr>
            <a:r>
              <a:rPr lang="es-ES" sz="1600" i="0" dirty="0">
                <a:solidFill>
                  <a:srgbClr val="333333"/>
                </a:solidFill>
                <a:effectLst/>
              </a:rPr>
              <a:t>Por la 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conexión inalámbrica </a:t>
            </a:r>
            <a:r>
              <a:rPr lang="es-ES" sz="1600" b="1" i="0" dirty="0" err="1">
                <a:solidFill>
                  <a:schemeClr val="accent6">
                    <a:lumMod val="75000"/>
                  </a:schemeClr>
                </a:solidFill>
                <a:effectLst/>
              </a:rPr>
              <a:t>WiFi</a:t>
            </a:r>
            <a:r>
              <a:rPr lang="es-ES" sz="1600" b="1" i="0" dirty="0">
                <a:solidFill>
                  <a:schemeClr val="accent6">
                    <a:lumMod val="75000"/>
                  </a:schemeClr>
                </a:solidFill>
                <a:effectLst/>
              </a:rPr>
              <a:t> </a:t>
            </a:r>
            <a:r>
              <a:rPr lang="es-ES" sz="1600" i="0" dirty="0">
                <a:solidFill>
                  <a:srgbClr val="333333"/>
                </a:solidFill>
                <a:effectLst/>
              </a:rPr>
              <a:t>que tu ruteador genera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 Cuando tu ruteador recibe Internet a través de un cable, una de sus funciones es la de crear una o dos redes inalámbricas de </a:t>
            </a:r>
            <a:r>
              <a:rPr lang="es-ES" sz="1600" b="1" i="0" dirty="0">
                <a:solidFill>
                  <a:srgbClr val="333333"/>
                </a:solidFill>
                <a:effectLst/>
              </a:rPr>
              <a:t>2.4GHz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 y </a:t>
            </a:r>
            <a:r>
              <a:rPr lang="es-ES" sz="1600" b="1" i="0" dirty="0">
                <a:solidFill>
                  <a:srgbClr val="333333"/>
                </a:solidFill>
                <a:effectLst/>
              </a:rPr>
              <a:t>5GHz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. Los dispositivos de tu casa se conectarán a esta red </a:t>
            </a:r>
            <a:r>
              <a:rPr lang="es-ES" sz="1600" b="0" i="0" dirty="0" err="1">
                <a:solidFill>
                  <a:srgbClr val="333333"/>
                </a:solidFill>
                <a:effectLst/>
              </a:rPr>
              <a:t>Wi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-Fi y a través de ella podrán conectarse a Internet.</a:t>
            </a:r>
            <a:endParaRPr lang="es-ES" altLang="es-MX" sz="1600" dirty="0"/>
          </a:p>
        </p:txBody>
      </p:sp>
    </p:spTree>
    <p:extLst>
      <p:ext uri="{BB962C8B-B14F-4D97-AF65-F5344CB8AC3E}">
        <p14:creationId xmlns:p14="http://schemas.microsoft.com/office/powerpoint/2010/main" val="2342478232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>
            <a:extLst>
              <a:ext uri="{FF2B5EF4-FFF2-40B4-BE49-F238E27FC236}">
                <a16:creationId xmlns:a16="http://schemas.microsoft.com/office/drawing/2014/main" id="{2CB525E1-F85E-43E1-96BC-90FD85587C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4378" y="1299294"/>
            <a:ext cx="3334851" cy="2016223"/>
          </a:xfrm>
          <a:prstGeom prst="rect">
            <a:avLst/>
          </a:prstGeom>
        </p:spPr>
      </p:pic>
      <p:sp>
        <p:nvSpPr>
          <p:cNvPr id="6" name="Rectangle 2">
            <a:extLst>
              <a:ext uri="{FF2B5EF4-FFF2-40B4-BE49-F238E27FC236}">
                <a16:creationId xmlns:a16="http://schemas.microsoft.com/office/drawing/2014/main" id="{C2EE2F51-F651-41B2-9513-9FDF35897CA6}"/>
              </a:ext>
            </a:extLst>
          </p:cNvPr>
          <p:cNvSpPr txBox="1">
            <a:spLocks noChangeArrowheads="1"/>
          </p:cNvSpPr>
          <p:nvPr/>
        </p:nvSpPr>
        <p:spPr>
          <a:xfrm>
            <a:off x="89756" y="0"/>
            <a:ext cx="8730716" cy="1143000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Tipos de señales </a:t>
            </a:r>
            <a:r>
              <a:rPr lang="es-ES_tradnl" sz="3200" b="1" dirty="0" err="1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Wi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-Fi</a:t>
            </a:r>
          </a:p>
        </p:txBody>
      </p:sp>
      <p:sp>
        <p:nvSpPr>
          <p:cNvPr id="7" name="2 Marcador de contenido">
            <a:extLst>
              <a:ext uri="{FF2B5EF4-FFF2-40B4-BE49-F238E27FC236}">
                <a16:creationId xmlns:a16="http://schemas.microsoft.com/office/drawing/2014/main" id="{81B15081-762F-4B85-82C8-46A3C9FC461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67544" y="1462472"/>
            <a:ext cx="4896544" cy="782960"/>
          </a:xfrm>
        </p:spPr>
        <p:txBody>
          <a:bodyPr>
            <a:noAutofit/>
          </a:bodyPr>
          <a:lstStyle/>
          <a:p>
            <a:pPr marL="0" indent="0" algn="just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b="0" i="0" dirty="0">
                <a:solidFill>
                  <a:srgbClr val="333333"/>
                </a:solidFill>
                <a:effectLst/>
              </a:rPr>
              <a:t>Hay </a:t>
            </a:r>
            <a:r>
              <a:rPr lang="es-ES" sz="1600" dirty="0">
                <a:solidFill>
                  <a:srgbClr val="333333"/>
                </a:solidFill>
              </a:rPr>
              <a:t>tres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 tipos de señal </a:t>
            </a:r>
            <a:r>
              <a:rPr lang="es-ES" sz="1600" b="0" i="0" dirty="0" err="1">
                <a:solidFill>
                  <a:srgbClr val="333333"/>
                </a:solidFill>
                <a:effectLst/>
              </a:rPr>
              <a:t>Wi</a:t>
            </a:r>
            <a:r>
              <a:rPr lang="es-ES" sz="1600" b="0" i="0" dirty="0">
                <a:solidFill>
                  <a:srgbClr val="333333"/>
                </a:solidFill>
                <a:effectLst/>
              </a:rPr>
              <a:t>-Fi, basada en las frecuencias que usa:</a:t>
            </a:r>
            <a:endParaRPr lang="es-ES" altLang="es-MX" sz="1600" dirty="0"/>
          </a:p>
        </p:txBody>
      </p:sp>
      <p:sp>
        <p:nvSpPr>
          <p:cNvPr id="5" name="2 Marcador de contenido">
            <a:extLst>
              <a:ext uri="{FF2B5EF4-FFF2-40B4-BE49-F238E27FC236}">
                <a16:creationId xmlns:a16="http://schemas.microsoft.com/office/drawing/2014/main" id="{454AA768-6A0A-40F6-B47B-3CAE6BC26161}"/>
              </a:ext>
            </a:extLst>
          </p:cNvPr>
          <p:cNvSpPr txBox="1">
            <a:spLocks/>
          </p:cNvSpPr>
          <p:nvPr/>
        </p:nvSpPr>
        <p:spPr bwMode="auto">
          <a:xfrm>
            <a:off x="491114" y="2349692"/>
            <a:ext cx="3915562" cy="41036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2.4 GHz</a:t>
            </a:r>
            <a:r>
              <a:rPr lang="es-ES" sz="1600" dirty="0">
                <a:solidFill>
                  <a:schemeClr val="accent6">
                    <a:lumMod val="75000"/>
                  </a:schemeClr>
                </a:solidFill>
              </a:rPr>
              <a:t> 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333333"/>
                </a:solidFill>
              </a:rPr>
              <a:t>Cobertura muy extensa</a:t>
            </a:r>
            <a:r>
              <a:rPr lang="es-ES" sz="1400" dirty="0">
                <a:solidFill>
                  <a:srgbClr val="333333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Tiene un </a:t>
            </a:r>
            <a:r>
              <a:rPr lang="es-ES" sz="1600" b="1" dirty="0"/>
              <a:t>alto poder de penetración </a:t>
            </a:r>
            <a:r>
              <a:rPr lang="es-ES" sz="1400" dirty="0">
                <a:solidFill>
                  <a:srgbClr val="333333"/>
                </a:solidFill>
              </a:rPr>
              <a:t>(Puede pasar a través de muros y ventanas).</a:t>
            </a:r>
            <a:endParaRPr lang="es-E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Compatibilidad con todos los dispositivos.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Su </a:t>
            </a:r>
            <a:r>
              <a:rPr lang="es-ES" sz="1600" b="1" dirty="0"/>
              <a:t>velocidad es baja 100 Mbps </a:t>
            </a:r>
            <a:r>
              <a:rPr lang="es-ES" sz="1400" dirty="0"/>
              <a:t>(</a:t>
            </a:r>
            <a:r>
              <a:rPr lang="es-ES" sz="1400" dirty="0">
                <a:solidFill>
                  <a:srgbClr val="333333"/>
                </a:solidFill>
              </a:rPr>
              <a:t>Muchos dispositivos la utilizan, por lo que las señales llegan a ser más concurridas e interferir unas con otras). </a:t>
            </a:r>
            <a:endParaRPr lang="es-ES" sz="14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Está muy </a:t>
            </a:r>
            <a:r>
              <a:rPr lang="es-ES" sz="1600" b="1" dirty="0"/>
              <a:t>saturada</a:t>
            </a:r>
            <a:r>
              <a:rPr lang="es-E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333333"/>
                </a:solidFill>
              </a:rPr>
              <a:t>Más interferencias</a:t>
            </a:r>
            <a:r>
              <a:rPr lang="es-ES" sz="1600" dirty="0">
                <a:solidFill>
                  <a:srgbClr val="333333"/>
                </a:solidFill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33333"/>
                </a:solidFill>
              </a:rPr>
              <a:t>Limitado a </a:t>
            </a:r>
            <a:r>
              <a:rPr lang="es-ES" sz="1600" b="1" dirty="0">
                <a:solidFill>
                  <a:srgbClr val="333333"/>
                </a:solidFill>
              </a:rPr>
              <a:t>3 canales </a:t>
            </a:r>
            <a:r>
              <a:rPr lang="es-ES" sz="1600" dirty="0">
                <a:solidFill>
                  <a:srgbClr val="333333"/>
                </a:solidFill>
              </a:rPr>
              <a:t>de </a:t>
            </a:r>
            <a:r>
              <a:rPr lang="es-ES" sz="1600" b="1" dirty="0">
                <a:solidFill>
                  <a:srgbClr val="333333"/>
                </a:solidFill>
              </a:rPr>
              <a:t>20 MHz</a:t>
            </a:r>
            <a:r>
              <a:rPr lang="es-ES" sz="1600" dirty="0">
                <a:solidFill>
                  <a:srgbClr val="333333"/>
                </a:solidFill>
              </a:rPr>
              <a:t>.</a:t>
            </a:r>
            <a:endParaRPr lang="es-ES" sz="1400" dirty="0">
              <a:solidFill>
                <a:srgbClr val="333333"/>
              </a:solidFill>
            </a:endParaRPr>
          </a:p>
        </p:txBody>
      </p:sp>
      <p:sp>
        <p:nvSpPr>
          <p:cNvPr id="8" name="2 Marcador de contenido">
            <a:extLst>
              <a:ext uri="{FF2B5EF4-FFF2-40B4-BE49-F238E27FC236}">
                <a16:creationId xmlns:a16="http://schemas.microsoft.com/office/drawing/2014/main" id="{5B9A2CDA-3CF6-4395-BD8D-C8982D44F9AB}"/>
              </a:ext>
            </a:extLst>
          </p:cNvPr>
          <p:cNvSpPr txBox="1">
            <a:spLocks/>
          </p:cNvSpPr>
          <p:nvPr/>
        </p:nvSpPr>
        <p:spPr bwMode="auto">
          <a:xfrm>
            <a:off x="4410236" y="2564903"/>
            <a:ext cx="4122204" cy="388843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182880" bIns="45720" numCol="1" rtlCol="0" anchor="t" anchorCtr="0" compatLnSpc="1">
            <a:prstTxWarp prst="textNoShape">
              <a:avLst/>
            </a:prstTxWarp>
            <a:noAutofit/>
          </a:bodyPr>
          <a:lstStyle>
            <a:lvl1pPr marL="169863" indent="-169863" algn="l" defTabSz="914400" rtl="0" eaLnBrk="1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2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•"/>
              <a:defRPr sz="24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spcAft>
                <a:spcPts val="300"/>
              </a:spcAft>
              <a:buFont typeface="Arial" pitchFamily="34" charset="0"/>
              <a:buChar char="–"/>
              <a:defRPr sz="20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lnSpc>
                <a:spcPts val="26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</a:pPr>
            <a:r>
              <a:rPr lang="es-ES" sz="1600" b="1" dirty="0">
                <a:solidFill>
                  <a:schemeClr val="accent6">
                    <a:lumMod val="75000"/>
                  </a:schemeClr>
                </a:solidFill>
              </a:rPr>
              <a:t>5 GHz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333333"/>
                </a:solidFill>
              </a:rPr>
              <a:t>Cobertura baja</a:t>
            </a:r>
            <a:r>
              <a:rPr lang="es-ES" sz="1600" dirty="0">
                <a:solidFill>
                  <a:srgbClr val="333333"/>
                </a:solidFill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b="1" dirty="0">
                <a:solidFill>
                  <a:srgbClr val="333333"/>
                </a:solidFill>
              </a:rPr>
              <a:t>Poder de penetración bajo </a:t>
            </a:r>
            <a:r>
              <a:rPr lang="es-ES" sz="1400" dirty="0">
                <a:solidFill>
                  <a:srgbClr val="333333"/>
                </a:solidFill>
              </a:rPr>
              <a:t>(No puede pasar a través de muros y ventanas).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33333"/>
                </a:solidFill>
              </a:rPr>
              <a:t>Compatibilidad con la mayoría de los dispositivos.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33333"/>
                </a:solidFill>
              </a:rPr>
              <a:t>Su </a:t>
            </a:r>
            <a:r>
              <a:rPr lang="es-ES" sz="1600" b="1" dirty="0">
                <a:solidFill>
                  <a:srgbClr val="333333"/>
                </a:solidFill>
              </a:rPr>
              <a:t>velocidad es muy alta 1 Gbps </a:t>
            </a:r>
            <a:r>
              <a:rPr lang="es-ES" sz="1400" dirty="0">
                <a:solidFill>
                  <a:srgbClr val="333333"/>
                </a:solidFill>
              </a:rPr>
              <a:t>(Esta frecuencia es menos concurrida).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33333"/>
                </a:solidFill>
              </a:rPr>
              <a:t>Se usa en </a:t>
            </a:r>
            <a:r>
              <a:rPr lang="es-ES" sz="1600" b="1" dirty="0">
                <a:solidFill>
                  <a:srgbClr val="333333"/>
                </a:solidFill>
              </a:rPr>
              <a:t>menos dispositivos</a:t>
            </a:r>
            <a:r>
              <a:rPr lang="es-ES" sz="1600" dirty="0">
                <a:solidFill>
                  <a:srgbClr val="333333"/>
                </a:solidFill>
              </a:rPr>
              <a:t>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altLang="es-MX" sz="1600" b="1" dirty="0">
                <a:solidFill>
                  <a:srgbClr val="333333"/>
                </a:solidFill>
              </a:rPr>
              <a:t>Menos interferencias.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s-ES" sz="1600" dirty="0">
                <a:solidFill>
                  <a:srgbClr val="333333"/>
                </a:solidFill>
              </a:rPr>
              <a:t>Tiene </a:t>
            </a:r>
            <a:r>
              <a:rPr lang="es-ES" sz="1600" b="1" dirty="0">
                <a:solidFill>
                  <a:srgbClr val="333333"/>
                </a:solidFill>
              </a:rPr>
              <a:t>6 canales </a:t>
            </a:r>
            <a:r>
              <a:rPr lang="es-ES" sz="1600" dirty="0">
                <a:solidFill>
                  <a:srgbClr val="333333"/>
                </a:solidFill>
              </a:rPr>
              <a:t>de </a:t>
            </a:r>
            <a:r>
              <a:rPr lang="es-ES" sz="1600" b="1" dirty="0">
                <a:solidFill>
                  <a:srgbClr val="333333"/>
                </a:solidFill>
              </a:rPr>
              <a:t>80 MHz</a:t>
            </a:r>
            <a:r>
              <a:rPr lang="es-ES" sz="1600" dirty="0">
                <a:solidFill>
                  <a:srgbClr val="333333"/>
                </a:solidFill>
              </a:rPr>
              <a:t>.</a:t>
            </a:r>
            <a:endParaRPr lang="es-ES" sz="1400" dirty="0">
              <a:solidFill>
                <a:srgbClr val="333333"/>
              </a:solidFill>
            </a:endParaRPr>
          </a:p>
          <a:p>
            <a:pPr algn="just">
              <a:buFont typeface="Arial" panose="020B0604020202020204" pitchFamily="34" charset="0"/>
              <a:buChar char="•"/>
            </a:pPr>
            <a:endParaRPr lang="es-ES" altLang="es-MX" sz="1600" b="1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7315263"/>
      </p:ext>
    </p:extLst>
  </p:cSld>
  <p:clrMapOvr>
    <a:masterClrMapping/>
  </p:clrMapOvr>
  <p:transition spd="slow">
    <p:wip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build="p"/>
      <p:bldP spid="8" grpId="0"/>
    </p:bld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4380</TotalTime>
  <Words>1211</Words>
  <Application>Microsoft Office PowerPoint</Application>
  <PresentationFormat>Presentación en pantalla (4:3)</PresentationFormat>
  <Paragraphs>164</Paragraphs>
  <Slides>20</Slides>
  <Notes>11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9" baseType="lpstr">
      <vt:lpstr>Arial</vt:lpstr>
      <vt:lpstr>Calibri</vt:lpstr>
      <vt:lpstr>Charter</vt:lpstr>
      <vt:lpstr>Dom Casual</vt:lpstr>
      <vt:lpstr>Times New Roman</vt:lpstr>
      <vt:lpstr>Verdana</vt:lpstr>
      <vt:lpstr>Wingdings</vt:lpstr>
      <vt:lpstr>ZapfHumnst BT</vt:lpstr>
      <vt:lpstr>Tema de Office</vt:lpstr>
      <vt:lpstr>TC 2006B  Interconexión de dispositivos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160</cp:revision>
  <cp:lastPrinted>2013-10-21T22:10:45Z</cp:lastPrinted>
  <dcterms:created xsi:type="dcterms:W3CDTF">2013-06-11T22:32:36Z</dcterms:created>
  <dcterms:modified xsi:type="dcterms:W3CDTF">2023-10-31T23:31:55Z</dcterms:modified>
</cp:coreProperties>
</file>