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1"/>
  </p:notesMasterIdLst>
  <p:handoutMasterIdLst>
    <p:handoutMasterId r:id="rId22"/>
  </p:handoutMasterIdLst>
  <p:sldIdLst>
    <p:sldId id="791" r:id="rId3"/>
    <p:sldId id="991" r:id="rId4"/>
    <p:sldId id="992" r:id="rId5"/>
    <p:sldId id="994" r:id="rId6"/>
    <p:sldId id="977" r:id="rId7"/>
    <p:sldId id="995" r:id="rId8"/>
    <p:sldId id="997" r:id="rId9"/>
    <p:sldId id="996" r:id="rId10"/>
    <p:sldId id="988" r:id="rId11"/>
    <p:sldId id="981" r:id="rId12"/>
    <p:sldId id="1041" r:id="rId13"/>
    <p:sldId id="982" r:id="rId14"/>
    <p:sldId id="1003" r:id="rId15"/>
    <p:sldId id="1004" r:id="rId16"/>
    <p:sldId id="1007" r:id="rId17"/>
    <p:sldId id="1008" r:id="rId18"/>
    <p:sldId id="1010" r:id="rId19"/>
    <p:sldId id="1012" r:id="rId2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65"/>
    <a:srgbClr val="C0C0C4"/>
    <a:srgbClr val="678DC5"/>
    <a:srgbClr val="3E67A4"/>
    <a:srgbClr val="3E8DC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65482" autoAdjust="0"/>
  </p:normalViewPr>
  <p:slideViewPr>
    <p:cSldViewPr snapToGrid="0">
      <p:cViewPr varScale="1">
        <p:scale>
          <a:sx n="76" d="100"/>
          <a:sy n="76" d="100"/>
        </p:scale>
        <p:origin x="14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9.xml"/><Relationship Id="rId7" Type="http://schemas.openxmlformats.org/officeDocument/2006/relationships/slide" Target="slides/slide13.xml"/><Relationship Id="rId2" Type="http://schemas.openxmlformats.org/officeDocument/2006/relationships/slide" Target="slides/slide8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11" Type="http://schemas.openxmlformats.org/officeDocument/2006/relationships/slide" Target="slides/slide17.xml"/><Relationship Id="rId5" Type="http://schemas.openxmlformats.org/officeDocument/2006/relationships/slide" Target="slides/slide11.xml"/><Relationship Id="rId10" Type="http://schemas.openxmlformats.org/officeDocument/2006/relationships/slide" Target="slides/slide16.xml"/><Relationship Id="rId4" Type="http://schemas.openxmlformats.org/officeDocument/2006/relationships/slide" Target="slides/slide10.xml"/><Relationship Id="rId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4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Programa Cisco Networking Academy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1: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1.1.2.3 – </a:t>
            </a:r>
            <a:r>
              <a:rPr lang="es-ES" dirty="0">
                <a:latin typeface="Arial" charset="0"/>
              </a:rPr>
              <a:t>Documentar la asignación de direcciones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63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1.1.2.4 – </a:t>
            </a:r>
            <a:r>
              <a:rPr lang="es-ES" dirty="0">
                <a:latin typeface="Arial" charset="0"/>
              </a:rPr>
              <a:t>Habilitar IP en un host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311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1.1.2.7 – </a:t>
            </a:r>
            <a:r>
              <a:rPr lang="es-ES" dirty="0">
                <a:latin typeface="Arial" charset="0"/>
              </a:rPr>
              <a:t>Habilitar IP en un switch</a:t>
            </a:r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1.1.3.1 – </a:t>
            </a: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995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1.1.3.2 – 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2506751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1.1.3.4 – 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768260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231499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 (continuación)</a:t>
            </a:r>
          </a:p>
        </p:txBody>
      </p:sp>
    </p:spTree>
    <p:extLst>
      <p:ext uri="{BB962C8B-B14F-4D97-AF65-F5344CB8AC3E}">
        <p14:creationId xmlns:p14="http://schemas.microsoft.com/office/powerpoint/2010/main" val="1622460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baseline="0" dirty="0"/>
              <a:t>1.1.4.3 – Filtrar la salida del comando show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07717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FontTx/>
              <a:buNone/>
            </a:pPr>
            <a:r>
              <a:rPr lang="es-ES" b="0" dirty="0"/>
              <a:t>1.1.1.1 </a:t>
            </a:r>
            <a:r>
              <a:rPr lang="es-ES" dirty="0"/>
              <a:t>–</a:t>
            </a:r>
            <a:r>
              <a:rPr lang="es-ES" b="0" dirty="0"/>
              <a:t> Características de una red</a:t>
            </a:r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30962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1.1.1.2 </a:t>
            </a:r>
            <a:r>
              <a:rPr lang="es-ES" dirty="0"/>
              <a:t>–</a:t>
            </a:r>
            <a:r>
              <a:rPr lang="es-ES" b="0" dirty="0"/>
              <a:t> ¿Por qué elegir el routing?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2772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1.1.1.3 </a:t>
            </a:r>
            <a:r>
              <a:rPr lang="es-ES" dirty="0"/>
              <a:t>–</a:t>
            </a:r>
            <a:r>
              <a:rPr lang="es-ES" b="0" dirty="0"/>
              <a:t> Los routers son computadoras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7366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1.1.1.3 – Los routers son computadoras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1.1.1.3 – Los routers son computadoras (continuación)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6327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1.1.1.5 Los routers eligen las mejores rutas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0995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1.1.2.1 – </a:t>
            </a:r>
            <a:r>
              <a:rPr lang="es-ES" dirty="0">
                <a:latin typeface="Arial" charset="0"/>
              </a:rPr>
              <a:t>Conexión a una 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939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209958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200" y="2289174"/>
            <a:ext cx="4184242" cy="1660525"/>
          </a:xfrm>
        </p:spPr>
        <p:txBody>
          <a:bodyPr/>
          <a:lstStyle/>
          <a:p>
            <a:pPr eaLnBrk="1" hangingPunct="1"/>
            <a:r>
              <a:rPr lang="es-ES" sz="2400" dirty="0"/>
              <a:t>Capítulo 1: Conceptos de </a:t>
            </a:r>
            <a:br>
              <a:rPr lang="es-ES" sz="2400" dirty="0"/>
            </a:br>
            <a:r>
              <a:rPr lang="es-ES" sz="2400" dirty="0"/>
              <a:t>                   ruteo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641788" cy="838200"/>
          </a:xfrm>
        </p:spPr>
        <p:txBody>
          <a:bodyPr anchor="t"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Documentar la asignación de direcciones de red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689792"/>
            <a:ext cx="8752915" cy="5093780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La documentación de la red debe incluir, por lo menos, los siguientes elementos en un diagrama de topología y una tabla de asignación de direcciones:</a:t>
            </a:r>
          </a:p>
          <a:p>
            <a:r>
              <a:rPr lang="es-ES" sz="1800" dirty="0"/>
              <a:t>Nombres de los </a:t>
            </a:r>
            <a:br>
              <a:rPr lang="es-ES" sz="1800" dirty="0"/>
            </a:br>
            <a:r>
              <a:rPr lang="es-ES" sz="1800" dirty="0"/>
              <a:t>dispositivos</a:t>
            </a:r>
          </a:p>
          <a:p>
            <a:r>
              <a:rPr lang="es-ES" sz="1800" dirty="0"/>
              <a:t>Interfaces </a:t>
            </a:r>
          </a:p>
          <a:p>
            <a:r>
              <a:rPr lang="es-ES" sz="1800" dirty="0"/>
              <a:t>Direcciones IP y </a:t>
            </a:r>
            <a:br>
              <a:rPr lang="es-ES" sz="1800" dirty="0"/>
            </a:br>
            <a:r>
              <a:rPr lang="es-ES" sz="1800" dirty="0"/>
              <a:t>máscaras de </a:t>
            </a:r>
            <a:br>
              <a:rPr lang="es-ES" sz="1800" dirty="0"/>
            </a:br>
            <a:r>
              <a:rPr lang="es-ES" sz="1800" dirty="0"/>
              <a:t>subred</a:t>
            </a:r>
          </a:p>
          <a:p>
            <a:r>
              <a:rPr lang="es-ES" sz="1800" dirty="0" err="1"/>
              <a:t>Gateways</a:t>
            </a:r>
            <a:r>
              <a:rPr lang="es-ES" sz="1800" dirty="0"/>
              <a:t> </a:t>
            </a:r>
            <a:br>
              <a:rPr lang="es-ES" sz="1800" dirty="0"/>
            </a:br>
            <a:r>
              <a:rPr lang="es-ES" sz="1800" dirty="0"/>
              <a:t>predeterminados</a:t>
            </a:r>
            <a:endParaRPr lang="es-E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81" y="2528105"/>
            <a:ext cx="6511943" cy="36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432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Habilitar IP en un host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600" y="1467483"/>
            <a:ext cx="8558750" cy="5093780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Dirección IP asignada en forma estática</a:t>
            </a:r>
            <a:r>
              <a:rPr lang="es-ES" sz="2000" dirty="0"/>
              <a:t>: al host se le asigna manualmente una dirección IP, una máscara de subred y un gateway predeterminado. También se puede asignar la dirección IP de un servidor DNS.</a:t>
            </a:r>
          </a:p>
          <a:p>
            <a:pPr marL="800100" lvl="1" indent="-342900"/>
            <a:r>
              <a:rPr lang="es-ES" dirty="0"/>
              <a:t>Se utiliza para identificar recursos de red específicos, como servidores de red e impresoras.</a:t>
            </a:r>
          </a:p>
          <a:p>
            <a:pPr marL="800100" lvl="1" indent="-342900"/>
            <a:r>
              <a:rPr lang="es-ES" dirty="0"/>
              <a:t>Se puede utilizar en redes muy pequeñas con pocos hosts.</a:t>
            </a:r>
          </a:p>
          <a:p>
            <a:pPr marL="0" indent="0">
              <a:buNone/>
            </a:pPr>
            <a:r>
              <a:rPr lang="es-ES" sz="2000" b="1" dirty="0"/>
              <a:t>Dirección IP asignada en forma dinámica</a:t>
            </a:r>
            <a:r>
              <a:rPr lang="es-ES" sz="2000" dirty="0"/>
              <a:t>: un servidor asigna en forma dinámica la información de la dirección IP utilizando el protocolo de configuración dinámica de hosts (DHCP).</a:t>
            </a:r>
          </a:p>
          <a:p>
            <a:pPr marL="800100" lvl="1" indent="-342900"/>
            <a:r>
              <a:rPr lang="es-ES" dirty="0"/>
              <a:t>La mayoría de los hosts obtienen la información de su dirección IP mediante DHCP.</a:t>
            </a:r>
          </a:p>
          <a:p>
            <a:pPr marL="800100" lvl="1" indent="-342900"/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Cisco pueden proporcionar servicios DHCP.</a:t>
            </a:r>
          </a:p>
          <a:p>
            <a:pPr lvl="1"/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73560342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Habilitar IP en un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1751908"/>
          </a:xfrm>
        </p:spPr>
        <p:txBody>
          <a:bodyPr/>
          <a:lstStyle/>
          <a:p>
            <a:r>
              <a:rPr lang="es-ES" sz="2000" dirty="0"/>
              <a:t>Los dispositivos de infraestructura de red requieren direcciones IP para habilitar la administración remota. </a:t>
            </a:r>
          </a:p>
          <a:p>
            <a:r>
              <a:rPr lang="es-ES" sz="2000" dirty="0"/>
              <a:t>En un switch, la dirección IP de administración se asigna en una interfaz virtual llamada interfaz virtual de switch (SVI).</a:t>
            </a:r>
          </a:p>
        </p:txBody>
      </p:sp>
      <p:pic>
        <p:nvPicPr>
          <p:cNvPr id="3" name="Picture 2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7" t="24793" r="43867" b="28222"/>
          <a:stretch/>
        </p:blipFill>
        <p:spPr>
          <a:xfrm>
            <a:off x="1524454" y="2781300"/>
            <a:ext cx="5879646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58385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 anchor="t"/>
          <a:lstStyle/>
          <a:p>
            <a:pPr eaLnBrk="1" hangingPunct="1">
              <a:tabLst>
                <a:tab pos="2955925" algn="l"/>
              </a:tabLst>
            </a:pPr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516" y="1562792"/>
            <a:ext cx="4134222" cy="4342708"/>
          </a:xfrm>
        </p:spPr>
        <p:txBody>
          <a:bodyPr/>
          <a:lstStyle/>
          <a:p>
            <a:r>
              <a:rPr lang="es-ES" sz="2000" b="1" dirty="0"/>
              <a:t>Asignar un nombre al dispositivo:</a:t>
            </a:r>
            <a:r>
              <a:rPr lang="es-ES" sz="2000" dirty="0"/>
              <a:t> lo distingue de otros routers.</a:t>
            </a:r>
          </a:p>
          <a:p>
            <a:r>
              <a:rPr lang="es-ES" sz="2000" b="1" dirty="0"/>
              <a:t>Proteger el acceso administrativo: </a:t>
            </a:r>
            <a:r>
              <a:rPr lang="es-ES" sz="2000" dirty="0"/>
              <a:t>protege el acceso a los modos EXEC con privilegios y del usuario y el acceso a Telnet, además de cifrar contraseñas.</a:t>
            </a:r>
          </a:p>
          <a:p>
            <a:r>
              <a:rPr lang="es-ES" sz="2000" b="1" dirty="0"/>
              <a:t>Configurar un aviso:</a:t>
            </a:r>
            <a:r>
              <a:rPr lang="es-ES" sz="2000" dirty="0"/>
              <a:t> proporciona notificaciones legales de acceso no autorizado.</a:t>
            </a:r>
          </a:p>
          <a:p>
            <a:r>
              <a:rPr lang="es-ES" sz="2000" b="1" dirty="0"/>
              <a:t>Guardar la configuración</a:t>
            </a:r>
            <a:endParaRPr lang="es-ES" sz="1600" b="1" dirty="0"/>
          </a:p>
          <a:p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38" y="1564254"/>
            <a:ext cx="4617287" cy="4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848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038" y="1397692"/>
            <a:ext cx="3963785" cy="43046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Para que la interfaz de router esté disponible, debe cumplir con los siguientes requisitos:</a:t>
            </a:r>
          </a:p>
          <a:p>
            <a:r>
              <a:rPr lang="es-ES" sz="1600" dirty="0"/>
              <a:t>Debe estar configurada con una </a:t>
            </a:r>
            <a:r>
              <a:rPr lang="es-ES" sz="1600" b="1" dirty="0"/>
              <a:t>dirección</a:t>
            </a:r>
            <a:r>
              <a:rPr lang="es-ES" sz="1600" dirty="0"/>
              <a:t> y una </a:t>
            </a:r>
            <a:r>
              <a:rPr lang="es-ES" sz="1600" b="1" dirty="0"/>
              <a:t>máscara de subred</a:t>
            </a:r>
            <a:r>
              <a:rPr lang="es-ES" sz="1600" dirty="0"/>
              <a:t>.</a:t>
            </a:r>
          </a:p>
          <a:p>
            <a:r>
              <a:rPr lang="es-ES" sz="1600" dirty="0"/>
              <a:t>Debe activarse con el comando </a:t>
            </a:r>
            <a:r>
              <a:rPr lang="es-ES" sz="1600" b="1" dirty="0"/>
              <a:t>no shutdown</a:t>
            </a:r>
            <a:r>
              <a:rPr lang="es-ES" sz="1600" dirty="0"/>
              <a:t>. Las interfaces LAN y WAN no están activadas de manera predeterminada. </a:t>
            </a:r>
          </a:p>
          <a:p>
            <a:r>
              <a:rPr lang="es-ES" sz="1600" dirty="0"/>
              <a:t>Deben configurarse con el comando </a:t>
            </a:r>
            <a:r>
              <a:rPr lang="es-ES" sz="1600" b="1" dirty="0"/>
              <a:t>clock rate </a:t>
            </a:r>
            <a:r>
              <a:rPr lang="es-ES" sz="1600" dirty="0"/>
              <a:t>en el extremo del cable de serie rotulado como </a:t>
            </a:r>
            <a:r>
              <a:rPr lang="es-ES" sz="1600" b="1" dirty="0"/>
              <a:t>DCE</a:t>
            </a:r>
            <a:r>
              <a:rPr lang="es-ES" sz="1600" dirty="0"/>
              <a:t>. </a:t>
            </a:r>
          </a:p>
          <a:p>
            <a:pPr marL="0" indent="0">
              <a:buNone/>
            </a:pPr>
            <a:r>
              <a:rPr lang="es-ES" sz="1600" dirty="0"/>
              <a:t>Se puede incluir una descripción optativa.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23" y="1398876"/>
            <a:ext cx="4759277" cy="43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711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8341712" cy="2894908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Una interfaz de loopback es una interfaz lógica interna del router</a:t>
            </a:r>
            <a:r>
              <a:rPr lang="es-ES" sz="2000" dirty="0"/>
              <a:t>: </a:t>
            </a:r>
          </a:p>
          <a:p>
            <a:r>
              <a:rPr lang="es-ES" sz="1600" dirty="0"/>
              <a:t>No se asigna a un puerto físico; se la considera una interfaz de software que se coloca automáticamente en estado UP (activo).</a:t>
            </a:r>
          </a:p>
          <a:p>
            <a:r>
              <a:rPr lang="es-ES" sz="1600" dirty="0"/>
              <a:t>Una interfaz de loopback es útil para </a:t>
            </a:r>
            <a:r>
              <a:rPr lang="es-ES" sz="1600" b="1" dirty="0"/>
              <a:t>pruebas</a:t>
            </a:r>
            <a:r>
              <a:rPr lang="es-ES" sz="1600" dirty="0"/>
              <a:t>.</a:t>
            </a:r>
          </a:p>
          <a:p>
            <a:r>
              <a:rPr lang="es-ES" sz="1600" dirty="0"/>
              <a:t>Es importante en el proceso de routing de </a:t>
            </a:r>
            <a:r>
              <a:rPr lang="es-ES" sz="1600" b="1" dirty="0"/>
              <a:t>OSPF</a:t>
            </a:r>
            <a:r>
              <a:rPr lang="es-ES" sz="1600" dirty="0"/>
              <a:t>.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3309132"/>
            <a:ext cx="4318000" cy="33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702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dirty="0"/>
            </a:br>
            <a:r>
              <a:rPr lang="es-ES" dirty="0"/>
              <a:t>Verificar la configuración de la interfaz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4175610" cy="49269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Se utilizan comandos show para verificar el funcionamiento y la configuración de la interfaz:</a:t>
            </a:r>
          </a:p>
          <a:p>
            <a:r>
              <a:rPr lang="es-ES" sz="2000" b="1" dirty="0"/>
              <a:t>show ip interfaces brief</a:t>
            </a:r>
          </a:p>
          <a:p>
            <a:r>
              <a:rPr lang="es-ES" sz="2000" b="1" dirty="0"/>
              <a:t>show ip route</a:t>
            </a:r>
          </a:p>
          <a:p>
            <a:r>
              <a:rPr lang="es-ES" sz="2000" b="1" dirty="0"/>
              <a:t>show running-config </a:t>
            </a:r>
          </a:p>
          <a:p>
            <a:pPr marL="0" indent="0">
              <a:buNone/>
            </a:pPr>
            <a:r>
              <a:rPr lang="es-ES" sz="2000" dirty="0"/>
              <a:t>Comandos show que se utilizan para reunir información más detallada sobre la interfaz:</a:t>
            </a:r>
          </a:p>
          <a:p>
            <a:r>
              <a:rPr lang="es-ES" sz="2000" b="1" dirty="0"/>
              <a:t>show interfaces</a:t>
            </a:r>
            <a:endParaRPr lang="es-ES" sz="2000" dirty="0"/>
          </a:p>
          <a:p>
            <a:r>
              <a:rPr lang="es-ES" sz="2000" b="1" dirty="0"/>
              <a:t>show ip interfaces: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1977042"/>
            <a:ext cx="4337720" cy="3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81770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835832" cy="838200"/>
          </a:xfrm>
        </p:spPr>
        <p:txBody>
          <a:bodyPr anchor="t"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sz="2800" dirty="0"/>
            </a:br>
            <a:r>
              <a:rPr lang="es-ES" sz="2600" dirty="0"/>
              <a:t>Verificar la configuración de la interfaz (continuación)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4" y="1147800"/>
            <a:ext cx="6088664" cy="5562251"/>
          </a:xfrm>
        </p:spPr>
      </p:pic>
    </p:spTree>
    <p:extLst>
      <p:ext uri="{BB962C8B-B14F-4D97-AF65-F5344CB8AC3E}">
        <p14:creationId xmlns:p14="http://schemas.microsoft.com/office/powerpoint/2010/main" val="6284766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5470" y="1409701"/>
            <a:ext cx="8055430" cy="4332514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La salida del comando show se puede controlar con los siguientes comandos y filtros:</a:t>
            </a:r>
          </a:p>
          <a:p>
            <a:r>
              <a:rPr lang="es-ES" sz="1600" dirty="0"/>
              <a:t>Utilice el comando</a:t>
            </a:r>
            <a:r>
              <a:rPr lang="es-ES" sz="1600" b="1" dirty="0"/>
              <a:t> terminal length </a:t>
            </a:r>
            <a:r>
              <a:rPr lang="es-ES" sz="1600" i="1" dirty="0"/>
              <a:t>número</a:t>
            </a:r>
            <a:r>
              <a:rPr lang="es-ES" sz="1600" dirty="0"/>
              <a:t> para especificar la cantidad de líneas que se mostrarán. </a:t>
            </a:r>
          </a:p>
          <a:p>
            <a:r>
              <a:rPr lang="es-ES" sz="1600" dirty="0"/>
              <a:t>Para filtrar resultados específicos de los comandos, utilice una </a:t>
            </a:r>
            <a:r>
              <a:rPr lang="es-ES" sz="1600" b="1" dirty="0"/>
              <a:t>barra vertical (|)</a:t>
            </a:r>
            <a:r>
              <a:rPr lang="es-ES" sz="1600" dirty="0"/>
              <a:t> después del comando show. Algunos de los parámetros que se pueden utilizar después de la barra vertical son los siguientes:</a:t>
            </a:r>
          </a:p>
          <a:p>
            <a:pPr lvl="1"/>
            <a:r>
              <a:rPr lang="es-ES" sz="1600" b="1" dirty="0" err="1"/>
              <a:t>section</a:t>
            </a:r>
            <a:r>
              <a:rPr lang="es-ES" sz="1600" b="1" dirty="0"/>
              <a:t>, </a:t>
            </a:r>
            <a:r>
              <a:rPr lang="es-ES" sz="1600" b="1" dirty="0" err="1"/>
              <a:t>include</a:t>
            </a:r>
            <a:r>
              <a:rPr lang="es-ES" sz="1600" b="1" dirty="0"/>
              <a:t>, </a:t>
            </a:r>
            <a:r>
              <a:rPr lang="es-ES" sz="1600" b="1" dirty="0" err="1"/>
              <a:t>exclude</a:t>
            </a:r>
            <a:r>
              <a:rPr lang="es-ES" sz="1600" b="1" dirty="0"/>
              <a:t>, </a:t>
            </a:r>
            <a:r>
              <a:rPr lang="es-ES" sz="1600" b="1" dirty="0" err="1"/>
              <a:t>begin</a:t>
            </a:r>
            <a:endParaRPr lang="es-ES" sz="1600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r>
              <a:rPr lang="es-ES" sz="1800" dirty="0"/>
              <a:t>Verificar la conectividad de redes conectadas directamente</a:t>
            </a:r>
            <a:br>
              <a:rPr dirty="0"/>
            </a:br>
            <a:r>
              <a:rPr lang="es-ES" dirty="0"/>
              <a:t>Filtrar la salida del comando show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4" y="3796781"/>
            <a:ext cx="4770122" cy="16996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50" y="3794823"/>
            <a:ext cx="4199020" cy="24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4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252" y="396000"/>
            <a:ext cx="8145462" cy="838200"/>
          </a:xfrm>
        </p:spPr>
        <p:txBody>
          <a:bodyPr/>
          <a:lstStyle/>
          <a:p>
            <a:pPr eaLnBrk="1" hangingPunct="1"/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lang="es-ES" sz="1800" dirty="0"/>
            </a:br>
            <a:r>
              <a:rPr lang="es-ES" dirty="0"/>
              <a:t>Características de una red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034" y="1335314"/>
            <a:ext cx="6910044" cy="527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144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pPr eaLnBrk="1" hangingPunct="1"/>
            <a:r>
              <a:rPr lang="es-ES" sz="1800" dirty="0"/>
              <a:t>Funciones de un router</a:t>
            </a:r>
            <a:br>
              <a:rPr dirty="0"/>
            </a:br>
            <a:r>
              <a:rPr lang="es-ES" dirty="0"/>
              <a:t>¿Por qué elegir el ruteo?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5" y="1407886"/>
            <a:ext cx="7056848" cy="8708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router</a:t>
            </a:r>
            <a:r>
              <a:rPr lang="es-ES" dirty="0"/>
              <a:t> es responsable del ruteo del tráfico entre redes.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8" y="2281210"/>
            <a:ext cx="5227093" cy="42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095" y="1349829"/>
            <a:ext cx="7602989" cy="380274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routers son computadoras especializadas que tienen los siguientes componentes que se requieren para funcionar: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Unidad central de procesamiento (CPU)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Sistema operativo (OS): los routers utilizan IOS de Cisco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Memoria y almacenamiento (RAM, ROM, NVRAM, flash, disco duro)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200" y="396000"/>
            <a:ext cx="8509000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73" y="2979369"/>
            <a:ext cx="5691698" cy="35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0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06" y="1701800"/>
            <a:ext cx="6683601" cy="4892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0" y="1387868"/>
            <a:ext cx="4432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Memoria del router</a:t>
            </a:r>
          </a:p>
        </p:txBody>
      </p:sp>
    </p:spTree>
    <p:extLst>
      <p:ext uri="{BB962C8B-B14F-4D97-AF65-F5344CB8AC3E}">
        <p14:creationId xmlns:p14="http://schemas.microsoft.com/office/powerpoint/2010/main" val="296094997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9868" y="1250756"/>
            <a:ext cx="8596961" cy="87085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routers utilizan puertos y tarjetas de interfaz de red especializados para interconectarse a otras redes.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9868" y="396000"/>
            <a:ext cx="8817806" cy="854756"/>
          </a:xfrm>
        </p:spPr>
        <p:txBody>
          <a:bodyPr anchor="t"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8BC4DE-7FC8-4DF5-B9FD-22319F46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45" y="2024843"/>
            <a:ext cx="5281729" cy="44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2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lang="es-ES" sz="1800"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eligen las mejores rutas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457" y="1437731"/>
            <a:ext cx="8578817" cy="2289845"/>
          </a:xfrm>
        </p:spPr>
        <p:txBody>
          <a:bodyPr/>
          <a:lstStyle/>
          <a:p>
            <a:r>
              <a:rPr lang="es-ES" sz="2000" dirty="0"/>
              <a:t>Los routers usan </a:t>
            </a:r>
            <a:r>
              <a:rPr lang="es-ES" sz="2000" b="1" dirty="0"/>
              <a:t>rutas estáticas </a:t>
            </a:r>
            <a:r>
              <a:rPr lang="es-ES" sz="2000" dirty="0"/>
              <a:t>y </a:t>
            </a:r>
            <a:r>
              <a:rPr lang="es-ES" sz="2000" b="1" dirty="0"/>
              <a:t>protocolos de routing dinámico </a:t>
            </a:r>
            <a:r>
              <a:rPr lang="es-ES" sz="2000" dirty="0"/>
              <a:t>para descubrir redes remotas y crear sus tablas de routing.</a:t>
            </a:r>
          </a:p>
          <a:p>
            <a:r>
              <a:rPr lang="es-ES" sz="2000" dirty="0"/>
              <a:t>Los routers utilizan </a:t>
            </a:r>
            <a:r>
              <a:rPr lang="es-ES" sz="2000" b="1" dirty="0"/>
              <a:t>tablas de routing</a:t>
            </a:r>
            <a:r>
              <a:rPr lang="es-ES" sz="2000" dirty="0"/>
              <a:t> para determinar </a:t>
            </a:r>
            <a:r>
              <a:rPr lang="es-ES" sz="2000" b="1" dirty="0"/>
              <a:t>la mejor ruta </a:t>
            </a:r>
            <a:r>
              <a:rPr lang="es-ES" sz="2000" dirty="0"/>
              <a:t>para enviar paquetes.</a:t>
            </a:r>
          </a:p>
          <a:p>
            <a:r>
              <a:rPr lang="es-ES" sz="2000" dirty="0"/>
              <a:t>Los routers </a:t>
            </a:r>
            <a:r>
              <a:rPr lang="es-ES" sz="2000" b="1" dirty="0"/>
              <a:t>encapsulan el paquete </a:t>
            </a:r>
            <a:r>
              <a:rPr lang="es-ES" sz="2000" dirty="0"/>
              <a:t>y lo </a:t>
            </a:r>
            <a:r>
              <a:rPr lang="es-ES" sz="2000" b="1" dirty="0"/>
              <a:t>reenvían</a:t>
            </a:r>
            <a:r>
              <a:rPr lang="es-ES" sz="2000" dirty="0"/>
              <a:t> a la interfaz indicada en la tabla de routing.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015" t="22099" r="42221" b="51234"/>
          <a:stretch/>
        </p:blipFill>
        <p:spPr>
          <a:xfrm>
            <a:off x="841233" y="3727576"/>
            <a:ext cx="7454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Conexión a una red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44" y="1410391"/>
            <a:ext cx="6145797" cy="51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3096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Gateways predeterminados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63" y="1734145"/>
            <a:ext cx="5397950" cy="39681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867" y="1542650"/>
            <a:ext cx="3370183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Para habilitar el acceso a la red, los dispositivos deben estar configurados con la siguiente información de direcciones IP.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000000"/>
                </a:solidFill>
                <a:latin typeface="Arial"/>
              </a:rPr>
              <a:t>Dirección IP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: identifica a un host único en una red local.</a:t>
            </a:r>
            <a:r>
              <a:rPr lang="es-ES" sz="1600" dirty="0"/>
              <a:t> 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000000"/>
                </a:solidFill>
                <a:latin typeface="Arial"/>
              </a:rPr>
              <a:t>Máscara de subred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: identifica a la subred de la red del host.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000000"/>
                </a:solidFill>
                <a:latin typeface="Arial"/>
              </a:rPr>
              <a:t>Gateway predeterminado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: identifica al router al que se envía un paquete cuando el destino no está en la misma subred de la red local.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8669683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29132</TotalTime>
  <Pages>28</Pages>
  <Words>1257</Words>
  <Application>Microsoft Office PowerPoint</Application>
  <PresentationFormat>Presentación en pantalla (4:3)</PresentationFormat>
  <Paragraphs>142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Wingdings</vt:lpstr>
      <vt:lpstr>PPT-TMPLT-WHT_C</vt:lpstr>
      <vt:lpstr>NetAcad-4F_PPT-WHT_060408</vt:lpstr>
      <vt:lpstr>Capítulo 1: Conceptos de                     ruteo</vt:lpstr>
      <vt:lpstr>Funciones de un router Características de una red</vt:lpstr>
      <vt:lpstr>Funciones de un router ¿Por qué elegir el ruteo?</vt:lpstr>
      <vt:lpstr>Funciones de un router Los routers son computadoras</vt:lpstr>
      <vt:lpstr>Funciones de un router Los routers son computadoras</vt:lpstr>
      <vt:lpstr>Funciones de un router Los routers son computadoras</vt:lpstr>
      <vt:lpstr>Funciones de un router Los routers eligen las mejores rutas</vt:lpstr>
      <vt:lpstr>Conectar dispositivos Conexión a una red</vt:lpstr>
      <vt:lpstr>Conectar dispositivos Gateways predeterminados</vt:lpstr>
      <vt:lpstr>Conectar dispositivos Documentar la asignación de direcciones de red</vt:lpstr>
      <vt:lpstr>Conectar dispositivos Habilitar IP en un host</vt:lpstr>
      <vt:lpstr>Conectar dispositivos Habilitar IP en un switch</vt:lpstr>
      <vt:lpstr>Configuración básica de un router Configurar los parámetros básicos de un router </vt:lpstr>
      <vt:lpstr>Configuración básica de un router Configurar una interfaz de router IPv4</vt:lpstr>
      <vt:lpstr>Configuración básica de un router Configurar una interfaz de loopback IPv4</vt:lpstr>
      <vt:lpstr>Verificar la conectividad de redes conectadas directamente Verificar la configuración de la interfaz</vt:lpstr>
      <vt:lpstr>Verificar la conectividad de redes conectadas directamente Verificar la configuración de la interfaz (continuación)</vt:lpstr>
      <vt:lpstr>Verificar la conectividad de redes conectadas directamente Filtrar la salida del comando 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1197</cp:revision>
  <cp:lastPrinted>1999-01-27T00:54:54Z</cp:lastPrinted>
  <dcterms:created xsi:type="dcterms:W3CDTF">2006-10-23T15:07:30Z</dcterms:created>
  <dcterms:modified xsi:type="dcterms:W3CDTF">2021-02-22T02:45:40Z</dcterms:modified>
</cp:coreProperties>
</file>