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76" r:id="rId4"/>
    <p:sldId id="277" r:id="rId5"/>
    <p:sldId id="260" r:id="rId6"/>
    <p:sldId id="303" r:id="rId7"/>
    <p:sldId id="261" r:id="rId8"/>
    <p:sldId id="275" r:id="rId9"/>
    <p:sldId id="262" r:id="rId10"/>
    <p:sldId id="278" r:id="rId11"/>
    <p:sldId id="263" r:id="rId12"/>
    <p:sldId id="266" r:id="rId13"/>
    <p:sldId id="267" r:id="rId14"/>
    <p:sldId id="273" r:id="rId15"/>
    <p:sldId id="279" r:id="rId16"/>
    <p:sldId id="281" r:id="rId17"/>
    <p:sldId id="282" r:id="rId18"/>
    <p:sldId id="304" r:id="rId19"/>
    <p:sldId id="265" r:id="rId20"/>
    <p:sldId id="285" r:id="rId21"/>
    <p:sldId id="283" r:id="rId22"/>
    <p:sldId id="291" r:id="rId23"/>
    <p:sldId id="288" r:id="rId24"/>
    <p:sldId id="305" r:id="rId25"/>
    <p:sldId id="286" r:id="rId26"/>
    <p:sldId id="270" r:id="rId27"/>
    <p:sldId id="271" r:id="rId28"/>
    <p:sldId id="292" r:id="rId29"/>
    <p:sldId id="302" r:id="rId30"/>
    <p:sldId id="295" r:id="rId31"/>
    <p:sldId id="296" r:id="rId32"/>
    <p:sldId id="297" r:id="rId33"/>
    <p:sldId id="299" r:id="rId34"/>
    <p:sldId id="301" r:id="rId35"/>
    <p:sldId id="298" r:id="rId36"/>
    <p:sldId id="306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71" d="100"/>
          <a:sy n="71" d="100"/>
        </p:scale>
        <p:origin x="10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457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193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64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622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79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38412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loopback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loopback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420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lang="es-ES" sz="24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15816" y="2190579"/>
            <a:ext cx="5791200" cy="167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Estudiar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entender</a:t>
            </a:r>
            <a:r>
              <a:rPr lang="es-MX" sz="1800" dirty="0">
                <a:latin typeface="ZapfHumnst BT"/>
              </a:rPr>
              <a:t> los esquemas de direccionamiento IPv4,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crear</a:t>
            </a:r>
            <a:r>
              <a:rPr lang="es-MX" sz="1800" dirty="0">
                <a:latin typeface="ZapfHumnst BT"/>
              </a:rPr>
              <a:t> esquemas de direccionamiento 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reconocer</a:t>
            </a:r>
            <a:r>
              <a:rPr lang="es-MX" sz="1800" dirty="0">
                <a:latin typeface="ZapfHumnst BT"/>
              </a:rPr>
              <a:t> esquemas con base de una dirección IP y su máscara.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31523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532391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3820"/>
              </p:ext>
            </p:extLst>
          </p:nvPr>
        </p:nvGraphicFramePr>
        <p:xfrm>
          <a:off x="500826" y="2094924"/>
          <a:ext cx="8280920" cy="291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2^5 =32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256-32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23434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/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/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202477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4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10031"/>
              </p:ext>
            </p:extLst>
          </p:nvPr>
        </p:nvGraphicFramePr>
        <p:xfrm>
          <a:off x="595626" y="2155463"/>
          <a:ext cx="7818192" cy="328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23439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5512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336757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6" y="5583454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412776"/>
            <a:ext cx="8388424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la red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será la </a:t>
            </a:r>
            <a:r>
              <a:rPr lang="es-ES" sz="2000" b="1" dirty="0">
                <a:cs typeface="Times New Roman"/>
              </a:rPr>
              <a:t>máscara de subred </a:t>
            </a:r>
            <a:r>
              <a:rPr lang="es-ES" sz="2000" dirty="0">
                <a:cs typeface="Times New Roman"/>
              </a:rPr>
              <a:t>en notación decimal para este esquema de direccionamiento?_________________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posición del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el valor del desplazamiento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Llena la siguiente tabla con los valores de las subredes que se muestran: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58862"/>
            <a:ext cx="82266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prefijo?</a:t>
            </a:r>
          </a:p>
        </p:txBody>
      </p:sp>
      <p:graphicFrame>
        <p:nvGraphicFramePr>
          <p:cNvPr id="9" name="Tabla 10">
            <a:extLst>
              <a:ext uri="{FF2B5EF4-FFF2-40B4-BE49-F238E27FC236}">
                <a16:creationId xmlns:a16="http://schemas.microsoft.com/office/drawing/2014/main" id="{3E6DE81C-1BB7-45C9-B176-D82FA9A94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30518"/>
              </p:ext>
            </p:extLst>
          </p:nvPr>
        </p:nvGraphicFramePr>
        <p:xfrm>
          <a:off x="2843808" y="3933056"/>
          <a:ext cx="3607986" cy="2664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864">
                  <a:extLst>
                    <a:ext uri="{9D8B030D-6E8A-4147-A177-3AD203B41FA5}">
                      <a16:colId xmlns:a16="http://schemas.microsoft.com/office/drawing/2014/main" val="539608324"/>
                    </a:ext>
                  </a:extLst>
                </a:gridCol>
                <a:gridCol w="2605122">
                  <a:extLst>
                    <a:ext uri="{9D8B030D-6E8A-4147-A177-3AD203B41FA5}">
                      <a16:colId xmlns:a16="http://schemas.microsoft.com/office/drawing/2014/main" val="3698879628"/>
                    </a:ext>
                  </a:extLst>
                </a:gridCol>
              </a:tblGrid>
              <a:tr h="49459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Subred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Dir. IP de la subred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3930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7570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211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44487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296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90672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970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73501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1913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7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67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772816"/>
            <a:ext cx="8388424" cy="1369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reserva de clase: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19</a:t>
            </a:r>
            <a:r>
              <a:rPr lang="es-ES" sz="2000" dirty="0">
                <a:cs typeface="Times New Roman"/>
              </a:rPr>
              <a:t>. 0. 0. 0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subnetting: </a:t>
            </a:r>
            <a:r>
              <a:rPr lang="es-ES" sz="2000" dirty="0">
                <a:solidFill>
                  <a:srgbClr val="FF0000"/>
                </a:solidFill>
                <a:cs typeface="Times New Roman"/>
              </a:rPr>
              <a:t>11111111</a:t>
            </a:r>
            <a:r>
              <a:rPr lang="es-ES" sz="2000" dirty="0">
                <a:cs typeface="Times New Roman"/>
              </a:rPr>
              <a:t>. </a:t>
            </a:r>
            <a:r>
              <a:rPr lang="es-ES" sz="2000" dirty="0">
                <a:solidFill>
                  <a:srgbClr val="0070C0"/>
                </a:solidFill>
                <a:cs typeface="Times New Roman"/>
              </a:rPr>
              <a:t>11111111. 11111111. 1111</a:t>
            </a:r>
            <a:r>
              <a:rPr lang="es-ES" sz="2000" dirty="0">
                <a:cs typeface="Times New Roman"/>
              </a:rPr>
              <a:t>0000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55248"/>
            <a:ext cx="79928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dadas la IP y el prefijo con el </a:t>
            </a:r>
            <a:r>
              <a:rPr lang="es-ES_tradnl" sz="3200" b="1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binario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71FA9D1B-E1A2-4B7B-826D-101FD95D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803727"/>
              </p:ext>
            </p:extLst>
          </p:nvPr>
        </p:nvGraphicFramePr>
        <p:xfrm>
          <a:off x="719572" y="3461248"/>
          <a:ext cx="7704856" cy="243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Transformar el #subred en binario utilizando los bits de subnetting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 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00000000. 00000000. 0011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19.0.0.48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00000000. 00001101. 0011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19.0.13.48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00000000. 00010010. 1000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19.0.18.128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00000000. 0011 1100. 1010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19.0.60.160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00000000. 01110111. 1001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19.0.119.144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5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9348" y="2060848"/>
            <a:ext cx="7686040" cy="3643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</a:t>
            </a:r>
            <a:r>
              <a:rPr lang="es-ES" sz="2000" b="1" dirty="0">
                <a:cs typeface="Times New Roman"/>
              </a:rPr>
              <a:t>máscara de subred</a:t>
            </a:r>
            <a:r>
              <a:rPr lang="es-ES" sz="2000" dirty="0">
                <a:cs typeface="Times New Roman"/>
              </a:rPr>
              <a:t>.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posición del </a:t>
            </a:r>
            <a:r>
              <a:rPr lang="es-ES" sz="2000" b="1" dirty="0">
                <a:cs typeface="Times New Roman"/>
              </a:rPr>
              <a:t>byte crítico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desplazamiento en el byte Crítico 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Multiplicar </a:t>
            </a:r>
            <a:r>
              <a:rPr lang="es-ES" sz="2000" b="1" dirty="0">
                <a:cs typeface="Times New Roman"/>
              </a:rPr>
              <a:t>#subred * desplazamiento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cocient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e se escribe a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</a:rPr>
              <a:t>Si el cociente &gt; 255 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692696"/>
            <a:ext cx="8423868" cy="1210527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dadas la IP y el prefijo con el </a:t>
            </a:r>
            <a:r>
              <a:rPr lang="es-ES_tradnl" sz="3200" b="1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61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543" y="1124744"/>
            <a:ext cx="8323421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Utilizando la 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dirty="0">
                <a:cs typeface="Times New Roman"/>
              </a:rPr>
              <a:t>: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Identificar la </a:t>
            </a:r>
            <a:r>
              <a:rPr lang="es-ES" sz="1600" b="1" dirty="0">
                <a:cs typeface="Times New Roman"/>
              </a:rPr>
              <a:t>máscara de subred</a:t>
            </a:r>
            <a:r>
              <a:rPr lang="es-ES" sz="1600" dirty="0">
                <a:cs typeface="Times New Roman"/>
              </a:rPr>
              <a:t> ______________ y la 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Calcular el </a:t>
            </a: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 </a:t>
            </a:r>
            <a:r>
              <a:rPr lang="es-ES" sz="1600" dirty="0">
                <a:cs typeface="Times New Roman"/>
              </a:rPr>
              <a:t>_______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Multiplicar </a:t>
            </a:r>
            <a:r>
              <a:rPr lang="es-ES" sz="1600" b="1" dirty="0">
                <a:cs typeface="Times New Roman"/>
              </a:rPr>
              <a:t>#subred</a:t>
            </a:r>
            <a:r>
              <a:rPr lang="es-ES" sz="1600" dirty="0">
                <a:cs typeface="Times New Roman"/>
              </a:rPr>
              <a:t> * </a:t>
            </a:r>
            <a:r>
              <a:rPr lang="es-ES" sz="1600" b="1" dirty="0">
                <a:cs typeface="Times New Roman"/>
              </a:rPr>
              <a:t>desplazamiento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Dividir de forma entera entre </a:t>
            </a:r>
            <a:r>
              <a:rPr lang="es-ES" sz="1600" b="1" dirty="0">
                <a:cs typeface="Times New Roman"/>
              </a:rPr>
              <a:t>256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cociente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a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Si el cociente &gt; 255 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53035" y="216405"/>
            <a:ext cx="8154652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39213"/>
              </p:ext>
            </p:extLst>
          </p:nvPr>
        </p:nvGraphicFramePr>
        <p:xfrm>
          <a:off x="494944" y="3319275"/>
          <a:ext cx="8268618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059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66962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908143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033578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431107">
                  <a:extLst>
                    <a:ext uri="{9D8B030D-6E8A-4147-A177-3AD203B41FA5}">
                      <a16:colId xmlns:a16="http://schemas.microsoft.com/office/drawing/2014/main" val="597884049"/>
                    </a:ext>
                  </a:extLst>
                </a:gridCol>
                <a:gridCol w="1431107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 * desplazamiento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Dividir entre 256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Cociente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Residuo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3*16=48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0</a:t>
                      </a:r>
                    </a:p>
                    <a:p>
                      <a:pPr algn="ctr"/>
                      <a:r>
                        <a:rPr lang="es-ES" sz="1400" dirty="0"/>
                        <a:t>256 /48</a:t>
                      </a:r>
                    </a:p>
                    <a:p>
                      <a:pPr algn="ctr"/>
                      <a:r>
                        <a:rPr lang="es-ES" sz="1400" dirty="0"/>
                        <a:t>          48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90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14" y="1374881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255</a:t>
            </a:r>
            <a:r>
              <a:rPr lang="es-ES" sz="1600" b="1" dirty="0">
                <a:cs typeface="Times New Roman"/>
              </a:rPr>
              <a:t>.255.255.240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4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16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47865" y="548680"/>
            <a:ext cx="8448270" cy="64807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11015"/>
              </p:ext>
            </p:extLst>
          </p:nvPr>
        </p:nvGraphicFramePr>
        <p:xfrm>
          <a:off x="550076" y="2617020"/>
          <a:ext cx="8043847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3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96419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850827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609900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683596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0110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58590-9096-4ED3-8108-2BDEF440D0DB}"/>
              </a:ext>
            </a:extLst>
          </p:cNvPr>
          <p:cNvSpPr txBox="1"/>
          <p:nvPr/>
        </p:nvSpPr>
        <p:spPr>
          <a:xfrm>
            <a:off x="1259632" y="2852937"/>
            <a:ext cx="720080" cy="36003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17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- 127</a:t>
            </a:r>
            <a:endParaRPr lang="es-MX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2697</Words>
  <Application>Microsoft Office PowerPoint</Application>
  <PresentationFormat>Presentación en pantalla (4:3)</PresentationFormat>
  <Paragraphs>399</Paragraphs>
  <Slides>36</Slides>
  <Notes>28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126</cp:revision>
  <dcterms:created xsi:type="dcterms:W3CDTF">2013-06-11T22:32:36Z</dcterms:created>
  <dcterms:modified xsi:type="dcterms:W3CDTF">2021-02-18T17:33:30Z</dcterms:modified>
</cp:coreProperties>
</file>