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93" r:id="rId3"/>
    <p:sldId id="818" r:id="rId4"/>
    <p:sldId id="819" r:id="rId5"/>
    <p:sldId id="820" r:id="rId6"/>
    <p:sldId id="821" r:id="rId7"/>
    <p:sldId id="822" r:id="rId8"/>
    <p:sldId id="823" r:id="rId9"/>
    <p:sldId id="824" r:id="rId10"/>
    <p:sldId id="265" r:id="rId11"/>
    <p:sldId id="266" r:id="rId12"/>
    <p:sldId id="268" r:id="rId13"/>
    <p:sldId id="267" r:id="rId14"/>
    <p:sldId id="269" r:id="rId15"/>
    <p:sldId id="288" r:id="rId16"/>
    <p:sldId id="289" r:id="rId17"/>
    <p:sldId id="290" r:id="rId18"/>
    <p:sldId id="291" r:id="rId19"/>
    <p:sldId id="292" r:id="rId20"/>
    <p:sldId id="313" r:id="rId21"/>
    <p:sldId id="295" r:id="rId22"/>
    <p:sldId id="312" r:id="rId23"/>
    <p:sldId id="297" r:id="rId24"/>
    <p:sldId id="314" r:id="rId25"/>
    <p:sldId id="311" r:id="rId26"/>
    <p:sldId id="833" r:id="rId27"/>
    <p:sldId id="835" r:id="rId28"/>
    <p:sldId id="324" r:id="rId29"/>
    <p:sldId id="327" r:id="rId30"/>
    <p:sldId id="329" r:id="rId31"/>
    <p:sldId id="331" r:id="rId32"/>
    <p:sldId id="335" r:id="rId33"/>
    <p:sldId id="336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945177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24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009825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B66F11-5EFA-4359-933E-BBBD63624D78}" type="slidenum">
              <a:rPr lang="es-MX" altLang="es-MX" sz="1200" smtClean="0"/>
              <a:pPr/>
              <a:t>25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40325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C236E11-CB4B-4446-B7EF-763986A292A8}" type="slidenum">
              <a:rPr lang="es-MX" altLang="es-MX" sz="1200" smtClean="0"/>
              <a:pPr/>
              <a:t>26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6158588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2637FF2-FB84-49FE-8344-5DBD3516CEFA}" type="slidenum">
              <a:rPr lang="es-MX" altLang="es-MX" sz="1200" smtClean="0"/>
              <a:pPr/>
              <a:t>27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1093519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2B0F735-751B-4F57-BA13-F89274FCFB7D}" type="slidenum">
              <a:rPr lang="es-MX" altLang="es-MX" sz="1200" smtClean="0"/>
              <a:pPr/>
              <a:t>28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40342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120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791C3C2-A528-4436-8932-4E842198521A}" type="slidenum">
              <a:rPr lang="es-MX" altLang="es-MX" sz="1200" smtClean="0"/>
              <a:pPr/>
              <a:t>29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7055837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 dirty="0"/>
          </a:p>
        </p:txBody>
      </p:sp>
      <p:sp>
        <p:nvSpPr>
          <p:cNvPr id="5325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14E47F4-1B87-4A26-A050-F44B1204B772}" type="slidenum">
              <a:rPr lang="es-MX" altLang="es-MX" sz="1200" smtClean="0"/>
              <a:pPr/>
              <a:t>30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150029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53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D03949A-53FD-4F65-A381-D2E740A37769}" type="slidenum">
              <a:rPr lang="es-MX" altLang="es-MX" sz="1200" smtClean="0"/>
              <a:pPr/>
              <a:t>31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74942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8C01E49-6528-411E-B3BB-DDC9F61DAC90}" type="slidenum">
              <a:rPr lang="es-MX" altLang="es-MX" sz="1200" smtClean="0"/>
              <a:pPr/>
              <a:t>32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2119599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0776AA8-3CD8-444E-B570-2593F27BE866}" type="slidenum">
              <a:rPr lang="es-MX" altLang="es-MX" sz="1200" smtClean="0"/>
              <a:pPr/>
              <a:t>33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86584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2463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549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MX" altLang="es-MX" b="0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512D4CB-259D-459E-B4EA-4BE7654FFCAF}" type="slidenum">
              <a:rPr lang="es-MX" altLang="es-MX" sz="1200" smtClean="0"/>
              <a:pPr/>
              <a:t>20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3490640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3 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72DE5B76-C54E-42BB-9BAE-08CE923C9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5" name="Rectangle 2">
            <a:extLst>
              <a:ext uri="{FF2B5EF4-FFF2-40B4-BE49-F238E27FC236}">
                <a16:creationId xmlns:a16="http://schemas.microsoft.com/office/drawing/2014/main" id="{11C5F0E5-FC25-4B9E-98A4-ADCAE306BA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Periodo ( T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6" name="Rectangle 2">
            <a:extLst>
              <a:ext uri="{FF2B5EF4-FFF2-40B4-BE49-F238E27FC236}">
                <a16:creationId xmlns:a16="http://schemas.microsoft.com/office/drawing/2014/main" id="{58168181-942B-49A5-BA88-CCF706853E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7" name="Rectangle 2">
            <a:extLst>
              <a:ext uri="{FF2B5EF4-FFF2-40B4-BE49-F238E27FC236}">
                <a16:creationId xmlns:a16="http://schemas.microsoft.com/office/drawing/2014/main" id="{7E723E41-7BD9-41E9-9766-0A20924262DA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74251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  <p:sp>
        <p:nvSpPr>
          <p:cNvPr id="31" name="Rectangle 2">
            <a:extLst>
              <a:ext uri="{FF2B5EF4-FFF2-40B4-BE49-F238E27FC236}">
                <a16:creationId xmlns:a16="http://schemas.microsoft.com/office/drawing/2014/main" id="{C32AD524-23BD-4A6E-8EC5-6D566EACFEE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7173" name="5 CuadroTexto"/>
          <p:cNvSpPr txBox="1">
            <a:spLocks noChangeArrowheads="1"/>
          </p:cNvSpPr>
          <p:nvPr/>
        </p:nvSpPr>
        <p:spPr bwMode="auto">
          <a:xfrm>
            <a:off x="395536" y="1556792"/>
            <a:ext cx="18573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600" dirty="0">
                <a:latin typeface="ZapfHumnst BT"/>
              </a:rPr>
              <a:t>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b="1" dirty="0"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técnica para representar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señales analógicas.</a:t>
            </a:r>
          </a:p>
        </p:txBody>
      </p:sp>
      <p:pic>
        <p:nvPicPr>
          <p:cNvPr id="6150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555233"/>
            <a:ext cx="6125832" cy="4382219"/>
          </a:xfrm>
          <a:prstGeom prst="rect">
            <a:avLst/>
          </a:prstGeom>
          <a:noFill/>
          <a:ln w="9525">
            <a:solidFill>
              <a:schemeClr val="tx1">
                <a:alpha val="98822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5">
            <a:extLst>
              <a:ext uri="{FF2B5EF4-FFF2-40B4-BE49-F238E27FC236}">
                <a16:creationId xmlns:a16="http://schemas.microsoft.com/office/drawing/2014/main" id="{D2E82106-8D24-4A8F-8EBD-118E9F244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BE4DB14-191C-45C1-B52A-008C628D532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47953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8196" name="5 CuadroTexto"/>
          <p:cNvSpPr txBox="1">
            <a:spLocks noChangeArrowheads="1"/>
          </p:cNvSpPr>
          <p:nvPr/>
        </p:nvSpPr>
        <p:spPr bwMode="auto">
          <a:xfrm>
            <a:off x="600025" y="1602915"/>
            <a:ext cx="8019530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La señal portadora es  una señal periódica que se encarga de “transportar” la información a transmitir.</a:t>
            </a:r>
          </a:p>
        </p:txBody>
      </p:sp>
      <p:sp>
        <p:nvSpPr>
          <p:cNvPr id="8198" name="7 CuadroTexto"/>
          <p:cNvSpPr txBox="1">
            <a:spLocks noChangeArrowheads="1"/>
          </p:cNvSpPr>
          <p:nvPr/>
        </p:nvSpPr>
        <p:spPr bwMode="auto">
          <a:xfrm>
            <a:off x="847106" y="3471535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amplitud</a:t>
            </a:r>
            <a:r>
              <a:rPr lang="es-MX" altLang="es-MX" sz="1800" b="1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199" name="8 CuadroTexto"/>
          <p:cNvSpPr txBox="1">
            <a:spLocks noChangeArrowheads="1"/>
          </p:cNvSpPr>
          <p:nvPr/>
        </p:nvSpPr>
        <p:spPr bwMode="auto">
          <a:xfrm>
            <a:off x="847106" y="3971598"/>
            <a:ext cx="32146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0" name="9 CuadroTexto"/>
          <p:cNvSpPr txBox="1">
            <a:spLocks noChangeArrowheads="1"/>
          </p:cNvSpPr>
          <p:nvPr/>
        </p:nvSpPr>
        <p:spPr bwMode="auto">
          <a:xfrm>
            <a:off x="847106" y="4504998"/>
            <a:ext cx="3143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latin typeface="ZapfHumnst BT"/>
              </a:rPr>
              <a:t> 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201" name="5 CuadroTexto"/>
          <p:cNvSpPr txBox="1">
            <a:spLocks noChangeArrowheads="1"/>
          </p:cNvSpPr>
          <p:nvPr/>
        </p:nvSpPr>
        <p:spPr bwMode="auto">
          <a:xfrm>
            <a:off x="600025" y="2587783"/>
            <a:ext cx="786040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información se consigue modificando algún parámetro propio de la portadora como: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178" name="Line 9"/>
          <p:cNvSpPr>
            <a:spLocks noChangeShapeType="1"/>
          </p:cNvSpPr>
          <p:nvPr/>
        </p:nvSpPr>
        <p:spPr bwMode="auto">
          <a:xfrm flipV="1">
            <a:off x="4797599" y="3544689"/>
            <a:ext cx="0" cy="1666875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79" name="Line 10"/>
          <p:cNvSpPr>
            <a:spLocks noChangeShapeType="1"/>
          </p:cNvSpPr>
          <p:nvPr/>
        </p:nvSpPr>
        <p:spPr bwMode="auto">
          <a:xfrm>
            <a:off x="4797599" y="4425751"/>
            <a:ext cx="3132137" cy="0"/>
          </a:xfrm>
          <a:prstGeom prst="line">
            <a:avLst/>
          </a:prstGeom>
          <a:noFill/>
          <a:ln w="25400">
            <a:solidFill>
              <a:srgbClr val="33CC33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7180" name="Group 11"/>
          <p:cNvGrpSpPr>
            <a:grpSpLocks/>
          </p:cNvGrpSpPr>
          <p:nvPr/>
        </p:nvGrpSpPr>
        <p:grpSpPr bwMode="auto">
          <a:xfrm>
            <a:off x="4810299" y="3520876"/>
            <a:ext cx="496887" cy="1763713"/>
            <a:chOff x="3089" y="975"/>
            <a:chExt cx="313" cy="1111"/>
          </a:xfrm>
        </p:grpSpPr>
        <p:sp>
          <p:nvSpPr>
            <p:cNvPr id="7207" name="Arc 12"/>
            <p:cNvSpPr>
              <a:spLocks/>
            </p:cNvSpPr>
            <p:nvPr/>
          </p:nvSpPr>
          <p:spPr bwMode="auto">
            <a:xfrm>
              <a:off x="3089" y="97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8" name="Arc 13"/>
            <p:cNvSpPr>
              <a:spLocks/>
            </p:cNvSpPr>
            <p:nvPr/>
          </p:nvSpPr>
          <p:spPr bwMode="auto">
            <a:xfrm>
              <a:off x="3164" y="97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9" name="Arc 14"/>
            <p:cNvSpPr>
              <a:spLocks/>
            </p:cNvSpPr>
            <p:nvPr/>
          </p:nvSpPr>
          <p:spPr bwMode="auto">
            <a:xfrm>
              <a:off x="3248" y="153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10" name="Arc 15"/>
            <p:cNvSpPr>
              <a:spLocks/>
            </p:cNvSpPr>
            <p:nvPr/>
          </p:nvSpPr>
          <p:spPr bwMode="auto">
            <a:xfrm>
              <a:off x="3323" y="153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1" name="Group 16"/>
          <p:cNvGrpSpPr>
            <a:grpSpLocks/>
          </p:cNvGrpSpPr>
          <p:nvPr/>
        </p:nvGrpSpPr>
        <p:grpSpPr bwMode="auto">
          <a:xfrm>
            <a:off x="5296074" y="3533576"/>
            <a:ext cx="496887" cy="1763713"/>
            <a:chOff x="3395" y="983"/>
            <a:chExt cx="313" cy="1111"/>
          </a:xfrm>
        </p:grpSpPr>
        <p:sp>
          <p:nvSpPr>
            <p:cNvPr id="7203" name="Arc 17"/>
            <p:cNvSpPr>
              <a:spLocks/>
            </p:cNvSpPr>
            <p:nvPr/>
          </p:nvSpPr>
          <p:spPr bwMode="auto">
            <a:xfrm>
              <a:off x="3395" y="983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4" name="Arc 18"/>
            <p:cNvSpPr>
              <a:spLocks/>
            </p:cNvSpPr>
            <p:nvPr/>
          </p:nvSpPr>
          <p:spPr bwMode="auto">
            <a:xfrm>
              <a:off x="3470" y="986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5" name="Arc 19"/>
            <p:cNvSpPr>
              <a:spLocks/>
            </p:cNvSpPr>
            <p:nvPr/>
          </p:nvSpPr>
          <p:spPr bwMode="auto">
            <a:xfrm>
              <a:off x="3554" y="1543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6" name="Arc 20"/>
            <p:cNvSpPr>
              <a:spLocks/>
            </p:cNvSpPr>
            <p:nvPr/>
          </p:nvSpPr>
          <p:spPr bwMode="auto">
            <a:xfrm>
              <a:off x="3629" y="1546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2" name="Group 21"/>
          <p:cNvGrpSpPr>
            <a:grpSpLocks/>
          </p:cNvGrpSpPr>
          <p:nvPr/>
        </p:nvGrpSpPr>
        <p:grpSpPr bwMode="auto">
          <a:xfrm>
            <a:off x="5796136" y="3546276"/>
            <a:ext cx="496888" cy="1763713"/>
            <a:chOff x="3710" y="991"/>
            <a:chExt cx="313" cy="1111"/>
          </a:xfrm>
        </p:grpSpPr>
        <p:sp>
          <p:nvSpPr>
            <p:cNvPr id="7199" name="Arc 22"/>
            <p:cNvSpPr>
              <a:spLocks/>
            </p:cNvSpPr>
            <p:nvPr/>
          </p:nvSpPr>
          <p:spPr bwMode="auto">
            <a:xfrm>
              <a:off x="3710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0" name="Arc 23"/>
            <p:cNvSpPr>
              <a:spLocks/>
            </p:cNvSpPr>
            <p:nvPr/>
          </p:nvSpPr>
          <p:spPr bwMode="auto">
            <a:xfrm>
              <a:off x="3785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1" name="Arc 24"/>
            <p:cNvSpPr>
              <a:spLocks/>
            </p:cNvSpPr>
            <p:nvPr/>
          </p:nvSpPr>
          <p:spPr bwMode="auto">
            <a:xfrm>
              <a:off x="3869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02" name="Arc 25"/>
            <p:cNvSpPr>
              <a:spLocks/>
            </p:cNvSpPr>
            <p:nvPr/>
          </p:nvSpPr>
          <p:spPr bwMode="auto">
            <a:xfrm>
              <a:off x="3944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3" name="Group 26"/>
          <p:cNvGrpSpPr>
            <a:grpSpLocks/>
          </p:cNvGrpSpPr>
          <p:nvPr/>
        </p:nvGrpSpPr>
        <p:grpSpPr bwMode="auto">
          <a:xfrm>
            <a:off x="6275561" y="3546276"/>
            <a:ext cx="496888" cy="1763713"/>
            <a:chOff x="4012" y="991"/>
            <a:chExt cx="313" cy="1111"/>
          </a:xfrm>
        </p:grpSpPr>
        <p:sp>
          <p:nvSpPr>
            <p:cNvPr id="7195" name="Arc 27"/>
            <p:cNvSpPr>
              <a:spLocks/>
            </p:cNvSpPr>
            <p:nvPr/>
          </p:nvSpPr>
          <p:spPr bwMode="auto">
            <a:xfrm>
              <a:off x="4012" y="991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6" name="Arc 28"/>
            <p:cNvSpPr>
              <a:spLocks/>
            </p:cNvSpPr>
            <p:nvPr/>
          </p:nvSpPr>
          <p:spPr bwMode="auto">
            <a:xfrm>
              <a:off x="4087" y="994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7" name="Arc 29"/>
            <p:cNvSpPr>
              <a:spLocks/>
            </p:cNvSpPr>
            <p:nvPr/>
          </p:nvSpPr>
          <p:spPr bwMode="auto">
            <a:xfrm>
              <a:off x="4171" y="1551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8" name="Arc 30"/>
            <p:cNvSpPr>
              <a:spLocks/>
            </p:cNvSpPr>
            <p:nvPr/>
          </p:nvSpPr>
          <p:spPr bwMode="auto">
            <a:xfrm>
              <a:off x="4246" y="1554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4" name="Group 31"/>
          <p:cNvGrpSpPr>
            <a:grpSpLocks/>
          </p:cNvGrpSpPr>
          <p:nvPr/>
        </p:nvGrpSpPr>
        <p:grpSpPr bwMode="auto">
          <a:xfrm>
            <a:off x="6769274" y="3568501"/>
            <a:ext cx="496887" cy="1763713"/>
            <a:chOff x="4323" y="1005"/>
            <a:chExt cx="313" cy="1111"/>
          </a:xfrm>
        </p:grpSpPr>
        <p:sp>
          <p:nvSpPr>
            <p:cNvPr id="7191" name="Arc 32"/>
            <p:cNvSpPr>
              <a:spLocks/>
            </p:cNvSpPr>
            <p:nvPr/>
          </p:nvSpPr>
          <p:spPr bwMode="auto">
            <a:xfrm>
              <a:off x="432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2" name="Arc 33"/>
            <p:cNvSpPr>
              <a:spLocks/>
            </p:cNvSpPr>
            <p:nvPr/>
          </p:nvSpPr>
          <p:spPr bwMode="auto">
            <a:xfrm>
              <a:off x="439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3" name="Arc 34"/>
            <p:cNvSpPr>
              <a:spLocks/>
            </p:cNvSpPr>
            <p:nvPr/>
          </p:nvSpPr>
          <p:spPr bwMode="auto">
            <a:xfrm>
              <a:off x="448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4" name="Arc 35"/>
            <p:cNvSpPr>
              <a:spLocks/>
            </p:cNvSpPr>
            <p:nvPr/>
          </p:nvSpPr>
          <p:spPr bwMode="auto">
            <a:xfrm>
              <a:off x="455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grpSp>
        <p:nvGrpSpPr>
          <p:cNvPr id="7185" name="Group 36"/>
          <p:cNvGrpSpPr>
            <a:grpSpLocks/>
          </p:cNvGrpSpPr>
          <p:nvPr/>
        </p:nvGrpSpPr>
        <p:grpSpPr bwMode="auto">
          <a:xfrm>
            <a:off x="7261399" y="3568501"/>
            <a:ext cx="496887" cy="1763713"/>
            <a:chOff x="4633" y="1005"/>
            <a:chExt cx="313" cy="1111"/>
          </a:xfrm>
        </p:grpSpPr>
        <p:sp>
          <p:nvSpPr>
            <p:cNvPr id="7187" name="Arc 37"/>
            <p:cNvSpPr>
              <a:spLocks/>
            </p:cNvSpPr>
            <p:nvPr/>
          </p:nvSpPr>
          <p:spPr bwMode="auto">
            <a:xfrm>
              <a:off x="4633" y="1005"/>
              <a:ext cx="79" cy="548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</a:path>
                <a:path w="21600" h="21598" stroke="0" extrusionOk="0">
                  <a:moveTo>
                    <a:pt x="0" y="21598"/>
                  </a:moveTo>
                  <a:cubicBezTo>
                    <a:pt x="0" y="9775"/>
                    <a:pt x="9505" y="149"/>
                    <a:pt x="21326" y="-1"/>
                  </a:cubicBezTo>
                  <a:lnTo>
                    <a:pt x="21600" y="21598"/>
                  </a:lnTo>
                  <a:lnTo>
                    <a:pt x="0" y="21598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8" name="Arc 38"/>
            <p:cNvSpPr>
              <a:spLocks/>
            </p:cNvSpPr>
            <p:nvPr/>
          </p:nvSpPr>
          <p:spPr bwMode="auto">
            <a:xfrm>
              <a:off x="4708" y="1008"/>
              <a:ext cx="80" cy="548"/>
            </a:xfrm>
            <a:custGeom>
              <a:avLst/>
              <a:gdLst>
                <a:gd name="T0" fmla="*/ 0 w 21873"/>
                <a:gd name="T1" fmla="*/ 0 h 21600"/>
                <a:gd name="T2" fmla="*/ 0 w 21873"/>
                <a:gd name="T3" fmla="*/ 0 h 21600"/>
                <a:gd name="T4" fmla="*/ 0 w 21873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3"/>
                <a:gd name="T10" fmla="*/ 0 h 21600"/>
                <a:gd name="T11" fmla="*/ 21873 w 2187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3" h="21600" fill="none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</a:path>
                <a:path w="21873" h="21600" stroke="0" extrusionOk="0">
                  <a:moveTo>
                    <a:pt x="-1" y="1"/>
                  </a:moveTo>
                  <a:cubicBezTo>
                    <a:pt x="90" y="0"/>
                    <a:pt x="181" y="-1"/>
                    <a:pt x="273" y="0"/>
                  </a:cubicBezTo>
                  <a:cubicBezTo>
                    <a:pt x="12202" y="0"/>
                    <a:pt x="21873" y="9670"/>
                    <a:pt x="21873" y="21600"/>
                  </a:cubicBezTo>
                  <a:lnTo>
                    <a:pt x="273" y="21600"/>
                  </a:lnTo>
                  <a:lnTo>
                    <a:pt x="-1" y="1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89" name="Arc 39"/>
            <p:cNvSpPr>
              <a:spLocks/>
            </p:cNvSpPr>
            <p:nvPr/>
          </p:nvSpPr>
          <p:spPr bwMode="auto">
            <a:xfrm>
              <a:off x="4792" y="1565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90" name="Arc 40"/>
            <p:cNvSpPr>
              <a:spLocks/>
            </p:cNvSpPr>
            <p:nvPr/>
          </p:nvSpPr>
          <p:spPr bwMode="auto">
            <a:xfrm>
              <a:off x="4867" y="1568"/>
              <a:ext cx="79" cy="5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86" name="Rectangle 75"/>
          <p:cNvSpPr>
            <a:spLocks noChangeArrowheads="1"/>
          </p:cNvSpPr>
          <p:nvPr/>
        </p:nvSpPr>
        <p:spPr bwMode="auto">
          <a:xfrm>
            <a:off x="5624686" y="5502076"/>
            <a:ext cx="1398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altLang="es-MX" sz="2000" b="1">
                <a:latin typeface="ZapfHumnst BT"/>
              </a:rPr>
              <a:t>Portadora</a:t>
            </a:r>
          </a:p>
        </p:txBody>
      </p:sp>
      <p:sp>
        <p:nvSpPr>
          <p:cNvPr id="45" name="Text Box 5">
            <a:extLst>
              <a:ext uri="{FF2B5EF4-FFF2-40B4-BE49-F238E27FC236}">
                <a16:creationId xmlns:a16="http://schemas.microsoft.com/office/drawing/2014/main" id="{4AB7B9EE-9035-400E-9EF4-DDA23AE6B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6" name="Rectangle 2">
            <a:extLst>
              <a:ext uri="{FF2B5EF4-FFF2-40B4-BE49-F238E27FC236}">
                <a16:creationId xmlns:a16="http://schemas.microsoft.com/office/drawing/2014/main" id="{F46CFEAB-1F4F-4016-959C-7E89B8C6B42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88439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/>
      <p:bldP spid="8198" grpId="0"/>
      <p:bldP spid="8199" grpId="0"/>
      <p:bldP spid="8200" grpId="0"/>
      <p:bldP spid="8201" grpId="0"/>
      <p:bldP spid="4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9220" name="5 CuadroTexto"/>
          <p:cNvSpPr txBox="1">
            <a:spLocks noChangeArrowheads="1"/>
          </p:cNvSpPr>
          <p:nvPr/>
        </p:nvSpPr>
        <p:spPr bwMode="auto">
          <a:xfrm>
            <a:off x="827584" y="1683457"/>
            <a:ext cx="764381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El proceso de alteración de la señal portadora se conoce como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  <a:endParaRPr lang="es-MX" alt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222" name="5 CuadroTexto"/>
          <p:cNvSpPr txBox="1">
            <a:spLocks noChangeArrowheads="1"/>
          </p:cNvSpPr>
          <p:nvPr/>
        </p:nvSpPr>
        <p:spPr bwMode="auto">
          <a:xfrm>
            <a:off x="796207" y="2242778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latin typeface="ZapfHumnst BT"/>
              </a:rPr>
              <a:t>La señal que representa la información y que modifica parámetros de la portadora se denomina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modulada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grpSp>
        <p:nvGrpSpPr>
          <p:cNvPr id="8199" name="72 Grupo"/>
          <p:cNvGrpSpPr>
            <a:grpSpLocks/>
          </p:cNvGrpSpPr>
          <p:nvPr/>
        </p:nvGrpSpPr>
        <p:grpSpPr bwMode="auto">
          <a:xfrm>
            <a:off x="1115616" y="3573016"/>
            <a:ext cx="3132138" cy="2381250"/>
            <a:chOff x="1143000" y="4143375"/>
            <a:chExt cx="3132138" cy="2381250"/>
          </a:xfrm>
        </p:grpSpPr>
        <p:sp>
          <p:nvSpPr>
            <p:cNvPr id="8234" name="Line 9"/>
            <p:cNvSpPr>
              <a:spLocks noChangeShapeType="1"/>
            </p:cNvSpPr>
            <p:nvPr/>
          </p:nvSpPr>
          <p:spPr bwMode="auto">
            <a:xfrm flipV="1">
              <a:off x="1143000" y="41671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35" name="Line 10"/>
            <p:cNvSpPr>
              <a:spLocks noChangeShapeType="1"/>
            </p:cNvSpPr>
            <p:nvPr/>
          </p:nvSpPr>
          <p:spPr bwMode="auto">
            <a:xfrm>
              <a:off x="1143000" y="50482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36" name="Group 11"/>
            <p:cNvGrpSpPr>
              <a:grpSpLocks/>
            </p:cNvGrpSpPr>
            <p:nvPr/>
          </p:nvGrpSpPr>
          <p:grpSpPr bwMode="auto">
            <a:xfrm>
              <a:off x="1155700" y="4143375"/>
              <a:ext cx="496888" cy="1763713"/>
              <a:chOff x="3089" y="975"/>
              <a:chExt cx="313" cy="1111"/>
            </a:xfrm>
          </p:grpSpPr>
          <p:sp>
            <p:nvSpPr>
              <p:cNvPr id="8263" name="Arc 12"/>
              <p:cNvSpPr>
                <a:spLocks/>
              </p:cNvSpPr>
              <p:nvPr/>
            </p:nvSpPr>
            <p:spPr bwMode="auto">
              <a:xfrm>
                <a:off x="3089" y="97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4" name="Arc 13"/>
              <p:cNvSpPr>
                <a:spLocks/>
              </p:cNvSpPr>
              <p:nvPr/>
            </p:nvSpPr>
            <p:spPr bwMode="auto">
              <a:xfrm>
                <a:off x="3164" y="97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5" name="Arc 14"/>
              <p:cNvSpPr>
                <a:spLocks/>
              </p:cNvSpPr>
              <p:nvPr/>
            </p:nvSpPr>
            <p:spPr bwMode="auto">
              <a:xfrm>
                <a:off x="3248" y="153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6" name="Arc 15"/>
              <p:cNvSpPr>
                <a:spLocks/>
              </p:cNvSpPr>
              <p:nvPr/>
            </p:nvSpPr>
            <p:spPr bwMode="auto">
              <a:xfrm>
                <a:off x="3323" y="153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7" name="Group 16"/>
            <p:cNvGrpSpPr>
              <a:grpSpLocks/>
            </p:cNvGrpSpPr>
            <p:nvPr/>
          </p:nvGrpSpPr>
          <p:grpSpPr bwMode="auto">
            <a:xfrm>
              <a:off x="1641475" y="4156075"/>
              <a:ext cx="496888" cy="1763713"/>
              <a:chOff x="3395" y="983"/>
              <a:chExt cx="313" cy="1111"/>
            </a:xfrm>
          </p:grpSpPr>
          <p:sp>
            <p:nvSpPr>
              <p:cNvPr id="8259" name="Arc 17"/>
              <p:cNvSpPr>
                <a:spLocks/>
              </p:cNvSpPr>
              <p:nvPr/>
            </p:nvSpPr>
            <p:spPr bwMode="auto">
              <a:xfrm>
                <a:off x="3395" y="98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0" name="Arc 18"/>
              <p:cNvSpPr>
                <a:spLocks/>
              </p:cNvSpPr>
              <p:nvPr/>
            </p:nvSpPr>
            <p:spPr bwMode="auto">
              <a:xfrm>
                <a:off x="3470" y="98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1" name="Arc 19"/>
              <p:cNvSpPr>
                <a:spLocks/>
              </p:cNvSpPr>
              <p:nvPr/>
            </p:nvSpPr>
            <p:spPr bwMode="auto">
              <a:xfrm>
                <a:off x="3554" y="154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62" name="Arc 20"/>
              <p:cNvSpPr>
                <a:spLocks/>
              </p:cNvSpPr>
              <p:nvPr/>
            </p:nvSpPr>
            <p:spPr bwMode="auto">
              <a:xfrm>
                <a:off x="3629" y="154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8" name="Group 21"/>
            <p:cNvGrpSpPr>
              <a:grpSpLocks/>
            </p:cNvGrpSpPr>
            <p:nvPr/>
          </p:nvGrpSpPr>
          <p:grpSpPr bwMode="auto">
            <a:xfrm>
              <a:off x="2141538" y="4168775"/>
              <a:ext cx="496887" cy="1763713"/>
              <a:chOff x="3710" y="991"/>
              <a:chExt cx="313" cy="1111"/>
            </a:xfrm>
          </p:grpSpPr>
          <p:sp>
            <p:nvSpPr>
              <p:cNvPr id="8255" name="Arc 22"/>
              <p:cNvSpPr>
                <a:spLocks/>
              </p:cNvSpPr>
              <p:nvPr/>
            </p:nvSpPr>
            <p:spPr bwMode="auto">
              <a:xfrm>
                <a:off x="3710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6" name="Arc 23"/>
              <p:cNvSpPr>
                <a:spLocks/>
              </p:cNvSpPr>
              <p:nvPr/>
            </p:nvSpPr>
            <p:spPr bwMode="auto">
              <a:xfrm>
                <a:off x="3785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7" name="Arc 24"/>
              <p:cNvSpPr>
                <a:spLocks/>
              </p:cNvSpPr>
              <p:nvPr/>
            </p:nvSpPr>
            <p:spPr bwMode="auto">
              <a:xfrm>
                <a:off x="3869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8" name="Arc 25"/>
              <p:cNvSpPr>
                <a:spLocks/>
              </p:cNvSpPr>
              <p:nvPr/>
            </p:nvSpPr>
            <p:spPr bwMode="auto">
              <a:xfrm>
                <a:off x="3944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39" name="Group 26"/>
            <p:cNvGrpSpPr>
              <a:grpSpLocks/>
            </p:cNvGrpSpPr>
            <p:nvPr/>
          </p:nvGrpSpPr>
          <p:grpSpPr bwMode="auto">
            <a:xfrm>
              <a:off x="2620963" y="4168775"/>
              <a:ext cx="496887" cy="1763713"/>
              <a:chOff x="4012" y="991"/>
              <a:chExt cx="313" cy="1111"/>
            </a:xfrm>
          </p:grpSpPr>
          <p:sp>
            <p:nvSpPr>
              <p:cNvPr id="8251" name="Arc 27"/>
              <p:cNvSpPr>
                <a:spLocks/>
              </p:cNvSpPr>
              <p:nvPr/>
            </p:nvSpPr>
            <p:spPr bwMode="auto">
              <a:xfrm>
                <a:off x="4012" y="99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2" name="Arc 28"/>
              <p:cNvSpPr>
                <a:spLocks/>
              </p:cNvSpPr>
              <p:nvPr/>
            </p:nvSpPr>
            <p:spPr bwMode="auto">
              <a:xfrm>
                <a:off x="4087" y="99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3" name="Arc 29"/>
              <p:cNvSpPr>
                <a:spLocks/>
              </p:cNvSpPr>
              <p:nvPr/>
            </p:nvSpPr>
            <p:spPr bwMode="auto">
              <a:xfrm>
                <a:off x="4171" y="155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4" name="Arc 30"/>
              <p:cNvSpPr>
                <a:spLocks/>
              </p:cNvSpPr>
              <p:nvPr/>
            </p:nvSpPr>
            <p:spPr bwMode="auto">
              <a:xfrm>
                <a:off x="4246" y="155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0" name="Group 31"/>
            <p:cNvGrpSpPr>
              <a:grpSpLocks/>
            </p:cNvGrpSpPr>
            <p:nvPr/>
          </p:nvGrpSpPr>
          <p:grpSpPr bwMode="auto">
            <a:xfrm>
              <a:off x="3114675" y="4191000"/>
              <a:ext cx="496888" cy="1763713"/>
              <a:chOff x="4323" y="1005"/>
              <a:chExt cx="313" cy="1111"/>
            </a:xfrm>
          </p:grpSpPr>
          <p:sp>
            <p:nvSpPr>
              <p:cNvPr id="8247" name="Arc 32"/>
              <p:cNvSpPr>
                <a:spLocks/>
              </p:cNvSpPr>
              <p:nvPr/>
            </p:nvSpPr>
            <p:spPr bwMode="auto">
              <a:xfrm>
                <a:off x="432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8" name="Arc 33"/>
              <p:cNvSpPr>
                <a:spLocks/>
              </p:cNvSpPr>
              <p:nvPr/>
            </p:nvSpPr>
            <p:spPr bwMode="auto">
              <a:xfrm>
                <a:off x="439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9" name="Arc 34"/>
              <p:cNvSpPr>
                <a:spLocks/>
              </p:cNvSpPr>
              <p:nvPr/>
            </p:nvSpPr>
            <p:spPr bwMode="auto">
              <a:xfrm>
                <a:off x="448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50" name="Arc 35"/>
              <p:cNvSpPr>
                <a:spLocks/>
              </p:cNvSpPr>
              <p:nvPr/>
            </p:nvSpPr>
            <p:spPr bwMode="auto">
              <a:xfrm>
                <a:off x="455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41" name="Group 36"/>
            <p:cNvGrpSpPr>
              <a:grpSpLocks/>
            </p:cNvGrpSpPr>
            <p:nvPr/>
          </p:nvGrpSpPr>
          <p:grpSpPr bwMode="auto">
            <a:xfrm>
              <a:off x="3606800" y="4191000"/>
              <a:ext cx="496888" cy="1763713"/>
              <a:chOff x="4633" y="1005"/>
              <a:chExt cx="313" cy="1111"/>
            </a:xfrm>
          </p:grpSpPr>
          <p:sp>
            <p:nvSpPr>
              <p:cNvPr id="8243" name="Arc 37"/>
              <p:cNvSpPr>
                <a:spLocks/>
              </p:cNvSpPr>
              <p:nvPr/>
            </p:nvSpPr>
            <p:spPr bwMode="auto">
              <a:xfrm>
                <a:off x="4633" y="100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4" name="Arc 38"/>
              <p:cNvSpPr>
                <a:spLocks/>
              </p:cNvSpPr>
              <p:nvPr/>
            </p:nvSpPr>
            <p:spPr bwMode="auto">
              <a:xfrm>
                <a:off x="4708" y="100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5" name="Arc 39"/>
              <p:cNvSpPr>
                <a:spLocks/>
              </p:cNvSpPr>
              <p:nvPr/>
            </p:nvSpPr>
            <p:spPr bwMode="auto">
              <a:xfrm>
                <a:off x="4792" y="156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46" name="Arc 40"/>
              <p:cNvSpPr>
                <a:spLocks/>
              </p:cNvSpPr>
              <p:nvPr/>
            </p:nvSpPr>
            <p:spPr bwMode="auto">
              <a:xfrm>
                <a:off x="4867" y="156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42" name="Rectangle 75"/>
            <p:cNvSpPr>
              <a:spLocks noChangeArrowheads="1"/>
            </p:cNvSpPr>
            <p:nvPr/>
          </p:nvSpPr>
          <p:spPr bwMode="auto">
            <a:xfrm>
              <a:off x="1970088" y="6124575"/>
              <a:ext cx="13985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Portadora</a:t>
              </a:r>
            </a:p>
          </p:txBody>
        </p:sp>
      </p:grpSp>
      <p:grpSp>
        <p:nvGrpSpPr>
          <p:cNvPr id="9" name="73 Grupo"/>
          <p:cNvGrpSpPr>
            <a:grpSpLocks/>
          </p:cNvGrpSpPr>
          <p:nvPr/>
        </p:nvGrpSpPr>
        <p:grpSpPr bwMode="auto">
          <a:xfrm>
            <a:off x="5116116" y="3573016"/>
            <a:ext cx="3132138" cy="2400300"/>
            <a:chOff x="5143500" y="4143375"/>
            <a:chExt cx="3132138" cy="2400300"/>
          </a:xfrm>
        </p:grpSpPr>
        <p:sp>
          <p:nvSpPr>
            <p:cNvPr id="8201" name="Line 42"/>
            <p:cNvSpPr>
              <a:spLocks noChangeShapeType="1"/>
            </p:cNvSpPr>
            <p:nvPr/>
          </p:nvSpPr>
          <p:spPr bwMode="auto">
            <a:xfrm flipV="1">
              <a:off x="5143500" y="4154488"/>
              <a:ext cx="0" cy="1666875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8202" name="Line 43"/>
            <p:cNvSpPr>
              <a:spLocks noChangeShapeType="1"/>
            </p:cNvSpPr>
            <p:nvPr/>
          </p:nvSpPr>
          <p:spPr bwMode="auto">
            <a:xfrm>
              <a:off x="5143500" y="5035550"/>
              <a:ext cx="3132138" cy="0"/>
            </a:xfrm>
            <a:prstGeom prst="line">
              <a:avLst/>
            </a:prstGeom>
            <a:noFill/>
            <a:ln w="25400">
              <a:solidFill>
                <a:srgbClr val="33CC33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8203" name="Group 44"/>
            <p:cNvGrpSpPr>
              <a:grpSpLocks/>
            </p:cNvGrpSpPr>
            <p:nvPr/>
          </p:nvGrpSpPr>
          <p:grpSpPr bwMode="auto">
            <a:xfrm>
              <a:off x="5168900" y="4633913"/>
              <a:ext cx="474663" cy="838200"/>
              <a:chOff x="688" y="2802"/>
              <a:chExt cx="299" cy="528"/>
            </a:xfrm>
          </p:grpSpPr>
          <p:sp>
            <p:nvSpPr>
              <p:cNvPr id="8230" name="Arc 45"/>
              <p:cNvSpPr>
                <a:spLocks/>
              </p:cNvSpPr>
              <p:nvPr/>
            </p:nvSpPr>
            <p:spPr bwMode="auto">
              <a:xfrm>
                <a:off x="688" y="2802"/>
                <a:ext cx="76" cy="260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</a:path>
                  <a:path w="21600" h="21598" stroke="0" extrusionOk="0">
                    <a:moveTo>
                      <a:pt x="0" y="21516"/>
                    </a:moveTo>
                    <a:cubicBezTo>
                      <a:pt x="44" y="9730"/>
                      <a:pt x="9529" y="155"/>
                      <a:pt x="21313" y="-1"/>
                    </a:cubicBezTo>
                    <a:lnTo>
                      <a:pt x="21600" y="21598"/>
                    </a:lnTo>
                    <a:lnTo>
                      <a:pt x="0" y="21516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1" name="Arc 46"/>
              <p:cNvSpPr>
                <a:spLocks/>
              </p:cNvSpPr>
              <p:nvPr/>
            </p:nvSpPr>
            <p:spPr bwMode="auto">
              <a:xfrm>
                <a:off x="760" y="2802"/>
                <a:ext cx="76" cy="261"/>
              </a:xfrm>
              <a:custGeom>
                <a:avLst/>
                <a:gdLst>
                  <a:gd name="T0" fmla="*/ 0 w 21888"/>
                  <a:gd name="T1" fmla="*/ 0 h 21600"/>
                  <a:gd name="T2" fmla="*/ 0 w 21888"/>
                  <a:gd name="T3" fmla="*/ 0 h 21600"/>
                  <a:gd name="T4" fmla="*/ 0 w 21888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88"/>
                  <a:gd name="T10" fmla="*/ 0 h 21600"/>
                  <a:gd name="T11" fmla="*/ 21888 w 21888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88" h="21600" fill="none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</a:path>
                  <a:path w="21888" h="21600" stroke="0" extrusionOk="0">
                    <a:moveTo>
                      <a:pt x="-1" y="1"/>
                    </a:moveTo>
                    <a:cubicBezTo>
                      <a:pt x="95" y="0"/>
                      <a:pt x="191" y="-1"/>
                      <a:pt x="288" y="0"/>
                    </a:cubicBezTo>
                    <a:cubicBezTo>
                      <a:pt x="12217" y="0"/>
                      <a:pt x="21888" y="9670"/>
                      <a:pt x="21888" y="21600"/>
                    </a:cubicBezTo>
                    <a:lnTo>
                      <a:pt x="288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2" name="Arc 47"/>
              <p:cNvSpPr>
                <a:spLocks/>
              </p:cNvSpPr>
              <p:nvPr/>
            </p:nvSpPr>
            <p:spPr bwMode="auto">
              <a:xfrm>
                <a:off x="840" y="3067"/>
                <a:ext cx="76" cy="261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</a:path>
                  <a:path w="21600" h="21598" stroke="0" extrusionOk="0">
                    <a:moveTo>
                      <a:pt x="21313" y="21598"/>
                    </a:moveTo>
                    <a:cubicBezTo>
                      <a:pt x="9497" y="21441"/>
                      <a:pt x="0" y="11817"/>
                      <a:pt x="0" y="0"/>
                    </a:cubicBezTo>
                    <a:lnTo>
                      <a:pt x="21600" y="0"/>
                    </a:lnTo>
                    <a:lnTo>
                      <a:pt x="21313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33" name="Arc 48"/>
              <p:cNvSpPr>
                <a:spLocks/>
              </p:cNvSpPr>
              <p:nvPr/>
            </p:nvSpPr>
            <p:spPr bwMode="auto">
              <a:xfrm>
                <a:off x="912" y="3068"/>
                <a:ext cx="75" cy="262"/>
              </a:xfrm>
              <a:custGeom>
                <a:avLst/>
                <a:gdLst>
                  <a:gd name="T0" fmla="*/ 0 w 21600"/>
                  <a:gd name="T1" fmla="*/ 0 h 21683"/>
                  <a:gd name="T2" fmla="*/ 0 w 21600"/>
                  <a:gd name="T3" fmla="*/ 0 h 21683"/>
                  <a:gd name="T4" fmla="*/ 0 w 21600"/>
                  <a:gd name="T5" fmla="*/ 0 h 21683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83"/>
                  <a:gd name="T11" fmla="*/ 21600 w 21600"/>
                  <a:gd name="T12" fmla="*/ 21683 h 2168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83" fill="none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</a:path>
                  <a:path w="21600" h="21683" stroke="0" extrusionOk="0">
                    <a:moveTo>
                      <a:pt x="21599" y="0"/>
                    </a:moveTo>
                    <a:cubicBezTo>
                      <a:pt x="21599" y="27"/>
                      <a:pt x="21600" y="55"/>
                      <a:pt x="21600" y="83"/>
                    </a:cubicBezTo>
                    <a:cubicBezTo>
                      <a:pt x="21600" y="12012"/>
                      <a:pt x="11929" y="21682"/>
                      <a:pt x="0" y="21683"/>
                    </a:cubicBezTo>
                    <a:lnTo>
                      <a:pt x="0" y="83"/>
                    </a:lnTo>
                    <a:lnTo>
                      <a:pt x="21599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4" name="Group 49"/>
            <p:cNvGrpSpPr>
              <a:grpSpLocks/>
            </p:cNvGrpSpPr>
            <p:nvPr/>
          </p:nvGrpSpPr>
          <p:grpSpPr bwMode="auto">
            <a:xfrm>
              <a:off x="5641975" y="4143375"/>
              <a:ext cx="496888" cy="1763713"/>
              <a:chOff x="986" y="2493"/>
              <a:chExt cx="313" cy="1111"/>
            </a:xfrm>
          </p:grpSpPr>
          <p:sp>
            <p:nvSpPr>
              <p:cNvPr id="8226" name="Arc 50"/>
              <p:cNvSpPr>
                <a:spLocks/>
              </p:cNvSpPr>
              <p:nvPr/>
            </p:nvSpPr>
            <p:spPr bwMode="auto">
              <a:xfrm>
                <a:off x="986" y="2493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7" name="Arc 51"/>
              <p:cNvSpPr>
                <a:spLocks/>
              </p:cNvSpPr>
              <p:nvPr/>
            </p:nvSpPr>
            <p:spPr bwMode="auto">
              <a:xfrm>
                <a:off x="1061" y="2496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8" name="Arc 52"/>
              <p:cNvSpPr>
                <a:spLocks/>
              </p:cNvSpPr>
              <p:nvPr/>
            </p:nvSpPr>
            <p:spPr bwMode="auto">
              <a:xfrm>
                <a:off x="1145" y="3053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9" name="Arc 53"/>
              <p:cNvSpPr>
                <a:spLocks/>
              </p:cNvSpPr>
              <p:nvPr/>
            </p:nvSpPr>
            <p:spPr bwMode="auto">
              <a:xfrm>
                <a:off x="1220" y="3056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5" name="Group 54"/>
            <p:cNvGrpSpPr>
              <a:grpSpLocks/>
            </p:cNvGrpSpPr>
            <p:nvPr/>
          </p:nvGrpSpPr>
          <p:grpSpPr bwMode="auto">
            <a:xfrm>
              <a:off x="6142038" y="4156075"/>
              <a:ext cx="496887" cy="1763713"/>
              <a:chOff x="1301" y="2501"/>
              <a:chExt cx="313" cy="1111"/>
            </a:xfrm>
          </p:grpSpPr>
          <p:sp>
            <p:nvSpPr>
              <p:cNvPr id="8222" name="Arc 55"/>
              <p:cNvSpPr>
                <a:spLocks/>
              </p:cNvSpPr>
              <p:nvPr/>
            </p:nvSpPr>
            <p:spPr bwMode="auto">
              <a:xfrm>
                <a:off x="1301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3" name="Arc 56"/>
              <p:cNvSpPr>
                <a:spLocks/>
              </p:cNvSpPr>
              <p:nvPr/>
            </p:nvSpPr>
            <p:spPr bwMode="auto">
              <a:xfrm>
                <a:off x="1376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4" name="Arc 57"/>
              <p:cNvSpPr>
                <a:spLocks/>
              </p:cNvSpPr>
              <p:nvPr/>
            </p:nvSpPr>
            <p:spPr bwMode="auto">
              <a:xfrm>
                <a:off x="1460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5" name="Arc 58"/>
              <p:cNvSpPr>
                <a:spLocks/>
              </p:cNvSpPr>
              <p:nvPr/>
            </p:nvSpPr>
            <p:spPr bwMode="auto">
              <a:xfrm>
                <a:off x="1535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6" name="Group 59"/>
            <p:cNvGrpSpPr>
              <a:grpSpLocks/>
            </p:cNvGrpSpPr>
            <p:nvPr/>
          </p:nvGrpSpPr>
          <p:grpSpPr bwMode="auto">
            <a:xfrm>
              <a:off x="6621463" y="4156075"/>
              <a:ext cx="496887" cy="1763713"/>
              <a:chOff x="1603" y="2501"/>
              <a:chExt cx="313" cy="1111"/>
            </a:xfrm>
          </p:grpSpPr>
          <p:sp>
            <p:nvSpPr>
              <p:cNvPr id="8218" name="Arc 60"/>
              <p:cNvSpPr>
                <a:spLocks/>
              </p:cNvSpPr>
              <p:nvPr/>
            </p:nvSpPr>
            <p:spPr bwMode="auto">
              <a:xfrm>
                <a:off x="1603" y="2501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9" name="Arc 61"/>
              <p:cNvSpPr>
                <a:spLocks/>
              </p:cNvSpPr>
              <p:nvPr/>
            </p:nvSpPr>
            <p:spPr bwMode="auto">
              <a:xfrm>
                <a:off x="1678" y="2504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0" name="Arc 62"/>
              <p:cNvSpPr>
                <a:spLocks/>
              </p:cNvSpPr>
              <p:nvPr/>
            </p:nvSpPr>
            <p:spPr bwMode="auto">
              <a:xfrm>
                <a:off x="1762" y="3061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21" name="Arc 63"/>
              <p:cNvSpPr>
                <a:spLocks/>
              </p:cNvSpPr>
              <p:nvPr/>
            </p:nvSpPr>
            <p:spPr bwMode="auto">
              <a:xfrm>
                <a:off x="1837" y="3064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7" name="Group 64"/>
            <p:cNvGrpSpPr>
              <a:grpSpLocks/>
            </p:cNvGrpSpPr>
            <p:nvPr/>
          </p:nvGrpSpPr>
          <p:grpSpPr bwMode="auto">
            <a:xfrm>
              <a:off x="7124700" y="4578350"/>
              <a:ext cx="465138" cy="906463"/>
              <a:chOff x="1920" y="2767"/>
              <a:chExt cx="293" cy="571"/>
            </a:xfrm>
          </p:grpSpPr>
          <p:sp>
            <p:nvSpPr>
              <p:cNvPr id="8214" name="Arc 65"/>
              <p:cNvSpPr>
                <a:spLocks/>
              </p:cNvSpPr>
              <p:nvPr/>
            </p:nvSpPr>
            <p:spPr bwMode="auto">
              <a:xfrm>
                <a:off x="1920" y="2767"/>
                <a:ext cx="74" cy="282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83"/>
                      <a:pt x="9492" y="160"/>
                      <a:pt x="21306" y="0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5" name="Arc 66"/>
              <p:cNvSpPr>
                <a:spLocks/>
              </p:cNvSpPr>
              <p:nvPr/>
            </p:nvSpPr>
            <p:spPr bwMode="auto">
              <a:xfrm>
                <a:off x="1990" y="2769"/>
                <a:ext cx="75" cy="282"/>
              </a:xfrm>
              <a:custGeom>
                <a:avLst/>
                <a:gdLst>
                  <a:gd name="T0" fmla="*/ 0 w 21891"/>
                  <a:gd name="T1" fmla="*/ 0 h 21600"/>
                  <a:gd name="T2" fmla="*/ 0 w 21891"/>
                  <a:gd name="T3" fmla="*/ 0 h 21600"/>
                  <a:gd name="T4" fmla="*/ 0 w 21891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1"/>
                  <a:gd name="T10" fmla="*/ 0 h 21600"/>
                  <a:gd name="T11" fmla="*/ 21891 w 2189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1" h="21600" fill="none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</a:path>
                  <a:path w="21891" h="21600" stroke="0" extrusionOk="0">
                    <a:moveTo>
                      <a:pt x="-1" y="1"/>
                    </a:moveTo>
                    <a:cubicBezTo>
                      <a:pt x="96" y="0"/>
                      <a:pt x="193" y="-1"/>
                      <a:pt x="291" y="0"/>
                    </a:cubicBezTo>
                    <a:cubicBezTo>
                      <a:pt x="12190" y="0"/>
                      <a:pt x="21848" y="9623"/>
                      <a:pt x="21890" y="21523"/>
                    </a:cubicBezTo>
                    <a:lnTo>
                      <a:pt x="291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6" name="Arc 67"/>
              <p:cNvSpPr>
                <a:spLocks/>
              </p:cNvSpPr>
              <p:nvPr/>
            </p:nvSpPr>
            <p:spPr bwMode="auto">
              <a:xfrm>
                <a:off x="2068" y="3054"/>
                <a:ext cx="74" cy="283"/>
              </a:xfrm>
              <a:custGeom>
                <a:avLst/>
                <a:gdLst>
                  <a:gd name="T0" fmla="*/ 0 w 21600"/>
                  <a:gd name="T1" fmla="*/ 0 h 21677"/>
                  <a:gd name="T2" fmla="*/ 0 w 21600"/>
                  <a:gd name="T3" fmla="*/ 0 h 21677"/>
                  <a:gd name="T4" fmla="*/ 0 w 21600"/>
                  <a:gd name="T5" fmla="*/ 0 h 21677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77"/>
                  <a:gd name="T11" fmla="*/ 21600 w 21600"/>
                  <a:gd name="T12" fmla="*/ 21677 h 2167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77" fill="none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</a:path>
                  <a:path w="21600" h="21677" stroke="0" extrusionOk="0">
                    <a:moveTo>
                      <a:pt x="21600" y="21677"/>
                    </a:moveTo>
                    <a:cubicBezTo>
                      <a:pt x="9670" y="21677"/>
                      <a:pt x="0" y="12006"/>
                      <a:pt x="0" y="77"/>
                    </a:cubicBezTo>
                    <a:cubicBezTo>
                      <a:pt x="-1" y="51"/>
                      <a:pt x="0" y="25"/>
                      <a:pt x="0" y="0"/>
                    </a:cubicBezTo>
                    <a:lnTo>
                      <a:pt x="21600" y="77"/>
                    </a:lnTo>
                    <a:lnTo>
                      <a:pt x="21600" y="21677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7" name="Arc 68"/>
              <p:cNvSpPr>
                <a:spLocks/>
              </p:cNvSpPr>
              <p:nvPr/>
            </p:nvSpPr>
            <p:spPr bwMode="auto">
              <a:xfrm>
                <a:off x="2138" y="3056"/>
                <a:ext cx="75" cy="282"/>
              </a:xfrm>
              <a:custGeom>
                <a:avLst/>
                <a:gdLst>
                  <a:gd name="T0" fmla="*/ 0 w 21894"/>
                  <a:gd name="T1" fmla="*/ 0 h 21600"/>
                  <a:gd name="T2" fmla="*/ 0 w 21894"/>
                  <a:gd name="T3" fmla="*/ 0 h 21600"/>
                  <a:gd name="T4" fmla="*/ 0 w 2189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94"/>
                  <a:gd name="T10" fmla="*/ 0 h 21600"/>
                  <a:gd name="T11" fmla="*/ 21894 w 2189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94" h="21600" fill="none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</a:path>
                  <a:path w="21894" h="21600" stroke="0" extrusionOk="0">
                    <a:moveTo>
                      <a:pt x="21894" y="0"/>
                    </a:moveTo>
                    <a:cubicBezTo>
                      <a:pt x="21894" y="11929"/>
                      <a:pt x="12223" y="21600"/>
                      <a:pt x="294" y="21600"/>
                    </a:cubicBezTo>
                    <a:cubicBezTo>
                      <a:pt x="195" y="21600"/>
                      <a:pt x="97" y="21599"/>
                      <a:pt x="0" y="21597"/>
                    </a:cubicBezTo>
                    <a:lnTo>
                      <a:pt x="294" y="0"/>
                    </a:lnTo>
                    <a:lnTo>
                      <a:pt x="21894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8208" name="Group 69"/>
            <p:cNvGrpSpPr>
              <a:grpSpLocks/>
            </p:cNvGrpSpPr>
            <p:nvPr/>
          </p:nvGrpSpPr>
          <p:grpSpPr bwMode="auto">
            <a:xfrm>
              <a:off x="7607300" y="4178300"/>
              <a:ext cx="496888" cy="1763713"/>
              <a:chOff x="2224" y="2515"/>
              <a:chExt cx="313" cy="1111"/>
            </a:xfrm>
          </p:grpSpPr>
          <p:sp>
            <p:nvSpPr>
              <p:cNvPr id="8210" name="Arc 70"/>
              <p:cNvSpPr>
                <a:spLocks/>
              </p:cNvSpPr>
              <p:nvPr/>
            </p:nvSpPr>
            <p:spPr bwMode="auto">
              <a:xfrm>
                <a:off x="2224" y="2515"/>
                <a:ext cx="79" cy="548"/>
              </a:xfrm>
              <a:custGeom>
                <a:avLst/>
                <a:gdLst>
                  <a:gd name="T0" fmla="*/ 0 w 21600"/>
                  <a:gd name="T1" fmla="*/ 0 h 21598"/>
                  <a:gd name="T2" fmla="*/ 0 w 21600"/>
                  <a:gd name="T3" fmla="*/ 0 h 21598"/>
                  <a:gd name="T4" fmla="*/ 0 w 21600"/>
                  <a:gd name="T5" fmla="*/ 0 h 21598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598"/>
                  <a:gd name="T11" fmla="*/ 21600 w 21600"/>
                  <a:gd name="T12" fmla="*/ 21598 h 2159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598" fill="none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</a:path>
                  <a:path w="21600" h="21598" stroke="0" extrusionOk="0">
                    <a:moveTo>
                      <a:pt x="0" y="21598"/>
                    </a:moveTo>
                    <a:cubicBezTo>
                      <a:pt x="0" y="9775"/>
                      <a:pt x="9505" y="149"/>
                      <a:pt x="21326" y="-1"/>
                    </a:cubicBezTo>
                    <a:lnTo>
                      <a:pt x="21600" y="21598"/>
                    </a:lnTo>
                    <a:lnTo>
                      <a:pt x="0" y="21598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1" name="Arc 71"/>
              <p:cNvSpPr>
                <a:spLocks/>
              </p:cNvSpPr>
              <p:nvPr/>
            </p:nvSpPr>
            <p:spPr bwMode="auto">
              <a:xfrm>
                <a:off x="2299" y="2518"/>
                <a:ext cx="80" cy="548"/>
              </a:xfrm>
              <a:custGeom>
                <a:avLst/>
                <a:gdLst>
                  <a:gd name="T0" fmla="*/ 0 w 21873"/>
                  <a:gd name="T1" fmla="*/ 0 h 21600"/>
                  <a:gd name="T2" fmla="*/ 0 w 21873"/>
                  <a:gd name="T3" fmla="*/ 0 h 21600"/>
                  <a:gd name="T4" fmla="*/ 0 w 2187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873"/>
                  <a:gd name="T10" fmla="*/ 0 h 21600"/>
                  <a:gd name="T11" fmla="*/ 21873 w 2187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73" h="21600" fill="none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</a:path>
                  <a:path w="21873" h="21600" stroke="0" extrusionOk="0">
                    <a:moveTo>
                      <a:pt x="-1" y="1"/>
                    </a:moveTo>
                    <a:cubicBezTo>
                      <a:pt x="90" y="0"/>
                      <a:pt x="181" y="-1"/>
                      <a:pt x="273" y="0"/>
                    </a:cubicBezTo>
                    <a:cubicBezTo>
                      <a:pt x="12202" y="0"/>
                      <a:pt x="21873" y="9670"/>
                      <a:pt x="21873" y="21600"/>
                    </a:cubicBezTo>
                    <a:lnTo>
                      <a:pt x="273" y="21600"/>
                    </a:lnTo>
                    <a:lnTo>
                      <a:pt x="-1" y="1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2" name="Arc 72"/>
              <p:cNvSpPr>
                <a:spLocks/>
              </p:cNvSpPr>
              <p:nvPr/>
            </p:nvSpPr>
            <p:spPr bwMode="auto">
              <a:xfrm>
                <a:off x="2383" y="3075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</a:path>
                  <a:path w="21600" h="21600" stroke="0" extrusionOk="0">
                    <a:moveTo>
                      <a:pt x="21600" y="21600"/>
                    </a:moveTo>
                    <a:cubicBezTo>
                      <a:pt x="9670" y="21600"/>
                      <a:pt x="0" y="11929"/>
                      <a:pt x="0" y="0"/>
                    </a:cubicBezTo>
                    <a:lnTo>
                      <a:pt x="2160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8213" name="Arc 73"/>
              <p:cNvSpPr>
                <a:spLocks/>
              </p:cNvSpPr>
              <p:nvPr/>
            </p:nvSpPr>
            <p:spPr bwMode="auto">
              <a:xfrm>
                <a:off x="2458" y="3078"/>
                <a:ext cx="79" cy="548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lnTo>
                      <a:pt x="21600" y="0"/>
                    </a:lnTo>
                    <a:close/>
                  </a:path>
                </a:pathLst>
              </a:custGeom>
              <a:noFill/>
              <a:ln w="25400" cap="rnd">
                <a:solidFill>
                  <a:schemeClr val="accent2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8209" name="Rectangle 75"/>
            <p:cNvSpPr>
              <a:spLocks noChangeArrowheads="1"/>
            </p:cNvSpPr>
            <p:nvPr/>
          </p:nvSpPr>
          <p:spPr bwMode="auto">
            <a:xfrm>
              <a:off x="5703888" y="6143625"/>
              <a:ext cx="21526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altLang="es-MX" sz="2000" b="1">
                  <a:latin typeface="ZapfHumnst BT"/>
                </a:rPr>
                <a:t>Señal modulada</a:t>
              </a:r>
            </a:p>
          </p:txBody>
        </p:sp>
      </p:grpSp>
      <p:sp>
        <p:nvSpPr>
          <p:cNvPr id="77" name="Text Box 5">
            <a:extLst>
              <a:ext uri="{FF2B5EF4-FFF2-40B4-BE49-F238E27FC236}">
                <a16:creationId xmlns:a16="http://schemas.microsoft.com/office/drawing/2014/main" id="{FD641F9C-0406-477F-B7BC-4491054E9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8" name="Rectangle 2">
            <a:extLst>
              <a:ext uri="{FF2B5EF4-FFF2-40B4-BE49-F238E27FC236}">
                <a16:creationId xmlns:a16="http://schemas.microsoft.com/office/drawing/2014/main" id="{9B49EEC7-57AB-40F4-9A39-093FFE9FC20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99402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7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5 CuadroTexto"/>
          <p:cNvSpPr txBox="1">
            <a:spLocks noChangeArrowheads="1"/>
          </p:cNvSpPr>
          <p:nvPr/>
        </p:nvSpPr>
        <p:spPr bwMode="auto">
          <a:xfrm>
            <a:off x="827584" y="1628800"/>
            <a:ext cx="7715250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800" b="1" dirty="0">
                <a:solidFill>
                  <a:srgbClr val="FF0000"/>
                </a:solidFill>
                <a:latin typeface="ZapfHumnst BT"/>
              </a:rPr>
              <a:t>modulación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827584" y="2984401"/>
            <a:ext cx="7572375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6" name="7 CuadroTexto"/>
          <p:cNvSpPr txBox="1">
            <a:spLocks noChangeArrowheads="1"/>
          </p:cNvSpPr>
          <p:nvPr/>
        </p:nvSpPr>
        <p:spPr bwMode="auto">
          <a:xfrm>
            <a:off x="970459" y="4141689"/>
            <a:ext cx="7715250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</p:txBody>
      </p:sp>
      <p:sp>
        <p:nvSpPr>
          <p:cNvPr id="10247" name="8 CuadroTexto"/>
          <p:cNvSpPr txBox="1">
            <a:spLocks noChangeArrowheads="1"/>
          </p:cNvSpPr>
          <p:nvPr/>
        </p:nvSpPr>
        <p:spPr bwMode="auto">
          <a:xfrm>
            <a:off x="970459" y="4641751"/>
            <a:ext cx="77866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 FSK</a:t>
            </a:r>
            <a:r>
              <a:rPr lang="es-MX" altLang="es-MX" sz="18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970459" y="5175151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altLang="es-MX" sz="1800" b="1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Shift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alt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39527C84-45E7-4EAE-ABBF-38385C300A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2A0EB3F-2AE4-4D4B-A414-C0C49E43D4E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750094" y="1636017"/>
            <a:ext cx="77152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270" name="16 Rectángulo"/>
          <p:cNvSpPr>
            <a:spLocks noChangeArrowheads="1"/>
          </p:cNvSpPr>
          <p:nvPr/>
        </p:nvSpPr>
        <p:spPr bwMode="auto">
          <a:xfrm>
            <a:off x="767842" y="2641998"/>
            <a:ext cx="76438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 análoga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 conforme a la corriente de bit (modulando la señal),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El nivel de amplitud puede ser usado para representar los valores binarios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 y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0600" y="4360863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4357688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5B05FD20-93E2-41BC-B1C6-901222174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analógicas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9AA8A18-1411-42F9-B037-B3431A01279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0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99592" y="2297664"/>
            <a:ext cx="4462264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señales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Datos analógicos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Señales analógicas y digitales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Modulación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Codificación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21 Imagen">
            <a:extLst>
              <a:ext uri="{FF2B5EF4-FFF2-40B4-BE49-F238E27FC236}">
                <a16:creationId xmlns:a16="http://schemas.microsoft.com/office/drawing/2014/main" id="{3AA3EA66-6B83-43A9-9C79-CC6EA3B5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139" y="229766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D538022F-2E0E-4B15-86AE-8F4270AE1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677" y="4832840"/>
            <a:ext cx="2070247" cy="169590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529" y="1911025"/>
            <a:ext cx="3839814" cy="2105899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2474" y="2118031"/>
            <a:ext cx="4282951" cy="438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Radio comercial AM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modulada). </a:t>
            </a:r>
          </a:p>
        </p:txBody>
      </p:sp>
      <p:sp>
        <p:nvSpPr>
          <p:cNvPr id="16" name="11 CuadroTexto"/>
          <p:cNvSpPr txBox="1">
            <a:spLocks noChangeArrowheads="1"/>
          </p:cNvSpPr>
          <p:nvPr/>
        </p:nvSpPr>
        <p:spPr bwMode="auto">
          <a:xfrm>
            <a:off x="642937" y="5216235"/>
            <a:ext cx="23762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Desventaja: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63001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8" name="11 CuadroTexto"/>
          <p:cNvSpPr txBox="1">
            <a:spLocks noChangeArrowheads="1"/>
          </p:cNvSpPr>
          <p:nvPr/>
        </p:nvSpPr>
        <p:spPr bwMode="auto">
          <a:xfrm>
            <a:off x="666827" y="5693937"/>
            <a:ext cx="3893587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Muy sensible a las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interferencias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752474" y="2570317"/>
            <a:ext cx="413893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transmitir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sobre fibra óptica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donde una onda luminosa de amplitud alta representa el valor binario 1 y un nivel bajo representa el valor 0.</a:t>
            </a: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733709" y="4016924"/>
            <a:ext cx="7830107" cy="1051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transmisión de código Morse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radiofrecuencia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forma más simple y común de ASK funciona como un interruptor que apaga/enciende la portadora, de tal forma que la presencia de portadora indica un 1 binario y su ausencia un 0). </a:t>
            </a:r>
            <a:r>
              <a:rPr lang="es-MX" altLang="es-MX" sz="1400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5C897C08-6F3E-49A6-B0BC-3300A1C7A3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704" y="769012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ASK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D1789DC0-643A-478F-85BD-90A6FA255AE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400598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835440" y="1416829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318" name="16 Rectángulo"/>
          <p:cNvSpPr>
            <a:spLocks noChangeArrowheads="1"/>
          </p:cNvSpPr>
          <p:nvPr/>
        </p:nvSpPr>
        <p:spPr bwMode="auto">
          <a:xfrm>
            <a:off x="4230944" y="4732337"/>
            <a:ext cx="428625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405" y="2446337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18" y="4300537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7 CuadroTexto">
            <a:extLst>
              <a:ext uri="{FF2B5EF4-FFF2-40B4-BE49-F238E27FC236}">
                <a16:creationId xmlns:a16="http://schemas.microsoft.com/office/drawing/2014/main" id="{F466F7DD-146F-4991-AD79-C41CACB8F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75B3E92-6D3D-4EDB-B595-DA746ED8C1A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  <p:bldP spid="133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572C3F0C-D000-4931-9F43-86F98DB6CE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472" y="2866550"/>
            <a:ext cx="3710590" cy="3710590"/>
          </a:xfrm>
          <a:prstGeom prst="rect">
            <a:avLst/>
          </a:prstGeom>
        </p:spPr>
      </p:pic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87951" y="2038543"/>
            <a:ext cx="7858125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radiodifusión musical eligió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modulada (FM)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emitir su programas desde a mediados de los sesentas, ya que la calidad de sonido es mayor cuando modulamos en frecuencia. </a:t>
            </a:r>
          </a:p>
        </p:txBody>
      </p:sp>
      <p:sp>
        <p:nvSpPr>
          <p:cNvPr id="17" name="11 CuadroTexto"/>
          <p:cNvSpPr txBox="1">
            <a:spLocks noChangeArrowheads="1"/>
          </p:cNvSpPr>
          <p:nvPr/>
        </p:nvSpPr>
        <p:spPr bwMode="auto">
          <a:xfrm>
            <a:off x="642937" y="1556792"/>
            <a:ext cx="7858125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3" name="11 CuadroTexto"/>
          <p:cNvSpPr txBox="1">
            <a:spLocks noChangeArrowheads="1"/>
          </p:cNvSpPr>
          <p:nvPr/>
        </p:nvSpPr>
        <p:spPr bwMode="auto">
          <a:xfrm>
            <a:off x="678413" y="3307617"/>
            <a:ext cx="19442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Ventajas: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9" name="11 CuadroTexto"/>
          <p:cNvSpPr txBox="1">
            <a:spLocks noChangeArrowheads="1"/>
          </p:cNvSpPr>
          <p:nvPr/>
        </p:nvSpPr>
        <p:spPr bwMode="auto">
          <a:xfrm>
            <a:off x="678413" y="3815556"/>
            <a:ext cx="3893587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Inmunidad al ruido.</a:t>
            </a:r>
          </a:p>
        </p:txBody>
      </p:sp>
      <p:sp>
        <p:nvSpPr>
          <p:cNvPr id="20" name="11 CuadroTexto"/>
          <p:cNvSpPr txBox="1">
            <a:spLocks noChangeArrowheads="1"/>
          </p:cNvSpPr>
          <p:nvPr/>
        </p:nvSpPr>
        <p:spPr bwMode="auto">
          <a:xfrm>
            <a:off x="678413" y="4298396"/>
            <a:ext cx="4889344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equipos consumen menos potencia.</a:t>
            </a:r>
          </a:p>
        </p:txBody>
      </p:sp>
      <p:sp>
        <p:nvSpPr>
          <p:cNvPr id="22" name="7 CuadroTexto">
            <a:extLst>
              <a:ext uri="{FF2B5EF4-FFF2-40B4-BE49-F238E27FC236}">
                <a16:creationId xmlns:a16="http://schemas.microsoft.com/office/drawing/2014/main" id="{62A73AF7-2013-4112-8B08-3639AF524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6760" y="773682"/>
            <a:ext cx="562355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FSK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F8E29B09-FC37-4E2A-8EAF-1402AA6B24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01023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13" grpId="0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876921" y="1426964"/>
            <a:ext cx="7643813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angular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se desplaza para representar los datos digitales.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85004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3282" y="4243954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16 Rectángulo"/>
          <p:cNvSpPr>
            <a:spLocks noChangeArrowheads="1"/>
          </p:cNvSpPr>
          <p:nvPr/>
        </p:nvSpPr>
        <p:spPr bwMode="auto">
          <a:xfrm>
            <a:off x="4132214" y="4811485"/>
            <a:ext cx="4301331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señal varía, manteniendo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constantes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B300942-26F7-4798-B4E3-CB25D7C685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755576" y="1700808"/>
            <a:ext cx="7858125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de red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 inalámbrica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IEEE 802.11b (</a:t>
            </a:r>
            <a:r>
              <a:rPr lang="es-MX" altLang="es-MX" sz="15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WiFI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), usa una variedad de diferentes modulaciones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dependiendo de la velocidad de transmisión.</a:t>
            </a:r>
          </a:p>
        </p:txBody>
      </p:sp>
      <p:sp>
        <p:nvSpPr>
          <p:cNvPr id="21" name="11 CuadroTexto"/>
          <p:cNvSpPr txBox="1">
            <a:spLocks noChangeArrowheads="1"/>
          </p:cNvSpPr>
          <p:nvPr/>
        </p:nvSpPr>
        <p:spPr bwMode="auto">
          <a:xfrm>
            <a:off x="755577" y="2420888"/>
            <a:ext cx="7858125" cy="3958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Sirve para la transmisión de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de televisión de alta definición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(HD-TV)</a:t>
            </a:r>
          </a:p>
        </p:txBody>
      </p:sp>
      <p:sp>
        <p:nvSpPr>
          <p:cNvPr id="24" name="11 CuadroTexto"/>
          <p:cNvSpPr txBox="1">
            <a:spLocks noChangeArrowheads="1"/>
          </p:cNvSpPr>
          <p:nvPr/>
        </p:nvSpPr>
        <p:spPr bwMode="auto">
          <a:xfrm>
            <a:off x="755577" y="1301859"/>
            <a:ext cx="2367880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Aplicaciones:</a:t>
            </a:r>
            <a:endParaRPr lang="es-MX" altLang="es-MX" sz="16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1" name="11 CuadroTexto"/>
          <p:cNvSpPr txBox="1">
            <a:spLocks noChangeArrowheads="1"/>
          </p:cNvSpPr>
          <p:nvPr/>
        </p:nvSpPr>
        <p:spPr bwMode="auto">
          <a:xfrm>
            <a:off x="755577" y="2830953"/>
            <a:ext cx="7858125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QPSK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usada por </a:t>
            </a:r>
            <a:r>
              <a:rPr lang="es-MX" altLang="es-MX" sz="15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empresas de televisión satelital </a:t>
            </a:r>
            <a:r>
              <a:rPr lang="es-MX" altLang="es-MX" sz="15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para enviar a las casas de los suscriptores señales de video HD.</a:t>
            </a:r>
          </a:p>
        </p:txBody>
      </p:sp>
      <p:sp>
        <p:nvSpPr>
          <p:cNvPr id="15" name="7 CuadroTexto">
            <a:extLst>
              <a:ext uri="{FF2B5EF4-FFF2-40B4-BE49-F238E27FC236}">
                <a16:creationId xmlns:a16="http://schemas.microsoft.com/office/drawing/2014/main" id="{03B9853F-18DC-400B-990E-5BB34EC04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703047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380DCD1-9720-4D43-958A-7EF4F03E2E3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Modulación</a:t>
            </a:r>
          </a:p>
        </p:txBody>
      </p:sp>
      <p:pic>
        <p:nvPicPr>
          <p:cNvPr id="3" name="Imagen 2" descr="Teléfono celular sobre una mesa&#10;&#10;Descripción generada automáticamente">
            <a:extLst>
              <a:ext uri="{FF2B5EF4-FFF2-40B4-BE49-F238E27FC236}">
                <a16:creationId xmlns:a16="http://schemas.microsoft.com/office/drawing/2014/main" id="{87288FF0-1479-4C5C-937C-2085D735C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3637425"/>
            <a:ext cx="2857500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7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1" grpId="0"/>
      <p:bldP spid="24" grpId="0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714375" y="1357313"/>
            <a:ext cx="7786688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_tradnl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digital:</a:t>
            </a:r>
            <a:r>
              <a:rPr lang="es-ES_tradnl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tensión discretos y discontinuos</a:t>
            </a:r>
          </a:p>
        </p:txBody>
      </p:sp>
      <p:sp>
        <p:nvSpPr>
          <p:cNvPr id="4101" name="Text Box 7"/>
          <p:cNvSpPr txBox="1">
            <a:spLocks noChangeArrowheads="1"/>
          </p:cNvSpPr>
          <p:nvPr/>
        </p:nvSpPr>
        <p:spPr bwMode="auto">
          <a:xfrm>
            <a:off x="1714500" y="4737323"/>
            <a:ext cx="20574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altLang="es-MX" dirty="0"/>
              <a:t>011010001</a:t>
            </a:r>
          </a:p>
          <a:p>
            <a:pPr>
              <a:spcBef>
                <a:spcPct val="50000"/>
              </a:spcBef>
            </a:pP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sp>
        <p:nvSpPr>
          <p:cNvPr id="4102" name="Rectangle 37"/>
          <p:cNvSpPr>
            <a:spLocks noChangeArrowheads="1"/>
          </p:cNvSpPr>
          <p:nvPr/>
        </p:nvSpPr>
        <p:spPr bwMode="auto">
          <a:xfrm>
            <a:off x="5084763" y="4653136"/>
            <a:ext cx="20589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 digitales</a:t>
            </a:r>
          </a:p>
        </p:txBody>
      </p:sp>
      <p:grpSp>
        <p:nvGrpSpPr>
          <p:cNvPr id="4103" name="Group 11"/>
          <p:cNvGrpSpPr>
            <a:grpSpLocks/>
          </p:cNvGrpSpPr>
          <p:nvPr/>
        </p:nvGrpSpPr>
        <p:grpSpPr bwMode="auto">
          <a:xfrm>
            <a:off x="5181600" y="5167486"/>
            <a:ext cx="1828800" cy="381000"/>
            <a:chOff x="3504" y="960"/>
            <a:chExt cx="1152" cy="240"/>
          </a:xfrm>
        </p:grpSpPr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3504" y="960"/>
              <a:ext cx="1152" cy="240"/>
              <a:chOff x="3504" y="960"/>
              <a:chExt cx="1152" cy="240"/>
            </a:xfrm>
          </p:grpSpPr>
          <p:grpSp>
            <p:nvGrpSpPr>
              <p:cNvPr id="4110" name="Group 13"/>
              <p:cNvGrpSpPr>
                <a:grpSpLocks/>
              </p:cNvGrpSpPr>
              <p:nvPr/>
            </p:nvGrpSpPr>
            <p:grpSpPr bwMode="auto">
              <a:xfrm>
                <a:off x="3763" y="960"/>
                <a:ext cx="117" cy="240"/>
                <a:chOff x="3763" y="960"/>
                <a:chExt cx="117" cy="240"/>
              </a:xfrm>
            </p:grpSpPr>
            <p:sp>
              <p:nvSpPr>
                <p:cNvPr id="4129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3763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0" name="Line 15"/>
                <p:cNvSpPr>
                  <a:spLocks noChangeShapeType="1"/>
                </p:cNvSpPr>
                <p:nvPr/>
              </p:nvSpPr>
              <p:spPr bwMode="auto">
                <a:xfrm>
                  <a:off x="3765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31" name="Line 16"/>
                <p:cNvSpPr>
                  <a:spLocks noChangeShapeType="1"/>
                </p:cNvSpPr>
                <p:nvPr/>
              </p:nvSpPr>
              <p:spPr bwMode="auto">
                <a:xfrm>
                  <a:off x="3880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1" name="Group 17"/>
              <p:cNvGrpSpPr>
                <a:grpSpLocks/>
              </p:cNvGrpSpPr>
              <p:nvPr/>
            </p:nvGrpSpPr>
            <p:grpSpPr bwMode="auto">
              <a:xfrm>
                <a:off x="4280" y="960"/>
                <a:ext cx="117" cy="240"/>
                <a:chOff x="4280" y="960"/>
                <a:chExt cx="117" cy="240"/>
              </a:xfrm>
            </p:grpSpPr>
            <p:sp>
              <p:nvSpPr>
                <p:cNvPr id="4126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4280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7" name="Line 19"/>
                <p:cNvSpPr>
                  <a:spLocks noChangeShapeType="1"/>
                </p:cNvSpPr>
                <p:nvPr/>
              </p:nvSpPr>
              <p:spPr bwMode="auto">
                <a:xfrm>
                  <a:off x="4282" y="960"/>
                  <a:ext cx="11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8" name="Line 20"/>
                <p:cNvSpPr>
                  <a:spLocks noChangeShapeType="1"/>
                </p:cNvSpPr>
                <p:nvPr/>
              </p:nvSpPr>
              <p:spPr bwMode="auto">
                <a:xfrm>
                  <a:off x="4397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2" name="Group 21"/>
              <p:cNvGrpSpPr>
                <a:grpSpLocks/>
              </p:cNvGrpSpPr>
              <p:nvPr/>
            </p:nvGrpSpPr>
            <p:grpSpPr bwMode="auto">
              <a:xfrm>
                <a:off x="4021" y="960"/>
                <a:ext cx="118" cy="240"/>
                <a:chOff x="4021" y="960"/>
                <a:chExt cx="118" cy="240"/>
              </a:xfrm>
            </p:grpSpPr>
            <p:sp>
              <p:nvSpPr>
                <p:cNvPr id="4123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4021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4" name="Line 23"/>
                <p:cNvSpPr>
                  <a:spLocks noChangeShapeType="1"/>
                </p:cNvSpPr>
                <p:nvPr/>
              </p:nvSpPr>
              <p:spPr bwMode="auto">
                <a:xfrm>
                  <a:off x="4023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5" name="Line 24"/>
                <p:cNvSpPr>
                  <a:spLocks noChangeShapeType="1"/>
                </p:cNvSpPr>
                <p:nvPr/>
              </p:nvSpPr>
              <p:spPr bwMode="auto">
                <a:xfrm>
                  <a:off x="4139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3" name="Group 25"/>
              <p:cNvGrpSpPr>
                <a:grpSpLocks/>
              </p:cNvGrpSpPr>
              <p:nvPr/>
            </p:nvGrpSpPr>
            <p:grpSpPr bwMode="auto">
              <a:xfrm>
                <a:off x="3504" y="960"/>
                <a:ext cx="118" cy="240"/>
                <a:chOff x="3504" y="960"/>
                <a:chExt cx="118" cy="240"/>
              </a:xfrm>
            </p:grpSpPr>
            <p:sp>
              <p:nvSpPr>
                <p:cNvPr id="4120" name="Line 26"/>
                <p:cNvSpPr>
                  <a:spLocks noChangeShapeType="1"/>
                </p:cNvSpPr>
                <p:nvPr/>
              </p:nvSpPr>
              <p:spPr bwMode="auto">
                <a:xfrm flipV="1">
                  <a:off x="3504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1" name="Line 27"/>
                <p:cNvSpPr>
                  <a:spLocks noChangeShapeType="1"/>
                </p:cNvSpPr>
                <p:nvPr/>
              </p:nvSpPr>
              <p:spPr bwMode="auto">
                <a:xfrm>
                  <a:off x="3506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22" name="Line 28"/>
                <p:cNvSpPr>
                  <a:spLocks noChangeShapeType="1"/>
                </p:cNvSpPr>
                <p:nvPr/>
              </p:nvSpPr>
              <p:spPr bwMode="auto">
                <a:xfrm>
                  <a:off x="3622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4114" name="Group 29"/>
              <p:cNvGrpSpPr>
                <a:grpSpLocks/>
              </p:cNvGrpSpPr>
              <p:nvPr/>
            </p:nvGrpSpPr>
            <p:grpSpPr bwMode="auto">
              <a:xfrm>
                <a:off x="4538" y="960"/>
                <a:ext cx="118" cy="240"/>
                <a:chOff x="4538" y="960"/>
                <a:chExt cx="118" cy="240"/>
              </a:xfrm>
            </p:grpSpPr>
            <p:sp>
              <p:nvSpPr>
                <p:cNvPr id="4117" name="Line 30"/>
                <p:cNvSpPr>
                  <a:spLocks noChangeShapeType="1"/>
                </p:cNvSpPr>
                <p:nvPr/>
              </p:nvSpPr>
              <p:spPr bwMode="auto">
                <a:xfrm flipV="1">
                  <a:off x="4538" y="961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8" name="Line 31"/>
                <p:cNvSpPr>
                  <a:spLocks noChangeShapeType="1"/>
                </p:cNvSpPr>
                <p:nvPr/>
              </p:nvSpPr>
              <p:spPr bwMode="auto">
                <a:xfrm>
                  <a:off x="4540" y="960"/>
                  <a:ext cx="11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4119" name="Line 32"/>
                <p:cNvSpPr>
                  <a:spLocks noChangeShapeType="1"/>
                </p:cNvSpPr>
                <p:nvPr/>
              </p:nvSpPr>
              <p:spPr bwMode="auto">
                <a:xfrm>
                  <a:off x="4656" y="962"/>
                  <a:ext cx="0" cy="23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4115" name="Line 33"/>
              <p:cNvSpPr>
                <a:spLocks noChangeShapeType="1"/>
              </p:cNvSpPr>
              <p:nvPr/>
            </p:nvSpPr>
            <p:spPr bwMode="auto">
              <a:xfrm>
                <a:off x="4141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4116" name="Line 34"/>
              <p:cNvSpPr>
                <a:spLocks noChangeShapeType="1"/>
              </p:cNvSpPr>
              <p:nvPr/>
            </p:nvSpPr>
            <p:spPr bwMode="auto">
              <a:xfrm>
                <a:off x="4399" y="1200"/>
                <a:ext cx="139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4108" name="Line 35"/>
            <p:cNvSpPr>
              <a:spLocks noChangeShapeType="1"/>
            </p:cNvSpPr>
            <p:nvPr/>
          </p:nvSpPr>
          <p:spPr bwMode="auto">
            <a:xfrm>
              <a:off x="365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4109" name="Line 36"/>
            <p:cNvSpPr>
              <a:spLocks noChangeShapeType="1"/>
            </p:cNvSpPr>
            <p:nvPr/>
          </p:nvSpPr>
          <p:spPr bwMode="auto">
            <a:xfrm>
              <a:off x="3890" y="1200"/>
              <a:ext cx="14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sp>
        <p:nvSpPr>
          <p:cNvPr id="66" name="Rectangle 3"/>
          <p:cNvSpPr txBox="1">
            <a:spLocks noChangeArrowheads="1"/>
          </p:cNvSpPr>
          <p:nvPr/>
        </p:nvSpPr>
        <p:spPr>
          <a:xfrm>
            <a:off x="714375" y="2143125"/>
            <a:ext cx="5572125" cy="5000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Cada pulso es un elemento de señal</a:t>
            </a:r>
            <a:endParaRPr lang="es-ES_tradnl" sz="3200" kern="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7" name="Rectangle 3"/>
          <p:cNvSpPr txBox="1">
            <a:spLocks noChangeArrowheads="1"/>
          </p:cNvSpPr>
          <p:nvPr/>
        </p:nvSpPr>
        <p:spPr>
          <a:xfrm>
            <a:off x="714375" y="2786063"/>
            <a:ext cx="5357813" cy="1357312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Los datos binarios se transmiten codificando cada bit en los elementos de señal</a:t>
            </a:r>
          </a:p>
          <a:p>
            <a:pPr marL="342900" indent="-342900" eaLnBrk="0" hangingPunct="0">
              <a:spcBef>
                <a:spcPct val="20000"/>
              </a:spcBef>
              <a:buFont typeface="Monotype Sorts" pitchFamily="2" charset="2"/>
              <a:buNone/>
              <a:defRPr/>
            </a:pPr>
            <a:endParaRPr lang="es-ES_tradnl" sz="3200" kern="0" dirty="0">
              <a:latin typeface="+mn-lt"/>
            </a:endParaRPr>
          </a:p>
        </p:txBody>
      </p:sp>
      <p:pic>
        <p:nvPicPr>
          <p:cNvPr id="4106" name="36 Imagen" descr="binary5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813" y="2071688"/>
            <a:ext cx="2452687" cy="207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 Box 5">
            <a:extLst>
              <a:ext uri="{FF2B5EF4-FFF2-40B4-BE49-F238E27FC236}">
                <a16:creationId xmlns:a16="http://schemas.microsoft.com/office/drawing/2014/main" id="{4B89BDD2-F7D4-48AC-BF8E-76E2AF37E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8" name="Rectangle 2">
            <a:extLst>
              <a:ext uri="{FF2B5EF4-FFF2-40B4-BE49-F238E27FC236}">
                <a16:creationId xmlns:a16="http://schemas.microsoft.com/office/drawing/2014/main" id="{9CE485FD-6668-45F6-B7FB-1E83C1D1F22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36351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66" grpId="0"/>
      <p:bldP spid="67" grpId="0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38" name="37 CuadroTexto"/>
          <p:cNvSpPr txBox="1"/>
          <p:nvPr/>
        </p:nvSpPr>
        <p:spPr>
          <a:xfrm>
            <a:off x="526845" y="1380927"/>
            <a:ext cx="7929563" cy="9233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codificación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(conversión digital a digital)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 la representación de la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información digital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mediante una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señal digital</a:t>
            </a:r>
            <a:r>
              <a:rPr lang="es-ES_tradnl" sz="1800" kern="0" dirty="0">
                <a:latin typeface="ZapfHumnst BT"/>
                <a:cs typeface="Arial" pitchFamily="34" charset="0"/>
              </a:rPr>
              <a:t>.</a:t>
            </a:r>
            <a:endParaRPr lang="es-MX" sz="1800" dirty="0"/>
          </a:p>
        </p:txBody>
      </p:sp>
      <p:sp>
        <p:nvSpPr>
          <p:cNvPr id="39" name="38 CuadroTexto"/>
          <p:cNvSpPr txBox="1"/>
          <p:nvPr/>
        </p:nvSpPr>
        <p:spPr>
          <a:xfrm>
            <a:off x="571500" y="2283768"/>
            <a:ext cx="7929563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: Transmisión de datos de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computadora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impresora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1643063" y="2882826"/>
            <a:ext cx="6786562" cy="133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En este tipo de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codificación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los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unos y ceros binarios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generado por una computadora se traducen a una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secuencia de pulsos de voltaje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que se pueden propagar por un cable.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98450" y="4214813"/>
            <a:ext cx="8416925" cy="2000250"/>
            <a:chOff x="214313" y="4143375"/>
            <a:chExt cx="8416925" cy="2000250"/>
          </a:xfrm>
        </p:grpSpPr>
        <p:sp>
          <p:nvSpPr>
            <p:cNvPr id="5128" name="Text Box 7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20574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s-ES_tradnl" altLang="es-MX" sz="1800" dirty="0"/>
                <a:t>011010001</a:t>
              </a:r>
            </a:p>
            <a:p>
              <a:pPr>
                <a:spcBef>
                  <a:spcPct val="50000"/>
                </a:spcBef>
              </a:pPr>
              <a:r>
                <a:rPr lang="es-ES_tradnl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Datos digitales</a:t>
              </a:r>
            </a:p>
          </p:txBody>
        </p:sp>
        <p:sp>
          <p:nvSpPr>
            <p:cNvPr id="5129" name="Rectangle 37"/>
            <p:cNvSpPr>
              <a:spLocks noChangeArrowheads="1"/>
            </p:cNvSpPr>
            <p:nvPr/>
          </p:nvSpPr>
          <p:spPr bwMode="auto">
            <a:xfrm>
              <a:off x="6572250" y="5200650"/>
              <a:ext cx="20589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altLang="es-MX" sz="1800" b="1" dirty="0">
                  <a:solidFill>
                    <a:schemeClr val="accent5">
                      <a:lumMod val="75000"/>
                    </a:schemeClr>
                  </a:solidFill>
                  <a:latin typeface="ZapfHumnst BT"/>
                </a:rPr>
                <a:t>Señales digitales</a:t>
              </a:r>
            </a:p>
          </p:txBody>
        </p:sp>
        <p:grpSp>
          <p:nvGrpSpPr>
            <p:cNvPr id="5130" name="Group 11"/>
            <p:cNvGrpSpPr>
              <a:grpSpLocks/>
            </p:cNvGrpSpPr>
            <p:nvPr/>
          </p:nvGrpSpPr>
          <p:grpSpPr bwMode="auto">
            <a:xfrm>
              <a:off x="6669088" y="4714875"/>
              <a:ext cx="1828800" cy="381000"/>
              <a:chOff x="3504" y="960"/>
              <a:chExt cx="1152" cy="240"/>
            </a:xfrm>
          </p:grpSpPr>
          <p:grpSp>
            <p:nvGrpSpPr>
              <p:cNvPr id="5135" name="Group 12"/>
              <p:cNvGrpSpPr>
                <a:grpSpLocks/>
              </p:cNvGrpSpPr>
              <p:nvPr/>
            </p:nvGrpSpPr>
            <p:grpSpPr bwMode="auto">
              <a:xfrm>
                <a:off x="3504" y="960"/>
                <a:ext cx="1152" cy="240"/>
                <a:chOff x="3504" y="960"/>
                <a:chExt cx="1152" cy="240"/>
              </a:xfrm>
            </p:grpSpPr>
            <p:grpSp>
              <p:nvGrpSpPr>
                <p:cNvPr id="5138" name="Group 13"/>
                <p:cNvGrpSpPr>
                  <a:grpSpLocks/>
                </p:cNvGrpSpPr>
                <p:nvPr/>
              </p:nvGrpSpPr>
              <p:grpSpPr bwMode="auto">
                <a:xfrm>
                  <a:off x="3763" y="960"/>
                  <a:ext cx="117" cy="240"/>
                  <a:chOff x="3763" y="960"/>
                  <a:chExt cx="117" cy="240"/>
                </a:xfrm>
              </p:grpSpPr>
              <p:sp>
                <p:nvSpPr>
                  <p:cNvPr id="5157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763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8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765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9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880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39" name="Group 17"/>
                <p:cNvGrpSpPr>
                  <a:grpSpLocks/>
                </p:cNvGrpSpPr>
                <p:nvPr/>
              </p:nvGrpSpPr>
              <p:grpSpPr bwMode="auto">
                <a:xfrm>
                  <a:off x="4280" y="960"/>
                  <a:ext cx="117" cy="240"/>
                  <a:chOff x="4280" y="960"/>
                  <a:chExt cx="117" cy="240"/>
                </a:xfrm>
              </p:grpSpPr>
              <p:sp>
                <p:nvSpPr>
                  <p:cNvPr id="5154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80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4282" y="960"/>
                    <a:ext cx="115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6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4397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0" name="Group 21"/>
                <p:cNvGrpSpPr>
                  <a:grpSpLocks/>
                </p:cNvGrpSpPr>
                <p:nvPr/>
              </p:nvGrpSpPr>
              <p:grpSpPr bwMode="auto">
                <a:xfrm>
                  <a:off x="4021" y="960"/>
                  <a:ext cx="118" cy="240"/>
                  <a:chOff x="4021" y="960"/>
                  <a:chExt cx="118" cy="240"/>
                </a:xfrm>
              </p:grpSpPr>
              <p:sp>
                <p:nvSpPr>
                  <p:cNvPr id="5151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21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2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023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3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4139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1" name="Group 25"/>
                <p:cNvGrpSpPr>
                  <a:grpSpLocks/>
                </p:cNvGrpSpPr>
                <p:nvPr/>
              </p:nvGrpSpPr>
              <p:grpSpPr bwMode="auto">
                <a:xfrm>
                  <a:off x="3504" y="960"/>
                  <a:ext cx="118" cy="240"/>
                  <a:chOff x="3504" y="960"/>
                  <a:chExt cx="118" cy="240"/>
                </a:xfrm>
              </p:grpSpPr>
              <p:sp>
                <p:nvSpPr>
                  <p:cNvPr id="5148" name="Line 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04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9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3506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50" name="Line 28"/>
                  <p:cNvSpPr>
                    <a:spLocks noChangeShapeType="1"/>
                  </p:cNvSpPr>
                  <p:nvPr/>
                </p:nvSpPr>
                <p:spPr bwMode="auto">
                  <a:xfrm>
                    <a:off x="3622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grpSp>
              <p:nvGrpSpPr>
                <p:cNvPr id="5142" name="Group 29"/>
                <p:cNvGrpSpPr>
                  <a:grpSpLocks/>
                </p:cNvGrpSpPr>
                <p:nvPr/>
              </p:nvGrpSpPr>
              <p:grpSpPr bwMode="auto">
                <a:xfrm>
                  <a:off x="4538" y="960"/>
                  <a:ext cx="118" cy="240"/>
                  <a:chOff x="4538" y="960"/>
                  <a:chExt cx="118" cy="240"/>
                </a:xfrm>
              </p:grpSpPr>
              <p:sp>
                <p:nvSpPr>
                  <p:cNvPr id="5145" name="Line 3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38" y="961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6" name="Line 31"/>
                  <p:cNvSpPr>
                    <a:spLocks noChangeShapeType="1"/>
                  </p:cNvSpPr>
                  <p:nvPr/>
                </p:nvSpPr>
                <p:spPr bwMode="auto">
                  <a:xfrm>
                    <a:off x="4540" y="960"/>
                    <a:ext cx="116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  <p:sp>
                <p:nvSpPr>
                  <p:cNvPr id="514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4656" y="962"/>
                    <a:ext cx="0" cy="238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s-MX"/>
                  </a:p>
                </p:txBody>
              </p:sp>
            </p:grpSp>
            <p:sp>
              <p:nvSpPr>
                <p:cNvPr id="5143" name="Line 33"/>
                <p:cNvSpPr>
                  <a:spLocks noChangeShapeType="1"/>
                </p:cNvSpPr>
                <p:nvPr/>
              </p:nvSpPr>
              <p:spPr bwMode="auto">
                <a:xfrm>
                  <a:off x="4141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5144" name="Line 34"/>
                <p:cNvSpPr>
                  <a:spLocks noChangeShapeType="1"/>
                </p:cNvSpPr>
                <p:nvPr/>
              </p:nvSpPr>
              <p:spPr bwMode="auto">
                <a:xfrm>
                  <a:off x="4399" y="1200"/>
                  <a:ext cx="139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sp>
            <p:nvSpPr>
              <p:cNvPr id="5136" name="Line 35"/>
              <p:cNvSpPr>
                <a:spLocks noChangeShapeType="1"/>
              </p:cNvSpPr>
              <p:nvPr/>
            </p:nvSpPr>
            <p:spPr bwMode="auto">
              <a:xfrm>
                <a:off x="365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5137" name="Line 36"/>
              <p:cNvSpPr>
                <a:spLocks noChangeShapeType="1"/>
              </p:cNvSpPr>
              <p:nvPr/>
            </p:nvSpPr>
            <p:spPr bwMode="auto">
              <a:xfrm>
                <a:off x="3890" y="1200"/>
                <a:ext cx="14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pic>
          <p:nvPicPr>
            <p:cNvPr id="5131" name="40 Imagen" descr="welcome.bmp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313" y="4143375"/>
              <a:ext cx="1928812" cy="2000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41 Flecha derecha"/>
            <p:cNvSpPr/>
            <p:nvPr/>
          </p:nvSpPr>
          <p:spPr bwMode="auto">
            <a:xfrm>
              <a:off x="3714751" y="4786312"/>
              <a:ext cx="500062" cy="500063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  <p:sp>
          <p:nvSpPr>
            <p:cNvPr id="43" name="42 Rectángulo"/>
            <p:cNvSpPr/>
            <p:nvPr/>
          </p:nvSpPr>
          <p:spPr bwMode="auto">
            <a:xfrm>
              <a:off x="4286251" y="4643437"/>
              <a:ext cx="1571625" cy="78581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lnSpc>
                  <a:spcPct val="150000"/>
                </a:lnSpc>
                <a:defRPr/>
              </a:pPr>
              <a:r>
                <a:rPr lang="es-MX" sz="1600" b="1" dirty="0">
                  <a:latin typeface="ZapfHumnst BT"/>
                </a:rPr>
                <a:t>Codificación digital / digital</a:t>
              </a:r>
            </a:p>
          </p:txBody>
        </p:sp>
        <p:sp>
          <p:nvSpPr>
            <p:cNvPr id="44" name="43 Flecha derecha"/>
            <p:cNvSpPr/>
            <p:nvPr/>
          </p:nvSpPr>
          <p:spPr bwMode="auto">
            <a:xfrm>
              <a:off x="6000751" y="4714875"/>
              <a:ext cx="500062" cy="500062"/>
            </a:xfrm>
            <a:prstGeom prst="rightArrow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s-MX"/>
            </a:p>
          </p:txBody>
        </p:sp>
      </p:grpSp>
      <p:sp>
        <p:nvSpPr>
          <p:cNvPr id="41" name="Text Box 5">
            <a:extLst>
              <a:ext uri="{FF2B5EF4-FFF2-40B4-BE49-F238E27FC236}">
                <a16:creationId xmlns:a16="http://schemas.microsoft.com/office/drawing/2014/main" id="{EECF7453-DF6C-42C8-A547-7394AE106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28007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 – Señales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5" name="Rectangle 2">
            <a:extLst>
              <a:ext uri="{FF2B5EF4-FFF2-40B4-BE49-F238E27FC236}">
                <a16:creationId xmlns:a16="http://schemas.microsoft.com/office/drawing/2014/main" id="{4BABAC7E-00B0-46EF-9BF9-6D63B117DD7E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545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25346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857250" y="2063750"/>
            <a:ext cx="7572375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kern="0" dirty="0">
                <a:latin typeface="ZapfHumnst BT"/>
                <a:cs typeface="Arial" pitchFamily="34" charset="0"/>
              </a:rPr>
              <a:t>  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unipolar </a:t>
            </a: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usa únicamente una polaridad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1" name="40 CuadroTexto"/>
          <p:cNvSpPr txBox="1"/>
          <p:nvPr/>
        </p:nvSpPr>
        <p:spPr>
          <a:xfrm>
            <a:off x="642938" y="3286125"/>
            <a:ext cx="1357312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Ejemplo:</a:t>
            </a:r>
            <a:endParaRPr lang="es-MX" sz="1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785813" y="3857625"/>
            <a:ext cx="2071687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0 : Valor de cero</a:t>
            </a:r>
          </a:p>
          <a:p>
            <a:pPr algn="just">
              <a:lnSpc>
                <a:spcPct val="150000"/>
              </a:lnSpc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1 : Valor positivo (+)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176" name="30 Grupo"/>
          <p:cNvGrpSpPr>
            <a:grpSpLocks/>
          </p:cNvGrpSpPr>
          <p:nvPr/>
        </p:nvGrpSpPr>
        <p:grpSpPr bwMode="auto">
          <a:xfrm>
            <a:off x="2857500" y="3000375"/>
            <a:ext cx="5929313" cy="2357438"/>
            <a:chOff x="2857500" y="4071938"/>
            <a:chExt cx="5929313" cy="2357458"/>
          </a:xfrm>
        </p:grpSpPr>
        <p:grpSp>
          <p:nvGrpSpPr>
            <p:cNvPr id="7177" name="93 Grupo"/>
            <p:cNvGrpSpPr>
              <a:grpSpLocks/>
            </p:cNvGrpSpPr>
            <p:nvPr/>
          </p:nvGrpSpPr>
          <p:grpSpPr bwMode="auto">
            <a:xfrm>
              <a:off x="2857500" y="4071938"/>
              <a:ext cx="5929313" cy="2203450"/>
              <a:chOff x="2857488" y="4071942"/>
              <a:chExt cx="5929386" cy="2203372"/>
            </a:xfrm>
          </p:grpSpPr>
          <p:pic>
            <p:nvPicPr>
              <p:cNvPr id="7181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86180" y="5000644"/>
                <a:ext cx="4357688" cy="1143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82" name="Text Box 152"/>
              <p:cNvSpPr txBox="1">
                <a:spLocks noChangeArrowheads="1"/>
              </p:cNvSpPr>
              <p:nvPr/>
            </p:nvSpPr>
            <p:spPr bwMode="auto">
              <a:xfrm>
                <a:off x="3605205" y="4643457"/>
                <a:ext cx="4324350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s-MX" altLang="es-MX" sz="2000" b="1">
                    <a:solidFill>
                      <a:schemeClr val="accent2"/>
                    </a:solidFill>
                  </a:rPr>
                  <a:t>0     1     0    0    1    1    0    0    0    1    1</a:t>
                </a:r>
                <a:r>
                  <a:rPr lang="es-MX" altLang="es-MX" sz="2000" b="1"/>
                  <a:t> </a:t>
                </a:r>
              </a:p>
            </p:txBody>
          </p:sp>
          <p:cxnSp>
            <p:nvCxnSpPr>
              <p:cNvPr id="7183" name="30 Conector recto"/>
              <p:cNvCxnSpPr>
                <a:cxnSpLocks noChangeShapeType="1"/>
              </p:cNvCxnSpPr>
              <p:nvPr/>
            </p:nvCxnSpPr>
            <p:spPr bwMode="auto">
              <a:xfrm>
                <a:off x="3571868" y="5784869"/>
                <a:ext cx="428625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31 Conector recto"/>
              <p:cNvCxnSpPr>
                <a:cxnSpLocks noChangeShapeType="1"/>
              </p:cNvCxnSpPr>
              <p:nvPr/>
            </p:nvCxnSpPr>
            <p:spPr bwMode="auto">
              <a:xfrm>
                <a:off x="4000493" y="5357832"/>
                <a:ext cx="428625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5" name="32 Conector recto"/>
              <p:cNvCxnSpPr>
                <a:cxnSpLocks noChangeShapeType="1"/>
              </p:cNvCxnSpPr>
              <p:nvPr/>
            </p:nvCxnSpPr>
            <p:spPr bwMode="auto">
              <a:xfrm>
                <a:off x="4429118" y="5784869"/>
                <a:ext cx="7858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6" name="35 Conector recto"/>
              <p:cNvCxnSpPr>
                <a:cxnSpLocks noChangeShapeType="1"/>
              </p:cNvCxnSpPr>
              <p:nvPr/>
            </p:nvCxnSpPr>
            <p:spPr bwMode="auto">
              <a:xfrm>
                <a:off x="6000743" y="5784869"/>
                <a:ext cx="107156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7" name="3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378618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8" name="41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213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9" name="42 Conector recto"/>
              <p:cNvCxnSpPr>
                <a:cxnSpLocks noChangeShapeType="1"/>
              </p:cNvCxnSpPr>
              <p:nvPr/>
            </p:nvCxnSpPr>
            <p:spPr bwMode="auto">
              <a:xfrm>
                <a:off x="5214930" y="5356244"/>
                <a:ext cx="785813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0" name="43 Conector recto"/>
              <p:cNvCxnSpPr>
                <a:cxnSpLocks noChangeShapeType="1"/>
              </p:cNvCxnSpPr>
              <p:nvPr/>
            </p:nvCxnSpPr>
            <p:spPr bwMode="auto">
              <a:xfrm>
                <a:off x="7072305" y="5357832"/>
                <a:ext cx="785813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44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4999031" y="5572144"/>
                <a:ext cx="430212" cy="1587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2" name="45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578484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3" name="47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6857993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4" name="48 Conector recto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7642218" y="5572144"/>
                <a:ext cx="430212" cy="1588"/>
              </a:xfrm>
              <a:prstGeom prst="line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5" name="83 Conector recto de flecha"/>
              <p:cNvCxnSpPr>
                <a:cxnSpLocks noChangeShapeType="1"/>
              </p:cNvCxnSpPr>
              <p:nvPr/>
            </p:nvCxnSpPr>
            <p:spPr bwMode="auto">
              <a:xfrm rot="5400000" flipH="1" flipV="1">
                <a:off x="2786844" y="5143512"/>
                <a:ext cx="1285090" cy="794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6" name="84 Conector recto de flecha"/>
              <p:cNvCxnSpPr>
                <a:cxnSpLocks noChangeShapeType="1"/>
              </p:cNvCxnSpPr>
              <p:nvPr/>
            </p:nvCxnSpPr>
            <p:spPr bwMode="auto">
              <a:xfrm>
                <a:off x="3428992" y="5786454"/>
                <a:ext cx="5072098" cy="1588"/>
              </a:xfrm>
              <a:prstGeom prst="straightConnector1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" name="91 CuadroTexto"/>
              <p:cNvSpPr txBox="1"/>
              <p:nvPr/>
            </p:nvSpPr>
            <p:spPr>
              <a:xfrm>
                <a:off x="2857488" y="4071942"/>
                <a:ext cx="1071576" cy="46195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Amplitud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93" name="92 CuadroTexto"/>
              <p:cNvSpPr txBox="1"/>
              <p:nvPr/>
            </p:nvSpPr>
            <p:spPr>
              <a:xfrm>
                <a:off x="7929613" y="5857832"/>
                <a:ext cx="857261" cy="417501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defRPr/>
                </a:pPr>
                <a:r>
                  <a:rPr lang="es-ES_tradnl" sz="1600" b="1" i="1" kern="0" dirty="0">
                    <a:solidFill>
                      <a:schemeClr val="accent2">
                        <a:lumMod val="50000"/>
                      </a:schemeClr>
                    </a:solidFill>
                    <a:latin typeface="+mj-lt"/>
                    <a:cs typeface="Arial" pitchFamily="34" charset="0"/>
                  </a:rPr>
                  <a:t>Tiempo</a:t>
                </a:r>
                <a:endParaRPr lang="es-MX" sz="1600" b="1" i="1" dirty="0">
                  <a:solidFill>
                    <a:schemeClr val="accent2">
                      <a:lumMod val="50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7178" name="58 CuadroTexto"/>
            <p:cNvSpPr txBox="1">
              <a:spLocks noChangeArrowheads="1"/>
            </p:cNvSpPr>
            <p:nvPr/>
          </p:nvSpPr>
          <p:spPr bwMode="auto">
            <a:xfrm>
              <a:off x="2928926" y="514352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7179" name="59 CuadroTexto"/>
            <p:cNvSpPr txBox="1">
              <a:spLocks noChangeArrowheads="1"/>
            </p:cNvSpPr>
            <p:nvPr/>
          </p:nvSpPr>
          <p:spPr bwMode="auto">
            <a:xfrm>
              <a:off x="3000364" y="6059508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7180" name="60 CuadroTexto"/>
            <p:cNvSpPr txBox="1">
              <a:spLocks noChangeArrowheads="1"/>
            </p:cNvSpPr>
            <p:nvPr/>
          </p:nvSpPr>
          <p:spPr bwMode="auto">
            <a:xfrm>
              <a:off x="3143239" y="5591196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Text Box 5">
            <a:extLst>
              <a:ext uri="{FF2B5EF4-FFF2-40B4-BE49-F238E27FC236}">
                <a16:creationId xmlns:a16="http://schemas.microsoft.com/office/drawing/2014/main" id="{095A306D-67A5-40D5-8CF0-646D3B3E2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D8A9C8A-1D1A-49B7-8A3D-4243B1464C9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696774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3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51220"/>
            <a:ext cx="3990975" cy="1514475"/>
          </a:xfrm>
          <a:prstGeom prst="rect">
            <a:avLst/>
          </a:prstGeom>
        </p:spPr>
      </p:pic>
      <p:sp>
        <p:nvSpPr>
          <p:cNvPr id="30" name="8 CuadroTexto"/>
          <p:cNvSpPr txBox="1"/>
          <p:nvPr/>
        </p:nvSpPr>
        <p:spPr>
          <a:xfrm>
            <a:off x="544678" y="4118054"/>
            <a:ext cx="3749228" cy="4218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NRZ-L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2564904"/>
            <a:ext cx="4038600" cy="1507229"/>
          </a:xfrm>
          <a:prstGeom prst="rect">
            <a:avLst/>
          </a:prstGeom>
        </p:spPr>
      </p:pic>
      <p:sp>
        <p:nvSpPr>
          <p:cNvPr id="56" name="8 CuadroTexto"/>
          <p:cNvSpPr txBox="1"/>
          <p:nvPr/>
        </p:nvSpPr>
        <p:spPr>
          <a:xfrm>
            <a:off x="4499992" y="4143059"/>
            <a:ext cx="4127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  <a:cs typeface="Arial" pitchFamily="34" charset="0"/>
              </a:rPr>
              <a:t>NRZ-I </a:t>
            </a:r>
            <a:r>
              <a:rPr lang="es-ES_tradnl" sz="1600" b="1" kern="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(No retorno a nivel Cero Invertida)</a:t>
            </a:r>
            <a:endParaRPr lang="es-MX" sz="16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13F9A065-99D3-4576-95B5-64A953F3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655191"/>
            <a:ext cx="5976664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NRZ (Non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640A47A-84FB-48FF-BB33-14608C338B7D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1912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6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" name="48 Grupo"/>
          <p:cNvGrpSpPr>
            <a:grpSpLocks/>
          </p:cNvGrpSpPr>
          <p:nvPr/>
        </p:nvGrpSpPr>
        <p:grpSpPr bwMode="auto">
          <a:xfrm>
            <a:off x="1619672" y="2276872"/>
            <a:ext cx="6143625" cy="2087562"/>
            <a:chOff x="1428750" y="4198938"/>
            <a:chExt cx="6143625" cy="2087562"/>
          </a:xfrm>
        </p:grpSpPr>
        <p:pic>
          <p:nvPicPr>
            <p:cNvPr id="20490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863" y="4651375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1" name="Text Box 152"/>
            <p:cNvSpPr txBox="1">
              <a:spLocks noChangeArrowheads="1"/>
            </p:cNvSpPr>
            <p:nvPr/>
          </p:nvSpPr>
          <p:spPr bwMode="auto">
            <a:xfrm>
              <a:off x="3033713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0492" name="37 Conector recto"/>
            <p:cNvCxnSpPr>
              <a:cxnSpLocks noChangeShapeType="1"/>
            </p:cNvCxnSpPr>
            <p:nvPr/>
          </p:nvCxnSpPr>
          <p:spPr bwMode="auto">
            <a:xfrm>
              <a:off x="2928938" y="5929313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007519" y="5706269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4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857375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58 Conector recto de flecha"/>
            <p:cNvCxnSpPr>
              <a:cxnSpLocks noChangeShapeType="1"/>
            </p:cNvCxnSpPr>
            <p:nvPr/>
          </p:nvCxnSpPr>
          <p:spPr bwMode="auto">
            <a:xfrm>
              <a:off x="2500313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1428750" y="4295775"/>
              <a:ext cx="1071563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6715125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0498" name="37 Conector recto"/>
            <p:cNvCxnSpPr>
              <a:cxnSpLocks noChangeShapeType="1"/>
            </p:cNvCxnSpPr>
            <p:nvPr/>
          </p:nvCxnSpPr>
          <p:spPr bwMode="auto">
            <a:xfrm>
              <a:off x="4071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499" name="58 CuadroTexto"/>
            <p:cNvSpPr txBox="1">
              <a:spLocks noChangeArrowheads="1"/>
            </p:cNvSpPr>
            <p:nvPr/>
          </p:nvSpPr>
          <p:spPr bwMode="auto">
            <a:xfrm>
              <a:off x="2000250" y="4841875"/>
              <a:ext cx="571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0500" name="59 CuadroTexto"/>
            <p:cNvSpPr txBox="1">
              <a:spLocks noChangeArrowheads="1"/>
            </p:cNvSpPr>
            <p:nvPr/>
          </p:nvSpPr>
          <p:spPr bwMode="auto">
            <a:xfrm>
              <a:off x="2071688" y="5699125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0501" name="60 CuadroTexto"/>
            <p:cNvSpPr txBox="1">
              <a:spLocks noChangeArrowheads="1"/>
            </p:cNvSpPr>
            <p:nvPr/>
          </p:nvSpPr>
          <p:spPr bwMode="auto">
            <a:xfrm>
              <a:off x="2214563" y="5289550"/>
              <a:ext cx="3571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0502" name="37 Conector recto"/>
            <p:cNvCxnSpPr>
              <a:cxnSpLocks noChangeShapeType="1"/>
            </p:cNvCxnSpPr>
            <p:nvPr/>
          </p:nvCxnSpPr>
          <p:spPr bwMode="auto">
            <a:xfrm>
              <a:off x="321468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3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186906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4" name="37 Conector recto"/>
            <p:cNvCxnSpPr>
              <a:cxnSpLocks noChangeShapeType="1"/>
            </p:cNvCxnSpPr>
            <p:nvPr/>
          </p:nvCxnSpPr>
          <p:spPr bwMode="auto">
            <a:xfrm>
              <a:off x="3429000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340121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6" name="37 Conector recto"/>
            <p:cNvCxnSpPr>
              <a:cxnSpLocks noChangeShapeType="1"/>
            </p:cNvCxnSpPr>
            <p:nvPr/>
          </p:nvCxnSpPr>
          <p:spPr bwMode="auto">
            <a:xfrm>
              <a:off x="364331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51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37 Conector recto"/>
            <p:cNvCxnSpPr>
              <a:cxnSpLocks noChangeShapeType="1"/>
            </p:cNvCxnSpPr>
            <p:nvPr/>
          </p:nvCxnSpPr>
          <p:spPr bwMode="auto">
            <a:xfrm>
              <a:off x="3857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864769" y="5723731"/>
              <a:ext cx="4127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37 Conector recto"/>
            <p:cNvCxnSpPr>
              <a:cxnSpLocks noChangeShapeType="1"/>
            </p:cNvCxnSpPr>
            <p:nvPr/>
          </p:nvCxnSpPr>
          <p:spPr bwMode="auto">
            <a:xfrm>
              <a:off x="4500563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079875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37 Conector recto"/>
            <p:cNvCxnSpPr>
              <a:cxnSpLocks noChangeShapeType="1"/>
            </p:cNvCxnSpPr>
            <p:nvPr/>
          </p:nvCxnSpPr>
          <p:spPr bwMode="auto">
            <a:xfrm>
              <a:off x="4286250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294982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472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5" name="37 Conector recto"/>
            <p:cNvCxnSpPr>
              <a:cxnSpLocks noChangeShapeType="1"/>
            </p:cNvCxnSpPr>
            <p:nvPr/>
          </p:nvCxnSpPr>
          <p:spPr bwMode="auto">
            <a:xfrm>
              <a:off x="4714875" y="5016500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6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687094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7" name="37 Conector recto"/>
            <p:cNvCxnSpPr>
              <a:cxnSpLocks noChangeShapeType="1"/>
            </p:cNvCxnSpPr>
            <p:nvPr/>
          </p:nvCxnSpPr>
          <p:spPr bwMode="auto">
            <a:xfrm>
              <a:off x="4929188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4972844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9" name="37 Conector recto"/>
            <p:cNvCxnSpPr>
              <a:cxnSpLocks noChangeShapeType="1"/>
            </p:cNvCxnSpPr>
            <p:nvPr/>
          </p:nvCxnSpPr>
          <p:spPr bwMode="auto">
            <a:xfrm>
              <a:off x="5214938" y="5000625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0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187156" y="5242719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1" name="37 Conector recto"/>
            <p:cNvCxnSpPr>
              <a:cxnSpLocks noChangeShapeType="1"/>
            </p:cNvCxnSpPr>
            <p:nvPr/>
          </p:nvCxnSpPr>
          <p:spPr bwMode="auto">
            <a:xfrm>
              <a:off x="5429250" y="54848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2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401469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3" name="37 Conector recto"/>
            <p:cNvCxnSpPr>
              <a:cxnSpLocks noChangeShapeType="1"/>
            </p:cNvCxnSpPr>
            <p:nvPr/>
          </p:nvCxnSpPr>
          <p:spPr bwMode="auto">
            <a:xfrm>
              <a:off x="5643563" y="5016500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4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5615781" y="5258594"/>
              <a:ext cx="484188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5" name="37 Conector recto"/>
            <p:cNvCxnSpPr>
              <a:cxnSpLocks noChangeShapeType="1"/>
            </p:cNvCxnSpPr>
            <p:nvPr/>
          </p:nvCxnSpPr>
          <p:spPr bwMode="auto">
            <a:xfrm>
              <a:off x="5857875" y="5500688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6" name="37 Conector recto"/>
            <p:cNvCxnSpPr>
              <a:cxnSpLocks noChangeShapeType="1"/>
            </p:cNvCxnSpPr>
            <p:nvPr/>
          </p:nvCxnSpPr>
          <p:spPr bwMode="auto">
            <a:xfrm>
              <a:off x="6357938" y="5500688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7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937250" y="5722938"/>
              <a:ext cx="412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8" name="37 Conector recto"/>
            <p:cNvCxnSpPr>
              <a:cxnSpLocks noChangeShapeType="1"/>
            </p:cNvCxnSpPr>
            <p:nvPr/>
          </p:nvCxnSpPr>
          <p:spPr bwMode="auto">
            <a:xfrm>
              <a:off x="6143625" y="5929313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29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152357" y="5723731"/>
              <a:ext cx="4127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0" name="Text Box 5">
            <a:extLst>
              <a:ext uri="{FF2B5EF4-FFF2-40B4-BE49-F238E27FC236}">
                <a16:creationId xmlns:a16="http://schemas.microsoft.com/office/drawing/2014/main" id="{708AA352-790A-4189-8EFA-B759651565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655191"/>
            <a:ext cx="6524773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RZ  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Return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ES_tradnl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Zero / Retorno a Cero)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6C1A572B-A92B-43AF-921B-D7E166A89EC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48985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811" y="7647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259632" y="2204864"/>
            <a:ext cx="2736169" cy="1466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Analógicas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Digitales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 descr="Diagrama&#10;&#10;Descripción generada automáticamente">
            <a:extLst>
              <a:ext uri="{FF2B5EF4-FFF2-40B4-BE49-F238E27FC236}">
                <a16:creationId xmlns:a16="http://schemas.microsoft.com/office/drawing/2014/main" id="{D01A6AB3-9FD7-44B5-9CD1-34FE811D21C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194" y="2240868"/>
            <a:ext cx="372171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35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ángulo 58"/>
          <p:cNvSpPr/>
          <p:nvPr/>
        </p:nvSpPr>
        <p:spPr>
          <a:xfrm>
            <a:off x="875493" y="1625001"/>
            <a:ext cx="7678766" cy="7970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3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22534" name="38 CuadroTexto"/>
          <p:cNvSpPr txBox="1">
            <a:spLocks noChangeArrowheads="1"/>
          </p:cNvSpPr>
          <p:nvPr/>
        </p:nvSpPr>
        <p:spPr bwMode="auto">
          <a:xfrm>
            <a:off x="583631" y="3684874"/>
            <a:ext cx="9286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Uno es: </a:t>
            </a:r>
          </a:p>
        </p:txBody>
      </p:sp>
      <p:sp>
        <p:nvSpPr>
          <p:cNvPr id="22535" name="42 CuadroTexto"/>
          <p:cNvSpPr txBox="1">
            <a:spLocks noChangeArrowheads="1"/>
          </p:cNvSpPr>
          <p:nvPr/>
        </p:nvSpPr>
        <p:spPr bwMode="auto">
          <a:xfrm>
            <a:off x="583631" y="4340511"/>
            <a:ext cx="928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altLang="es-MX" sz="1600" b="1" i="1">
                <a:solidFill>
                  <a:schemeClr val="accent2"/>
                </a:solidFill>
                <a:cs typeface="Times New Roman" pitchFamily="18" charset="0"/>
              </a:rPr>
              <a:t>Cero es:</a:t>
            </a:r>
          </a:p>
        </p:txBody>
      </p:sp>
      <p:grpSp>
        <p:nvGrpSpPr>
          <p:cNvPr id="4" name="62 Grupo"/>
          <p:cNvGrpSpPr>
            <a:grpSpLocks/>
          </p:cNvGrpSpPr>
          <p:nvPr/>
        </p:nvGrpSpPr>
        <p:grpSpPr bwMode="auto">
          <a:xfrm>
            <a:off x="2195736" y="3232436"/>
            <a:ext cx="6143625" cy="2087562"/>
            <a:chOff x="2071670" y="4413271"/>
            <a:chExt cx="6143625" cy="2087563"/>
          </a:xfrm>
        </p:grpSpPr>
        <p:pic>
          <p:nvPicPr>
            <p:cNvPr id="2254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783" y="4865709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50" name="Text Box 152"/>
            <p:cNvSpPr txBox="1">
              <a:spLocks noChangeArrowheads="1"/>
            </p:cNvSpPr>
            <p:nvPr/>
          </p:nvSpPr>
          <p:spPr bwMode="auto">
            <a:xfrm>
              <a:off x="3676633" y="4556146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2551" name="37 Conector recto"/>
            <p:cNvCxnSpPr>
              <a:cxnSpLocks noChangeShapeType="1"/>
            </p:cNvCxnSpPr>
            <p:nvPr/>
          </p:nvCxnSpPr>
          <p:spPr bwMode="auto">
            <a:xfrm>
              <a:off x="3571858" y="5270521"/>
              <a:ext cx="2857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2" name="39 Conector recto"/>
            <p:cNvCxnSpPr>
              <a:cxnSpLocks noChangeShapeType="1"/>
            </p:cNvCxnSpPr>
            <p:nvPr/>
          </p:nvCxnSpPr>
          <p:spPr bwMode="auto">
            <a:xfrm>
              <a:off x="3857608" y="6127771"/>
              <a:ext cx="357187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3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4281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4" name="43 Conector recto"/>
            <p:cNvCxnSpPr>
              <a:cxnSpLocks noChangeShapeType="1"/>
            </p:cNvCxnSpPr>
            <p:nvPr/>
          </p:nvCxnSpPr>
          <p:spPr bwMode="auto">
            <a:xfrm rot="16200000" flipV="1">
              <a:off x="4286233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5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21492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6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714858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7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2500295" y="5056209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58" name="58 Conector recto de flecha"/>
            <p:cNvCxnSpPr>
              <a:cxnSpLocks noChangeShapeType="1"/>
            </p:cNvCxnSpPr>
            <p:nvPr/>
          </p:nvCxnSpPr>
          <p:spPr bwMode="auto">
            <a:xfrm>
              <a:off x="3143233" y="5699146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" name="23 CuadroTexto"/>
            <p:cNvSpPr txBox="1"/>
            <p:nvPr/>
          </p:nvSpPr>
          <p:spPr bwMode="auto">
            <a:xfrm>
              <a:off x="2071670" y="4510108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25" name="24 CuadroTexto"/>
            <p:cNvSpPr txBox="1"/>
            <p:nvPr/>
          </p:nvSpPr>
          <p:spPr bwMode="auto">
            <a:xfrm>
              <a:off x="7358045" y="5768997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2561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785377" y="5698352"/>
              <a:ext cx="8572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2" name="37 Conector recto"/>
            <p:cNvCxnSpPr>
              <a:cxnSpLocks noChangeShapeType="1"/>
            </p:cNvCxnSpPr>
            <p:nvPr/>
          </p:nvCxnSpPr>
          <p:spPr bwMode="auto">
            <a:xfrm>
              <a:off x="4214795" y="5270521"/>
              <a:ext cx="50006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3" name="37 Conector recto"/>
            <p:cNvCxnSpPr>
              <a:cxnSpLocks noChangeShapeType="1"/>
            </p:cNvCxnSpPr>
            <p:nvPr/>
          </p:nvCxnSpPr>
          <p:spPr bwMode="auto">
            <a:xfrm>
              <a:off x="4714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4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4500545" y="5699146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5" name="37 Conector recto"/>
            <p:cNvCxnSpPr>
              <a:cxnSpLocks noChangeShapeType="1"/>
            </p:cNvCxnSpPr>
            <p:nvPr/>
          </p:nvCxnSpPr>
          <p:spPr bwMode="auto">
            <a:xfrm>
              <a:off x="4929170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6" name="61 Conector recto"/>
            <p:cNvCxnSpPr>
              <a:cxnSpLocks noChangeShapeType="1"/>
            </p:cNvCxnSpPr>
            <p:nvPr/>
          </p:nvCxnSpPr>
          <p:spPr bwMode="auto">
            <a:xfrm>
              <a:off x="5143483" y="6127771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7" name="63 Conector recto"/>
            <p:cNvCxnSpPr>
              <a:cxnSpLocks noChangeShapeType="1"/>
            </p:cNvCxnSpPr>
            <p:nvPr/>
          </p:nvCxnSpPr>
          <p:spPr bwMode="auto">
            <a:xfrm>
              <a:off x="5643545" y="527052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8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643546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69" name="66 Conector recto"/>
            <p:cNvCxnSpPr>
              <a:cxnSpLocks noChangeShapeType="1"/>
            </p:cNvCxnSpPr>
            <p:nvPr/>
          </p:nvCxnSpPr>
          <p:spPr bwMode="auto">
            <a:xfrm>
              <a:off x="6072170" y="5270521"/>
              <a:ext cx="214313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430820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1" name="68 Conector recto"/>
            <p:cNvCxnSpPr>
              <a:cxnSpLocks noChangeShapeType="1"/>
            </p:cNvCxnSpPr>
            <p:nvPr/>
          </p:nvCxnSpPr>
          <p:spPr bwMode="auto">
            <a:xfrm>
              <a:off x="5857858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2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501589" y="5698352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3" name="37 Conector recto"/>
            <p:cNvCxnSpPr>
              <a:cxnSpLocks noChangeShapeType="1"/>
            </p:cNvCxnSpPr>
            <p:nvPr/>
          </p:nvCxnSpPr>
          <p:spPr bwMode="auto">
            <a:xfrm>
              <a:off x="6929420" y="6127771"/>
              <a:ext cx="21431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4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6072171" y="5699146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5" name="75 Conector recto"/>
            <p:cNvCxnSpPr>
              <a:cxnSpLocks noChangeShapeType="1"/>
            </p:cNvCxnSpPr>
            <p:nvPr/>
          </p:nvCxnSpPr>
          <p:spPr bwMode="auto">
            <a:xfrm>
              <a:off x="6500795" y="5270521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6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59445" y="5697559"/>
              <a:ext cx="8556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77" name="77 Conector recto"/>
            <p:cNvCxnSpPr>
              <a:cxnSpLocks noChangeShapeType="1"/>
            </p:cNvCxnSpPr>
            <p:nvPr/>
          </p:nvCxnSpPr>
          <p:spPr bwMode="auto">
            <a:xfrm>
              <a:off x="6286483" y="6127771"/>
              <a:ext cx="21431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78" name="58 CuadroTexto"/>
            <p:cNvSpPr txBox="1">
              <a:spLocks noChangeArrowheads="1"/>
            </p:cNvSpPr>
            <p:nvPr/>
          </p:nvSpPr>
          <p:spPr bwMode="auto">
            <a:xfrm>
              <a:off x="2643170" y="5056209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2579" name="59 CuadroTexto"/>
            <p:cNvSpPr txBox="1">
              <a:spLocks noChangeArrowheads="1"/>
            </p:cNvSpPr>
            <p:nvPr/>
          </p:nvSpPr>
          <p:spPr bwMode="auto">
            <a:xfrm>
              <a:off x="2714608" y="5913459"/>
              <a:ext cx="500062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2580" name="60 CuadroTexto"/>
            <p:cNvSpPr txBox="1">
              <a:spLocks noChangeArrowheads="1"/>
            </p:cNvSpPr>
            <p:nvPr/>
          </p:nvSpPr>
          <p:spPr bwMode="auto">
            <a:xfrm>
              <a:off x="2857483" y="5503884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grpSp>
        <p:nvGrpSpPr>
          <p:cNvPr id="5" name="55 Grupo"/>
          <p:cNvGrpSpPr>
            <a:grpSpLocks/>
          </p:cNvGrpSpPr>
          <p:nvPr/>
        </p:nvGrpSpPr>
        <p:grpSpPr bwMode="auto">
          <a:xfrm>
            <a:off x="1512318" y="4445286"/>
            <a:ext cx="285750" cy="288925"/>
            <a:chOff x="1714474" y="5770583"/>
            <a:chExt cx="285750" cy="288925"/>
          </a:xfrm>
        </p:grpSpPr>
        <p:cxnSp>
          <p:nvCxnSpPr>
            <p:cNvPr id="22546" name="37 Conector recto"/>
            <p:cNvCxnSpPr>
              <a:cxnSpLocks noChangeShapeType="1"/>
            </p:cNvCxnSpPr>
            <p:nvPr/>
          </p:nvCxnSpPr>
          <p:spPr bwMode="auto">
            <a:xfrm>
              <a:off x="1714474" y="5786454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7" name="39 Conector recto"/>
            <p:cNvCxnSpPr>
              <a:cxnSpLocks noChangeShapeType="1"/>
            </p:cNvCxnSpPr>
            <p:nvPr/>
          </p:nvCxnSpPr>
          <p:spPr bwMode="auto">
            <a:xfrm>
              <a:off x="1857349" y="6057921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8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1714474" y="5913458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53 Grupo"/>
          <p:cNvGrpSpPr>
            <a:grpSpLocks/>
          </p:cNvGrpSpPr>
          <p:nvPr/>
        </p:nvGrpSpPr>
        <p:grpSpPr bwMode="auto">
          <a:xfrm>
            <a:off x="1512318" y="3746786"/>
            <a:ext cx="285750" cy="287338"/>
            <a:chOff x="6429390" y="3286125"/>
            <a:chExt cx="285750" cy="287337"/>
          </a:xfrm>
        </p:grpSpPr>
        <p:cxnSp>
          <p:nvCxnSpPr>
            <p:cNvPr id="22543" name="37 Conector recto"/>
            <p:cNvCxnSpPr>
              <a:cxnSpLocks noChangeShapeType="1"/>
            </p:cNvCxnSpPr>
            <p:nvPr/>
          </p:nvCxnSpPr>
          <p:spPr bwMode="auto">
            <a:xfrm>
              <a:off x="6572265" y="3286125"/>
              <a:ext cx="142875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4" name="39 Conector recto"/>
            <p:cNvCxnSpPr>
              <a:cxnSpLocks noChangeShapeType="1"/>
            </p:cNvCxnSpPr>
            <p:nvPr/>
          </p:nvCxnSpPr>
          <p:spPr bwMode="auto">
            <a:xfrm>
              <a:off x="6429390" y="3571875"/>
              <a:ext cx="142875" cy="1587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45" name="42 Conector recto"/>
            <p:cNvCxnSpPr>
              <a:cxnSpLocks noChangeShapeType="1"/>
            </p:cNvCxnSpPr>
            <p:nvPr/>
          </p:nvCxnSpPr>
          <p:spPr bwMode="auto">
            <a:xfrm rot="16200000" flipV="1">
              <a:off x="6429390" y="3429000"/>
              <a:ext cx="285750" cy="0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8" name="57 CuadroTexto"/>
          <p:cNvSpPr txBox="1"/>
          <p:nvPr/>
        </p:nvSpPr>
        <p:spPr>
          <a:xfrm>
            <a:off x="875493" y="1558658"/>
            <a:ext cx="756084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Ethernet</a:t>
            </a: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utiliza esta tecnología para la representación de datos digitales en señales digitales.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 Box 5">
            <a:extLst>
              <a:ext uri="{FF2B5EF4-FFF2-40B4-BE49-F238E27FC236}">
                <a16:creationId xmlns:a16="http://schemas.microsoft.com/office/drawing/2014/main" id="{C54DF3F2-AC90-42C4-94EA-CD3BCB25B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88183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3" name="Rectangle 2">
            <a:extLst>
              <a:ext uri="{FF2B5EF4-FFF2-40B4-BE49-F238E27FC236}">
                <a16:creationId xmlns:a16="http://schemas.microsoft.com/office/drawing/2014/main" id="{544363AB-109B-4A59-A67D-FA06E2D0E32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3100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2534" grpId="0"/>
      <p:bldP spid="22535" grpId="0"/>
      <p:bldP spid="58" grpId="0"/>
      <p:bldP spid="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ángulo 45"/>
          <p:cNvSpPr/>
          <p:nvPr/>
        </p:nvSpPr>
        <p:spPr>
          <a:xfrm>
            <a:off x="689965" y="5100014"/>
            <a:ext cx="7986491" cy="14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863" y="2225254"/>
            <a:ext cx="4219575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Text Box 152"/>
          <p:cNvSpPr txBox="1">
            <a:spLocks noChangeArrowheads="1"/>
          </p:cNvSpPr>
          <p:nvPr/>
        </p:nvSpPr>
        <p:spPr bwMode="auto">
          <a:xfrm>
            <a:off x="3033713" y="1915691"/>
            <a:ext cx="3752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MX" sz="2000" b="1" dirty="0">
                <a:solidFill>
                  <a:schemeClr val="accent2"/>
                </a:solidFill>
              </a:rPr>
              <a:t>0     1     0     0     1     1     1     0</a:t>
            </a:r>
            <a:endParaRPr lang="es-MX" altLang="es-MX" sz="2000" b="1" dirty="0"/>
          </a:p>
        </p:txBody>
      </p:sp>
      <p:cxnSp>
        <p:nvCxnSpPr>
          <p:cNvPr id="24583" name="37 Conector recto"/>
          <p:cNvCxnSpPr>
            <a:cxnSpLocks noChangeShapeType="1"/>
          </p:cNvCxnSpPr>
          <p:nvPr/>
        </p:nvCxnSpPr>
        <p:spPr bwMode="auto">
          <a:xfrm>
            <a:off x="3143250" y="2630066"/>
            <a:ext cx="5000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4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50110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5" name="43 Conector recto"/>
          <p:cNvCxnSpPr>
            <a:cxnSpLocks noChangeShapeType="1"/>
          </p:cNvCxnSpPr>
          <p:nvPr/>
        </p:nvCxnSpPr>
        <p:spPr bwMode="auto">
          <a:xfrm rot="16200000" flipV="1">
            <a:off x="3429000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6" name="44 Conector recto"/>
          <p:cNvCxnSpPr>
            <a:cxnSpLocks noChangeShapeType="1"/>
          </p:cNvCxnSpPr>
          <p:nvPr/>
        </p:nvCxnSpPr>
        <p:spPr bwMode="auto">
          <a:xfrm rot="5400000" flipH="1" flipV="1">
            <a:off x="457200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7" name="46 Conector recto"/>
          <p:cNvCxnSpPr>
            <a:cxnSpLocks noChangeShapeType="1"/>
          </p:cNvCxnSpPr>
          <p:nvPr/>
        </p:nvCxnSpPr>
        <p:spPr bwMode="auto">
          <a:xfrm rot="16200000" flipV="1">
            <a:off x="4071938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8" name="57 Conector recto de flecha"/>
          <p:cNvCxnSpPr>
            <a:cxnSpLocks noChangeShapeType="1"/>
          </p:cNvCxnSpPr>
          <p:nvPr/>
        </p:nvCxnSpPr>
        <p:spPr bwMode="auto">
          <a:xfrm rot="5400000" flipH="1" flipV="1">
            <a:off x="1857375" y="2415754"/>
            <a:ext cx="128587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58 Conector recto de flecha"/>
          <p:cNvCxnSpPr>
            <a:cxnSpLocks noChangeShapeType="1"/>
          </p:cNvCxnSpPr>
          <p:nvPr/>
        </p:nvCxnSpPr>
        <p:spPr bwMode="auto">
          <a:xfrm>
            <a:off x="2500313" y="3058691"/>
            <a:ext cx="5000625" cy="0"/>
          </a:xfrm>
          <a:prstGeom prst="straightConnector1">
            <a:avLst/>
          </a:prstGeom>
          <a:noFill/>
          <a:ln w="9525" algn="ctr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23 CuadroTexto"/>
          <p:cNvSpPr txBox="1"/>
          <p:nvPr/>
        </p:nvSpPr>
        <p:spPr bwMode="auto">
          <a:xfrm>
            <a:off x="1428750" y="1869654"/>
            <a:ext cx="10715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Amplitud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5" name="24 CuadroTexto"/>
          <p:cNvSpPr txBox="1"/>
          <p:nvPr/>
        </p:nvSpPr>
        <p:spPr bwMode="auto">
          <a:xfrm>
            <a:off x="6715125" y="3128541"/>
            <a:ext cx="857250" cy="4175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600" b="1" i="1" kern="0" dirty="0">
                <a:solidFill>
                  <a:schemeClr val="accent2">
                    <a:lumMod val="50000"/>
                  </a:schemeClr>
                </a:solidFill>
                <a:latin typeface="+mj-lt"/>
                <a:cs typeface="Arial" pitchFamily="34" charset="0"/>
              </a:rPr>
              <a:t>Tiempo</a:t>
            </a:r>
            <a:endParaRPr lang="es-MX" sz="1600" b="1" i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24592" name="42 Conector recto"/>
          <p:cNvCxnSpPr>
            <a:cxnSpLocks noChangeShapeType="1"/>
          </p:cNvCxnSpPr>
          <p:nvPr/>
        </p:nvCxnSpPr>
        <p:spPr bwMode="auto">
          <a:xfrm rot="5400000" flipH="1" flipV="1">
            <a:off x="3213894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3" name="37 Conector recto"/>
          <p:cNvCxnSpPr>
            <a:cxnSpLocks noChangeShapeType="1"/>
          </p:cNvCxnSpPr>
          <p:nvPr/>
        </p:nvCxnSpPr>
        <p:spPr bwMode="auto">
          <a:xfrm>
            <a:off x="4071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46 Conector recto"/>
          <p:cNvCxnSpPr>
            <a:cxnSpLocks noChangeShapeType="1"/>
          </p:cNvCxnSpPr>
          <p:nvPr/>
        </p:nvCxnSpPr>
        <p:spPr bwMode="auto">
          <a:xfrm rot="16200000" flipV="1">
            <a:off x="385762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37 Conector recto"/>
          <p:cNvCxnSpPr>
            <a:cxnSpLocks noChangeShapeType="1"/>
          </p:cNvCxnSpPr>
          <p:nvPr/>
        </p:nvCxnSpPr>
        <p:spPr bwMode="auto">
          <a:xfrm>
            <a:off x="4286250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61 Conector recto"/>
          <p:cNvCxnSpPr>
            <a:cxnSpLocks noChangeShapeType="1"/>
          </p:cNvCxnSpPr>
          <p:nvPr/>
        </p:nvCxnSpPr>
        <p:spPr bwMode="auto">
          <a:xfrm>
            <a:off x="4500563" y="3487316"/>
            <a:ext cx="50006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7" name="63 Conector recto"/>
          <p:cNvCxnSpPr>
            <a:cxnSpLocks noChangeShapeType="1"/>
          </p:cNvCxnSpPr>
          <p:nvPr/>
        </p:nvCxnSpPr>
        <p:spPr bwMode="auto">
          <a:xfrm>
            <a:off x="5000625" y="2630066"/>
            <a:ext cx="428625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8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000626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9" name="66 Conector recto"/>
          <p:cNvCxnSpPr>
            <a:cxnSpLocks noChangeShapeType="1"/>
          </p:cNvCxnSpPr>
          <p:nvPr/>
        </p:nvCxnSpPr>
        <p:spPr bwMode="auto">
          <a:xfrm>
            <a:off x="5429250" y="3485729"/>
            <a:ext cx="428625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42 Conector recto"/>
          <p:cNvCxnSpPr>
            <a:cxnSpLocks noChangeShapeType="1"/>
          </p:cNvCxnSpPr>
          <p:nvPr/>
        </p:nvCxnSpPr>
        <p:spPr bwMode="auto">
          <a:xfrm rot="5400000" flipH="1" flipV="1">
            <a:off x="5644357" y="3057897"/>
            <a:ext cx="857250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1" name="37 Conector recto"/>
          <p:cNvCxnSpPr>
            <a:cxnSpLocks noChangeShapeType="1"/>
          </p:cNvCxnSpPr>
          <p:nvPr/>
        </p:nvCxnSpPr>
        <p:spPr bwMode="auto">
          <a:xfrm>
            <a:off x="607218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2" name="44 Conector recto"/>
          <p:cNvCxnSpPr>
            <a:cxnSpLocks noChangeShapeType="1"/>
          </p:cNvCxnSpPr>
          <p:nvPr/>
        </p:nvCxnSpPr>
        <p:spPr bwMode="auto">
          <a:xfrm rot="5400000" flipH="1" flipV="1">
            <a:off x="5429251" y="3058691"/>
            <a:ext cx="855662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3" name="75 Conector recto"/>
          <p:cNvCxnSpPr>
            <a:cxnSpLocks noChangeShapeType="1"/>
          </p:cNvCxnSpPr>
          <p:nvPr/>
        </p:nvCxnSpPr>
        <p:spPr bwMode="auto">
          <a:xfrm>
            <a:off x="5857875" y="2630066"/>
            <a:ext cx="214313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4" name="37 Conector recto"/>
          <p:cNvCxnSpPr>
            <a:cxnSpLocks noChangeShapeType="1"/>
          </p:cNvCxnSpPr>
          <p:nvPr/>
        </p:nvCxnSpPr>
        <p:spPr bwMode="auto">
          <a:xfrm>
            <a:off x="2928938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5" name="42 Conector recto"/>
          <p:cNvCxnSpPr>
            <a:cxnSpLocks noChangeShapeType="1"/>
          </p:cNvCxnSpPr>
          <p:nvPr/>
        </p:nvCxnSpPr>
        <p:spPr bwMode="auto">
          <a:xfrm rot="5400000" flipH="1" flipV="1">
            <a:off x="2715419" y="3057897"/>
            <a:ext cx="857250" cy="1588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6" name="50 Conector recto"/>
          <p:cNvCxnSpPr>
            <a:cxnSpLocks noChangeShapeType="1"/>
          </p:cNvCxnSpPr>
          <p:nvPr/>
        </p:nvCxnSpPr>
        <p:spPr bwMode="auto">
          <a:xfrm>
            <a:off x="3643313" y="3487316"/>
            <a:ext cx="214312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7" name="37 Conector recto"/>
          <p:cNvCxnSpPr>
            <a:cxnSpLocks noChangeShapeType="1"/>
          </p:cNvCxnSpPr>
          <p:nvPr/>
        </p:nvCxnSpPr>
        <p:spPr bwMode="auto">
          <a:xfrm>
            <a:off x="3857625" y="2630066"/>
            <a:ext cx="21431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8" name="43 Conector recto"/>
          <p:cNvCxnSpPr>
            <a:cxnSpLocks noChangeShapeType="1"/>
          </p:cNvCxnSpPr>
          <p:nvPr/>
        </p:nvCxnSpPr>
        <p:spPr bwMode="auto">
          <a:xfrm rot="16200000" flipV="1">
            <a:off x="3643313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9" name="43 Conector recto"/>
          <p:cNvCxnSpPr>
            <a:cxnSpLocks noChangeShapeType="1"/>
          </p:cNvCxnSpPr>
          <p:nvPr/>
        </p:nvCxnSpPr>
        <p:spPr bwMode="auto">
          <a:xfrm rot="16200000" flipV="1">
            <a:off x="5857875" y="3058691"/>
            <a:ext cx="857250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0" name="69 Conector recto"/>
          <p:cNvCxnSpPr>
            <a:cxnSpLocks noChangeShapeType="1"/>
          </p:cNvCxnSpPr>
          <p:nvPr/>
        </p:nvCxnSpPr>
        <p:spPr bwMode="auto">
          <a:xfrm>
            <a:off x="6286500" y="2628479"/>
            <a:ext cx="214313" cy="1587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1" name="72 CuadroTexto"/>
          <p:cNvSpPr txBox="1">
            <a:spLocks noChangeArrowheads="1"/>
          </p:cNvSpPr>
          <p:nvPr/>
        </p:nvSpPr>
        <p:spPr bwMode="auto">
          <a:xfrm>
            <a:off x="3357563" y="3844504"/>
            <a:ext cx="2500312" cy="830262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altLang="es-MX" sz="1600" b="1" i="1">
                <a:solidFill>
                  <a:schemeClr val="accent2"/>
                </a:solidFill>
              </a:rPr>
              <a:t>La presencia de una transición al principio del bit cero</a:t>
            </a:r>
          </a:p>
        </p:txBody>
      </p:sp>
      <p:cxnSp>
        <p:nvCxnSpPr>
          <p:cNvPr id="24612" name="73 Conector recto de flecha"/>
          <p:cNvCxnSpPr>
            <a:cxnSpLocks noChangeShapeType="1"/>
          </p:cNvCxnSpPr>
          <p:nvPr/>
        </p:nvCxnSpPr>
        <p:spPr bwMode="auto">
          <a:xfrm rot="10800000">
            <a:off x="3000375" y="3130129"/>
            <a:ext cx="785813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78 Conector recto de flecha"/>
          <p:cNvCxnSpPr>
            <a:cxnSpLocks noChangeShapeType="1"/>
          </p:cNvCxnSpPr>
          <p:nvPr/>
        </p:nvCxnSpPr>
        <p:spPr bwMode="auto">
          <a:xfrm rot="16200000" flipV="1">
            <a:off x="3679032" y="3451597"/>
            <a:ext cx="6429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79 Conector recto de flecha"/>
          <p:cNvCxnSpPr>
            <a:cxnSpLocks noChangeShapeType="1"/>
          </p:cNvCxnSpPr>
          <p:nvPr/>
        </p:nvCxnSpPr>
        <p:spPr bwMode="auto">
          <a:xfrm rot="16200000" flipV="1">
            <a:off x="4114007" y="3445247"/>
            <a:ext cx="630238" cy="142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5" name="80 Conector recto de flecha"/>
          <p:cNvCxnSpPr>
            <a:cxnSpLocks noChangeShapeType="1"/>
          </p:cNvCxnSpPr>
          <p:nvPr/>
        </p:nvCxnSpPr>
        <p:spPr bwMode="auto">
          <a:xfrm flipV="1">
            <a:off x="4786313" y="3130129"/>
            <a:ext cx="1214437" cy="714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16" name="58 CuadroTexto"/>
          <p:cNvSpPr txBox="1">
            <a:spLocks noChangeArrowheads="1"/>
          </p:cNvSpPr>
          <p:nvPr/>
        </p:nvSpPr>
        <p:spPr bwMode="auto">
          <a:xfrm>
            <a:off x="1928813" y="2460204"/>
            <a:ext cx="571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+ v</a:t>
            </a:r>
          </a:p>
        </p:txBody>
      </p:sp>
      <p:sp>
        <p:nvSpPr>
          <p:cNvPr id="24617" name="59 CuadroTexto"/>
          <p:cNvSpPr txBox="1">
            <a:spLocks noChangeArrowheads="1"/>
          </p:cNvSpPr>
          <p:nvPr/>
        </p:nvSpPr>
        <p:spPr bwMode="auto">
          <a:xfrm>
            <a:off x="2000250" y="3317454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800" b="1">
                <a:solidFill>
                  <a:srgbClr val="660066"/>
                </a:solidFill>
                <a:latin typeface="ZapfHumnst BT"/>
              </a:rPr>
              <a:t>- v</a:t>
            </a:r>
          </a:p>
        </p:txBody>
      </p:sp>
      <p:sp>
        <p:nvSpPr>
          <p:cNvPr id="24618" name="60 CuadroTexto"/>
          <p:cNvSpPr txBox="1">
            <a:spLocks noChangeArrowheads="1"/>
          </p:cNvSpPr>
          <p:nvPr/>
        </p:nvSpPr>
        <p:spPr bwMode="auto">
          <a:xfrm>
            <a:off x="2143125" y="2907879"/>
            <a:ext cx="357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altLang="es-MX" sz="1600" b="1">
                <a:solidFill>
                  <a:srgbClr val="660066"/>
                </a:solidFill>
                <a:latin typeface="ZapfHumnst BT"/>
              </a:rPr>
              <a:t>0</a:t>
            </a:r>
          </a:p>
        </p:txBody>
      </p:sp>
      <p:cxnSp>
        <p:nvCxnSpPr>
          <p:cNvPr id="24619" name="69 Conector recto"/>
          <p:cNvCxnSpPr>
            <a:cxnSpLocks noChangeShapeType="1"/>
          </p:cNvCxnSpPr>
          <p:nvPr/>
        </p:nvCxnSpPr>
        <p:spPr bwMode="auto">
          <a:xfrm>
            <a:off x="2428875" y="2630066"/>
            <a:ext cx="500063" cy="1588"/>
          </a:xfrm>
          <a:prstGeom prst="line">
            <a:avLst/>
          </a:prstGeom>
          <a:noFill/>
          <a:ln w="1016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Rectángulo 43"/>
          <p:cNvSpPr/>
          <p:nvPr/>
        </p:nvSpPr>
        <p:spPr>
          <a:xfrm>
            <a:off x="812868" y="5589240"/>
            <a:ext cx="77854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MX" sz="1600" kern="0" dirty="0">
                <a:latin typeface="ZapfHumnst BT"/>
                <a:cs typeface="Arial" pitchFamily="34" charset="0"/>
              </a:rPr>
              <a:t>Se usa en transmisión en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redes LAN en anillo</a:t>
            </a:r>
            <a:r>
              <a:rPr lang="es-MX" sz="1600" kern="0" dirty="0">
                <a:latin typeface="ZapfHumnst BT"/>
                <a:cs typeface="Arial" pitchFamily="34" charset="0"/>
              </a:rPr>
              <a:t>, en las que se usa </a:t>
            </a:r>
            <a:r>
              <a:rPr lang="es-MX" sz="1600" b="1" kern="0" dirty="0">
                <a:latin typeface="ZapfHumnst BT"/>
                <a:cs typeface="Arial" pitchFamily="34" charset="0"/>
              </a:rPr>
              <a:t>par trenzado blindado.</a:t>
            </a:r>
          </a:p>
        </p:txBody>
      </p:sp>
      <p:sp>
        <p:nvSpPr>
          <p:cNvPr id="45" name="26 CuadroTexto"/>
          <p:cNvSpPr txBox="1"/>
          <p:nvPr/>
        </p:nvSpPr>
        <p:spPr>
          <a:xfrm>
            <a:off x="748824" y="5115886"/>
            <a:ext cx="7215188" cy="4630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7" name="Text Box 5">
            <a:extLst>
              <a:ext uri="{FF2B5EF4-FFF2-40B4-BE49-F238E27FC236}">
                <a16:creationId xmlns:a16="http://schemas.microsoft.com/office/drawing/2014/main" id="{9FD6F1CF-0100-48A8-9C0F-CF946E8DDF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1680" y="655191"/>
            <a:ext cx="5904656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Manchester diferencial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966C0961-8FE9-4B4B-AE9E-D776920A146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985397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4" grpId="0"/>
      <p:bldP spid="45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/>
          <p:cNvSpPr/>
          <p:nvPr/>
        </p:nvSpPr>
        <p:spPr>
          <a:xfrm>
            <a:off x="6234337" y="1301236"/>
            <a:ext cx="2347328" cy="22639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grpSp>
        <p:nvGrpSpPr>
          <p:cNvPr id="28677" name="59 Grupo"/>
          <p:cNvGrpSpPr>
            <a:grpSpLocks/>
          </p:cNvGrpSpPr>
          <p:nvPr/>
        </p:nvGrpSpPr>
        <p:grpSpPr bwMode="auto">
          <a:xfrm>
            <a:off x="732631" y="1904901"/>
            <a:ext cx="6143625" cy="4116387"/>
            <a:chOff x="1357290" y="1883623"/>
            <a:chExt cx="6143625" cy="4117145"/>
          </a:xfrm>
        </p:grpSpPr>
        <p:pic>
          <p:nvPicPr>
            <p:cNvPr id="2867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403" y="3407631"/>
              <a:ext cx="4219575" cy="163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679" name="Text Box 152"/>
            <p:cNvSpPr txBox="1">
              <a:spLocks noChangeArrowheads="1"/>
            </p:cNvSpPr>
            <p:nvPr/>
          </p:nvSpPr>
          <p:spPr bwMode="auto">
            <a:xfrm>
              <a:off x="2962253" y="3098068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/>
            </a:p>
          </p:txBody>
        </p:sp>
        <p:cxnSp>
          <p:nvCxnSpPr>
            <p:cNvPr id="28680" name="37 Conector recto"/>
            <p:cNvCxnSpPr>
              <a:cxnSpLocks noChangeShapeType="1"/>
            </p:cNvCxnSpPr>
            <p:nvPr/>
          </p:nvCxnSpPr>
          <p:spPr bwMode="auto">
            <a:xfrm flipV="1">
              <a:off x="2857488" y="4669693"/>
              <a:ext cx="714365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1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0054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2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785915" y="3598131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3" name="58 Conector recto de flecha"/>
            <p:cNvCxnSpPr>
              <a:cxnSpLocks noChangeShapeType="1"/>
            </p:cNvCxnSpPr>
            <p:nvPr/>
          </p:nvCxnSpPr>
          <p:spPr bwMode="auto">
            <a:xfrm>
              <a:off x="2428853" y="4241068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49 CuadroTexto"/>
            <p:cNvSpPr txBox="1"/>
            <p:nvPr/>
          </p:nvSpPr>
          <p:spPr bwMode="auto">
            <a:xfrm>
              <a:off x="1357290" y="3052238"/>
              <a:ext cx="1071562" cy="46204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51" name="50 CuadroTexto"/>
            <p:cNvSpPr txBox="1"/>
            <p:nvPr/>
          </p:nvSpPr>
          <p:spPr bwMode="auto">
            <a:xfrm>
              <a:off x="6643665" y="4311357"/>
              <a:ext cx="857250" cy="41759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8686" name="42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42434" y="4240274"/>
              <a:ext cx="857250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7" name="46 Conector recto"/>
            <p:cNvCxnSpPr>
              <a:cxnSpLocks noChangeShapeType="1"/>
            </p:cNvCxnSpPr>
            <p:nvPr/>
          </p:nvCxnSpPr>
          <p:spPr bwMode="auto">
            <a:xfrm rot="16200000" flipV="1">
              <a:off x="3786165" y="4241068"/>
              <a:ext cx="8572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8" name="37 Conector recto"/>
            <p:cNvCxnSpPr>
              <a:cxnSpLocks noChangeShapeType="1"/>
            </p:cNvCxnSpPr>
            <p:nvPr/>
          </p:nvCxnSpPr>
          <p:spPr bwMode="auto">
            <a:xfrm>
              <a:off x="4214790" y="4669693"/>
              <a:ext cx="714400" cy="12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89" name="63 Conector recto"/>
            <p:cNvCxnSpPr>
              <a:cxnSpLocks noChangeShapeType="1"/>
            </p:cNvCxnSpPr>
            <p:nvPr/>
          </p:nvCxnSpPr>
          <p:spPr bwMode="auto">
            <a:xfrm>
              <a:off x="4929165" y="3810862"/>
              <a:ext cx="428625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0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29166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1" name="66 Conector recto"/>
            <p:cNvCxnSpPr>
              <a:cxnSpLocks noChangeShapeType="1"/>
            </p:cNvCxnSpPr>
            <p:nvPr/>
          </p:nvCxnSpPr>
          <p:spPr bwMode="auto">
            <a:xfrm>
              <a:off x="5357790" y="4668117"/>
              <a:ext cx="428625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2" name="44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57791" y="4241068"/>
              <a:ext cx="855662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3" name="75 Conector recto"/>
            <p:cNvCxnSpPr>
              <a:cxnSpLocks noChangeShapeType="1"/>
            </p:cNvCxnSpPr>
            <p:nvPr/>
          </p:nvCxnSpPr>
          <p:spPr bwMode="auto">
            <a:xfrm>
              <a:off x="5786415" y="3812449"/>
              <a:ext cx="714411" cy="1588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4" name="50 Conector recto"/>
            <p:cNvCxnSpPr>
              <a:cxnSpLocks noChangeShapeType="1"/>
            </p:cNvCxnSpPr>
            <p:nvPr/>
          </p:nvCxnSpPr>
          <p:spPr bwMode="auto">
            <a:xfrm>
              <a:off x="3571853" y="3812443"/>
              <a:ext cx="642957" cy="6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695" name="72 CuadroTexto"/>
            <p:cNvSpPr txBox="1">
              <a:spLocks noChangeArrowheads="1"/>
            </p:cNvSpPr>
            <p:nvPr/>
          </p:nvSpPr>
          <p:spPr bwMode="auto">
            <a:xfrm>
              <a:off x="2714613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Transición al final del periodo si el próximo bit es 0</a:t>
              </a:r>
            </a:p>
          </p:txBody>
        </p:sp>
        <p:sp>
          <p:nvSpPr>
            <p:cNvPr id="28696" name="58 CuadroTexto"/>
            <p:cNvSpPr txBox="1">
              <a:spLocks noChangeArrowheads="1"/>
            </p:cNvSpPr>
            <p:nvPr/>
          </p:nvSpPr>
          <p:spPr bwMode="auto">
            <a:xfrm>
              <a:off x="1857353" y="3642581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8697" name="59 CuadroTexto"/>
            <p:cNvSpPr txBox="1">
              <a:spLocks noChangeArrowheads="1"/>
            </p:cNvSpPr>
            <p:nvPr/>
          </p:nvSpPr>
          <p:spPr bwMode="auto">
            <a:xfrm>
              <a:off x="1928790" y="4499831"/>
              <a:ext cx="5000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8698" name="60 CuadroTexto"/>
            <p:cNvSpPr txBox="1">
              <a:spLocks noChangeArrowheads="1"/>
            </p:cNvSpPr>
            <p:nvPr/>
          </p:nvSpPr>
          <p:spPr bwMode="auto">
            <a:xfrm>
              <a:off x="2071665" y="4090256"/>
              <a:ext cx="3571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  <p:cxnSp>
          <p:nvCxnSpPr>
            <p:cNvPr id="28699" name="69 Conector recto"/>
            <p:cNvCxnSpPr>
              <a:cxnSpLocks noChangeShapeType="1"/>
            </p:cNvCxnSpPr>
            <p:nvPr/>
          </p:nvCxnSpPr>
          <p:spPr bwMode="auto">
            <a:xfrm>
              <a:off x="2357415" y="4668106"/>
              <a:ext cx="500063" cy="1587"/>
            </a:xfrm>
            <a:prstGeom prst="line">
              <a:avLst/>
            </a:prstGeom>
            <a:noFill/>
            <a:ln w="1016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0" name="84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857620" y="4812581"/>
              <a:ext cx="357190" cy="21431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1" name="72 CuadroTexto"/>
            <p:cNvSpPr txBox="1">
              <a:spLocks noChangeArrowheads="1"/>
            </p:cNvSpPr>
            <p:nvPr/>
          </p:nvSpPr>
          <p:spPr bwMode="auto">
            <a:xfrm>
              <a:off x="4643438" y="5169771"/>
              <a:ext cx="1785949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0: Ausencia de transición si el próximo bit es 1</a:t>
              </a:r>
            </a:p>
          </p:txBody>
        </p:sp>
        <p:cxnSp>
          <p:nvCxnSpPr>
            <p:cNvPr id="28702" name="86 Conector recto de flecha"/>
            <p:cNvCxnSpPr>
              <a:cxnSpLocks noChangeShapeType="1"/>
            </p:cNvCxnSpPr>
            <p:nvPr/>
          </p:nvCxnSpPr>
          <p:spPr bwMode="auto">
            <a:xfrm rot="16200000" flipV="1">
              <a:off x="4679158" y="4776863"/>
              <a:ext cx="428628" cy="3571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3" name="72 CuadroTexto"/>
            <p:cNvSpPr txBox="1">
              <a:spLocks noChangeArrowheads="1"/>
            </p:cNvSpPr>
            <p:nvPr/>
          </p:nvSpPr>
          <p:spPr bwMode="auto">
            <a:xfrm>
              <a:off x="3500387" y="1883623"/>
              <a:ext cx="2500330" cy="830997"/>
            </a:xfrm>
            <a:prstGeom prst="rect">
              <a:avLst/>
            </a:prstGeom>
            <a:noFill/>
            <a:ln w="9525">
              <a:solidFill>
                <a:srgbClr val="00206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altLang="es-MX" sz="1600" b="1" i="1">
                  <a:solidFill>
                    <a:schemeClr val="accent2"/>
                  </a:solidFill>
                </a:rPr>
                <a:t>1: Transición a la mitad del periodo de un bit en cualquier dirección</a:t>
              </a:r>
            </a:p>
          </p:txBody>
        </p:sp>
        <p:cxnSp>
          <p:nvCxnSpPr>
            <p:cNvPr id="28704" name="33 Conector recto de flecha"/>
            <p:cNvCxnSpPr>
              <a:cxnSpLocks noChangeShapeType="1"/>
            </p:cNvCxnSpPr>
            <p:nvPr/>
          </p:nvCxnSpPr>
          <p:spPr bwMode="auto">
            <a:xfrm rot="10800000" flipV="1">
              <a:off x="3571825" y="2740879"/>
              <a:ext cx="500066" cy="42862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5" name="36 Conector recto de flecha"/>
            <p:cNvCxnSpPr>
              <a:cxnSpLocks noChangeShapeType="1"/>
              <a:endCxn id="28679" idx="0"/>
            </p:cNvCxnSpPr>
            <p:nvPr/>
          </p:nvCxnSpPr>
          <p:spPr bwMode="auto">
            <a:xfrm rot="16200000" flipH="1">
              <a:off x="4598161" y="2857550"/>
              <a:ext cx="357189" cy="12384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6" name="43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036304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7" name="46 Conector recto de flecha"/>
            <p:cNvCxnSpPr>
              <a:cxnSpLocks noChangeShapeType="1"/>
            </p:cNvCxnSpPr>
            <p:nvPr/>
          </p:nvCxnSpPr>
          <p:spPr bwMode="auto">
            <a:xfrm rot="16200000" flipH="1">
              <a:off x="5536370" y="2848036"/>
              <a:ext cx="357190" cy="14287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6041679" y="1753518"/>
            <a:ext cx="2568921" cy="1593850"/>
          </a:xfrm>
          <a:prstGeom prst="rect">
            <a:avLst/>
          </a:prstGeom>
        </p:spPr>
        <p:txBody>
          <a:bodyPr/>
          <a:lstStyle/>
          <a:p>
            <a:pPr lvl="1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5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 emplea especialmente en transmisiones donde se utiliza </a:t>
            </a:r>
            <a:r>
              <a:rPr lang="es-MX" sz="1500" b="1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cable de cobre.</a:t>
            </a:r>
            <a:endParaRPr lang="es-ES_tradnl" sz="15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37" name="26 CuadroTexto"/>
          <p:cNvSpPr txBox="1"/>
          <p:nvPr/>
        </p:nvSpPr>
        <p:spPr>
          <a:xfrm>
            <a:off x="6444208" y="1327716"/>
            <a:ext cx="2137456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46E4F661-8BA5-4D0C-B233-3DB9836CF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630466"/>
            <a:ext cx="60486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Miller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41" name="Rectangle 2">
            <a:extLst>
              <a:ext uri="{FF2B5EF4-FFF2-40B4-BE49-F238E27FC236}">
                <a16:creationId xmlns:a16="http://schemas.microsoft.com/office/drawing/2014/main" id="{53939DF2-C91D-48E1-A77A-905A6E07675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177268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6" grpId="0"/>
      <p:bldP spid="37" grpId="0"/>
      <p:bldP spid="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3895403" y="2019065"/>
            <a:ext cx="4752528" cy="199241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MX"/>
          </a:p>
        </p:txBody>
      </p:sp>
      <p:sp>
        <p:nvSpPr>
          <p:cNvPr id="40" name="39 CuadroTexto"/>
          <p:cNvSpPr txBox="1"/>
          <p:nvPr/>
        </p:nvSpPr>
        <p:spPr>
          <a:xfrm>
            <a:off x="683568" y="1412776"/>
            <a:ext cx="5572125" cy="230832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200000"/>
              </a:lnSpc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La codificación bipolar usa tres niveles de voltaje: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Positivo 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Negativo</a:t>
            </a:r>
          </a:p>
          <a:p>
            <a:pPr lvl="1" algn="just">
              <a:lnSpc>
                <a:spcPct val="200000"/>
              </a:lnSpc>
              <a:buFont typeface="Wingdings" pitchFamily="2" charset="2"/>
              <a:buChar char="q"/>
              <a:defRPr/>
            </a:pPr>
            <a:r>
              <a:rPr lang="es-ES_tradnl" sz="1800" kern="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 Cero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" name="44 Grupo"/>
          <p:cNvGrpSpPr>
            <a:grpSpLocks/>
          </p:cNvGrpSpPr>
          <p:nvPr/>
        </p:nvGrpSpPr>
        <p:grpSpPr bwMode="auto">
          <a:xfrm>
            <a:off x="1183630" y="4011476"/>
            <a:ext cx="6143625" cy="2159000"/>
            <a:chOff x="1500188" y="4198938"/>
            <a:chExt cx="6143625" cy="2159000"/>
          </a:xfrm>
        </p:grpSpPr>
        <p:pic>
          <p:nvPicPr>
            <p:cNvPr id="2970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1301" y="4572000"/>
              <a:ext cx="4148137" cy="178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4" name="Text Box 152"/>
            <p:cNvSpPr txBox="1">
              <a:spLocks noChangeArrowheads="1"/>
            </p:cNvSpPr>
            <p:nvPr/>
          </p:nvSpPr>
          <p:spPr bwMode="auto">
            <a:xfrm>
              <a:off x="3105151" y="4341813"/>
              <a:ext cx="375285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MX" sz="2000" b="1" dirty="0">
                  <a:solidFill>
                    <a:schemeClr val="accent2"/>
                  </a:solidFill>
                </a:rPr>
                <a:t>0     1     0     0     1     1     1     0</a:t>
              </a:r>
              <a:endParaRPr lang="es-MX" altLang="es-MX" sz="2000" b="1" dirty="0"/>
            </a:p>
          </p:txBody>
        </p:sp>
        <p:cxnSp>
          <p:nvCxnSpPr>
            <p:cNvPr id="29705" name="57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1928813" y="4841876"/>
              <a:ext cx="128587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06" name="58 Conector recto de flecha"/>
            <p:cNvCxnSpPr>
              <a:cxnSpLocks noChangeShapeType="1"/>
            </p:cNvCxnSpPr>
            <p:nvPr/>
          </p:nvCxnSpPr>
          <p:spPr bwMode="auto">
            <a:xfrm>
              <a:off x="2571751" y="5484813"/>
              <a:ext cx="5000625" cy="0"/>
            </a:xfrm>
            <a:prstGeom prst="straightConnector1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40 CuadroTexto"/>
            <p:cNvSpPr txBox="1"/>
            <p:nvPr/>
          </p:nvSpPr>
          <p:spPr bwMode="auto">
            <a:xfrm>
              <a:off x="1500188" y="4295775"/>
              <a:ext cx="1071562" cy="4619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Amplitud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42" name="41 CuadroTexto"/>
            <p:cNvSpPr txBox="1"/>
            <p:nvPr/>
          </p:nvSpPr>
          <p:spPr bwMode="auto">
            <a:xfrm>
              <a:off x="6786563" y="5554663"/>
              <a:ext cx="857250" cy="4175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ES_tradnl" sz="1600" b="1" i="1" kern="0" dirty="0">
                  <a:solidFill>
                    <a:schemeClr val="accent2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Tiempo</a:t>
              </a:r>
              <a:endParaRPr lang="es-MX" sz="1600" b="1" i="1" dirty="0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29709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178970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0" name="37 Conector recto"/>
            <p:cNvCxnSpPr>
              <a:cxnSpLocks noChangeShapeType="1"/>
            </p:cNvCxnSpPr>
            <p:nvPr/>
          </p:nvCxnSpPr>
          <p:spPr bwMode="auto">
            <a:xfrm>
              <a:off x="3000376" y="5500688"/>
              <a:ext cx="428625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1" name="37 Conector recto"/>
            <p:cNvCxnSpPr>
              <a:cxnSpLocks noChangeShapeType="1"/>
            </p:cNvCxnSpPr>
            <p:nvPr/>
          </p:nvCxnSpPr>
          <p:spPr bwMode="auto">
            <a:xfrm>
              <a:off x="3857620" y="5500702"/>
              <a:ext cx="92869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534695" y="5750719"/>
              <a:ext cx="500062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3" name="37 Conector recto"/>
            <p:cNvCxnSpPr>
              <a:cxnSpLocks noChangeShapeType="1"/>
            </p:cNvCxnSpPr>
            <p:nvPr/>
          </p:nvCxnSpPr>
          <p:spPr bwMode="auto">
            <a:xfrm>
              <a:off x="4786313" y="5999163"/>
              <a:ext cx="428629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4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4117" y="5751513"/>
              <a:ext cx="500063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5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4962526" y="5251450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6" name="37 Conector recto"/>
            <p:cNvCxnSpPr>
              <a:cxnSpLocks noChangeShapeType="1"/>
            </p:cNvCxnSpPr>
            <p:nvPr/>
          </p:nvCxnSpPr>
          <p:spPr bwMode="auto">
            <a:xfrm>
              <a:off x="5213351" y="5000625"/>
              <a:ext cx="4302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7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3538" y="5250657"/>
              <a:ext cx="500063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8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821373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19" name="37 Conector recto"/>
            <p:cNvCxnSpPr>
              <a:cxnSpLocks noChangeShapeType="1"/>
            </p:cNvCxnSpPr>
            <p:nvPr/>
          </p:nvCxnSpPr>
          <p:spPr bwMode="auto">
            <a:xfrm>
              <a:off x="5643563" y="5999163"/>
              <a:ext cx="428635" cy="1605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0" name="37 Conector recto"/>
            <p:cNvCxnSpPr>
              <a:cxnSpLocks noChangeShapeType="1"/>
            </p:cNvCxnSpPr>
            <p:nvPr/>
          </p:nvCxnSpPr>
          <p:spPr bwMode="auto">
            <a:xfrm>
              <a:off x="6072198" y="5500702"/>
              <a:ext cx="500053" cy="1573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1" name="37 Conector recto"/>
            <p:cNvCxnSpPr>
              <a:cxnSpLocks noChangeShapeType="1"/>
            </p:cNvCxnSpPr>
            <p:nvPr/>
          </p:nvCxnSpPr>
          <p:spPr bwMode="auto">
            <a:xfrm>
              <a:off x="3429001" y="5000625"/>
              <a:ext cx="428619" cy="11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2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3606001" y="5250656"/>
              <a:ext cx="501650" cy="1587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3" name="39 Conector recto"/>
            <p:cNvCxnSpPr>
              <a:cxnSpLocks noChangeShapeType="1"/>
            </p:cNvCxnSpPr>
            <p:nvPr/>
          </p:nvCxnSpPr>
          <p:spPr bwMode="auto">
            <a:xfrm rot="5400000" flipH="1" flipV="1">
              <a:off x="5392738" y="5751513"/>
              <a:ext cx="501650" cy="0"/>
            </a:xfrm>
            <a:prstGeom prst="line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4" name="48 CuadroTexto"/>
            <p:cNvSpPr txBox="1">
              <a:spLocks noChangeArrowheads="1"/>
            </p:cNvSpPr>
            <p:nvPr/>
          </p:nvSpPr>
          <p:spPr bwMode="auto">
            <a:xfrm>
              <a:off x="2071688" y="4786313"/>
              <a:ext cx="5715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+ v</a:t>
              </a:r>
            </a:p>
          </p:txBody>
        </p:sp>
        <p:sp>
          <p:nvSpPr>
            <p:cNvPr id="29725" name="49 CuadroTexto"/>
            <p:cNvSpPr txBox="1">
              <a:spLocks noChangeArrowheads="1"/>
            </p:cNvSpPr>
            <p:nvPr/>
          </p:nvSpPr>
          <p:spPr bwMode="auto">
            <a:xfrm>
              <a:off x="2143126" y="5702300"/>
              <a:ext cx="500062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800" b="1">
                  <a:solidFill>
                    <a:srgbClr val="660066"/>
                  </a:solidFill>
                  <a:latin typeface="ZapfHumnst BT"/>
                </a:rPr>
                <a:t>- v</a:t>
              </a:r>
            </a:p>
          </p:txBody>
        </p:sp>
        <p:sp>
          <p:nvSpPr>
            <p:cNvPr id="29726" name="50 CuadroTexto"/>
            <p:cNvSpPr txBox="1">
              <a:spLocks noChangeArrowheads="1"/>
            </p:cNvSpPr>
            <p:nvPr/>
          </p:nvSpPr>
          <p:spPr bwMode="auto">
            <a:xfrm>
              <a:off x="2286001" y="5233988"/>
              <a:ext cx="357187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altLang="es-MX" sz="1600" b="1">
                  <a:solidFill>
                    <a:srgbClr val="660066"/>
                  </a:solidFill>
                  <a:latin typeface="ZapfHumnst BT"/>
                </a:rPr>
                <a:t>0</a:t>
              </a:r>
            </a:p>
          </p:txBody>
        </p:sp>
      </p:grp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3466778" y="2479204"/>
            <a:ext cx="4965129" cy="1285875"/>
          </a:xfrm>
          <a:prstGeom prst="rect">
            <a:avLst/>
          </a:prstGeom>
        </p:spPr>
        <p:txBody>
          <a:bodyPr/>
          <a:lstStyle/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usa en sistemas de transmisión </a:t>
            </a:r>
            <a:r>
              <a:rPr lang="es-MX" sz="1600" b="1" kern="0" dirty="0">
                <a:latin typeface="ZapfHumnst BT"/>
                <a:cs typeface="Arial" pitchFamily="34" charset="0"/>
              </a:rPr>
              <a:t>T1 </a:t>
            </a:r>
            <a:r>
              <a:rPr lang="es-MX" sz="1600" kern="0" dirty="0">
                <a:latin typeface="ZapfHumnst BT"/>
                <a:cs typeface="Arial" pitchFamily="34" charset="0"/>
              </a:rPr>
              <a:t>(1.544 Mbps)</a:t>
            </a:r>
          </a:p>
          <a:p>
            <a:pPr marL="742950" lvl="1" indent="-28575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  <a:cs typeface="Arial" pitchFamily="34" charset="0"/>
              </a:rPr>
              <a:t>Se utiliza en la red digital de servicios integrados (</a:t>
            </a:r>
            <a:r>
              <a:rPr lang="es-MX" sz="1600" b="1" kern="0" dirty="0">
                <a:latin typeface="ZapfHumnst BT"/>
                <a:cs typeface="Arial" pitchFamily="34" charset="0"/>
              </a:rPr>
              <a:t>ISDN</a:t>
            </a:r>
            <a:r>
              <a:rPr lang="es-MX" sz="1600" kern="0" dirty="0">
                <a:latin typeface="ZapfHumnst BT"/>
                <a:cs typeface="Arial" pitchFamily="34" charset="0"/>
              </a:rPr>
              <a:t>).</a:t>
            </a:r>
            <a:endParaRPr lang="es-ES_tradnl" sz="1600" kern="0" dirty="0">
              <a:latin typeface="ZapfHumnst BT"/>
            </a:endParaRPr>
          </a:p>
        </p:txBody>
      </p:sp>
      <p:sp>
        <p:nvSpPr>
          <p:cNvPr id="32" name="26 CuadroTexto"/>
          <p:cNvSpPr txBox="1"/>
          <p:nvPr/>
        </p:nvSpPr>
        <p:spPr>
          <a:xfrm>
            <a:off x="4036763" y="2019065"/>
            <a:ext cx="443785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ES_tradnl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  <a:cs typeface="Arial" pitchFamily="34" charset="0"/>
              </a:rPr>
              <a:t>Usos:</a:t>
            </a:r>
            <a:endParaRPr lang="es-MX" sz="1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4" name="Text Box 5">
            <a:extLst>
              <a:ext uri="{FF2B5EF4-FFF2-40B4-BE49-F238E27FC236}">
                <a16:creationId xmlns:a16="http://schemas.microsoft.com/office/drawing/2014/main" id="{11D6FD18-9448-44F4-A67C-56A59FD80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7" y="620688"/>
            <a:ext cx="6096149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Bipolar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5" name="Rectangle 2">
            <a:extLst>
              <a:ext uri="{FF2B5EF4-FFF2-40B4-BE49-F238E27FC236}">
                <a16:creationId xmlns:a16="http://schemas.microsoft.com/office/drawing/2014/main" id="{92269FEF-6C30-4759-AC15-F58CA5F9637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Codificación</a:t>
            </a:r>
          </a:p>
        </p:txBody>
      </p:sp>
    </p:spTree>
    <p:extLst>
      <p:ext uri="{BB962C8B-B14F-4D97-AF65-F5344CB8AC3E}">
        <p14:creationId xmlns:p14="http://schemas.microsoft.com/office/powerpoint/2010/main" val="424319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  <p:bldP spid="32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878E1816-BEAB-485A-999D-BA35F27BD8D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382692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dos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8803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EC136981-C37F-4669-9B6C-9CB52E7224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22578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857500" y="1349375"/>
            <a:ext cx="5429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717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98E11D4-1788-4A6A-BC7D-65227009B13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276977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725D33F9-6429-4D6C-B3CF-1433705F41B9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Datos analógicos y digitales</a:t>
            </a:r>
          </a:p>
        </p:txBody>
      </p:sp>
    </p:spTree>
    <p:extLst>
      <p:ext uri="{BB962C8B-B14F-4D97-AF65-F5344CB8AC3E}">
        <p14:creationId xmlns:p14="http://schemas.microsoft.com/office/powerpoint/2010/main" val="37291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analógica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92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5DE1F3CD-BF26-4340-B720-8BEBD856077F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2449813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0629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Señal digital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1536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6F7B573-A4F3-44B1-ABFD-ECB36CC84373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</a:t>
            </a:r>
          </a:p>
        </p:txBody>
      </p:sp>
    </p:spTree>
    <p:extLst>
      <p:ext uri="{BB962C8B-B14F-4D97-AF65-F5344CB8AC3E}">
        <p14:creationId xmlns:p14="http://schemas.microsoft.com/office/powerpoint/2010/main" val="16428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1626</Words>
  <Application>Microsoft Office PowerPoint</Application>
  <PresentationFormat>Presentación en pantalla (4:3)</PresentationFormat>
  <Paragraphs>276</Paragraphs>
  <Slides>33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Dom Casual</vt:lpstr>
      <vt:lpstr>Monotype Sorts</vt:lpstr>
      <vt:lpstr>Times New Roman</vt:lpstr>
      <vt:lpstr>Wingdings</vt:lpstr>
      <vt:lpstr>ZapfHumnst BT</vt:lpstr>
      <vt:lpstr>Tema de Office</vt:lpstr>
      <vt:lpstr>Imagen de mapa de bits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76</cp:revision>
  <dcterms:created xsi:type="dcterms:W3CDTF">2013-06-11T22:32:36Z</dcterms:created>
  <dcterms:modified xsi:type="dcterms:W3CDTF">2022-03-27T23:42:00Z</dcterms:modified>
</cp:coreProperties>
</file>