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43.jpg" ContentType="image/jpg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79" r:id="rId2"/>
    <p:sldId id="460" r:id="rId3"/>
    <p:sldId id="291" r:id="rId4"/>
    <p:sldId id="459" r:id="rId5"/>
    <p:sldId id="462" r:id="rId6"/>
    <p:sldId id="463" r:id="rId7"/>
    <p:sldId id="325" r:id="rId8"/>
    <p:sldId id="464" r:id="rId9"/>
    <p:sldId id="465" r:id="rId10"/>
    <p:sldId id="466" r:id="rId11"/>
    <p:sldId id="467" r:id="rId12"/>
    <p:sldId id="468" r:id="rId13"/>
    <p:sldId id="355" r:id="rId14"/>
    <p:sldId id="356" r:id="rId15"/>
    <p:sldId id="469" r:id="rId16"/>
    <p:sldId id="470" r:id="rId17"/>
    <p:sldId id="821" r:id="rId18"/>
    <p:sldId id="471" r:id="rId19"/>
    <p:sldId id="472" r:id="rId20"/>
    <p:sldId id="300" r:id="rId21"/>
    <p:sldId id="816" r:id="rId22"/>
    <p:sldId id="301" r:id="rId23"/>
    <p:sldId id="302" r:id="rId24"/>
    <p:sldId id="353" r:id="rId25"/>
    <p:sldId id="473" r:id="rId26"/>
    <p:sldId id="357" r:id="rId27"/>
    <p:sldId id="819" r:id="rId28"/>
    <p:sldId id="820" r:id="rId29"/>
    <p:sldId id="327" r:id="rId30"/>
    <p:sldId id="348" r:id="rId31"/>
    <p:sldId id="351" r:id="rId32"/>
    <p:sldId id="352" r:id="rId33"/>
    <p:sldId id="338" r:id="rId34"/>
    <p:sldId id="332" r:id="rId35"/>
    <p:sldId id="334" r:id="rId36"/>
    <p:sldId id="335" r:id="rId37"/>
    <p:sldId id="349" r:id="rId38"/>
    <p:sldId id="350" r:id="rId39"/>
    <p:sldId id="337" r:id="rId40"/>
    <p:sldId id="354" r:id="rId41"/>
    <p:sldId id="298" r:id="rId42"/>
    <p:sldId id="297" r:id="rId43"/>
    <p:sldId id="824" r:id="rId44"/>
    <p:sldId id="825" r:id="rId45"/>
    <p:sldId id="822" r:id="rId46"/>
    <p:sldId id="299" r:id="rId4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3250" autoAdjust="0"/>
  </p:normalViewPr>
  <p:slideViewPr>
    <p:cSldViewPr>
      <p:cViewPr varScale="1">
        <p:scale>
          <a:sx n="115" d="100"/>
          <a:sy n="115" d="100"/>
        </p:scale>
        <p:origin x="12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44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2486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951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58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543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998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1909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5038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63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FA8A8-0B68-42C8-B46C-FDD8B45D9C86}" type="slidenum">
              <a:rPr lang="es-ES" altLang="es-MX"/>
              <a:pPr/>
              <a:t>12</a:t>
            </a:fld>
            <a:endParaRPr lang="es-ES" altLang="es-MX"/>
          </a:p>
        </p:txBody>
      </p:sp>
      <p:sp>
        <p:nvSpPr>
          <p:cNvPr id="593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78821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74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140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37E12-7BA8-4D7D-97C4-7447F658F427}" type="slidenum">
              <a:rPr lang="es-ES" altLang="es-MX"/>
              <a:pPr/>
              <a:t>13</a:t>
            </a:fld>
            <a:endParaRPr lang="es-ES" altLang="es-MX"/>
          </a:p>
        </p:txBody>
      </p:sp>
      <p:sp>
        <p:nvSpPr>
          <p:cNvPr id="595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01456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1.1 – Conectados globalmente</a:t>
            </a:r>
          </a:p>
          <a:p>
            <a:r>
              <a:rPr lang="es-ES"/>
              <a:t>1.1.2 – Aprovisionamiento de recursos en una red</a:t>
            </a:r>
          </a:p>
          <a:p>
            <a:r>
              <a:rPr lang="es-ES"/>
              <a:t>1.1.2.2 – Clientes y servidores</a:t>
            </a:r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61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F19FD2-63AD-48FF-B270-1A51F2E9F473}" type="slidenum">
              <a:rPr lang="es-MX" sz="1200" smtClean="0"/>
              <a:pPr/>
              <a:t>22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98513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23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65496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24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327628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695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046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27D650C-AB00-4F7E-80EF-2666D7C77918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34035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1656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 las redes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45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57132" y="1350052"/>
            <a:ext cx="7394240" cy="3089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Usos: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Páginas de la Institución, de los departamentos o individuales.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Publicación de documentos.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distribución de software y material de capacitación.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calendarización de actividades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y ejecución de aplicaciones.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a bases de datos de la organización.</a:t>
            </a:r>
            <a:endParaRPr lang="es-ES_tradnl" altLang="es-MX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440961"/>
            <a:ext cx="4320480" cy="20879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58012"/>
            <a:ext cx="2448272" cy="23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3212976"/>
            <a:ext cx="5048250" cy="154305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Extranet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60499"/>
            <a:ext cx="792088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usada por las compañías para compartir información del negocio con sus proveedores, vendedores, socios, clientes y otros negocios.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2636912"/>
            <a:ext cx="4932412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Aplicaciones de </a:t>
            </a:r>
            <a:r>
              <a:rPr lang="es-ES" altLang="es-MX" sz="1800" b="1" dirty="0" err="1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Extranets</a:t>
            </a: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Listas de catálogos de productos.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Órdenes de procesamiento.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Comunicación entre negocios.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Soporte técnico en línea.</a:t>
            </a:r>
            <a:endParaRPr lang="es-ES_tradnl" altLang="es-MX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683568" y="260648"/>
            <a:ext cx="79208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Intranets vs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Extranets</a:t>
            </a:r>
            <a:endParaRPr lang="es-ES_tradnl" altLang="es-MX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1360190" y="1772816"/>
            <a:ext cx="671165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ES" altLang="es-MX" sz="2400" b="1" dirty="0">
                <a:latin typeface="+mn-lt"/>
              </a:rPr>
              <a:t>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Intranet</a:t>
            </a:r>
            <a:r>
              <a:rPr lang="es-ES" altLang="es-MX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  </a:t>
            </a:r>
            <a:r>
              <a:rPr lang="es-ES" altLang="es-MX" sz="28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            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Extranet</a:t>
            </a:r>
          </a:p>
          <a:p>
            <a:endParaRPr lang="es-ES" altLang="es-MX" sz="1600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*Negocio - Empleado             *Negocio – Negocio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*Red común		           *Redes distintas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*Ahorro en costos	           *Ventaja competitiva</a:t>
            </a:r>
          </a:p>
        </p:txBody>
      </p:sp>
    </p:spTree>
    <p:extLst>
      <p:ext uri="{BB962C8B-B14F-4D97-AF65-F5344CB8AC3E}">
        <p14:creationId xmlns:p14="http://schemas.microsoft.com/office/powerpoint/2010/main" val="2929804212"/>
      </p:ext>
    </p:extLst>
  </p:cSld>
  <p:clrMapOvr>
    <a:masterClrMapping/>
  </p:clrMapOvr>
  <p:transition>
    <p:spli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609600" y="1600200"/>
            <a:ext cx="7994848" cy="27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s-ES" altLang="es-MX">
              <a:latin typeface="ZapfHumnst BT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595358" y="1812768"/>
            <a:ext cx="7786642" cy="53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Desarrollar </a:t>
            </a:r>
            <a:r>
              <a:rPr lang="es-ES" alt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WANs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privadas es caro. </a:t>
            </a:r>
            <a:endParaRPr lang="es-ES" altLang="es-MX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</a:t>
            </a:r>
            <a:r>
              <a:rPr lang="es-ES_tradnl" alt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Private</a:t>
            </a: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52" y="4293096"/>
            <a:ext cx="3348372" cy="2160240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77102" y="2262120"/>
            <a:ext cx="8027346" cy="246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 provee una estructura más flexible y económica de interconectar oficinas remotas. Sin embargo,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las redes públicas no garantizan la seguridad de las comunicaciones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por lo que las </a:t>
            </a:r>
            <a:r>
              <a:rPr lang="es-ES" altLang="es-MX" sz="2000" b="1" dirty="0">
                <a:solidFill>
                  <a:srgbClr val="0070C0"/>
                </a:solidFill>
                <a:latin typeface="+mn-lt"/>
              </a:rPr>
              <a:t>redes privadas virtuales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surgieron de la necesidad de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garantizar la seguridad de las comunicaciones en las redes públicas.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endParaRPr lang="es-ES" altLang="es-MX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3739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628800"/>
            <a:ext cx="8496944" cy="23042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Para tener aplicaciones seguras de acceso a Intranets y </a:t>
            </a:r>
            <a:r>
              <a:rPr lang="es-ES_tradnl" altLang="es-MX" sz="1800" dirty="0" err="1">
                <a:solidFill>
                  <a:schemeClr val="bg2">
                    <a:lumMod val="25000"/>
                  </a:schemeClr>
                </a:solidFill>
              </a:rPr>
              <a:t>Extranets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 se requiere de una </a:t>
            </a:r>
            <a:r>
              <a:rPr lang="es-ES_tradnl" altLang="es-MX" sz="1800" b="1" i="1" dirty="0">
                <a:solidFill>
                  <a:srgbClr val="3333FF"/>
                </a:solidFill>
              </a:rPr>
              <a:t>VPN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es una conexión segura entre dos puntos de Internet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(red pública), mediante el uso de</a:t>
            </a:r>
            <a:r>
              <a:rPr lang="es-ES_tradnl" altLang="es-MX" sz="1800" dirty="0"/>
              <a:t> </a:t>
            </a:r>
            <a:r>
              <a:rPr lang="es-ES_tradnl" altLang="es-MX" sz="1800" b="1" dirty="0">
                <a:solidFill>
                  <a:srgbClr val="3333FF"/>
                </a:solidFill>
              </a:rPr>
              <a:t>firewalls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previenen el acceso no autorizado a la red y la práctica conocida como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“envíos por túneles - </a:t>
            </a:r>
            <a:r>
              <a:rPr lang="es-ES_tradnl" altLang="es-MX" sz="1800" b="1" dirty="0" err="1">
                <a:solidFill>
                  <a:schemeClr val="accent6">
                    <a:lumMod val="75000"/>
                  </a:schemeClr>
                </a:solidFill>
              </a:rPr>
              <a:t>Tunneling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donde los paquetes de datos se cifran (encriptan) y encapsulan en paquetes IP para poder viajar a través de Internet y ocultar su contenido. 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49788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</a:t>
            </a:r>
            <a:r>
              <a:rPr lang="es-ES_tradnl" alt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Private</a:t>
            </a: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8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596" y="1778496"/>
            <a:ext cx="7617844" cy="15784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firewall o servidor</a:t>
            </a:r>
            <a:r>
              <a:rPr lang="es-ES_tradnl" altLang="es-MX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de seguridad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consta de hardware y software ubicados entre la red interna de una organización y una red externa para evitar que personas ajenas invadan las redes privadas.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4" y="3360486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</a:t>
            </a:r>
            <a:r>
              <a:rPr lang="es-ES_tradnl" alt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Private</a:t>
            </a: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04" name="Rectangle 12"/>
          <p:cNvSpPr>
            <a:spLocks noChangeArrowheads="1"/>
          </p:cNvSpPr>
          <p:nvPr/>
        </p:nvSpPr>
        <p:spPr bwMode="auto">
          <a:xfrm>
            <a:off x="3200400" y="2020888"/>
            <a:ext cx="3200400" cy="2590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1295400" y="1371600"/>
            <a:ext cx="784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5638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3352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3352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5638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96998" name="Line 6"/>
          <p:cNvSpPr>
            <a:spLocks noChangeShapeType="1"/>
          </p:cNvSpPr>
          <p:nvPr/>
        </p:nvSpPr>
        <p:spPr bwMode="auto">
          <a:xfrm>
            <a:off x="3962400" y="24780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999" name="Line 7"/>
          <p:cNvSpPr>
            <a:spLocks noChangeShapeType="1"/>
          </p:cNvSpPr>
          <p:nvPr/>
        </p:nvSpPr>
        <p:spPr bwMode="auto">
          <a:xfrm>
            <a:off x="3657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00" name="Line 8"/>
          <p:cNvSpPr>
            <a:spLocks noChangeShapeType="1"/>
          </p:cNvSpPr>
          <p:nvPr/>
        </p:nvSpPr>
        <p:spPr bwMode="auto">
          <a:xfrm>
            <a:off x="5943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01" name="Line 9"/>
          <p:cNvSpPr>
            <a:spLocks noChangeShapeType="1"/>
          </p:cNvSpPr>
          <p:nvPr/>
        </p:nvSpPr>
        <p:spPr bwMode="auto">
          <a:xfrm>
            <a:off x="3962400" y="41544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4038600" y="2428875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Intranet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1371600" y="1487488"/>
            <a:ext cx="1447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Clientes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6781800" y="4611688"/>
            <a:ext cx="1600200" cy="5603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 Vendedores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1219200" y="4611688"/>
            <a:ext cx="1828800" cy="6731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Proveedores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6477000" y="1487488"/>
            <a:ext cx="19812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Distribuidores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9" name="Line 17"/>
          <p:cNvSpPr>
            <a:spLocks noChangeShapeType="1"/>
          </p:cNvSpPr>
          <p:nvPr/>
        </p:nvSpPr>
        <p:spPr bwMode="auto">
          <a:xfrm>
            <a:off x="2819400" y="17160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0" name="Line 18"/>
          <p:cNvSpPr>
            <a:spLocks noChangeShapeType="1"/>
          </p:cNvSpPr>
          <p:nvPr/>
        </p:nvSpPr>
        <p:spPr bwMode="auto">
          <a:xfrm>
            <a:off x="4724400" y="1716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1" name="Line 19"/>
          <p:cNvSpPr>
            <a:spLocks noChangeShapeType="1"/>
          </p:cNvSpPr>
          <p:nvPr/>
        </p:nvSpPr>
        <p:spPr bwMode="auto">
          <a:xfrm flipH="1">
            <a:off x="6400800" y="33162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4800600" y="491648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 flipV="1">
            <a:off x="4800600" y="4611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V="1">
            <a:off x="2057400" y="339248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2057400" y="33924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6" name="Text Box 24"/>
          <p:cNvSpPr txBox="1">
            <a:spLocks noChangeArrowheads="1"/>
          </p:cNvSpPr>
          <p:nvPr/>
        </p:nvSpPr>
        <p:spPr bwMode="auto">
          <a:xfrm>
            <a:off x="3048000" y="12065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7" name="Text Box 25"/>
          <p:cNvSpPr txBox="1">
            <a:spLocks noChangeArrowheads="1"/>
          </p:cNvSpPr>
          <p:nvPr/>
        </p:nvSpPr>
        <p:spPr bwMode="auto">
          <a:xfrm>
            <a:off x="4943475" y="4930775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8" name="Text Box 26"/>
          <p:cNvSpPr txBox="1">
            <a:spLocks noChangeArrowheads="1"/>
          </p:cNvSpPr>
          <p:nvPr/>
        </p:nvSpPr>
        <p:spPr bwMode="auto">
          <a:xfrm>
            <a:off x="1524000" y="2882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9" name="Text Box 27"/>
          <p:cNvSpPr txBox="1">
            <a:spLocks noChangeArrowheads="1"/>
          </p:cNvSpPr>
          <p:nvPr/>
        </p:nvSpPr>
        <p:spPr bwMode="auto">
          <a:xfrm>
            <a:off x="6477000" y="3263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20" name="Rectangle 28"/>
          <p:cNvSpPr>
            <a:spLocks noChangeArrowheads="1"/>
          </p:cNvSpPr>
          <p:nvPr/>
        </p:nvSpPr>
        <p:spPr bwMode="auto">
          <a:xfrm>
            <a:off x="1143000" y="954088"/>
            <a:ext cx="73914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1" name="Text Box 29"/>
          <p:cNvSpPr txBox="1">
            <a:spLocks noChangeArrowheads="1"/>
          </p:cNvSpPr>
          <p:nvPr/>
        </p:nvSpPr>
        <p:spPr bwMode="auto">
          <a:xfrm>
            <a:off x="3962400" y="3810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2" name="Text Box 30"/>
          <p:cNvSpPr txBox="1">
            <a:spLocks noChangeArrowheads="1"/>
          </p:cNvSpPr>
          <p:nvPr/>
        </p:nvSpPr>
        <p:spPr bwMode="auto">
          <a:xfrm>
            <a:off x="3962400" y="61722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V="1">
            <a:off x="7467600" y="20208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 flipH="1"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93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1295400" y="1371600"/>
            <a:ext cx="784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39C3C89-B763-4F4F-BDE2-C2C6EF22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872716"/>
            <a:ext cx="5560597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5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interacción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17340" y="1475656"/>
            <a:ext cx="2736169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Broadcast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Cliente - servidor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Peer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peer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ACF2058-70A2-447A-9E9F-88307797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475656"/>
            <a:ext cx="2263108" cy="1706191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F4E7F7D6-09E8-46CC-9E1C-8046C07B4EA6}"/>
              </a:ext>
            </a:extLst>
          </p:cNvPr>
          <p:cNvGrpSpPr/>
          <p:nvPr/>
        </p:nvGrpSpPr>
        <p:grpSpPr>
          <a:xfrm>
            <a:off x="3995936" y="3676154"/>
            <a:ext cx="4039703" cy="2088232"/>
            <a:chOff x="4067944" y="3977715"/>
            <a:chExt cx="4039703" cy="2088232"/>
          </a:xfrm>
        </p:grpSpPr>
        <p:pic>
          <p:nvPicPr>
            <p:cNvPr id="8" name="Imagen 7" descr="Diagrama&#10;&#10;Descripción generada automáticamente">
              <a:extLst>
                <a:ext uri="{FF2B5EF4-FFF2-40B4-BE49-F238E27FC236}">
                  <a16:creationId xmlns:a16="http://schemas.microsoft.com/office/drawing/2014/main" id="{AFB9E03D-44ED-453E-B7A3-4DE4DAC7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44" y="3977715"/>
              <a:ext cx="4039703" cy="2088232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AC3B1CD-6E6A-4663-9AB6-2B18D483C9B7}"/>
                </a:ext>
              </a:extLst>
            </p:cNvPr>
            <p:cNvSpPr txBox="1"/>
            <p:nvPr/>
          </p:nvSpPr>
          <p:spPr>
            <a:xfrm>
              <a:off x="4479634" y="5696615"/>
              <a:ext cx="35487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57266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EEFA2062-A155-494A-8619-130F87B1C0DC}"/>
              </a:ext>
            </a:extLst>
          </p:cNvPr>
          <p:cNvGrpSpPr/>
          <p:nvPr/>
        </p:nvGrpSpPr>
        <p:grpSpPr>
          <a:xfrm>
            <a:off x="5384529" y="1142788"/>
            <a:ext cx="3658288" cy="2437335"/>
            <a:chOff x="5220072" y="2851915"/>
            <a:chExt cx="3658288" cy="2437335"/>
          </a:xfrm>
        </p:grpSpPr>
        <p:pic>
          <p:nvPicPr>
            <p:cNvPr id="4" name="Imagen 3" descr="Gráfico, Gráfico de burbujas&#10;&#10;Descripción generada automáticamente">
              <a:extLst>
                <a:ext uri="{FF2B5EF4-FFF2-40B4-BE49-F238E27FC236}">
                  <a16:creationId xmlns:a16="http://schemas.microsoft.com/office/drawing/2014/main" id="{C3CFBBBF-1363-49EA-97E3-6D58EBC93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2851915"/>
              <a:ext cx="3658288" cy="2437335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F0B4116-0760-4D7A-84E6-D2238BBAEDDD}"/>
                </a:ext>
              </a:extLst>
            </p:cNvPr>
            <p:cNvSpPr txBox="1"/>
            <p:nvPr/>
          </p:nvSpPr>
          <p:spPr>
            <a:xfrm>
              <a:off x="5652120" y="4136873"/>
              <a:ext cx="6480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b="1" dirty="0"/>
                <a:t>Emisor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89CF33A6-864E-41F5-A479-3B16CD81B0FE}"/>
                </a:ext>
              </a:extLst>
            </p:cNvPr>
            <p:cNvSpPr txBox="1"/>
            <p:nvPr/>
          </p:nvSpPr>
          <p:spPr>
            <a:xfrm>
              <a:off x="7884368" y="4107765"/>
              <a:ext cx="86409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b="1" dirty="0"/>
                <a:t>Receptores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28A8E22-36AF-4A6C-85EC-F429AC6A26D4}"/>
                </a:ext>
              </a:extLst>
            </p:cNvPr>
            <p:cNvSpPr txBox="1"/>
            <p:nvPr/>
          </p:nvSpPr>
          <p:spPr>
            <a:xfrm>
              <a:off x="6156176" y="5021943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s-MX" sz="1100" b="1" dirty="0"/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263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broadcast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92342" y="4110140"/>
            <a:ext cx="4896542" cy="133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las redes, el </a:t>
            </a:r>
            <a:r>
              <a:rPr lang="es-E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broadcast</a:t>
            </a:r>
            <a:r>
              <a:rPr lang="es-E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un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mensaje que se transmite a todos los miembros de una red 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que no necesita ninguna acción de retroalimentación.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67544" y="1207935"/>
            <a:ext cx="5400600" cy="2357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principio, este concepto se refería a la transmisión de señales de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televisión</a:t>
            </a: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través de la red inalámbrica. De ahí se derivó su segundo significado: una forma de comunicación dentro de una red, mediante la cual se envían mensajes sin un receptor específico. </a:t>
            </a:r>
            <a:endParaRPr lang="es-MX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6C27087-F910-4B6E-BF1C-8453081B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36" y="4110140"/>
            <a:ext cx="2263108" cy="17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16832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99592" y="1844824"/>
            <a:ext cx="4462264" cy="30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Modelo de la comunicación.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Clasificación de las Redes.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Propietario.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Interacción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Medio de transmisión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Extensión geográfica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Dispositivos.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14133" y="1480632"/>
            <a:ext cx="2488332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servidor procesa la búsqueda y regresa al cliente sólo la información requerida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47664"/>
            <a:ext cx="4552950" cy="466725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53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5976" y="1700808"/>
            <a:ext cx="4422844" cy="415393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60000"/>
              </a:lnSpc>
            </a:pPr>
            <a:r>
              <a:rPr lang="es-ES" altLang="en-US" sz="1800" dirty="0"/>
              <a:t>Cada computadora conectada a una red se denomina host o terminal.</a:t>
            </a:r>
          </a:p>
          <a:p>
            <a:pPr eaLnBrk="1" hangingPunct="1">
              <a:lnSpc>
                <a:spcPct val="160000"/>
              </a:lnSpc>
            </a:pPr>
            <a:r>
              <a:rPr lang="es-ES" altLang="en-US" sz="1800" dirty="0"/>
              <a:t>Los </a:t>
            </a:r>
            <a:r>
              <a:rPr lang="es-ES" altLang="en-US" sz="1800" b="1" dirty="0">
                <a:solidFill>
                  <a:schemeClr val="accent6">
                    <a:lumMod val="75000"/>
                  </a:schemeClr>
                </a:solidFill>
              </a:rPr>
              <a:t>servidores</a:t>
            </a:r>
            <a:r>
              <a:rPr lang="es-ES" altLang="en-US" sz="1800" dirty="0"/>
              <a:t> son computadoras que proporcionan información a los terminales de la red. Por ejemplo, servidores de correo electrónico, servidores web o servidores de archivos.</a:t>
            </a:r>
          </a:p>
          <a:p>
            <a:pPr eaLnBrk="1" hangingPunct="1">
              <a:lnSpc>
                <a:spcPct val="160000"/>
              </a:lnSpc>
            </a:pPr>
            <a:r>
              <a:rPr lang="es-ES" altLang="en-US" sz="1800" dirty="0"/>
              <a:t>Los </a:t>
            </a:r>
            <a:r>
              <a:rPr lang="es-ES" altLang="en-US" sz="1800" b="1" dirty="0">
                <a:solidFill>
                  <a:schemeClr val="accent6">
                    <a:lumMod val="75000"/>
                  </a:schemeClr>
                </a:solidFill>
              </a:rPr>
              <a:t>clientes</a:t>
            </a:r>
            <a:r>
              <a:rPr lang="es-ES" altLang="en-US" sz="1800" dirty="0"/>
              <a:t> son computadoras que envían solicitudes a los servidores para recuperar información, como una página web desde un servidor web o un correo electrónico desde un servidor de correo electrónico.</a:t>
            </a:r>
          </a:p>
          <a:p>
            <a:pPr lvl="1"/>
            <a:endParaRPr lang="es-ES" altLang="en-US" sz="1800" dirty="0"/>
          </a:p>
          <a:p>
            <a:pPr marL="0" indent="0">
              <a:buNone/>
            </a:pPr>
            <a:endParaRPr lang="es-ES" altLang="en-US" sz="165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988840"/>
            <a:ext cx="3704196" cy="321945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5EF3EAF-A702-46B2-B8C3-76B4F6E9D25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44624"/>
            <a:ext cx="8964488" cy="1224136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7155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>
              <a:latin typeface="ZapfHumnst BT"/>
            </a:endParaRPr>
          </a:p>
        </p:txBody>
      </p:sp>
      <p:sp>
        <p:nvSpPr>
          <p:cNvPr id="13317" name="12 CuadroTexto"/>
          <p:cNvSpPr txBox="1">
            <a:spLocks noChangeArrowheads="1"/>
          </p:cNvSpPr>
          <p:nvPr/>
        </p:nvSpPr>
        <p:spPr bwMode="auto">
          <a:xfrm>
            <a:off x="714375" y="1857375"/>
            <a:ext cx="3500438" cy="367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En estas redes cada persona puede comunicarse con una o más personas;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hay una división fija de clientes y servidores</a:t>
            </a:r>
            <a:r>
              <a:rPr lang="es-MX" dirty="0">
                <a:latin typeface="ZapfHumnst BT"/>
              </a:rPr>
              <a:t>.</a:t>
            </a:r>
          </a:p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Ejemplo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Napster</a:t>
            </a:r>
            <a:r>
              <a:rPr lang="es-MX" dirty="0">
                <a:latin typeface="ZapfHumnst BT"/>
              </a:rPr>
              <a:t> :Los miembros registraban la música que tenían en sus discos duros. Si alguien buscaba una canción, verificaba la base de datos e iba a obtenerla.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2030412"/>
            <a:ext cx="4102100" cy="37973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36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6"/>
          <p:cNvSpPr>
            <a:spLocks noChangeArrowheads="1"/>
          </p:cNvSpPr>
          <p:nvPr/>
        </p:nvSpPr>
        <p:spPr bwMode="auto">
          <a:xfrm>
            <a:off x="611560" y="1988840"/>
            <a:ext cx="7837487" cy="24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Es un protocolo que sustenta  el intercambio de archivos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peer-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-peer</a:t>
            </a:r>
            <a:r>
              <a:rPr lang="es-MX" sz="1600" dirty="0">
                <a:latin typeface="ZapfHumnst BT"/>
              </a:rPr>
              <a:t> y se utiliza para la distribución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archivos de gran tamaño </a:t>
            </a:r>
            <a:r>
              <a:rPr lang="es-MX" sz="1600" dirty="0">
                <a:latin typeface="ZapfHumnst BT"/>
              </a:rPr>
              <a:t>a través de Internet. 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ES" sz="1600" dirty="0">
                <a:latin typeface="ZapfHumnst BT"/>
              </a:rPr>
              <a:t>Se utiliza para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reducir el impacto en el servidor y la red de distribución de archivos grandes</a:t>
            </a:r>
            <a:r>
              <a:rPr lang="es-ES" sz="1600" dirty="0">
                <a:latin typeface="ZapfHumnst BT"/>
              </a:rPr>
              <a:t>. En lugar de descargar un archivo desde un servidor de origen único, el protocolo permite unirse a un "enjambre" de usuarios para descargar y cargar el uno del otro al mismo tiempo. </a:t>
            </a:r>
            <a:endParaRPr lang="es-MX" sz="1600" dirty="0">
              <a:latin typeface="ZapfHumnst BT"/>
            </a:endParaRPr>
          </a:p>
        </p:txBody>
      </p:sp>
      <p:sp>
        <p:nvSpPr>
          <p:cNvPr id="14341" name="12 CuadroTexto"/>
          <p:cNvSpPr txBox="1">
            <a:spLocks noChangeArrowheads="1"/>
          </p:cNvSpPr>
          <p:nvPr/>
        </p:nvSpPr>
        <p:spPr bwMode="auto">
          <a:xfrm>
            <a:off x="648072" y="1412776"/>
            <a:ext cx="3500438" cy="42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</a:pP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BitTorrent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97768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11560" y="4437112"/>
            <a:ext cx="4704631" cy="19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En cualquier instante de tiempo BitTorrent tiene, en promedio, más usuarios activos que YouTube y Facebook juntos.  El protocolo BitTorrent mueve hasta el 40% del tráfico mundial de Internet diariamente.</a:t>
            </a:r>
            <a:endParaRPr lang="es-ES" sz="1600" dirty="0">
              <a:latin typeface="ZapfHumnst BT"/>
            </a:endParaRPr>
          </a:p>
        </p:txBody>
      </p:sp>
      <p:pic>
        <p:nvPicPr>
          <p:cNvPr id="4" name="Imagen 3" descr="Pantalla de celular con 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7A012AD3-E7FB-4DE9-9991-C3B1406F6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40" y="3802341"/>
            <a:ext cx="2952328" cy="30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1663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Cliente Servidor vs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(Diferencias)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DBA5024-6BAE-4393-8E27-9E61FACC8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22" y="1916832"/>
            <a:ext cx="6338155" cy="32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73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59632" y="2204864"/>
            <a:ext cx="2736169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Alámbricos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Inalámbricos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51401846-35A0-492F-B344-B55777B04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16832"/>
            <a:ext cx="3409884" cy="26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69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913409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484784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127722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 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581872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224809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127972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7984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9728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38200" y="5942856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/>
          </a:p>
        </p:txBody>
      </p:sp>
      <p:graphicFrame>
        <p:nvGraphicFramePr>
          <p:cNvPr id="10245" name="Object 2"/>
          <p:cNvGraphicFramePr>
            <a:graphicFrameLocks/>
          </p:cNvGraphicFramePr>
          <p:nvPr/>
        </p:nvGraphicFramePr>
        <p:xfrm>
          <a:off x="890588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Imagen" r:id="rId4" imgW="1452563" imgH="1166813" progId="MS_ClipArt_Gallery.2">
                  <p:embed/>
                </p:oleObj>
              </mc:Choice>
              <mc:Fallback>
                <p:oleObj name="Imagen" r:id="rId4" imgW="1452563" imgH="1166813" progId="MS_ClipArt_Gallery.2">
                  <p:embed/>
                  <p:pic>
                    <p:nvPicPr>
                      <p:cNvPr id="1024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2004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Imagen" r:id="rId6" imgW="1452563" imgH="1166813" progId="MS_ClipArt_Gallery.2">
                  <p:embed/>
                </p:oleObj>
              </mc:Choice>
              <mc:Fallback>
                <p:oleObj name="Imagen" r:id="rId6" imgW="1452563" imgH="1166813" progId="MS_ClipArt_Gallery.2">
                  <p:embed/>
                  <p:pic>
                    <p:nvPicPr>
                      <p:cNvPr id="102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/>
          </p:cNvGraphicFramePr>
          <p:nvPr/>
        </p:nvGraphicFramePr>
        <p:xfrm>
          <a:off x="46482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Imagen" r:id="rId7" imgW="1452563" imgH="1166813" progId="MS_ClipArt_Gallery.2">
                  <p:embed/>
                </p:oleObj>
              </mc:Choice>
              <mc:Fallback>
                <p:oleObj name="Imagen" r:id="rId7" imgW="1452563" imgH="1166813" progId="MS_ClipArt_Gallery.2">
                  <p:embed/>
                  <p:pic>
                    <p:nvPicPr>
                      <p:cNvPr id="1024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"/>
          <p:cNvGraphicFramePr>
            <a:graphicFrameLocks/>
          </p:cNvGraphicFramePr>
          <p:nvPr/>
        </p:nvGraphicFramePr>
        <p:xfrm>
          <a:off x="64008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Imagen" r:id="rId8" imgW="1452563" imgH="1166813" progId="MS_ClipArt_Gallery.2">
                  <p:embed/>
                </p:oleObj>
              </mc:Choice>
              <mc:Fallback>
                <p:oleObj name="Imagen" r:id="rId8" imgW="1452563" imgH="1166813" progId="MS_ClipArt_Gallery.2">
                  <p:embed/>
                  <p:pic>
                    <p:nvPicPr>
                      <p:cNvPr id="1024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/>
          </p:cNvGraphicFramePr>
          <p:nvPr/>
        </p:nvGraphicFramePr>
        <p:xfrm>
          <a:off x="80010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Imagen" r:id="rId9" imgW="1452563" imgH="1166813" progId="MS_ClipArt_Gallery.2">
                  <p:embed/>
                </p:oleObj>
              </mc:Choice>
              <mc:Fallback>
                <p:oleObj name="Imagen" r:id="rId9" imgW="1452563" imgH="1166813" progId="MS_ClipArt_Gallery.2">
                  <p:embed/>
                  <p:pic>
                    <p:nvPicPr>
                      <p:cNvPr id="10249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738188" y="53094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/>
          </a:p>
        </p:txBody>
      </p:sp>
      <p:sp>
        <p:nvSpPr>
          <p:cNvPr id="10251" name="AutoShape 10"/>
          <p:cNvSpPr>
            <a:spLocks noChangeArrowheads="1"/>
          </p:cNvSpPr>
          <p:nvPr/>
        </p:nvSpPr>
        <p:spPr bwMode="auto">
          <a:xfrm>
            <a:off x="31242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62484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4495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924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7020272" y="4102968"/>
            <a:ext cx="1700212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s-ES_tradnl" sz="1600" b="1"/>
              <a:t>Access Wave </a:t>
            </a:r>
          </a:p>
          <a:p>
            <a:pPr algn="ctr" defTabSz="762000"/>
            <a:r>
              <a:rPr lang="es-ES_tradnl" sz="1600" b="1"/>
              <a:t>Point</a:t>
            </a:r>
          </a:p>
        </p:txBody>
      </p:sp>
      <p:sp>
        <p:nvSpPr>
          <p:cNvPr id="10256" name="AutoShape 15"/>
          <p:cNvSpPr>
            <a:spLocks noChangeArrowheads="1"/>
          </p:cNvSpPr>
          <p:nvPr/>
        </p:nvSpPr>
        <p:spPr bwMode="auto">
          <a:xfrm>
            <a:off x="7272684" y="3493368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/>
          </a:p>
        </p:txBody>
      </p:sp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453084" y="3278238"/>
            <a:ext cx="634704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dirty="0">
                <a:latin typeface="ZapfHumnst BT"/>
              </a:rPr>
              <a:t>La conexión se realiza por medio de las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red inalámbricas</a:t>
            </a:r>
            <a:r>
              <a:rPr lang="es-ES_tradnl" dirty="0">
                <a:latin typeface="ZapfHumnst BT"/>
              </a:rPr>
              <a:t>, así como unos equipos llamados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Access Wave Point</a:t>
            </a:r>
            <a:r>
              <a:rPr lang="es-ES_tradnl" dirty="0">
                <a:latin typeface="ZapfHumnst BT"/>
              </a:rPr>
              <a:t>, los cuales dan cobertura a las áreas deseadas, retransmitiendo la información a la red cableada.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57200" y="1247243"/>
            <a:ext cx="784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1600" dirty="0">
              <a:latin typeface="Verdana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Usan transmisiones por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 Frecuencia</a:t>
            </a:r>
            <a:r>
              <a:rPr lang="es-ES_tradnl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600" dirty="0">
                <a:latin typeface="ZapfHumnst BT"/>
              </a:rPr>
              <a:t>y un receptor para cada computadora en lugar de cable.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53084" y="2362664"/>
            <a:ext cx="7848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Cada computadora transmite y recibe datos a través del aire.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61397" y="2878010"/>
            <a:ext cx="7848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Utilizan un concepto parecido al de la telefonía celular.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9FA46C76-AE60-447B-9FA7-D00C28FFBDA8}"/>
              </a:ext>
            </a:extLst>
          </p:cNvPr>
          <p:cNvSpPr txBox="1">
            <a:spLocks noChangeArrowheads="1"/>
          </p:cNvSpPr>
          <p:nvPr/>
        </p:nvSpPr>
        <p:spPr>
          <a:xfrm>
            <a:off x="152302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  <a:p>
            <a:pPr>
              <a:lnSpc>
                <a:spcPts val="35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Redes inalámbricas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1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39" grpId="0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624736" cy="5113234"/>
          </a:xfrm>
          <a:prstGeom prst="rect">
            <a:avLst/>
          </a:prstGeom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827584" y="404664"/>
            <a:ext cx="7858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Redes por medio de comunicación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33942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24" y="3832248"/>
            <a:ext cx="4034335" cy="3025752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1940335"/>
            <a:ext cx="7488832" cy="22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(Personal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Personal)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(Local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Local)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Metropolitan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Metropolitana)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WAN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(Wide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Network o Red de Área Amplia)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(Global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Global)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296331"/>
            <a:ext cx="7399076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Las redes pueden clasificarse como:</a:t>
            </a:r>
          </a:p>
        </p:txBody>
      </p:sp>
    </p:spTree>
    <p:extLst>
      <p:ext uri="{BB962C8B-B14F-4D97-AF65-F5344CB8AC3E}">
        <p14:creationId xmlns:p14="http://schemas.microsoft.com/office/powerpoint/2010/main" val="39360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1519" y="1354997"/>
            <a:ext cx="864096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interconectados entre sí por un medio de comunicación, con el propósito de comunicarse para compartir información o recursos.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14363" y="3052567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</a:t>
            </a:r>
            <a:r>
              <a:rPr lang="es-MX" sz="1800" dirty="0" err="1">
                <a:latin typeface="Arial" pitchFamily="34" charset="0"/>
                <a:cs typeface="Arial" pitchFamily="34" charset="0"/>
              </a:rPr>
              <a:t>tablets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494905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526B034-8AF0-4E31-972F-56DF0F3E2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925571"/>
            <a:ext cx="3698259" cy="30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(Personal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Personal)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25996" y="1261680"/>
            <a:ext cx="734481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 utiliza para conectar entre sí dispositivos personales, como computadoras, teléfonos celulares, 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tablets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, puntos de acceso a Internet, impresoras, auriculares, asistentes digitales personales (PDA), dispositivos de audio, etc.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68379" y="5237040"/>
            <a:ext cx="3831613" cy="89474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Tienen un alcance máximo 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metros.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Espacio personal (oficina).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73144"/>
            <a:ext cx="4123036" cy="321596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68379" y="4328847"/>
            <a:ext cx="4191653" cy="900353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Puede ser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o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 inalámbrica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(Bluetooth,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Wi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-Fi o Rayos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infrarojos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).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68379" y="3043354"/>
            <a:ext cx="4191653" cy="153777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Permite al usuario establecer una comunicación con sus dispositivos de forma sencilla, práctica y veloz.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9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09895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5" y="1729606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</a:t>
            </a:r>
            <a:r>
              <a:rPr lang="es-ES_tradnl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WPANs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2.4 GHz.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3054780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11560" y="929709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215008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3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46" y="2204864"/>
            <a:ext cx="5904426" cy="4248472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623361"/>
            <a:ext cx="7416824" cy="8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2127417"/>
            <a:ext cx="2376264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576" y="764704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21" y="3865172"/>
            <a:ext cx="3563498" cy="188865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23494" y="2673879"/>
            <a:ext cx="8005531" cy="137031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Son redes privadas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pertenecientes a una empresa u organización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Las LAN conectan computadoras que están relativamente cerca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conectadas por un cable o un pequeño radiotransmisor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43608" y="1396037"/>
            <a:ext cx="7344816" cy="121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Abarcan dispositivos y periféricos conectados dentro de un área geográfica pequeña, como una oficina, sucursal, edificio o bien una serie de edificios dentro de una misma corporación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 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3494" y="3978463"/>
            <a:ext cx="3672408" cy="1257019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Por lo general, </a:t>
            </a:r>
            <a:r>
              <a:rPr lang="es-ES" sz="1600" dirty="0"/>
              <a:t>la administración está a cargo de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única organización </a:t>
            </a:r>
            <a:r>
              <a:rPr lang="es-ES" sz="1600" dirty="0"/>
              <a:t>o persona.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endParaRPr lang="es-ES_tradnl" sz="1800" kern="0" dirty="0">
              <a:latin typeface="ZapfHumnst BT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10851" y="5172950"/>
            <a:ext cx="7938628" cy="10492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Utilizan una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alta velocidad de transmisión.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Su extensión va desde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 hasta 1 kilómetro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9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17423" y="1628800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Son las que usan las empresas u organizaciones para conectar sus equipos entre sí y compartir hardware, software e información.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748464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8" name="Imagen 7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E39B9F3D-1476-4459-A2C9-D283DB42D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924944"/>
            <a:ext cx="4762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11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08920"/>
            <a:ext cx="4248472" cy="3020201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45840" y="1520804"/>
            <a:ext cx="756084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Conecta varias LAN cercanas geográficamente (en una misma ciudad pero a una gran distancia) entre sí a alta velocidad.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Metropolitan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5877272"/>
            <a:ext cx="756084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5125" lvl="1" indent="0"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Ejemplo: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politécnico, tiene varios campus regados por toda la ciudad.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697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90514"/>
            <a:ext cx="4635696" cy="305955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12313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Metropolitan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2245509"/>
            <a:ext cx="3620928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puede hacerse por: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Teléfono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Microondas</a:t>
            </a:r>
          </a:p>
          <a:p>
            <a:pPr marL="712788" lvl="1" indent="-347663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Enlaces dedicados digitales, como la fibra óptica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1775776"/>
            <a:ext cx="79943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Cubre áreas de alrededor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cincuenta kilómetros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4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7584" y="2389973"/>
            <a:ext cx="7776864" cy="15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se hace por medio de microondas, enlaces dedicados digitales, como fibra óptica, o por Internet.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9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67" y="3695395"/>
            <a:ext cx="5600266" cy="2010622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91580" y="1422016"/>
            <a:ext cx="784887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Enlazan dos o más redes LAN en diferentes lugares geográficos: por ejemplo, entre ciudades, estados o países. </a:t>
            </a:r>
          </a:p>
        </p:txBody>
      </p:sp>
    </p:spTree>
    <p:extLst>
      <p:ext uri="{BB962C8B-B14F-4D97-AF65-F5344CB8AC3E}">
        <p14:creationId xmlns:p14="http://schemas.microsoft.com/office/powerpoint/2010/main" val="333725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6" y="4278336"/>
            <a:ext cx="2863984" cy="236360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84783"/>
            <a:ext cx="828092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tamaño puede oscilar entre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100 y 1000 kilómetros. 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diferentes redes más pequeñas, incluidas las redes de área local (LAN) y las redes de área metropolitana (MAN).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Por lo general, la administración está a cargo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varios proveedores de servicios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Suelen pertenecer a una organización. Son similares a un sistema bancario, donde cientos de sucursales en diferentes ciudades están conectadas entre sí para compartir sus datos oficiales.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1560" y="4707868"/>
            <a:ext cx="5056544" cy="12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Utilizan una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velocidad de transmisión más baja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que las redes de área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local.</a:t>
            </a:r>
          </a:p>
        </p:txBody>
      </p:sp>
    </p:spTree>
    <p:extLst>
      <p:ext uri="{BB962C8B-B14F-4D97-AF65-F5344CB8AC3E}">
        <p14:creationId xmlns:p14="http://schemas.microsoft.com/office/powerpoint/2010/main" val="409675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B5A75352-A5E7-461F-9D0D-BD3F825E3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633" y="174186"/>
            <a:ext cx="1988351" cy="14127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219" y="5126811"/>
            <a:ext cx="2481834" cy="1596646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374335"/>
            <a:ext cx="6984776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la interconexión mundial de todas las redes, compuesto por varias </a:t>
            </a: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LANs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, </a:t>
            </a: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MANs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y </a:t>
            </a: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WANs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788436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5. GAN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(Global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Global)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8318" y="2420888"/>
            <a:ext cx="804066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Es una red compuesta por diferentes redes interconectadas que cubren un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área geográfica ilimitada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. Una red global como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recibe el nombre de GAN.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4D634E-275B-4FEA-872C-FC46EF0C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18" y="3429000"/>
            <a:ext cx="45122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Apoya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comunicaciones móviles a través de redes LAN inalámbricas y las áreas de cobertura del satélite.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Un ejemplo es el sistema de posicionamiento global 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GPS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que nos permite por medio de señal satélite ubicar nuestra posición en la tierra y es inalámbrico. </a:t>
            </a:r>
          </a:p>
        </p:txBody>
      </p:sp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BA0F987-7DE3-4BBA-89F9-64E6DA445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757348"/>
            <a:ext cx="2006476" cy="19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99704" y="1303157"/>
            <a:ext cx="7992888" cy="268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En un modelo de comunicación existen tres elementos: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Origen o emisor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Destino o receptor </a:t>
            </a:r>
            <a:endParaRPr lang="es-ES" sz="18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Canal o medio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Los </a:t>
            </a:r>
            <a:r>
              <a:rPr lang="es-E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protocolos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son un conjunto de reglas y procedimientos que definen como interactúan las entidades de comunicación.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6018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Modelo de comunicación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739419-EB77-4894-A838-855AA253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0" y="4380104"/>
            <a:ext cx="8244408" cy="14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81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4CB704-0F0E-46E5-B7F6-6216F9C8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07203"/>
            <a:ext cx="4481070" cy="287908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7AE5778-D3E0-491E-9563-7507AEA7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4077072"/>
            <a:ext cx="4371196" cy="2426013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5DDCEF2C-7C94-40EE-A59C-A68FF47BDBE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ACB41E-254D-4469-BEFD-5FC87CF4F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636" y="1458379"/>
            <a:ext cx="3852891" cy="250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3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3483" y="2165435"/>
            <a:ext cx="1761173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19" dirty="0">
                <a:solidFill>
                  <a:srgbClr val="44536A"/>
                </a:solidFill>
                <a:latin typeface="Calibri"/>
                <a:cs typeface="Calibri"/>
              </a:rPr>
              <a:t>TERMIN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L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endParaRPr sz="2100">
              <a:latin typeface="Calibri"/>
              <a:cs typeface="Calibri"/>
            </a:endParaRPr>
          </a:p>
          <a:p>
            <a:pPr marL="39529"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Ori</a:t>
            </a:r>
            <a:r>
              <a:rPr sz="1500" b="1" spc="-23" dirty="0">
                <a:solidFill>
                  <a:srgbClr val="44536A"/>
                </a:solidFill>
                <a:latin typeface="Calibri"/>
                <a:cs typeface="Calibri"/>
              </a:rPr>
              <a:t>g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en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/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tino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Clie</a:t>
            </a:r>
            <a:r>
              <a:rPr sz="1500" b="1" spc="-15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t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e/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vid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o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r/</a:t>
            </a:r>
            <a:r>
              <a:rPr sz="1500" b="1" spc="-26" dirty="0">
                <a:solidFill>
                  <a:srgbClr val="44536A"/>
                </a:solidFill>
                <a:latin typeface="Calibri"/>
                <a:cs typeface="Calibri"/>
              </a:rPr>
              <a:t>P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471" y="3648383"/>
            <a:ext cx="1966436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8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44536A"/>
                </a:solidFill>
                <a:latin typeface="Calibri"/>
                <a:cs typeface="Calibri"/>
              </a:rPr>
              <a:t>TERMEDIARIOS</a:t>
            </a:r>
            <a:endParaRPr sz="2100" dirty="0">
              <a:latin typeface="Calibri"/>
              <a:cs typeface="Calibri"/>
            </a:endParaRPr>
          </a:p>
          <a:p>
            <a:pPr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Comu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1500" b="1" spc="-11" dirty="0">
                <a:solidFill>
                  <a:srgbClr val="44536A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aciones/</a:t>
            </a:r>
            <a:r>
              <a:rPr sz="1500" b="1" spc="-30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ed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54293" algn="ctr"/>
            <a:r>
              <a:rPr sz="2100" b="1" spc="-19" dirty="0">
                <a:solidFill>
                  <a:srgbClr val="44536A"/>
                </a:solidFill>
                <a:latin typeface="Calibri"/>
                <a:cs typeface="Calibri"/>
              </a:rPr>
              <a:t>Medio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2100" b="1" spc="11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endParaRPr sz="2100" dirty="0">
              <a:latin typeface="Calibri"/>
              <a:cs typeface="Calibri"/>
            </a:endParaRPr>
          </a:p>
          <a:p>
            <a:pPr marL="1429" algn="ctr"/>
            <a:r>
              <a:rPr lang="es-ES" sz="2100" b="1" spc="-124" dirty="0">
                <a:solidFill>
                  <a:srgbClr val="44536A"/>
                </a:solidFill>
                <a:latin typeface="Calibri"/>
                <a:cs typeface="Calibri"/>
              </a:rPr>
              <a:t>t</a:t>
            </a:r>
            <a:r>
              <a:rPr sz="2100" b="1" spc="-49" dirty="0" err="1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2100" b="1" spc="-11" dirty="0" err="1">
                <a:solidFill>
                  <a:srgbClr val="44536A"/>
                </a:solidFill>
                <a:latin typeface="Calibri"/>
                <a:cs typeface="Calibri"/>
              </a:rPr>
              <a:t>ans</a:t>
            </a:r>
            <a:r>
              <a:rPr sz="2100" b="1" spc="-15" dirty="0" err="1">
                <a:solidFill>
                  <a:srgbClr val="44536A"/>
                </a:solidFill>
                <a:latin typeface="Calibri"/>
                <a:cs typeface="Calibri"/>
              </a:rPr>
              <a:t>m</a:t>
            </a:r>
            <a:r>
              <a:rPr sz="2100" b="1" spc="-11" dirty="0" err="1">
                <a:solidFill>
                  <a:srgbClr val="44536A"/>
                </a:solidFill>
                <a:latin typeface="Calibri"/>
                <a:cs typeface="Calibri"/>
              </a:rPr>
              <a:t>isión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211" y="3318151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7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97211" y="4514873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6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483768" y="1844824"/>
            <a:ext cx="6333363" cy="3456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6A72229-3705-4BE7-BFEF-3A88D510A161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0048" y="936235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80048" y="1514235"/>
            <a:ext cx="8136904" cy="4673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“dispositivos terminales” o “hosts” </a:t>
            </a:r>
            <a:r>
              <a:rPr lang="es-ES" dirty="0">
                <a:solidFill>
                  <a:srgbClr val="0A0A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aquellos con los que el usuario final interactúa, una terminal es el origen y el destino de un mensaje transmitido a través de la red.</a:t>
            </a:r>
          </a:p>
          <a:p>
            <a:pPr algn="just">
              <a:lnSpc>
                <a:spcPts val="3000"/>
              </a:lnSpc>
            </a:pPr>
            <a:r>
              <a:rPr lang="es-ES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Algunos ejemplos de dispositivos finales son:</a:t>
            </a:r>
          </a:p>
          <a:p>
            <a:pPr marL="285750" indent="-28575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Computadoras</a:t>
            </a:r>
            <a:r>
              <a:rPr lang="es-ES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(estaciones de trabajo, computadoras portátiles, servidores de archivos, servidores web)</a:t>
            </a:r>
          </a:p>
          <a:p>
            <a:pPr marL="285750" indent="-28575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Impresoras de red</a:t>
            </a:r>
          </a:p>
          <a:p>
            <a:pPr marL="285750" indent="-28575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Teléfonos VoIP</a:t>
            </a:r>
          </a:p>
          <a:p>
            <a:pPr marL="285750" indent="-28575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Terminales de </a:t>
            </a:r>
            <a:r>
              <a:rPr lang="es-ES" b="1" i="0" dirty="0" err="1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TelePresence</a:t>
            </a:r>
            <a:endParaRPr lang="es-ES" b="1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Cámaras de seguridad</a:t>
            </a:r>
          </a:p>
          <a:p>
            <a:pPr marL="285750" indent="-28575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portátiles móviles </a:t>
            </a:r>
            <a:r>
              <a:rPr lang="es-ES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(como smartphones, </a:t>
            </a:r>
            <a:r>
              <a:rPr lang="es-ES" b="0" i="0" dirty="0" err="1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tablet</a:t>
            </a:r>
            <a:r>
              <a:rPr lang="es-ES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PC, PDA y lectores inalámbricos de tarjetas de débito y crédito, y escáneres de códigos de barras)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3568" y="1412776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intermediarios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591017" y="1988840"/>
            <a:ext cx="8136904" cy="4561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intermediarios </a:t>
            </a:r>
            <a:r>
              <a:rPr lang="es-ES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interconectan dispositivos finales. Son aquellos dispositivos encargados de </a:t>
            </a:r>
            <a:r>
              <a:rPr lang="es-ES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gestionar el acceso</a:t>
            </a:r>
            <a:r>
              <a:rPr lang="es-ES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y las </a:t>
            </a:r>
            <a:r>
              <a:rPr lang="es-ES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comunicaciones en la red</a:t>
            </a:r>
            <a:r>
              <a:rPr lang="es-ES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garantizando el flujo de datos a través de ella.</a:t>
            </a:r>
          </a:p>
          <a:p>
            <a:pPr algn="just">
              <a:lnSpc>
                <a:spcPts val="3000"/>
              </a:lnSpc>
            </a:pPr>
            <a:r>
              <a:rPr lang="es-ES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dispositivos intermediarios conectan terminales individuales a la red y pueden conectar varias redes individuales para formar una </a:t>
            </a:r>
            <a:r>
              <a:rPr lang="es-ES" b="1" i="1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internetwork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ts val="3000"/>
              </a:lnSpc>
            </a:pPr>
            <a:endParaRPr lang="es-ES" b="0" i="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3000"/>
              </a:lnSpc>
            </a:pPr>
            <a:r>
              <a:rPr lang="es-ES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siguientes son ejemplos de dispositivos de red intermediarios: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Acceso a la red </a:t>
            </a:r>
            <a:r>
              <a:rPr lang="es-ES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(switches y puntos de acceso inalámbrico)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Internetworking</a:t>
            </a:r>
            <a:r>
              <a:rPr lang="es-ES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routers</a:t>
            </a:r>
            <a:r>
              <a:rPr lang="es-ES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Seguridad</a:t>
            </a:r>
            <a:r>
              <a:rPr lang="es-ES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(firewalls)</a:t>
            </a:r>
          </a:p>
          <a:p>
            <a:pPr algn="just">
              <a:lnSpc>
                <a:spcPts val="2500"/>
              </a:lnSpc>
            </a:pPr>
            <a:br>
              <a:rPr lang="es-ES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ES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9233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5576" y="1101564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Medios de transmisión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63025" y="1677628"/>
            <a:ext cx="8136904" cy="533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comunicación a través de una red es transportada por un 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medio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El medio proporciona el </a:t>
            </a:r>
            <a:r>
              <a:rPr lang="es-ES" b="1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canal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por el cual viaja el mensaje desde el origen hasta el destino.</a:t>
            </a:r>
          </a:p>
          <a:p>
            <a:pPr algn="just" fontAlgn="base">
              <a:lnSpc>
                <a:spcPts val="3000"/>
              </a:lnSpc>
            </a:pPr>
            <a:endParaRPr lang="es-ES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>
              <a:lnSpc>
                <a:spcPts val="3000"/>
              </a:lnSpc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medios de red pueden clasificarse por tipo de conexión como:</a:t>
            </a:r>
          </a:p>
          <a:p>
            <a:pPr lvl="1" algn="just" fontAlgn="base">
              <a:lnSpc>
                <a:spcPts val="3000"/>
              </a:lnSpc>
            </a:pP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Guiados o dirigidos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(conformados por cables)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just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Cable coaxial</a:t>
            </a:r>
          </a:p>
          <a:p>
            <a:pPr marL="742950" lvl="1" indent="-285750" algn="just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 trenzado (UTP/STP)</a:t>
            </a:r>
          </a:p>
          <a:p>
            <a:pPr marL="742950" lvl="1" indent="-285750" algn="just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Fibra óptica</a:t>
            </a:r>
          </a:p>
          <a:p>
            <a:pPr lvl="1" algn="just" fontAlgn="base">
              <a:lnSpc>
                <a:spcPts val="3000"/>
              </a:lnSpc>
            </a:pP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guiados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(Inalámbricos)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just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Ondas de radio (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-Fi y Bluetooth)</a:t>
            </a:r>
          </a:p>
          <a:p>
            <a:pPr marL="742950" lvl="1" indent="-285750" algn="just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Infrarrojas</a:t>
            </a:r>
          </a:p>
          <a:p>
            <a:pPr marL="742950" lvl="1" indent="-285750" algn="just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Microondas</a:t>
            </a:r>
            <a:endParaRPr lang="es-ES" b="0" i="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2500"/>
              </a:lnSpc>
            </a:pPr>
            <a:br>
              <a:rPr lang="es-ES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ES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9467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31150" y="1916832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lang="es-ES" sz="2100" b="1" spc="-8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ntermediarios</a:t>
            </a:r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y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2124" y="2627757"/>
            <a:ext cx="7126605" cy="2852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  <p:extLst>
      <p:ext uri="{BB962C8B-B14F-4D97-AF65-F5344CB8AC3E}">
        <p14:creationId xmlns:p14="http://schemas.microsoft.com/office/powerpoint/2010/main" val="111081924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24229" y="1719072"/>
            <a:ext cx="5447537" cy="377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4F6A25-EC93-47E1-AA36-3F1FD81F2F6F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Guía rápida de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Packet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Tracer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51723" y="29147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Modelo de comunicación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739419-EB77-4894-A838-855AA253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" y="4620667"/>
            <a:ext cx="8244408" cy="1451699"/>
          </a:xfrm>
          <a:prstGeom prst="rect">
            <a:avLst/>
          </a:prstGeom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3FC090DE-BD25-4039-B877-2AE2E791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60" y="1196752"/>
            <a:ext cx="7443300" cy="310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Los </a:t>
            </a:r>
            <a:r>
              <a:rPr lang="es-E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protocolos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son necesarios para la comunicación eficaz e incluyen lo siguiente: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Un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emisor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y un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receptor</a:t>
            </a:r>
            <a:r>
              <a:rPr lang="es-E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identificados.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Idioma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y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gramática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común.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Velocidad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y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puntualidad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de entrega.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Requisitos de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confirmación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o acuse de recibo.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En caso de se necesario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repetir la información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.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59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72910E3C-CB23-4A75-9AED-9C1572B81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557103"/>
            <a:ext cx="3209724" cy="2208290"/>
          </a:xfrm>
          <a:prstGeom prst="rect">
            <a:avLst/>
          </a:prstGeom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51723" y="29147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Clasificación de las redes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FC090DE-BD25-4039-B877-2AE2E791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217689" cy="377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PROPIETARIO: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PÚBLICA/EXTRANET • PRIVADA/INTRANET • PRIVADA VIRTUAL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INTERACCIÓN: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BROADCAST (Radio/TV) • CLIENTE-SERVIDOR • PEER-2-PEER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 DE TRANSMISIÓN: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ALÁMBRICAS (GUIADAS) • INALÁMBRICAS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SEÑALIZACIÓN: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ANALÓGICAS • DIGITALES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EXTENSIÓN GEOGRÁFICA: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PERSONAL • LOCAL • METROPLITANA • AMPLIA • GLOBAL (INTERNET)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TOPOLOGÍA: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PUNTO-A-PUNTO • CADENA • MALLA • ANILLO • ESTRELLA • BUS • MIXTA• OTROS</a:t>
            </a:r>
          </a:p>
        </p:txBody>
      </p:sp>
    </p:spTree>
    <p:extLst>
      <p:ext uri="{BB962C8B-B14F-4D97-AF65-F5344CB8AC3E}">
        <p14:creationId xmlns:p14="http://schemas.microsoft.com/office/powerpoint/2010/main" val="174502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812803"/>
            <a:ext cx="4392488" cy="329436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Web o propietario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87758" y="1845770"/>
            <a:ext cx="2736169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Internet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Intranet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Extranet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rivadas virtuales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0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66012"/>
            <a:ext cx="4118962" cy="292663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Internet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10090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la conexión de varios servidores alrededor de mundo que tienen como objetivo compartir información o comunicarse entre ellos, también llamada “la red de redes”.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99592" y="3284984"/>
            <a:ext cx="34741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través de este medio es posible realizar todo tipo de transacciones y obtener información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358384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501008"/>
            <a:ext cx="4916626" cy="2952328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592" y="1211194"/>
            <a:ext cx="7869882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que usa las tecnologías del Internet para ser utilizadas dentro de una misma organización, para distribuir información y aplicaciones a las que solo puede tener acceso un grupo controlado de usuarios.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9552" y="3123065"/>
            <a:ext cx="2808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 privada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que cuenta con servidores de aplicaciones, de correo o web. 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firewall la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protege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contra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usuarios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redes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autorizados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2441</Words>
  <Application>Microsoft Office PowerPoint</Application>
  <PresentationFormat>Presentación en pantalla (4:3)</PresentationFormat>
  <Paragraphs>265</Paragraphs>
  <Slides>46</Slides>
  <Notes>22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6" baseType="lpstr">
      <vt:lpstr>Arial</vt:lpstr>
      <vt:lpstr>Calibri</vt:lpstr>
      <vt:lpstr>Courier New</vt:lpstr>
      <vt:lpstr>Dom Casual</vt:lpstr>
      <vt:lpstr>Times New Roman</vt:lpstr>
      <vt:lpstr>Verdana</vt:lpstr>
      <vt:lpstr>Wingdings</vt:lpstr>
      <vt:lpstr>ZapfHumnst BT</vt:lpstr>
      <vt:lpstr>Tema de Office</vt:lpstr>
      <vt:lpstr>Imagen</vt:lpstr>
      <vt:lpstr>TC 2006B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Redes Privadas Virtuales (VPN = Virtual Private Network)</vt:lpstr>
      <vt:lpstr>4. Redes Privadas Virtuales (VPN = Virtual Private Network)</vt:lpstr>
      <vt:lpstr>4. Redes Privadas Virtuales (VPN = Virtual Private Network)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2022 Interconexión de redes</dc:title>
  <dc:creator>Lizethe Pérez Fuertes</dc:creator>
  <cp:lastModifiedBy>Lizethe Pérez Fuertes</cp:lastModifiedBy>
  <cp:revision>59</cp:revision>
  <dcterms:created xsi:type="dcterms:W3CDTF">2021-02-08T03:07:42Z</dcterms:created>
  <dcterms:modified xsi:type="dcterms:W3CDTF">2022-03-21T17:48:48Z</dcterms:modified>
</cp:coreProperties>
</file>