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0" r:id="rId3"/>
    <p:sldId id="325" r:id="rId4"/>
    <p:sldId id="802" r:id="rId5"/>
    <p:sldId id="461" r:id="rId6"/>
    <p:sldId id="817" r:id="rId7"/>
    <p:sldId id="818" r:id="rId8"/>
    <p:sldId id="803" r:id="rId9"/>
    <p:sldId id="809" r:id="rId10"/>
    <p:sldId id="810" r:id="rId11"/>
    <p:sldId id="811" r:id="rId12"/>
    <p:sldId id="812" r:id="rId13"/>
    <p:sldId id="813" r:id="rId14"/>
    <p:sldId id="815" r:id="rId15"/>
    <p:sldId id="819" r:id="rId16"/>
    <p:sldId id="820" r:id="rId17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0262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19729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3.2.3 – </a:t>
            </a:r>
            <a:r>
              <a:rPr lang="es-ES" altLang="en-US" sz="1200" dirty="0"/>
              <a:t>Organizaciones de estándares</a:t>
            </a:r>
          </a:p>
          <a:p>
            <a:r>
              <a:rPr lang="es-ES" dirty="0">
                <a:latin typeface="Arial" charset="0"/>
              </a:rPr>
              <a:t>3.2.3.3 – </a:t>
            </a:r>
            <a:r>
              <a:rPr lang="es-ES" b="0" dirty="0"/>
              <a:t>Organizaciones de estándares de comunicaciones y electrónica</a:t>
            </a:r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04856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825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CEDC6-FF9E-4C4B-B8AB-ECAF7FC41997}" type="slidenum">
              <a:rPr lang="es-MX" sz="1200"/>
              <a:pPr/>
              <a:t>11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31826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C9F65-076D-4D41-94BB-8570E2D32CAC}" type="slidenum">
              <a:rPr lang="es-MX" sz="120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16772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6298B-5E7C-4E78-85D0-66EA50753166}" type="slidenum">
              <a:rPr lang="es-MX" sz="1200"/>
              <a:pPr/>
              <a:t>13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68859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47360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omputer, computadora, tabla, pequeño&#10;&#10;Descripción generada automáticamente">
            <a:extLst>
              <a:ext uri="{FF2B5EF4-FFF2-40B4-BE49-F238E27FC236}">
                <a16:creationId xmlns:a16="http://schemas.microsoft.com/office/drawing/2014/main" id="{A84191A6-563A-4421-A646-760D0C5092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3356992"/>
            <a:ext cx="4104456" cy="3078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Capa física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675" y="1401763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2000">
              <a:latin typeface="ZapfHumnst BT"/>
            </a:endParaRPr>
          </a:p>
        </p:txBody>
      </p:sp>
      <p:graphicFrame>
        <p:nvGraphicFramePr>
          <p:cNvPr id="10244" name="Object 2"/>
          <p:cNvGraphicFramePr>
            <a:graphicFrameLocks/>
          </p:cNvGraphicFramePr>
          <p:nvPr/>
        </p:nvGraphicFramePr>
        <p:xfrm>
          <a:off x="298450" y="2176463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Imagen" r:id="rId3" imgW="3676650" imgH="1965325" progId="MS_ClipArt_Gallery.2">
                  <p:embed/>
                </p:oleObj>
              </mc:Choice>
              <mc:Fallback>
                <p:oleObj name="Imagen" r:id="rId3" imgW="3676650" imgH="1965325" progId="MS_ClipArt_Gallery.2">
                  <p:embed/>
                  <p:pic>
                    <p:nvPicPr>
                      <p:cNvPr id="1024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176463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19200" y="4221163"/>
            <a:ext cx="2347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Líneas de Teléfono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Cable Coaxial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Microondas</a:t>
            </a:r>
          </a:p>
        </p:txBody>
      </p:sp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74650" y="1563688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name="Imagen" r:id="rId5" imgW="2012950" imgH="977900" progId="MS_ClipArt_Gallery.2">
                  <p:embed/>
                </p:oleObj>
              </mc:Choice>
              <mc:Fallback>
                <p:oleObj name="Imagen" r:id="rId5" imgW="2012950" imgH="977900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563688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1020763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Analógicas</a:t>
            </a:r>
          </a:p>
        </p:txBody>
      </p:sp>
      <p:graphicFrame>
        <p:nvGraphicFramePr>
          <p:cNvPr id="10248" name="Object 4"/>
          <p:cNvGraphicFramePr>
            <a:graphicFrameLocks/>
          </p:cNvGraphicFramePr>
          <p:nvPr/>
        </p:nvGraphicFramePr>
        <p:xfrm>
          <a:off x="4360863" y="5183188"/>
          <a:ext cx="1912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Imagen" r:id="rId7" imgW="1912938" imgH="1168400" progId="MS_ClipArt_Gallery.2">
                  <p:embed/>
                </p:oleObj>
              </mc:Choice>
              <mc:Fallback>
                <p:oleObj name="Imagen" r:id="rId7" imgW="1912938" imgH="1168400" progId="MS_ClipArt_Gallery.2">
                  <p:embed/>
                  <p:pic>
                    <p:nvPicPr>
                      <p:cNvPr id="1024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183188"/>
                        <a:ext cx="1912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"/>
          <p:cNvGraphicFramePr>
            <a:graphicFrameLocks/>
          </p:cNvGraphicFramePr>
          <p:nvPr/>
        </p:nvGraphicFramePr>
        <p:xfrm>
          <a:off x="5786438" y="1143000"/>
          <a:ext cx="269716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Imagen" r:id="rId9" imgW="2697163" imgH="2465388" progId="MS_ClipArt_Gallery.2">
                  <p:embed/>
                </p:oleObj>
              </mc:Choice>
              <mc:Fallback>
                <p:oleObj name="Imagen" r:id="rId9" imgW="2697163" imgH="2465388" progId="MS_ClipArt_Gallery.2">
                  <p:embed/>
                  <p:pic>
                    <p:nvPicPr>
                      <p:cNvPr id="1024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269716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324600" y="3763963"/>
            <a:ext cx="173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Computadora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5181600" y="1906588"/>
            <a:ext cx="1828800" cy="381000"/>
            <a:chOff x="3504" y="960"/>
            <a:chExt cx="1152" cy="240"/>
          </a:xfrm>
        </p:grpSpPr>
        <p:grpSp>
          <p:nvGrpSpPr>
            <p:cNvPr id="10256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10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9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80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0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102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6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7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1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102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3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4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2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102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0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1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3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102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7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8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0264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65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0257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252" name="Rectangle 37"/>
          <p:cNvSpPr>
            <a:spLocks noChangeArrowheads="1"/>
          </p:cNvSpPr>
          <p:nvPr/>
        </p:nvSpPr>
        <p:spPr bwMode="auto">
          <a:xfrm>
            <a:off x="5486400" y="12493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Digitales</a:t>
            </a:r>
          </a:p>
        </p:txBody>
      </p:sp>
      <p:sp>
        <p:nvSpPr>
          <p:cNvPr id="10253" name="Arc 38"/>
          <p:cNvSpPr>
            <a:spLocks/>
          </p:cNvSpPr>
          <p:nvPr/>
        </p:nvSpPr>
        <p:spPr bwMode="auto">
          <a:xfrm>
            <a:off x="3813175" y="3586163"/>
            <a:ext cx="1068388" cy="12954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4" name="Arc 39"/>
          <p:cNvSpPr>
            <a:spLocks/>
          </p:cNvSpPr>
          <p:nvPr/>
        </p:nvSpPr>
        <p:spPr bwMode="auto">
          <a:xfrm>
            <a:off x="5184775" y="3586163"/>
            <a:ext cx="457200" cy="1219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6232525" y="5319713"/>
            <a:ext cx="1768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s-MX" sz="2000" b="1">
                <a:latin typeface="ZapfHumnst BT"/>
              </a:rPr>
              <a:t>MODEM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Convierte 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señales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107851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48" y="95255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conector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51805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5365" name="25 CuadroTexto"/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5366" name="16 CuadroTexto"/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conectores</a:t>
            </a:r>
          </a:p>
        </p:txBody>
      </p:sp>
    </p:spTree>
    <p:extLst>
      <p:ext uri="{BB962C8B-B14F-4D97-AF65-F5344CB8AC3E}">
        <p14:creationId xmlns:p14="http://schemas.microsoft.com/office/powerpoint/2010/main" val="22859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365" grpId="0"/>
      <p:bldP spid="153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143000"/>
            <a:ext cx="3214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16389" name="25 CuadroTexto"/>
          <p:cNvSpPr txBox="1">
            <a:spLocks noChangeArrowheads="1"/>
          </p:cNvSpPr>
          <p:nvPr/>
        </p:nvSpPr>
        <p:spPr bwMode="auto">
          <a:xfrm>
            <a:off x="857250" y="1928813"/>
            <a:ext cx="46434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conector más difundido globalmente para la conexión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aparatos telefónicos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convencionales, donde se suelen utilizar generalmente sólo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dos pines centrales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pic>
        <p:nvPicPr>
          <p:cNvPr id="12293" name="8 Imagen" descr="rj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00250"/>
            <a:ext cx="28003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857250" y="3789040"/>
            <a:ext cx="4714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de medidas reducidas y tiene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seis contactos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como para soportar cables de hasta esa cantidad de hilos.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conectores</a:t>
            </a:r>
          </a:p>
        </p:txBody>
      </p:sp>
    </p:spTree>
    <p:extLst>
      <p:ext uri="{BB962C8B-B14F-4D97-AF65-F5344CB8AC3E}">
        <p14:creationId xmlns:p14="http://schemas.microsoft.com/office/powerpoint/2010/main" val="317041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928688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los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tipos de puertos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43063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Ethernet</a:t>
            </a:r>
          </a:p>
        </p:txBody>
      </p:sp>
      <p:sp>
        <p:nvSpPr>
          <p:cNvPr id="17413" name="25 CuadroTexto"/>
          <p:cNvSpPr txBox="1">
            <a:spLocks noChangeArrowheads="1"/>
          </p:cNvSpPr>
          <p:nvPr/>
        </p:nvSpPr>
        <p:spPr bwMode="auto">
          <a:xfrm>
            <a:off x="928688" y="2286000"/>
            <a:ext cx="39290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es el nombre de una tecnología de redes LAN basada en tramas de datos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 </a:t>
            </a:r>
          </a:p>
        </p:txBody>
      </p:sp>
      <p:pic>
        <p:nvPicPr>
          <p:cNvPr id="13318" name="12 Imagen" descr="p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785938"/>
            <a:ext cx="32686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928688" y="3714750"/>
            <a:ext cx="42862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define: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de cableado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señalización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nivel físico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formatos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trama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del nivel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enlace de datos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del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modelo OSI.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puertos</a:t>
            </a:r>
          </a:p>
        </p:txBody>
      </p:sp>
    </p:spTree>
    <p:extLst>
      <p:ext uri="{BB962C8B-B14F-4D97-AF65-F5344CB8AC3E}">
        <p14:creationId xmlns:p14="http://schemas.microsoft.com/office/powerpoint/2010/main" val="28194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41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19460" name="25 CuadroTexto"/>
          <p:cNvSpPr txBox="1">
            <a:spLocks noChangeArrowheads="1"/>
          </p:cNvSpPr>
          <p:nvPr/>
        </p:nvSpPr>
        <p:spPr bwMode="auto">
          <a:xfrm>
            <a:off x="785813" y="1785938"/>
            <a:ext cx="52149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interfaz de comunicaciones entre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computadoras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periféricos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 donde la información es transmitida bit a bit enviando o recibiendo un solo bit a la vez.</a:t>
            </a:r>
          </a:p>
        </p:txBody>
      </p:sp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782349" y="3587229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muchos periféricos la interfaz USB ha reemplazado al puerto serial. Sin embargo, los puertos seriales todavía  pueden encontrarse en: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Sistemas de automatización industrial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Dispositivos de redes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68708"/>
            <a:ext cx="2493370" cy="1439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571625"/>
            <a:ext cx="2466975" cy="185737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puertos</a:t>
            </a:r>
          </a:p>
        </p:txBody>
      </p:sp>
    </p:spTree>
    <p:extLst>
      <p:ext uri="{BB962C8B-B14F-4D97-AF65-F5344CB8AC3E}">
        <p14:creationId xmlns:p14="http://schemas.microsoft.com/office/powerpoint/2010/main" val="3513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0" grpId="0"/>
      <p:bldP spid="194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539552" y="1052736"/>
            <a:ext cx="6090644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s-ES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Mide la cantidad de datos que pueden fluir desde un lugar hacia otro en un período de tiempo determinado.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Ancho de banda</a:t>
            </a:r>
          </a:p>
          <a:p>
            <a:pPr>
              <a:defRPr/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Bandwidth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99227B9-C010-4697-9C98-BBEC1393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8" y="4120963"/>
            <a:ext cx="7785546" cy="1865432"/>
          </a:xfrm>
          <a:prstGeom prst="rect">
            <a:avLst/>
          </a:prstGeom>
        </p:spPr>
      </p:pic>
      <p:sp>
        <p:nvSpPr>
          <p:cNvPr id="11" name="10 CuadroTexto">
            <a:extLst>
              <a:ext uri="{FF2B5EF4-FFF2-40B4-BE49-F238E27FC236}">
                <a16:creationId xmlns:a16="http://schemas.microsoft.com/office/drawing/2014/main" id="{5DF5F351-DED2-4954-B397-FE471225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492896"/>
            <a:ext cx="7929562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es-ES" sz="1800" b="1" dirty="0">
                <a:solidFill>
                  <a:srgbClr val="FF0000"/>
                </a:solidFill>
                <a:latin typeface="ZapfHumnst BT"/>
              </a:rPr>
              <a:t>Ancho de banda vs. Velocidad</a:t>
            </a:r>
          </a:p>
          <a:p>
            <a:pPr algn="just" eaLnBrk="1" hangingPunct="1">
              <a:lnSpc>
                <a:spcPct val="150000"/>
              </a:lnSpc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</a:t>
            </a:r>
            <a:r>
              <a:rPr lang="es-ES" sz="1800" b="1" dirty="0">
                <a:solidFill>
                  <a:srgbClr val="0070C0"/>
                </a:solidFill>
                <a:latin typeface="ZapfHumnst BT"/>
              </a:rPr>
              <a:t>ancho de banda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la cantidad de información que recibes cada segundo, mientras que la </a:t>
            </a:r>
            <a:r>
              <a:rPr lang="es-ES" sz="1800" b="1" dirty="0">
                <a:solidFill>
                  <a:srgbClr val="0070C0"/>
                </a:solidFill>
                <a:latin typeface="ZapfHumnst BT"/>
              </a:rPr>
              <a:t>velocidad</a:t>
            </a:r>
            <a:r>
              <a:rPr lang="es-ES" sz="1800" dirty="0">
                <a:solidFill>
                  <a:srgbClr val="0070C0"/>
                </a:solidFill>
                <a:latin typeface="ZapfHumnst BT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cuán rápido esa información se recibe o descarga.</a:t>
            </a:r>
          </a:p>
        </p:txBody>
      </p:sp>
      <p:pic>
        <p:nvPicPr>
          <p:cNvPr id="4" name="Imagen 3" descr="Un reloj de aguja&#10;&#10;Descripción generada automáticamente">
            <a:extLst>
              <a:ext uri="{FF2B5EF4-FFF2-40B4-BE49-F238E27FC236}">
                <a16:creationId xmlns:a16="http://schemas.microsoft.com/office/drawing/2014/main" id="{831CDD8A-8A4D-4629-B003-E24B3DCD4D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4768"/>
            <a:ext cx="2100136" cy="210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467544" y="919389"/>
            <a:ext cx="806489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ES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Mide la cantidad de datos movidos satisfactoriamente de un lugar a otro en un período de tiempo determinado. 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Rendimiento</a:t>
            </a:r>
          </a:p>
          <a:p>
            <a:pPr>
              <a:defRPr/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Throughput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10 CuadroTexto">
            <a:extLst>
              <a:ext uri="{FF2B5EF4-FFF2-40B4-BE49-F238E27FC236}">
                <a16:creationId xmlns:a16="http://schemas.microsoft.com/office/drawing/2014/main" id="{5DF5F351-DED2-4954-B397-FE471225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34927"/>
            <a:ext cx="7929562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general, no coincide con el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ancho de banda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debido a diversos factores: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Cantidad de tráfico.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tráfico.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Latencia (demora) creada por los dispositivos de red encontrados entre origen y destino.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DB030F-1D15-4E29-8D4C-65924A45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69" y="5523112"/>
            <a:ext cx="81086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ISP afirma que su conexión de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ancho de banda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ofrece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50 Mbps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pero en realidad obtiene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20 Mbps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Aquí el rendimiento es de 20 Mbps, mientras que el ancho de banda es de 50 Mbps (el rendimiento máximo). 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6FE28A6-B3E3-47B7-B226-0CDD3E9D2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691" y="3717032"/>
            <a:ext cx="371526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omputer, computadora, tabla, pequeño&#10;&#10;Descripción generada automáticamente">
            <a:extLst>
              <a:ext uri="{FF2B5EF4-FFF2-40B4-BE49-F238E27FC236}">
                <a16:creationId xmlns:a16="http://schemas.microsoft.com/office/drawing/2014/main" id="{E2C07EF6-12FA-4CF0-9A47-A76FB22F1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42320"/>
            <a:ext cx="4182211" cy="3136658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" y="1742320"/>
            <a:ext cx="3528392" cy="337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Funcione</a:t>
            </a:r>
            <a:r>
              <a:rPr lang="es-ES" sz="1800" spc="-15" dirty="0">
                <a:latin typeface="Calibri"/>
                <a:cs typeface="Calibri"/>
              </a:rPr>
              <a:t>s</a:t>
            </a:r>
            <a:r>
              <a:rPr lang="es-ES" sz="1800" spc="35" dirty="0">
                <a:latin typeface="Calibri"/>
                <a:cs typeface="Calibri"/>
              </a:rPr>
              <a:t> </a:t>
            </a:r>
            <a:r>
              <a:rPr lang="es-ES" sz="1800" spc="-20" dirty="0">
                <a:latin typeface="Calibri"/>
                <a:cs typeface="Calibri"/>
              </a:rPr>
              <a:t>d</a:t>
            </a:r>
            <a:r>
              <a:rPr lang="es-ES" sz="1800" spc="-15" dirty="0">
                <a:latin typeface="Calibri"/>
                <a:cs typeface="Calibri"/>
              </a:rPr>
              <a:t>e</a:t>
            </a:r>
            <a:r>
              <a:rPr lang="es-ES" sz="1800" spc="5" dirty="0">
                <a:latin typeface="Calibri"/>
                <a:cs typeface="Calibri"/>
              </a:rPr>
              <a:t> </a:t>
            </a:r>
            <a:r>
              <a:rPr lang="es-ES" sz="1800" spc="-10" dirty="0">
                <a:latin typeface="Calibri"/>
                <a:cs typeface="Calibri"/>
              </a:rPr>
              <a:t>la</a:t>
            </a:r>
            <a:r>
              <a:rPr lang="es-ES" sz="1800" spc="-5" dirty="0">
                <a:latin typeface="Calibri"/>
                <a:cs typeface="Calibri"/>
              </a:rPr>
              <a:t> c</a:t>
            </a:r>
            <a:r>
              <a:rPr lang="es-ES" sz="1800" spc="-20" dirty="0">
                <a:latin typeface="Calibri"/>
                <a:cs typeface="Calibri"/>
              </a:rPr>
              <a:t>ap</a:t>
            </a:r>
            <a:r>
              <a:rPr lang="es-ES" sz="1800" spc="-15" dirty="0">
                <a:latin typeface="Calibri"/>
                <a:cs typeface="Calibri"/>
              </a:rPr>
              <a:t>a</a:t>
            </a:r>
            <a:r>
              <a:rPr lang="es-ES" sz="1800" spc="5" dirty="0">
                <a:latin typeface="Calibri"/>
                <a:cs typeface="Calibri"/>
              </a:rPr>
              <a:t> f</a:t>
            </a:r>
            <a:r>
              <a:rPr lang="es-ES" sz="1800" spc="-15" dirty="0">
                <a:latin typeface="Calibri"/>
                <a:cs typeface="Calibri"/>
              </a:rPr>
              <a:t>ís</a:t>
            </a:r>
            <a:r>
              <a:rPr lang="es-ES" sz="1800" spc="-20" dirty="0">
                <a:latin typeface="Calibri"/>
                <a:cs typeface="Calibri"/>
              </a:rPr>
              <a:t>i</a:t>
            </a:r>
            <a:r>
              <a:rPr lang="es-ES" sz="1800" spc="-35" dirty="0">
                <a:latin typeface="Calibri"/>
                <a:cs typeface="Calibri"/>
              </a:rPr>
              <a:t>c</a:t>
            </a:r>
            <a:r>
              <a:rPr lang="es-ES" sz="1800" spc="-15" dirty="0">
                <a:latin typeface="Calibri"/>
                <a:cs typeface="Calibri"/>
              </a:rPr>
              <a:t>a.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15" dirty="0">
                <a:latin typeface="Calibri"/>
                <a:cs typeface="Calibri"/>
              </a:rPr>
              <a:t>Tipos de conexión.</a:t>
            </a:r>
            <a:endParaRPr lang="es-ES" sz="1800" dirty="0">
              <a:latin typeface="Calibri"/>
              <a:cs typeface="Calibri"/>
            </a:endParaRP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Medios de comunicación.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Tipos de señales.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Tipos de conectores.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Tipos de puertos.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Ancho de banda.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Rendimiento.</a:t>
            </a:r>
            <a:endParaRPr lang="es-MX" sz="18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3449782"/>
            <a:ext cx="8064896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4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equ</a:t>
            </a:r>
            <a:r>
              <a:rPr sz="2100" b="1" spc="-23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si</a:t>
            </a:r>
            <a:r>
              <a:rPr sz="2100" b="1" spc="-3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100" b="1" spc="2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y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100" b="1" spc="-53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2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í</a:t>
            </a:r>
            <a:r>
              <a:rPr sz="2100" b="1" spc="-4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qu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debe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2100" b="1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cump</a:t>
            </a:r>
            <a:r>
              <a:rPr sz="2100"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1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52" y="3862230"/>
            <a:ext cx="7866698" cy="1428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875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15" dirty="0">
                <a:cs typeface="Calibri"/>
              </a:rPr>
              <a:t>P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opieda</a:t>
            </a:r>
            <a:r>
              <a:rPr sz="1600" spc="4" dirty="0">
                <a:cs typeface="Calibri"/>
              </a:rPr>
              <a:t>d</a:t>
            </a:r>
            <a:r>
              <a:rPr sz="1600" spc="-8" dirty="0">
                <a:cs typeface="Calibri"/>
              </a:rPr>
              <a:t>es</a:t>
            </a:r>
            <a:r>
              <a:rPr sz="1600" spc="11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me</a:t>
            </a:r>
            <a:r>
              <a:rPr sz="1600" spc="-19" dirty="0">
                <a:cs typeface="Calibri"/>
              </a:rPr>
              <a:t>c</a:t>
            </a:r>
            <a:r>
              <a:rPr sz="1600" dirty="0">
                <a:cs typeface="Calibri"/>
              </a:rPr>
              <a:t>áni</a:t>
            </a:r>
            <a:r>
              <a:rPr sz="1600" spc="-15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11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</a:t>
            </a:r>
            <a:r>
              <a:rPr sz="1600" spc="11" dirty="0">
                <a:cs typeface="Calibri"/>
              </a:rPr>
              <a:t> </a:t>
            </a:r>
            <a:r>
              <a:rPr sz="1600" spc="-23" dirty="0">
                <a:cs typeface="Calibri"/>
              </a:rPr>
              <a:t>c</a:t>
            </a:r>
            <a:r>
              <a:rPr sz="1600" spc="-4" dirty="0">
                <a:cs typeface="Calibri"/>
              </a:rPr>
              <a:t>ompo</a:t>
            </a:r>
            <a:r>
              <a:rPr sz="1600" spc="4" dirty="0">
                <a:cs typeface="Calibri"/>
              </a:rPr>
              <a:t>n</a:t>
            </a:r>
            <a:r>
              <a:rPr sz="1600" spc="-8" dirty="0">
                <a:cs typeface="Calibri"/>
              </a:rPr>
              <a:t>e</a:t>
            </a:r>
            <a:r>
              <a:rPr sz="1600" spc="-15" dirty="0">
                <a:cs typeface="Calibri"/>
              </a:rPr>
              <a:t>n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e</a:t>
            </a:r>
            <a:r>
              <a:rPr sz="1600" dirty="0">
                <a:cs typeface="Calibri"/>
              </a:rPr>
              <a:t>s</a:t>
            </a:r>
            <a:r>
              <a:rPr sz="1600" spc="-4" dirty="0">
                <a:cs typeface="Calibri"/>
              </a:rPr>
              <a:t>:</a:t>
            </a:r>
            <a:r>
              <a:rPr sz="1600" spc="8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m</a:t>
            </a:r>
            <a:r>
              <a:rPr sz="1600" spc="-15" dirty="0">
                <a:cs typeface="Calibri"/>
              </a:rPr>
              <a:t>a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er</a:t>
            </a:r>
            <a:r>
              <a:rPr sz="1600" spc="-11" dirty="0">
                <a:cs typeface="Calibri"/>
              </a:rPr>
              <a:t>i</a:t>
            </a:r>
            <a:r>
              <a:rPr sz="1600" spc="-8" dirty="0">
                <a:cs typeface="Calibri"/>
              </a:rPr>
              <a:t>ales,</a:t>
            </a:r>
            <a:r>
              <a:rPr sz="1600" dirty="0">
                <a:cs typeface="Calibri"/>
              </a:rPr>
              <a:t> </a:t>
            </a:r>
            <a:r>
              <a:rPr sz="1600" spc="-4" dirty="0">
                <a:cs typeface="Calibri"/>
              </a:rPr>
              <a:t>dimen</a:t>
            </a:r>
            <a:r>
              <a:rPr sz="1600" spc="8" dirty="0">
                <a:cs typeface="Calibri"/>
              </a:rPr>
              <a:t>s</a:t>
            </a:r>
            <a:r>
              <a:rPr sz="1600" spc="-4" dirty="0">
                <a:cs typeface="Calibri"/>
              </a:rPr>
              <a:t>ion</a:t>
            </a:r>
            <a:r>
              <a:rPr sz="1600" dirty="0">
                <a:cs typeface="Calibri"/>
              </a:rPr>
              <a:t>e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,</a:t>
            </a:r>
            <a:r>
              <a:rPr sz="1600" spc="11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lon</a:t>
            </a:r>
            <a:r>
              <a:rPr sz="1600" spc="4" dirty="0">
                <a:cs typeface="Calibri"/>
              </a:rPr>
              <a:t>g</a:t>
            </a:r>
            <a:r>
              <a:rPr sz="1600" spc="-4" dirty="0">
                <a:cs typeface="Calibri"/>
              </a:rPr>
              <a:t>i</a:t>
            </a:r>
            <a:r>
              <a:rPr sz="1600" dirty="0">
                <a:cs typeface="Calibri"/>
              </a:rPr>
              <a:t>tude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,</a:t>
            </a:r>
            <a:r>
              <a:rPr sz="1600" spc="19" dirty="0">
                <a:cs typeface="Calibri"/>
              </a:rPr>
              <a:t> </a:t>
            </a:r>
            <a:r>
              <a:rPr sz="1600" dirty="0">
                <a:cs typeface="Calibri"/>
              </a:rPr>
              <a:t>mapa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pine</a:t>
            </a:r>
            <a:r>
              <a:rPr sz="1600" dirty="0">
                <a:cs typeface="Calibri"/>
              </a:rPr>
              <a:t>s</a:t>
            </a:r>
            <a:r>
              <a:rPr sz="1600" spc="19" dirty="0">
                <a:cs typeface="Calibri"/>
              </a:rPr>
              <a:t> </a:t>
            </a:r>
            <a:r>
              <a:rPr sz="1600" spc="-8" dirty="0">
                <a:cs typeface="Calibri"/>
              </a:rPr>
              <a:t>y</a:t>
            </a:r>
            <a:r>
              <a:rPr sz="1600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ot</a:t>
            </a:r>
            <a:r>
              <a:rPr sz="1600" spc="-34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</a:t>
            </a:r>
            <a:r>
              <a:rPr sz="1600" dirty="0">
                <a:cs typeface="Calibri"/>
              </a:rPr>
              <a:t>s.</a:t>
            </a:r>
          </a:p>
          <a:p>
            <a:pPr marL="523875" indent="-171450">
              <a:spcBef>
                <a:spcPts val="217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15" dirty="0">
                <a:cs typeface="Calibri"/>
              </a:rPr>
              <a:t>P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opieda</a:t>
            </a:r>
            <a:r>
              <a:rPr sz="1600" spc="4" dirty="0">
                <a:cs typeface="Calibri"/>
              </a:rPr>
              <a:t>d</a:t>
            </a:r>
            <a:r>
              <a:rPr sz="1600" spc="-8" dirty="0">
                <a:cs typeface="Calibri"/>
              </a:rPr>
              <a:t>es</a:t>
            </a:r>
            <a:r>
              <a:rPr sz="1600" spc="11" dirty="0">
                <a:cs typeface="Calibri"/>
              </a:rPr>
              <a:t> </a:t>
            </a:r>
            <a:r>
              <a:rPr sz="1600" spc="-4" dirty="0">
                <a:cs typeface="Calibri"/>
              </a:rPr>
              <a:t>físi</a:t>
            </a:r>
            <a:r>
              <a:rPr sz="1600" spc="-15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4" dirty="0">
                <a:cs typeface="Calibri"/>
              </a:rPr>
              <a:t> </a:t>
            </a:r>
            <a:r>
              <a:rPr sz="1600" spc="-8" dirty="0">
                <a:cs typeface="Calibri"/>
              </a:rPr>
              <a:t>y</a:t>
            </a:r>
            <a:r>
              <a:rPr sz="1600" dirty="0">
                <a:cs typeface="Calibri"/>
              </a:rPr>
              <a:t> </a:t>
            </a:r>
            <a:r>
              <a:rPr sz="1600" spc="-8" dirty="0">
                <a:cs typeface="Calibri"/>
              </a:rPr>
              <a:t>eléc</a:t>
            </a:r>
            <a:r>
              <a:rPr sz="1600" spc="-15" dirty="0">
                <a:cs typeface="Calibri"/>
              </a:rPr>
              <a:t>t</a:t>
            </a:r>
            <a:r>
              <a:rPr sz="160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i</a:t>
            </a:r>
            <a:r>
              <a:rPr sz="1600" spc="-23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23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 </a:t>
            </a:r>
            <a:r>
              <a:rPr sz="1600" spc="-11" dirty="0">
                <a:cs typeface="Calibri"/>
              </a:rPr>
              <a:t>m</a:t>
            </a:r>
            <a:r>
              <a:rPr sz="1600" spc="-4" dirty="0">
                <a:cs typeface="Calibri"/>
              </a:rPr>
              <a:t>e</a:t>
            </a:r>
            <a:r>
              <a:rPr sz="1600" dirty="0">
                <a:cs typeface="Calibri"/>
              </a:rPr>
              <a:t>d</a:t>
            </a:r>
            <a:r>
              <a:rPr sz="1600" spc="-4" dirty="0">
                <a:cs typeface="Calibri"/>
              </a:rPr>
              <a:t>io</a:t>
            </a:r>
            <a:r>
              <a:rPr sz="1600" dirty="0">
                <a:cs typeface="Calibri"/>
              </a:rPr>
              <a:t>s.</a:t>
            </a:r>
          </a:p>
          <a:p>
            <a:pPr marL="523875" indent="-171450">
              <a:spcBef>
                <a:spcPts val="206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4" dirty="0">
                <a:cs typeface="Calibri"/>
              </a:rPr>
              <a:t>T</a:t>
            </a:r>
            <a:r>
              <a:rPr sz="1600" spc="-8" dirty="0">
                <a:cs typeface="Calibri"/>
              </a:rPr>
              <a:t>i</a:t>
            </a:r>
            <a:r>
              <a:rPr sz="1600" spc="-4" dirty="0">
                <a:cs typeface="Calibri"/>
              </a:rPr>
              <a:t>p</a:t>
            </a:r>
            <a:r>
              <a:rPr sz="1600" dirty="0">
                <a:cs typeface="Calibri"/>
              </a:rPr>
              <a:t>o</a:t>
            </a:r>
            <a:r>
              <a:rPr sz="1600" spc="11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11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eñale</a:t>
            </a:r>
            <a:r>
              <a:rPr sz="1600" dirty="0">
                <a:cs typeface="Calibri"/>
              </a:rPr>
              <a:t>s </a:t>
            </a:r>
            <a:r>
              <a:rPr sz="1600" spc="-4" dirty="0">
                <a:cs typeface="Calibri"/>
              </a:rPr>
              <a:t>pa</a:t>
            </a:r>
            <a:r>
              <a:rPr sz="1600" spc="-26" dirty="0">
                <a:cs typeface="Calibri"/>
              </a:rPr>
              <a:t>r</a:t>
            </a:r>
            <a:r>
              <a:rPr sz="1600" dirty="0">
                <a:cs typeface="Calibri"/>
              </a:rPr>
              <a:t>a </a:t>
            </a:r>
            <a:r>
              <a:rPr sz="1600" spc="-3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ep</a:t>
            </a:r>
            <a:r>
              <a:rPr sz="1600" spc="-3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</a:t>
            </a:r>
            <a:r>
              <a:rPr sz="1600" spc="-4" dirty="0">
                <a:cs typeface="Calibri"/>
              </a:rPr>
              <a:t>s</a:t>
            </a:r>
            <a:r>
              <a:rPr sz="1600" spc="-8" dirty="0">
                <a:cs typeface="Calibri"/>
              </a:rPr>
              <a:t>e</a:t>
            </a:r>
            <a:r>
              <a:rPr sz="1600" spc="-15" dirty="0">
                <a:cs typeface="Calibri"/>
              </a:rPr>
              <a:t>n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ar</a:t>
            </a:r>
            <a:r>
              <a:rPr sz="1600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</a:t>
            </a:r>
            <a:r>
              <a:rPr sz="1600" spc="11" dirty="0">
                <a:cs typeface="Calibri"/>
              </a:rPr>
              <a:t> </a:t>
            </a:r>
            <a:r>
              <a:rPr sz="1600" dirty="0">
                <a:cs typeface="Calibri"/>
              </a:rPr>
              <a:t>b</a:t>
            </a:r>
            <a:r>
              <a:rPr sz="1600" spc="-4" dirty="0">
                <a:cs typeface="Calibri"/>
              </a:rPr>
              <a:t>i</a:t>
            </a:r>
            <a:r>
              <a:rPr sz="1600" dirty="0">
                <a:cs typeface="Calibri"/>
              </a:rPr>
              <a:t>ts.</a:t>
            </a:r>
            <a:endParaRPr sz="1600" dirty="0">
              <a:cs typeface="Times New Roman"/>
            </a:endParaRPr>
          </a:p>
          <a:p>
            <a:pPr marL="180975" indent="-171450">
              <a:spcBef>
                <a:spcPts val="863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3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ani</a:t>
            </a:r>
            <a:r>
              <a:rPr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z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aciones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qu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los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fine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IEE</a:t>
            </a:r>
            <a:r>
              <a:rPr spc="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ANSI,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pc="-3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EI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19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CC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ISO</a:t>
            </a:r>
            <a:r>
              <a:rPr spc="-23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ot</a:t>
            </a:r>
            <a:r>
              <a:rPr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91613" y="1544332"/>
            <a:ext cx="2750344" cy="293370"/>
          </a:xfrm>
          <a:custGeom>
            <a:avLst/>
            <a:gdLst/>
            <a:ahLst/>
            <a:cxnLst/>
            <a:rect l="l" t="t" r="r" b="b"/>
            <a:pathLst>
              <a:path w="3667125" h="391160">
                <a:moveTo>
                  <a:pt x="0" y="391134"/>
                </a:moveTo>
                <a:lnTo>
                  <a:pt x="3666616" y="391134"/>
                </a:lnTo>
                <a:lnTo>
                  <a:pt x="3666616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91613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041595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86850" y="1544313"/>
            <a:ext cx="2759869" cy="0"/>
          </a:xfrm>
          <a:custGeom>
            <a:avLst/>
            <a:gdLst/>
            <a:ahLst/>
            <a:cxnLst/>
            <a:rect l="l" t="t" r="r" b="b"/>
            <a:pathLst>
              <a:path w="3679825">
                <a:moveTo>
                  <a:pt x="0" y="0"/>
                </a:moveTo>
                <a:lnTo>
                  <a:pt x="367934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86850" y="1837682"/>
            <a:ext cx="2759869" cy="0"/>
          </a:xfrm>
          <a:custGeom>
            <a:avLst/>
            <a:gdLst/>
            <a:ahLst/>
            <a:cxnLst/>
            <a:rect l="l" t="t" r="r" b="b"/>
            <a:pathLst>
              <a:path w="3679825">
                <a:moveTo>
                  <a:pt x="0" y="0"/>
                </a:moveTo>
                <a:lnTo>
                  <a:pt x="367934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283957" y="1624990"/>
            <a:ext cx="765128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265718" y="1544332"/>
            <a:ext cx="2736533" cy="293370"/>
          </a:xfrm>
          <a:custGeom>
            <a:avLst/>
            <a:gdLst/>
            <a:ahLst/>
            <a:cxnLst/>
            <a:rect l="l" t="t" r="r" b="b"/>
            <a:pathLst>
              <a:path w="3648709" h="391160">
                <a:moveTo>
                  <a:pt x="0" y="391134"/>
                </a:moveTo>
                <a:lnTo>
                  <a:pt x="3648582" y="391134"/>
                </a:lnTo>
                <a:lnTo>
                  <a:pt x="3648582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265718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002060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260955" y="1544313"/>
            <a:ext cx="2746058" cy="0"/>
          </a:xfrm>
          <a:custGeom>
            <a:avLst/>
            <a:gdLst/>
            <a:ahLst/>
            <a:cxnLst/>
            <a:rect l="l" t="t" r="r" b="b"/>
            <a:pathLst>
              <a:path w="3661409">
                <a:moveTo>
                  <a:pt x="0" y="0"/>
                </a:moveTo>
                <a:lnTo>
                  <a:pt x="366115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260955" y="1837682"/>
            <a:ext cx="2746058" cy="0"/>
          </a:xfrm>
          <a:custGeom>
            <a:avLst/>
            <a:gdLst/>
            <a:ahLst/>
            <a:cxnLst/>
            <a:rect l="l" t="t" r="r" b="b"/>
            <a:pathLst>
              <a:path w="3661409">
                <a:moveTo>
                  <a:pt x="0" y="0"/>
                </a:moveTo>
                <a:lnTo>
                  <a:pt x="366115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669578" y="1610703"/>
            <a:ext cx="1934147" cy="156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232946" y="1545760"/>
            <a:ext cx="2743200" cy="293370"/>
          </a:xfrm>
          <a:custGeom>
            <a:avLst/>
            <a:gdLst/>
            <a:ahLst/>
            <a:cxnLst/>
            <a:rect l="l" t="t" r="r" b="b"/>
            <a:pathLst>
              <a:path w="3657600" h="391160">
                <a:moveTo>
                  <a:pt x="0" y="391134"/>
                </a:moveTo>
                <a:lnTo>
                  <a:pt x="3657600" y="391134"/>
                </a:lnTo>
                <a:lnTo>
                  <a:pt x="3657600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232946" y="1540980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8976146" y="1540980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228184" y="1545742"/>
            <a:ext cx="2752725" cy="0"/>
          </a:xfrm>
          <a:custGeom>
            <a:avLst/>
            <a:gdLst/>
            <a:ahLst/>
            <a:cxnLst/>
            <a:rect l="l" t="t" r="r" b="b"/>
            <a:pathLst>
              <a:path w="3670300">
                <a:moveTo>
                  <a:pt x="0" y="0"/>
                </a:moveTo>
                <a:lnTo>
                  <a:pt x="3670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6228184" y="1839112"/>
            <a:ext cx="2752725" cy="0"/>
          </a:xfrm>
          <a:custGeom>
            <a:avLst/>
            <a:gdLst/>
            <a:ahLst/>
            <a:cxnLst/>
            <a:rect l="l" t="t" r="r" b="b"/>
            <a:pathLst>
              <a:path w="3670300">
                <a:moveTo>
                  <a:pt x="0" y="0"/>
                </a:moveTo>
                <a:lnTo>
                  <a:pt x="3670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7297078" y="1597463"/>
            <a:ext cx="613695" cy="147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950000" y="1907500"/>
            <a:ext cx="1471041" cy="955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998006" y="1955508"/>
            <a:ext cx="1337310" cy="821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983719" y="1941219"/>
            <a:ext cx="1365885" cy="850583"/>
          </a:xfrm>
          <a:custGeom>
            <a:avLst/>
            <a:gdLst/>
            <a:ahLst/>
            <a:cxnLst/>
            <a:rect l="l" t="t" r="r" b="b"/>
            <a:pathLst>
              <a:path w="1821180" h="1134110">
                <a:moveTo>
                  <a:pt x="0" y="1133855"/>
                </a:moveTo>
                <a:lnTo>
                  <a:pt x="1821180" y="1133855"/>
                </a:lnTo>
                <a:lnTo>
                  <a:pt x="1821180" y="0"/>
                </a:lnTo>
                <a:lnTo>
                  <a:pt x="0" y="0"/>
                </a:lnTo>
                <a:lnTo>
                  <a:pt x="0" y="1133855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904654" y="1907500"/>
            <a:ext cx="1498473" cy="9761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952662" y="1955507"/>
            <a:ext cx="1364741" cy="842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938373" y="1941220"/>
            <a:ext cx="1393508" cy="871061"/>
          </a:xfrm>
          <a:custGeom>
            <a:avLst/>
            <a:gdLst/>
            <a:ahLst/>
            <a:cxnLst/>
            <a:rect l="l" t="t" r="r" b="b"/>
            <a:pathLst>
              <a:path w="1858009" h="1161414">
                <a:moveTo>
                  <a:pt x="0" y="1161288"/>
                </a:moveTo>
                <a:lnTo>
                  <a:pt x="1857755" y="1161288"/>
                </a:lnTo>
                <a:lnTo>
                  <a:pt x="1857755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881026" y="1907500"/>
            <a:ext cx="1484757" cy="976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6929033" y="1955507"/>
            <a:ext cx="1351026" cy="842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6914746" y="1941220"/>
            <a:ext cx="1379696" cy="871061"/>
          </a:xfrm>
          <a:custGeom>
            <a:avLst/>
            <a:gdLst/>
            <a:ahLst/>
            <a:cxnLst/>
            <a:rect l="l" t="t" r="r" b="b"/>
            <a:pathLst>
              <a:path w="1839595" h="1161414">
                <a:moveTo>
                  <a:pt x="0" y="1161288"/>
                </a:moveTo>
                <a:lnTo>
                  <a:pt x="1839468" y="1161288"/>
                </a:lnTo>
                <a:lnTo>
                  <a:pt x="1839468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D0791243-C5FD-4FD1-9898-7CB0AABF080A}"/>
              </a:ext>
            </a:extLst>
          </p:cNvPr>
          <p:cNvSpPr txBox="1">
            <a:spLocks noChangeArrowheads="1"/>
          </p:cNvSpPr>
          <p:nvPr/>
        </p:nvSpPr>
        <p:spPr>
          <a:xfrm>
            <a:off x="174539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Estándares de medios y hardware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67869" y="1772816"/>
            <a:ext cx="5593796" cy="3732596"/>
          </a:xfrm>
        </p:spPr>
        <p:txBody>
          <a:bodyPr>
            <a:normAutofit/>
          </a:bodyPr>
          <a:lstStyle/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IEEE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es-ES" sz="1400" dirty="0"/>
              <a:t>dedicado a avanzar en innovación tecnológica y a elaborar estándares en una amplia gama de sectores, que incluyen redes.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  <a:r>
              <a:rPr lang="es-ES" sz="1400" dirty="0"/>
              <a:t>estándares relacionados con el cableado eléctrico, los conectores y los racks de red.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/>
              <a:t>estándares para equipos de radio, torres de telefonía móvil, dispositivos de voz sobre IP (VoIP) y comunicaciones satelitales.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Sector de Normalización de las Telecomunicaciones de la Unión Internacional de Telecomunicaciones (ITU-T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r>
              <a:rPr lang="es-ES" sz="1400" dirty="0"/>
              <a:t> estándares para la compresión de videos, televisión de protocolo de Internet (IPTV) y comunicaciones de banda ancha.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010068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Organizaciones de estándares de comunicaciones y electrónica</a:t>
            </a:r>
            <a:endParaRPr lang="es-ES" altLang="en-US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84" y="2204864"/>
            <a:ext cx="3018288" cy="25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38103" y="2728379"/>
            <a:ext cx="3121929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56994" y="3535595"/>
            <a:ext cx="257175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39347" y="4349064"/>
            <a:ext cx="376875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35673" y="5441966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716016" y="2627049"/>
            <a:ext cx="3724726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(Ondas de radio,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211960" y="3491145"/>
            <a:ext cx="2571750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453211" y="4093824"/>
            <a:ext cx="2143125" cy="10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57175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 (Par trenzado)</a:t>
            </a:r>
          </a:p>
          <a:p>
            <a:pPr marL="257175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BNC, F (Coaxial)</a:t>
            </a:r>
          </a:p>
          <a:p>
            <a:pPr marL="257175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ST, SC, LC (Fibra óptica)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468190" y="5202284"/>
            <a:ext cx="1214438" cy="10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57175" indent="-342900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marL="257175" indent="-342900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marL="257175" indent="-342900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89756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ECE5403-0F55-4DF7-B651-CE99B1D63984}"/>
              </a:ext>
            </a:extLst>
          </p:cNvPr>
          <p:cNvSpPr txBox="1"/>
          <p:nvPr/>
        </p:nvSpPr>
        <p:spPr>
          <a:xfrm>
            <a:off x="1763688" y="939843"/>
            <a:ext cx="6840760" cy="644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ts val="2600"/>
              </a:lnSpc>
              <a:buClr>
                <a:srgbClr val="454551"/>
              </a:buClr>
              <a:tabLst>
                <a:tab pos="180975" algn="l"/>
              </a:tabLst>
            </a:pPr>
            <a:r>
              <a:rPr lang="es-ES"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La capa física es responsable de p</a:t>
            </a:r>
            <a:r>
              <a:rPr b="1" spc="-45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1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epa</a:t>
            </a:r>
            <a:r>
              <a:rPr b="1" spc="-60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1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ar</a:t>
            </a:r>
            <a:r>
              <a:rPr b="1" spc="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los</a:t>
            </a:r>
            <a:r>
              <a:rPr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lang="es-ES"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f</a:t>
            </a:r>
            <a:r>
              <a:rPr b="1" spc="-45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5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ames</a:t>
            </a:r>
            <a:r>
              <a:rPr b="1" spc="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pa</a:t>
            </a:r>
            <a:r>
              <a:rPr b="1" spc="-56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se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 t</a:t>
            </a:r>
            <a:r>
              <a:rPr b="1" spc="-56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asmi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i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do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s</a:t>
            </a:r>
            <a:r>
              <a:rPr b="1" spc="3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6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4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3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v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és</a:t>
            </a:r>
            <a:r>
              <a:rPr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e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u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n</a:t>
            </a:r>
            <a:r>
              <a:rPr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me</a:t>
            </a:r>
            <a:r>
              <a:rPr b="1" spc="-23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io</a:t>
            </a:r>
            <a:r>
              <a:rPr b="1" spc="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4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f</a:t>
            </a:r>
            <a:r>
              <a:rPr b="1" spc="-8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í</a:t>
            </a:r>
            <a:r>
              <a:rPr b="1" spc="-4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s</a:t>
            </a:r>
            <a:r>
              <a:rPr b="1" spc="-8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i</a:t>
            </a:r>
            <a:r>
              <a:rPr b="1" spc="-26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c</a:t>
            </a:r>
            <a:r>
              <a:rPr b="1" spc="-4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o</a:t>
            </a:r>
            <a:r>
              <a:rPr lang="es-ES"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.</a:t>
            </a:r>
            <a:endParaRPr dirty="0">
              <a:solidFill>
                <a:schemeClr val="accent5">
                  <a:lumMod val="75000"/>
                </a:schemeClr>
              </a:solidFill>
              <a:latin typeface="ZapfHumnst BT"/>
              <a:cs typeface="Calibri"/>
            </a:endParaRP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01155DE3-EFBB-4428-948A-7C14D7BE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673" y="1812612"/>
            <a:ext cx="657225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conexión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15DF2A81-B777-4C43-A0AB-53B43A3A4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775" y="1784067"/>
            <a:ext cx="5214938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física</a:t>
            </a:r>
          </a:p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inalámbrica</a:t>
            </a:r>
          </a:p>
        </p:txBody>
      </p:sp>
    </p:spTree>
    <p:extLst>
      <p:ext uri="{BB962C8B-B14F-4D97-AF65-F5344CB8AC3E}">
        <p14:creationId xmlns:p14="http://schemas.microsoft.com/office/powerpoint/2010/main" val="7482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  <p:bldP spid="28" grpId="0" autoUpdateAnimBg="0"/>
      <p:bldP spid="2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2713" y="967687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conexión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9233" y="1591037"/>
            <a:ext cx="772833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de que se produzcan las comunicaciones de red, se debe establecer una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a una red local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87805" y="3122063"/>
            <a:ext cx="364331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por cable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07428" y="3568859"/>
            <a:ext cx="2520281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inalámbrica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736053" y="4077072"/>
            <a:ext cx="364331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conexiones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8F7A4432-22BF-4398-A9AD-9882148FB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29" y="2665528"/>
            <a:ext cx="1960315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física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FA451159-B1FB-4308-8AA8-333CDBF1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609848"/>
            <a:ext cx="5286354" cy="32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28750" y="607198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Tarjetas de interfaz de red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991973" y="2140389"/>
            <a:ext cx="4984651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Conectan un dispositivo a la red.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utilizan para conexiones por cable.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87879" y="3576682"/>
            <a:ext cx="7122876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NIC de red de área local inalámbrica (WLAN)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902085" y="4122037"/>
            <a:ext cx="36433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utilizan para conexiones inalámbricas.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conexiones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8F7A4432-22BF-4398-A9AD-9882148FB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578089"/>
            <a:ext cx="4984651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interfaz de red (NIC)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A514995-F55C-49D9-9954-A46F39EA1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03" y="4103900"/>
            <a:ext cx="3955452" cy="24749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7AF630-A5B9-40BE-A9FA-C7BF0C8E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364602"/>
            <a:ext cx="30194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43125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967687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medio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357438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81158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454525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357688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señal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 para transmitir los datos a través de un medio de transmisión  físico o inalámbrico: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714875" y="2027238"/>
            <a:ext cx="4184650" cy="448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71500" y="2000250"/>
            <a:ext cx="40259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711200" y="2152650"/>
          <a:ext cx="36750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Imagen" r:id="rId3" imgW="3675063" imgH="1587500" progId="MS_ClipArt_Gallery.2">
                  <p:embed/>
                </p:oleObj>
              </mc:Choice>
              <mc:Fallback>
                <p:oleObj name="Imagen" r:id="rId3" imgW="3675063" imgH="1587500" progId="MS_ClipArt_Gallery.2">
                  <p:embed/>
                  <p:pic>
                    <p:nvPicPr>
                      <p:cNvPr id="307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2650"/>
                        <a:ext cx="367506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4038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420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9675" y="3255963"/>
            <a:ext cx="3733800" cy="990600"/>
            <a:chOff x="3264" y="2112"/>
            <a:chExt cx="2352" cy="624"/>
          </a:xfrm>
        </p:grpSpPr>
        <p:grpSp>
          <p:nvGrpSpPr>
            <p:cNvPr id="9237" name="Group 10"/>
            <p:cNvGrpSpPr>
              <a:grpSpLocks/>
            </p:cNvGrpSpPr>
            <p:nvPr/>
          </p:nvGrpSpPr>
          <p:grpSpPr bwMode="auto">
            <a:xfrm>
              <a:off x="3792" y="2112"/>
              <a:ext cx="240" cy="624"/>
              <a:chOff x="3792" y="2112"/>
              <a:chExt cx="240" cy="624"/>
            </a:xfrm>
          </p:grpSpPr>
          <p:sp>
            <p:nvSpPr>
              <p:cNvPr id="9256" name="Line 11"/>
              <p:cNvSpPr>
                <a:spLocks noChangeShapeType="1"/>
              </p:cNvSpPr>
              <p:nvPr/>
            </p:nvSpPr>
            <p:spPr bwMode="auto">
              <a:xfrm flipV="1">
                <a:off x="3792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7" name="Line 12"/>
              <p:cNvSpPr>
                <a:spLocks noChangeShapeType="1"/>
              </p:cNvSpPr>
              <p:nvPr/>
            </p:nvSpPr>
            <p:spPr bwMode="auto">
              <a:xfrm>
                <a:off x="3794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8" name="Line 13"/>
              <p:cNvSpPr>
                <a:spLocks noChangeShapeType="1"/>
              </p:cNvSpPr>
              <p:nvPr/>
            </p:nvSpPr>
            <p:spPr bwMode="auto">
              <a:xfrm>
                <a:off x="4032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8" name="Group 14"/>
            <p:cNvGrpSpPr>
              <a:grpSpLocks/>
            </p:cNvGrpSpPr>
            <p:nvPr/>
          </p:nvGrpSpPr>
          <p:grpSpPr bwMode="auto">
            <a:xfrm>
              <a:off x="4848" y="2112"/>
              <a:ext cx="240" cy="624"/>
              <a:chOff x="4848" y="2112"/>
              <a:chExt cx="240" cy="624"/>
            </a:xfrm>
          </p:grpSpPr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 flipV="1">
                <a:off x="4848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4850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5088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9" name="Group 18"/>
            <p:cNvGrpSpPr>
              <a:grpSpLocks/>
            </p:cNvGrpSpPr>
            <p:nvPr/>
          </p:nvGrpSpPr>
          <p:grpSpPr bwMode="auto">
            <a:xfrm>
              <a:off x="4320" y="2112"/>
              <a:ext cx="240" cy="624"/>
              <a:chOff x="4320" y="2112"/>
              <a:chExt cx="240" cy="624"/>
            </a:xfrm>
          </p:grpSpPr>
          <p:sp>
            <p:nvSpPr>
              <p:cNvPr id="9250" name="Line 19"/>
              <p:cNvSpPr>
                <a:spLocks noChangeShapeType="1"/>
              </p:cNvSpPr>
              <p:nvPr/>
            </p:nvSpPr>
            <p:spPr bwMode="auto">
              <a:xfrm flipV="1">
                <a:off x="4320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1" name="Line 20"/>
              <p:cNvSpPr>
                <a:spLocks noChangeShapeType="1"/>
              </p:cNvSpPr>
              <p:nvPr/>
            </p:nvSpPr>
            <p:spPr bwMode="auto">
              <a:xfrm>
                <a:off x="4322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2" name="Line 21"/>
              <p:cNvSpPr>
                <a:spLocks noChangeShapeType="1"/>
              </p:cNvSpPr>
              <p:nvPr/>
            </p:nvSpPr>
            <p:spPr bwMode="auto">
              <a:xfrm>
                <a:off x="4560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0" name="Group 22"/>
            <p:cNvGrpSpPr>
              <a:grpSpLocks/>
            </p:cNvGrpSpPr>
            <p:nvPr/>
          </p:nvGrpSpPr>
          <p:grpSpPr bwMode="auto">
            <a:xfrm>
              <a:off x="3264" y="2112"/>
              <a:ext cx="240" cy="624"/>
              <a:chOff x="3264" y="2112"/>
              <a:chExt cx="240" cy="624"/>
            </a:xfrm>
          </p:grpSpPr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V="1">
                <a:off x="3264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3266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9" name="Line 25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1" name="Group 26"/>
            <p:cNvGrpSpPr>
              <a:grpSpLocks/>
            </p:cNvGrpSpPr>
            <p:nvPr/>
          </p:nvGrpSpPr>
          <p:grpSpPr bwMode="auto">
            <a:xfrm>
              <a:off x="5376" y="2112"/>
              <a:ext cx="240" cy="624"/>
              <a:chOff x="5376" y="2112"/>
              <a:chExt cx="240" cy="624"/>
            </a:xfrm>
          </p:grpSpPr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5376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5378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5616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562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090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082" name="Rectangle 32"/>
          <p:cNvSpPr>
            <a:spLocks noChangeArrowheads="1"/>
          </p:cNvSpPr>
          <p:nvPr/>
        </p:nvSpPr>
        <p:spPr bwMode="auto">
          <a:xfrm>
            <a:off x="5003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58420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4" name="Rectangle 34"/>
          <p:cNvSpPr>
            <a:spLocks noChangeArrowheads="1"/>
          </p:cNvSpPr>
          <p:nvPr/>
        </p:nvSpPr>
        <p:spPr bwMode="auto">
          <a:xfrm>
            <a:off x="66802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75184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6" name="Rectangle 36"/>
          <p:cNvSpPr>
            <a:spLocks noChangeArrowheads="1"/>
          </p:cNvSpPr>
          <p:nvPr/>
        </p:nvSpPr>
        <p:spPr bwMode="auto">
          <a:xfrm>
            <a:off x="8432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5461000" y="42306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0          0        0         0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250950" y="3829050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 Analógicas</a:t>
            </a:r>
          </a:p>
        </p:txBody>
      </p:sp>
      <p:sp>
        <p:nvSpPr>
          <p:cNvPr id="3089" name="Rectangle 39"/>
          <p:cNvSpPr>
            <a:spLocks noChangeArrowheads="1"/>
          </p:cNvSpPr>
          <p:nvPr/>
        </p:nvSpPr>
        <p:spPr bwMode="auto">
          <a:xfrm>
            <a:off x="5781675" y="2173288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714875" y="4687888"/>
            <a:ext cx="4267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Toma la forma de pulsos eléctricos (on-off) separados creando cuadrados y no ondas. 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Un pulso transmitido equivale a 1.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Ausencia de pulso equivale a 0.</a:t>
            </a:r>
            <a:endParaRPr lang="es-MX" sz="1800">
              <a:latin typeface="ZapfHumnst BT"/>
            </a:endParaRPr>
          </a:p>
        </p:txBody>
      </p:sp>
      <p:sp>
        <p:nvSpPr>
          <p:cNvPr id="3091" name="54 CuadroTexto"/>
          <p:cNvSpPr txBox="1">
            <a:spLocks noChangeArrowheads="1"/>
          </p:cNvSpPr>
          <p:nvPr/>
        </p:nvSpPr>
        <p:spPr bwMode="auto">
          <a:xfrm>
            <a:off x="544513" y="4521200"/>
            <a:ext cx="392906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Toma la forma de onda continua dentro de un cierto rango de frecuencia.</a:t>
            </a:r>
            <a:endParaRPr lang="es-MX" dirty="0"/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571500" y="5299075"/>
            <a:ext cx="3929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Teléfono, TV, radio fueron diseñados para usar este tipo de señales.</a:t>
            </a:r>
            <a:endParaRPr lang="es-MX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1827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77" grpId="0" animBg="1"/>
      <p:bldP spid="3078" grpId="0" animBg="1"/>
      <p:bldP spid="3079" grpId="0" animBg="1"/>
      <p:bldP spid="3080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4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1092</Words>
  <Application>Microsoft Office PowerPoint</Application>
  <PresentationFormat>Presentación en pantalla (4:3)</PresentationFormat>
  <Paragraphs>150</Paragraphs>
  <Slides>16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Dom Casual</vt:lpstr>
      <vt:lpstr>Monotype Sorts</vt:lpstr>
      <vt:lpstr>Times New Roman</vt:lpstr>
      <vt:lpstr>Wingdings</vt:lpstr>
      <vt:lpstr>ZapfHumnst BT</vt:lpstr>
      <vt:lpstr>Tema de Office</vt:lpstr>
      <vt:lpstr>Imagen</vt:lpstr>
      <vt:lpstr>TC 200B  Interconexión de dispositivos</vt:lpstr>
      <vt:lpstr>Presentación de PowerPoint</vt:lpstr>
      <vt:lpstr>Presentación de PowerPoint</vt:lpstr>
      <vt:lpstr>Organizaciones de estándares de comunicaciones y electrónica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126</cp:revision>
  <cp:lastPrinted>2020-02-27T15:33:41Z</cp:lastPrinted>
  <dcterms:created xsi:type="dcterms:W3CDTF">2013-06-11T22:32:36Z</dcterms:created>
  <dcterms:modified xsi:type="dcterms:W3CDTF">2022-03-28T02:14:23Z</dcterms:modified>
</cp:coreProperties>
</file>