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1" r:id="rId2"/>
    <p:sldId id="493" r:id="rId3"/>
    <p:sldId id="856" r:id="rId4"/>
    <p:sldId id="852" r:id="rId5"/>
    <p:sldId id="853" r:id="rId6"/>
    <p:sldId id="461" r:id="rId7"/>
    <p:sldId id="628" r:id="rId8"/>
    <p:sldId id="854" r:id="rId9"/>
    <p:sldId id="855" r:id="rId10"/>
    <p:sldId id="634" r:id="rId11"/>
    <p:sldId id="629" r:id="rId12"/>
    <p:sldId id="630" r:id="rId13"/>
    <p:sldId id="632" r:id="rId14"/>
    <p:sldId id="631" r:id="rId15"/>
    <p:sldId id="351" r:id="rId16"/>
    <p:sldId id="352" r:id="rId17"/>
    <p:sldId id="633" r:id="rId18"/>
    <p:sldId id="635" r:id="rId19"/>
    <p:sldId id="636" r:id="rId20"/>
    <p:sldId id="482" r:id="rId21"/>
    <p:sldId id="484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2639" autoAdjust="0"/>
  </p:normalViewPr>
  <p:slideViewPr>
    <p:cSldViewPr>
      <p:cViewPr varScale="1">
        <p:scale>
          <a:sx n="102" d="100"/>
          <a:sy n="102" d="100"/>
        </p:scale>
        <p:origin x="21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46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526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5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086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859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855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251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46807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560840" cy="144016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Redes inalámbricas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11" name="Imagen 10" descr="Imagen de la pantalla de un computador portátil&#10;&#10;Descripción generada automáticamente con confianza baja">
            <a:extLst>
              <a:ext uri="{FF2B5EF4-FFF2-40B4-BE49-F238E27FC236}">
                <a16:creationId xmlns:a16="http://schemas.microsoft.com/office/drawing/2014/main" id="{5A216DD5-BD1F-4474-BD25-FD6BA62E9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645024"/>
            <a:ext cx="392678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4426B1-8847-41D6-9026-3DCDCEE8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6" y="1304764"/>
            <a:ext cx="7477608" cy="424847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8E8C645-F8D9-410B-A4E7-11A88C102E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Versiones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99C9D5-321B-48E1-9BEF-86D822F7A757}"/>
              </a:ext>
            </a:extLst>
          </p:cNvPr>
          <p:cNvSpPr txBox="1"/>
          <p:nvPr/>
        </p:nvSpPr>
        <p:spPr>
          <a:xfrm>
            <a:off x="683568" y="5671929"/>
            <a:ext cx="784887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</a:rPr>
              <a:t>Banda de frecuencias de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6GHz</a:t>
            </a:r>
          </a:p>
          <a:p>
            <a:pPr algn="just"/>
            <a:r>
              <a:rPr lang="es-ES" sz="1400" dirty="0" err="1">
                <a:solidFill>
                  <a:srgbClr val="000000"/>
                </a:solidFill>
              </a:rPr>
              <a:t>Wi</a:t>
            </a:r>
            <a:r>
              <a:rPr lang="es-ES" sz="1400" dirty="0">
                <a:solidFill>
                  <a:srgbClr val="000000"/>
                </a:solidFill>
              </a:rPr>
              <a:t>-Fi 6 no es la utilización de la banda de 6 GHz, si no la utilización de la banda de 2.4 GHz y la banda de 5 GHz para poder aprovechar las ventajas de ambas, la banda de 2.4 GHz tiene una mayor cobertura, y la banda de 5 GHz tiene una mayor velocidad.</a:t>
            </a:r>
          </a:p>
        </p:txBody>
      </p:sp>
    </p:spTree>
    <p:extLst>
      <p:ext uri="{BB962C8B-B14F-4D97-AF65-F5344CB8AC3E}">
        <p14:creationId xmlns:p14="http://schemas.microsoft.com/office/powerpoint/2010/main" val="294184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23120"/>
            <a:ext cx="7920880" cy="311561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o es tan rápida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como la conexión por Ethernet, ya que depende de la 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distancia al </a:t>
            </a:r>
            <a:r>
              <a:rPr lang="es-ES" sz="1800" dirty="0" err="1">
                <a:solidFill>
                  <a:schemeClr val="bg2">
                    <a:lumMod val="10000"/>
                  </a:schemeClr>
                </a:solidFill>
                <a:effectLst/>
              </a:rPr>
              <a:t>router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a la que se encuentre tu dispositivo.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Interferencias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Atenuación</a:t>
            </a:r>
            <a:endParaRPr lang="es-ES" altLang="es-MX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91303422-A6A6-47D1-91F8-742D83000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0928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775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Interferencias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611560" y="1412777"/>
            <a:ext cx="792088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Debido a que las redes inalámbricas operan en un espectro de frecuencias utilizado por otras tecnologías, pueden existir interferencias que pueden afectar negativamente al rendimiento.</a:t>
            </a:r>
          </a:p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Tecnologías que pueden producir interferencias: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Hornos Microondas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Teléfonos inalámbricos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Otras redes WLAN</a:t>
            </a:r>
          </a:p>
          <a:p>
            <a:endParaRPr lang="es-ES_tradnl" altLang="es-MX" dirty="0"/>
          </a:p>
        </p:txBody>
      </p:sp>
      <p:pic>
        <p:nvPicPr>
          <p:cNvPr id="5" name="Imagen 4" descr="Imagen que contiene interior, computer, tabla, computadora&#10;&#10;Descripción generada automáticamente">
            <a:extLst>
              <a:ext uri="{FF2B5EF4-FFF2-40B4-BE49-F238E27FC236}">
                <a16:creationId xmlns:a16="http://schemas.microsoft.com/office/drawing/2014/main" id="{BD2FCAE9-71A6-475E-BDBC-BE95CFBA8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56992"/>
            <a:ext cx="4029056" cy="249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3657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1043608" y="1655797"/>
            <a:ext cx="7272808" cy="10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Las señales de radio frecuencia pueden desvanecerse o bloquearse por materiales medioambientales.</a:t>
            </a:r>
            <a:endParaRPr lang="es-ES_tradnl" altLang="es-MX" sz="1600" dirty="0"/>
          </a:p>
        </p:txBody>
      </p:sp>
      <p:sp>
        <p:nvSpPr>
          <p:cNvPr id="5" name="13 Forma libre">
            <a:extLst>
              <a:ext uri="{FF2B5EF4-FFF2-40B4-BE49-F238E27FC236}">
                <a16:creationId xmlns:a16="http://schemas.microsoft.com/office/drawing/2014/main" id="{F023A8F6-F791-4F7D-967E-6D3ACEC0A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825" y="3162420"/>
            <a:ext cx="1084262" cy="1328738"/>
          </a:xfrm>
          <a:custGeom>
            <a:avLst/>
            <a:gdLst>
              <a:gd name="T0" fmla="*/ 24310 w 1083733"/>
              <a:gd name="T1" fmla="*/ 1140364 h 1328057"/>
              <a:gd name="T2" fmla="*/ 24310 w 1083733"/>
              <a:gd name="T3" fmla="*/ 1009064 h 1328057"/>
              <a:gd name="T4" fmla="*/ 170163 w 1083733"/>
              <a:gd name="T5" fmla="*/ 367153 h 1328057"/>
              <a:gd name="T6" fmla="*/ 403525 w 1083733"/>
              <a:gd name="T7" fmla="*/ 1330021 h 1328057"/>
              <a:gd name="T8" fmla="*/ 607718 w 1083733"/>
              <a:gd name="T9" fmla="*/ 337976 h 1328057"/>
              <a:gd name="T10" fmla="*/ 797328 w 1083733"/>
              <a:gd name="T11" fmla="*/ 1154953 h 1328057"/>
              <a:gd name="T12" fmla="*/ 884839 w 1083733"/>
              <a:gd name="T13" fmla="*/ 2429 h 1328057"/>
              <a:gd name="T14" fmla="*/ 1001521 w 1083733"/>
              <a:gd name="T15" fmla="*/ 1169543 h 1328057"/>
              <a:gd name="T16" fmla="*/ 1089035 w 1083733"/>
              <a:gd name="T17" fmla="*/ 600577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9" name="12 Conector recto">
            <a:extLst>
              <a:ext uri="{FF2B5EF4-FFF2-40B4-BE49-F238E27FC236}">
                <a16:creationId xmlns:a16="http://schemas.microsoft.com/office/drawing/2014/main" id="{014893D3-98FC-427D-80FF-937377CF7F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9675" y="3976808"/>
            <a:ext cx="13573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15 CuadroTexto">
            <a:extLst>
              <a:ext uri="{FF2B5EF4-FFF2-40B4-BE49-F238E27FC236}">
                <a16:creationId xmlns:a16="http://schemas.microsoft.com/office/drawing/2014/main" id="{C24DA4C7-62F6-41E9-A88A-48B22898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270522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Original</a:t>
            </a:r>
          </a:p>
        </p:txBody>
      </p:sp>
      <p:sp>
        <p:nvSpPr>
          <p:cNvPr id="11" name="18 Rectángulo redondeado">
            <a:extLst>
              <a:ext uri="{FF2B5EF4-FFF2-40B4-BE49-F238E27FC236}">
                <a16:creationId xmlns:a16="http://schemas.microsoft.com/office/drawing/2014/main" id="{C6500C72-6265-484C-B7B4-151CDC0A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300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2" name="19 CuadroTexto">
            <a:extLst>
              <a:ext uri="{FF2B5EF4-FFF2-40B4-BE49-F238E27FC236}">
                <a16:creationId xmlns:a16="http://schemas.microsoft.com/office/drawing/2014/main" id="{49871D88-89F7-4DDD-8394-EAF4C3BE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1</a:t>
            </a:r>
          </a:p>
        </p:txBody>
      </p:sp>
      <p:sp>
        <p:nvSpPr>
          <p:cNvPr id="13" name="20 CuadroTexto">
            <a:extLst>
              <a:ext uri="{FF2B5EF4-FFF2-40B4-BE49-F238E27FC236}">
                <a16:creationId xmlns:a16="http://schemas.microsoft.com/office/drawing/2014/main" id="{7308C414-5FA3-4F22-B38D-BAC10752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425" y="4991220"/>
            <a:ext cx="2500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i="1">
                <a:cs typeface="Times New Roman" pitchFamily="18" charset="0"/>
              </a:rPr>
              <a:t>Medio de transmisión</a:t>
            </a:r>
          </a:p>
        </p:txBody>
      </p:sp>
      <p:sp>
        <p:nvSpPr>
          <p:cNvPr id="14" name="21 Rectángulo redondeado">
            <a:extLst>
              <a:ext uri="{FF2B5EF4-FFF2-40B4-BE49-F238E27FC236}">
                <a16:creationId xmlns:a16="http://schemas.microsoft.com/office/drawing/2014/main" id="{19A30867-C068-4C6B-9FA0-B214F42C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75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5" name="22 CuadroTexto">
            <a:extLst>
              <a:ext uri="{FF2B5EF4-FFF2-40B4-BE49-F238E27FC236}">
                <a16:creationId xmlns:a16="http://schemas.microsoft.com/office/drawing/2014/main" id="{D5127EF5-EE88-4B29-9CF9-9B531CA1C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425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2</a:t>
            </a:r>
          </a:p>
        </p:txBody>
      </p:sp>
      <p:sp>
        <p:nvSpPr>
          <p:cNvPr id="16" name="23 Forma libre">
            <a:extLst>
              <a:ext uri="{FF2B5EF4-FFF2-40B4-BE49-F238E27FC236}">
                <a16:creationId xmlns:a16="http://schemas.microsoft.com/office/drawing/2014/main" id="{90BE3755-D178-4F56-B9E8-A71E5976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412" y="3491033"/>
            <a:ext cx="1084263" cy="785812"/>
          </a:xfrm>
          <a:custGeom>
            <a:avLst/>
            <a:gdLst>
              <a:gd name="T0" fmla="*/ 24310 w 1083733"/>
              <a:gd name="T1" fmla="*/ 3531 h 1328057"/>
              <a:gd name="T2" fmla="*/ 24310 w 1083733"/>
              <a:gd name="T3" fmla="*/ 3125 h 1328057"/>
              <a:gd name="T4" fmla="*/ 170163 w 1083733"/>
              <a:gd name="T5" fmla="*/ 1137 h 1328057"/>
              <a:gd name="T6" fmla="*/ 403529 w 1083733"/>
              <a:gd name="T7" fmla="*/ 4119 h 1328057"/>
              <a:gd name="T8" fmla="*/ 607725 w 1083733"/>
              <a:gd name="T9" fmla="*/ 1047 h 1328057"/>
              <a:gd name="T10" fmla="*/ 797335 w 1083733"/>
              <a:gd name="T11" fmla="*/ 3577 h 1328057"/>
              <a:gd name="T12" fmla="*/ 884848 w 1083733"/>
              <a:gd name="T13" fmla="*/ 8 h 1328057"/>
              <a:gd name="T14" fmla="*/ 1001530 w 1083733"/>
              <a:gd name="T15" fmla="*/ 3622 h 1328057"/>
              <a:gd name="T16" fmla="*/ 1089045 w 1083733"/>
              <a:gd name="T17" fmla="*/ 1860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17" name="24 Conector recto">
            <a:extLst>
              <a:ext uri="{FF2B5EF4-FFF2-40B4-BE49-F238E27FC236}">
                <a16:creationId xmlns:a16="http://schemas.microsoft.com/office/drawing/2014/main" id="{E0ABB55D-6149-4630-8610-6EA2E89B6E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37237" y="3976808"/>
            <a:ext cx="135731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25 CuadroTexto">
            <a:extLst>
              <a:ext uri="{FF2B5EF4-FFF2-40B4-BE49-F238E27FC236}">
                <a16:creationId xmlns:a16="http://schemas.microsoft.com/office/drawing/2014/main" id="{20B4F5F7-CBDF-4A00-A4AC-3CF24C8B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705220"/>
            <a:ext cx="1214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Atenuado</a:t>
            </a:r>
          </a:p>
        </p:txBody>
      </p:sp>
      <p:cxnSp>
        <p:nvCxnSpPr>
          <p:cNvPr id="19" name="17 Conector recto">
            <a:extLst>
              <a:ext uri="{FF2B5EF4-FFF2-40B4-BE49-F238E27FC236}">
                <a16:creationId xmlns:a16="http://schemas.microsoft.com/office/drawing/2014/main" id="{4B155412-2DE6-4E47-9CE0-A43F213BF003}"/>
              </a:ext>
            </a:extLst>
          </p:cNvPr>
          <p:cNvCxnSpPr>
            <a:cxnSpLocks noChangeShapeType="1"/>
            <a:endCxn id="14" idx="1"/>
          </p:cNvCxnSpPr>
          <p:nvPr/>
        </p:nvCxnSpPr>
        <p:spPr bwMode="auto">
          <a:xfrm>
            <a:off x="2722612" y="4812627"/>
            <a:ext cx="33575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9382112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539552" y="1412776"/>
            <a:ext cx="7526224" cy="52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 siguiente tabla muestra como afectan estos materiales a las señales inalámbricas:</a:t>
            </a:r>
            <a:endParaRPr lang="es-ES_tradnl" altLang="es-MX" sz="1600" dirty="0"/>
          </a:p>
        </p:txBody>
      </p:sp>
      <p:graphicFrame>
        <p:nvGraphicFramePr>
          <p:cNvPr id="7" name="2 Tabla">
            <a:extLst>
              <a:ext uri="{FF2B5EF4-FFF2-40B4-BE49-F238E27FC236}">
                <a16:creationId xmlns:a16="http://schemas.microsoft.com/office/drawing/2014/main" id="{1E89715E-B63E-4130-8098-CDD0A72F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30677"/>
              </p:ext>
            </p:extLst>
          </p:nvPr>
        </p:nvGraphicFramePr>
        <p:xfrm>
          <a:off x="648952" y="2047529"/>
          <a:ext cx="7750578" cy="409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04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Material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Ejemplo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Interferencia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Madera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Tablas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Vidrio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Amianto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Techo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Yeso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Paredes interiores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Ladrillo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Paredes interiores/exteriores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Árboles y plantas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Agua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Lluvia / Niebla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Cerámica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Rollo de 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Vidrio con alto contenido de plomo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Metales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Vigas / Armarios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Muy 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1027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9895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4" y="1463179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</a:t>
            </a:r>
            <a:r>
              <a:rPr lang="es-MX" sz="1600" b="1" dirty="0">
                <a:latin typeface="ZapfHumnst BT"/>
              </a:rPr>
              <a:t>2.4 GHz</a:t>
            </a:r>
            <a:r>
              <a:rPr lang="es-MX" sz="1600" dirty="0">
                <a:latin typeface="ZapfHumnst BT"/>
              </a:rPr>
              <a:t>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3054780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BADFD2-7402-4EE1-A8D8-8135B24A306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</p:spTree>
    <p:extLst>
      <p:ext uri="{BB962C8B-B14F-4D97-AF65-F5344CB8AC3E}">
        <p14:creationId xmlns:p14="http://schemas.microsoft.com/office/powerpoint/2010/main" val="393533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46" y="2204864"/>
            <a:ext cx="5904426" cy="4248472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623361"/>
            <a:ext cx="7416824" cy="8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2127417"/>
            <a:ext cx="2376264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764704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77EC9833-F1EC-438B-B0D5-6DBCB39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638" y="4832535"/>
            <a:ext cx="3199345" cy="1927201"/>
          </a:xfrm>
          <a:prstGeom prst="rect">
            <a:avLst/>
          </a:prstGeom>
        </p:spPr>
      </p:pic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70434" y="1155818"/>
            <a:ext cx="7989998" cy="3281294"/>
          </a:xfrm>
        </p:spPr>
        <p:txBody>
          <a:bodyPr>
            <a:normAutofit fontScale="92500"/>
          </a:bodyPr>
          <a:lstStyle/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El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Bluetooth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es un protocolo de comunicación inalámbrica entre dispositivos. Su objetivo es permitir que diferentes dispositivos establezcan una conexión permanente entre ambos mediante un sistema de radiofrecuencia segura.</a:t>
            </a:r>
          </a:p>
          <a:p>
            <a:pPr algn="just">
              <a:lnSpc>
                <a:spcPts val="2600"/>
              </a:lnSpc>
              <a:spcBef>
                <a:spcPts val="600"/>
              </a:spcBef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Con el Bluetooth vas a poder conectar uno o más dispositivos entre sí, y en cada conexión que se realiza, se pueden transmitir voz y datos entre ellos sin necesitar conectarlos por cable. </a:t>
            </a:r>
          </a:p>
          <a:p>
            <a:pPr algn="just">
              <a:lnSpc>
                <a:spcPts val="2600"/>
              </a:lnSpc>
              <a:spcBef>
                <a:spcPts val="600"/>
              </a:spcBef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Este protocolo tiene muchos usos, como: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</a:pPr>
            <a:r>
              <a:rPr lang="es-ES" sz="1500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s-ES" sz="15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onectar periféricos como teclados y ratones a tu computadora o móvil para poder utilizarlos.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</a:pPr>
            <a:r>
              <a:rPr lang="es-ES" sz="15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Compartir todo tipo de archivos entre dispositivos.</a:t>
            </a:r>
          </a:p>
          <a:p>
            <a:pPr algn="just">
              <a:lnSpc>
                <a:spcPts val="2600"/>
              </a:lnSpc>
              <a:spcBef>
                <a:spcPts val="600"/>
              </a:spcBef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Un mismo dispositivo puede tener conectados varios dispositivos y periféricos.</a:t>
            </a:r>
            <a:endParaRPr lang="es-ES" alt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5598F7A0-F360-4564-995A-EB695128B650}"/>
              </a:ext>
            </a:extLst>
          </p:cNvPr>
          <p:cNvSpPr txBox="1">
            <a:spLocks/>
          </p:cNvSpPr>
          <p:nvPr/>
        </p:nvSpPr>
        <p:spPr>
          <a:xfrm>
            <a:off x="467544" y="4437112"/>
            <a:ext cx="6912768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Teniendo en cuenta su alcance podemos distinguir tres clases de bluetooth:</a:t>
            </a:r>
            <a:endParaRPr lang="es-ES" altLang="es-MX" sz="1600" dirty="0"/>
          </a:p>
        </p:txBody>
      </p:sp>
      <p:graphicFrame>
        <p:nvGraphicFramePr>
          <p:cNvPr id="8" name="3 Tabla">
            <a:extLst>
              <a:ext uri="{FF2B5EF4-FFF2-40B4-BE49-F238E27FC236}">
                <a16:creationId xmlns:a16="http://schemas.microsoft.com/office/drawing/2014/main" id="{C9423CEC-BCC7-4A4E-91AA-10DF616DE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26266"/>
              </p:ext>
            </p:extLst>
          </p:nvPr>
        </p:nvGraphicFramePr>
        <p:xfrm>
          <a:off x="931092" y="5145763"/>
          <a:ext cx="4248474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Clase 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100 metros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Clase 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20 metros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Clase 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 metro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20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70434" y="1155818"/>
            <a:ext cx="7773974" cy="977038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i="0" dirty="0">
                <a:solidFill>
                  <a:srgbClr val="333333"/>
                </a:solidFill>
                <a:effectLst/>
              </a:rPr>
              <a:t>La </a:t>
            </a:r>
            <a:r>
              <a:rPr lang="es-E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velocidad del Bluetooth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va de alrededor de 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721 kbps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con la versión de 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Bluetooth 1.1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hasta 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50 Mb/s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con la versión de 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Bluetooth 5.0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907BA3E-527F-487D-BA22-A8D57BE5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253" y="2141478"/>
            <a:ext cx="5376335" cy="40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88640"/>
            <a:ext cx="878497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Diferencias entre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Bluetooth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907BA3E-527F-487D-BA22-A8D57BE5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70" y="2533830"/>
            <a:ext cx="3528392" cy="2646294"/>
          </a:xfrm>
          <a:prstGeom prst="rect">
            <a:avLst/>
          </a:prstGeom>
        </p:spPr>
      </p:pic>
      <p:pic>
        <p:nvPicPr>
          <p:cNvPr id="3" name="Imagen 2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CFDB5D28-441C-4FAA-9840-DA27B0143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1" y="2392970"/>
            <a:ext cx="3672408" cy="2519272"/>
          </a:xfrm>
          <a:prstGeom prst="rect">
            <a:avLst/>
          </a:prstGeom>
        </p:spPr>
      </p:pic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4B3CA3A8-C610-45BA-83F8-BF8D4DDF3238}"/>
              </a:ext>
            </a:extLst>
          </p:cNvPr>
          <p:cNvSpPr txBox="1">
            <a:spLocks/>
          </p:cNvSpPr>
          <p:nvPr/>
        </p:nvSpPr>
        <p:spPr>
          <a:xfrm>
            <a:off x="699688" y="1556792"/>
            <a:ext cx="3440263" cy="97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WiFi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rgbClr val="333333"/>
                </a:solidFill>
              </a:rPr>
              <a:t>se utiliza más para poder </a:t>
            </a:r>
            <a:r>
              <a:rPr lang="es-ES" sz="1400" b="1" dirty="0">
                <a:solidFill>
                  <a:srgbClr val="333333"/>
                </a:solidFill>
              </a:rPr>
              <a:t>conectar dispositivos a Internet</a:t>
            </a:r>
            <a:r>
              <a:rPr lang="es-ES" sz="1400" dirty="0">
                <a:solidFill>
                  <a:srgbClr val="333333"/>
                </a:solidFill>
              </a:rPr>
              <a:t> y entre sí.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F2D72477-2257-47F2-8471-337EA416A975}"/>
              </a:ext>
            </a:extLst>
          </p:cNvPr>
          <p:cNvSpPr txBox="1">
            <a:spLocks/>
          </p:cNvSpPr>
          <p:nvPr/>
        </p:nvSpPr>
        <p:spPr>
          <a:xfrm>
            <a:off x="4930070" y="1556792"/>
            <a:ext cx="3528392" cy="85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Bluetooth</a:t>
            </a:r>
            <a:r>
              <a:rPr lang="es-ES" sz="1400" dirty="0">
                <a:solidFill>
                  <a:srgbClr val="333333"/>
                </a:solidFill>
              </a:rPr>
              <a:t> se utiliza para </a:t>
            </a:r>
            <a:r>
              <a:rPr lang="es-ES" sz="1400" b="1" dirty="0">
                <a:solidFill>
                  <a:srgbClr val="333333"/>
                </a:solidFill>
              </a:rPr>
              <a:t>conectar dispositivos entre sí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AE6950-0D53-4780-AFC9-052806CBF9E4}"/>
              </a:ext>
            </a:extLst>
          </p:cNvPr>
          <p:cNvSpPr txBox="1"/>
          <p:nvPr/>
        </p:nvSpPr>
        <p:spPr>
          <a:xfrm>
            <a:off x="878263" y="5232212"/>
            <a:ext cx="7595399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El </a:t>
            </a:r>
            <a:r>
              <a:rPr lang="es-E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Bluetooth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sustituye a los cables con los que conectas un teclado o ratón a la computadora para utilizarlos, mientras que el </a:t>
            </a:r>
            <a:r>
              <a:rPr lang="es-ES" sz="1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hace que esta computadora se conecte a la red.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0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62" y="1988840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2016112"/>
            <a:ext cx="345638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Redes LAN inalámbricas.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medios inalámbricos.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Problemas de la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Diferencias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Ventajas del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69269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xfrm>
            <a:off x="427038" y="1196752"/>
            <a:ext cx="8249418" cy="4104456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Es una norma de transmisión de datos que utiliza las ondas de radio en las frecuencias de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2.3 a 5.8 GHz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puede tener una cobertura de hasta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70 km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Worldwide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Interoperability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Microwave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Access” o Interoperabilidad mundial de acceso por microondas. P</a:t>
            </a:r>
            <a:r>
              <a:rPr lang="es-ES" sz="4900" dirty="0" err="1">
                <a:solidFill>
                  <a:schemeClr val="bg2">
                    <a:lumMod val="25000"/>
                  </a:schemeClr>
                </a:solidFill>
              </a:rPr>
              <a:t>ermite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la recepción de datos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microondas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retransmisión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ondas de radio</a:t>
            </a:r>
            <a:r>
              <a:rPr lang="es-ES_tradnl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Estandar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IEEE </a:t>
            </a:r>
            <a:r>
              <a:rPr lang="es-ES_tradnl" altLang="es-MX" sz="4900" b="1" dirty="0">
                <a:solidFill>
                  <a:schemeClr val="bg2">
                    <a:lumMod val="25000"/>
                  </a:schemeClr>
                </a:solidFill>
              </a:rPr>
              <a:t>802.16 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Creado por un consorcio de empresas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  <a:buFont typeface="Verdana" pitchFamily="34" charset="0"/>
              <a:buNone/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	(actualmente mas de 100)</a:t>
            </a:r>
          </a:p>
          <a:p>
            <a:pPr lvl="1" algn="just" eaLnBrk="1" hangingPunct="1">
              <a:lnSpc>
                <a:spcPct val="90000"/>
              </a:lnSpc>
            </a:pPr>
            <a:endParaRPr lang="es-ES_tradnl" altLang="es-MX" sz="4900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s-ES_tradnl" altLang="es-MX" sz="1800" dirty="0"/>
          </a:p>
        </p:txBody>
      </p:sp>
      <p:pic>
        <p:nvPicPr>
          <p:cNvPr id="30723" name="Picture 4" descr="Image3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29000"/>
            <a:ext cx="432048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5FAC942-EEFB-4CAB-9078-0B6F91E91AFF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-Max?</a:t>
            </a:r>
          </a:p>
        </p:txBody>
      </p:sp>
    </p:spTree>
    <p:extLst>
      <p:ext uri="{BB962C8B-B14F-4D97-AF65-F5344CB8AC3E}">
        <p14:creationId xmlns:p14="http://schemas.microsoft.com/office/powerpoint/2010/main" val="81350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body" idx="1"/>
          </p:nvPr>
        </p:nvSpPr>
        <p:spPr>
          <a:xfrm>
            <a:off x="683568" y="1435401"/>
            <a:ext cx="7992888" cy="46578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Cobertura a un área muy extensa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Adecuado para ciudades enteras, pudiendo formar una MAN, en lugar de una red de área local como puede proporcionar Wifi.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Puede producir transmisiones de hasta </a:t>
            </a:r>
            <a:r>
              <a:rPr lang="es-ES_tradnl" altLang="es-MX" sz="2000" b="1" dirty="0">
                <a:solidFill>
                  <a:schemeClr val="bg2">
                    <a:lumMod val="25000"/>
                  </a:schemeClr>
                </a:solidFill>
              </a:rPr>
              <a:t>70 Mbps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Puede ser simétrico lo cual significa que puede proporcionar un flujo de datos similar tanto de subida como de bajada.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Las antenas de WiMAX operan a una frecuencia de hasta </a:t>
            </a:r>
            <a:r>
              <a:rPr lang="es-ES_tradnl" altLang="es-MX" sz="2000" b="1" dirty="0">
                <a:solidFill>
                  <a:schemeClr val="bg2">
                    <a:lumMod val="25000"/>
                  </a:schemeClr>
                </a:solidFill>
              </a:rPr>
              <a:t>60 </a:t>
            </a:r>
            <a:r>
              <a:rPr lang="es-ES_tradnl" altLang="es-MX" sz="2000" b="1" dirty="0" err="1">
                <a:solidFill>
                  <a:schemeClr val="bg2">
                    <a:lumMod val="25000"/>
                  </a:schemeClr>
                </a:solidFill>
              </a:rPr>
              <a:t>Mhz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. Las antenas no tienen que estar directamente alineadas con sus clientes.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A0C3D0-3C5E-493D-9B58-B770E967A9C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Ventajas del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</a:t>
            </a:r>
          </a:p>
        </p:txBody>
      </p:sp>
    </p:spTree>
    <p:extLst>
      <p:ext uri="{BB962C8B-B14F-4D97-AF65-F5344CB8AC3E}">
        <p14:creationId xmlns:p14="http://schemas.microsoft.com/office/powerpoint/2010/main" val="178369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55321" y="229331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LAN inalámbricas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692696"/>
            <a:ext cx="4702832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845094-FDD9-4BA5-98CC-B95946CE533D}"/>
              </a:ext>
            </a:extLst>
          </p:cNvPr>
          <p:cNvSpPr txBox="1">
            <a:spLocks noChangeArrowheads="1"/>
          </p:cNvSpPr>
          <p:nvPr/>
        </p:nvSpPr>
        <p:spPr>
          <a:xfrm>
            <a:off x="572202" y="1547949"/>
            <a:ext cx="7806586" cy="1884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Punto de acceso inalámbrico (AP)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s-ES" sz="1600" dirty="0">
                <a:solidFill>
                  <a:srgbClr val="0070C0"/>
                </a:solidFill>
              </a:rPr>
              <a:t>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Concentra las señales inalámbricas de los usuarios y se conecta a la infraestructura de red cableada.</a:t>
            </a:r>
          </a:p>
          <a:p>
            <a:pPr marL="57150" indent="0" algn="just">
              <a:lnSpc>
                <a:spcPts val="2600"/>
              </a:lnSpc>
              <a:spcBef>
                <a:spcPts val="1200"/>
              </a:spcBef>
              <a:buNone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Adaptadores NIC inalámbricos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Proporcionan capacidad de comunicación inalámbrica a cada dispositivo de red.</a:t>
            </a:r>
            <a:endParaRPr lang="es-ES" altLang="en-US" sz="1600" b="1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5603AD-8D3A-4C14-974F-4C91A1218643}"/>
              </a:ext>
            </a:extLst>
          </p:cNvPr>
          <p:cNvSpPr txBox="1"/>
          <p:nvPr/>
        </p:nvSpPr>
        <p:spPr>
          <a:xfrm>
            <a:off x="5601671" y="3754365"/>
            <a:ext cx="2726668" cy="206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1" algn="just">
              <a:lnSpc>
                <a:spcPts val="2600"/>
              </a:lnSpc>
            </a:pPr>
            <a:r>
              <a:rPr lang="es-ES" sz="1600" dirty="0"/>
              <a:t>Los </a:t>
            </a:r>
            <a:r>
              <a:rPr lang="es-ES" sz="1600" b="1" dirty="0">
                <a:solidFill>
                  <a:srgbClr val="FF0000"/>
                </a:solidFill>
              </a:rPr>
              <a:t>routers inalámbricos domésticos</a:t>
            </a:r>
            <a:r>
              <a:rPr lang="es-ES" sz="1600" dirty="0"/>
              <a:t> y de pequeñas empresas integran las funciones de un router, un switch y un punto de acceso en un solo dispositivo.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781076F-01D5-4033-A20B-329B74E8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3" y="3645024"/>
            <a:ext cx="4666697" cy="21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918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46060" y="2069920"/>
            <a:ext cx="4486808" cy="166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pic>
        <p:nvPicPr>
          <p:cNvPr id="3" name="Imagen 2" descr="Imagen que contiene medidor, teléfono&#10;&#10;Descripción generada automáticamente">
            <a:extLst>
              <a:ext uri="{FF2B5EF4-FFF2-40B4-BE49-F238E27FC236}">
                <a16:creationId xmlns:a16="http://schemas.microsoft.com/office/drawing/2014/main" id="{6114799D-7569-4D96-AB43-337D4C81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2882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32990" y="1340768"/>
            <a:ext cx="8278019" cy="403244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La palabra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 viene de 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Wireless Fidelity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Se trata de </a:t>
            </a:r>
            <a:r>
              <a:rPr lang="es-ES" b="1" i="0" dirty="0">
                <a:solidFill>
                  <a:srgbClr val="333333"/>
                </a:solidFill>
                <a:effectLst/>
                <a:latin typeface="Charter"/>
              </a:rPr>
              <a:t>un protocolo de transmisión de datos de forma inalámbrica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, que se utiliza principalmente para: 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Conectar dispositivos a Internet.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dirty="0">
                <a:solidFill>
                  <a:srgbClr val="333333"/>
                </a:solidFill>
                <a:latin typeface="Charter"/>
              </a:rPr>
              <a:t>Inter</a:t>
            </a: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cambiar datos entre dispositivos que están conectados en una misma red.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1723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estándar WIFI?</a:t>
            </a:r>
          </a:p>
        </p:txBody>
      </p:sp>
    </p:spTree>
    <p:extLst>
      <p:ext uri="{BB962C8B-B14F-4D97-AF65-F5344CB8AC3E}">
        <p14:creationId xmlns:p14="http://schemas.microsoft.com/office/powerpoint/2010/main" val="248753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32990" y="1340768"/>
            <a:ext cx="8278019" cy="4536504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La palabra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 viene de 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Wireless Fidelity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. Se trata de </a:t>
            </a:r>
            <a:r>
              <a:rPr lang="es-ES" b="1" i="0" dirty="0">
                <a:solidFill>
                  <a:srgbClr val="333333"/>
                </a:solidFill>
                <a:effectLst/>
                <a:latin typeface="Charter"/>
              </a:rPr>
              <a:t>un protocolo de transmisión de datos de forma inalámbrica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, que se utiliza principalmente para conectar dispositivos a Internet, aunque también puede ayudar al intercambio de datos entre dispositivos que están conectados en una misma red.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Una red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red que cumple con el </a:t>
            </a:r>
            <a:r>
              <a:rPr lang="es-ES" altLang="es-MX" b="1" dirty="0">
                <a:solidFill>
                  <a:schemeClr val="bg2">
                    <a:lumMod val="25000"/>
                  </a:schemeClr>
                </a:solidFill>
              </a:rPr>
              <a:t>estándar 802.11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1723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estándar WIFI?</a:t>
            </a:r>
          </a:p>
        </p:txBody>
      </p:sp>
    </p:spTree>
    <p:extLst>
      <p:ext uri="{BB962C8B-B14F-4D97-AF65-F5344CB8AC3E}">
        <p14:creationId xmlns:p14="http://schemas.microsoft.com/office/powerpoint/2010/main" val="391531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435292"/>
            <a:ext cx="5040560" cy="312793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WIFI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989856"/>
            <a:ext cx="7632848" cy="2448272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maneras en las que el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permite que tus dispositivos se conecten a la red. </a:t>
            </a:r>
          </a:p>
          <a:p>
            <a:pPr marL="342900" indent="-34290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directa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, haciendo que tu dispositivo se conecte físicamente 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mediante un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cable Ethernet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342900" indent="-34290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600" i="0" dirty="0">
                <a:solidFill>
                  <a:srgbClr val="333333"/>
                </a:solidFill>
                <a:effectLst/>
              </a:rPr>
              <a:t>Por la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inalámbrica 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que tu </a:t>
            </a:r>
            <a:r>
              <a:rPr lang="es-ES" sz="160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 genera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Cuando tu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recibe Internet a través de un cable (fibra óptica), una de sus funciones es la de crear una o dos redes inalámbricas de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2.4GHz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y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5GHz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Los dispositivos de tu casa se conectarán a esta red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WiFi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y a través de ella podrán conectarse a Internet.</a:t>
            </a:r>
            <a:endParaRPr lang="es-ES" altLang="es-MX" sz="1600" dirty="0"/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205880"/>
            <a:ext cx="6480720" cy="422920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tipos de señal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-Fi, basada en las frecuencias que usa:</a:t>
            </a:r>
            <a:endParaRPr lang="es-ES" altLang="es-MX" sz="1600" dirty="0"/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454AA768-6A0A-40F6-B47B-3CAE6BC26161}"/>
              </a:ext>
            </a:extLst>
          </p:cNvPr>
          <p:cNvSpPr txBox="1">
            <a:spLocks/>
          </p:cNvSpPr>
          <p:nvPr/>
        </p:nvSpPr>
        <p:spPr bwMode="auto">
          <a:xfrm>
            <a:off x="755576" y="1700808"/>
            <a:ext cx="381642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2.4GHz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muy extensa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Tiene un </a:t>
            </a:r>
            <a:r>
              <a:rPr lang="es-ES" sz="1600" b="1" dirty="0"/>
              <a:t>alto poder de penetración </a:t>
            </a:r>
            <a:r>
              <a:rPr lang="es-ES" sz="1400" dirty="0">
                <a:solidFill>
                  <a:srgbClr val="333333"/>
                </a:solidFill>
              </a:rPr>
              <a:t>(Puede pasar a través de muros y ventanas).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Compatibilidad con todos los dispositivos.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Su </a:t>
            </a:r>
            <a:r>
              <a:rPr lang="es-ES" sz="1600" b="1" dirty="0"/>
              <a:t>velocidad baja </a:t>
            </a:r>
            <a:r>
              <a:rPr lang="es-ES" sz="1400" dirty="0"/>
              <a:t>(</a:t>
            </a:r>
            <a:r>
              <a:rPr lang="es-ES" sz="1400" dirty="0">
                <a:solidFill>
                  <a:srgbClr val="333333"/>
                </a:solidFill>
              </a:rPr>
              <a:t>Muchos dispositivos la utilizan, por lo que las señales llegan a ser más concurridas e interferir unas con otras). 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Está muy </a:t>
            </a:r>
            <a:r>
              <a:rPr lang="es-ES" sz="1600" b="1" dirty="0"/>
              <a:t>saturada</a:t>
            </a:r>
            <a:r>
              <a:rPr lang="es-ES" sz="1600" dirty="0"/>
              <a:t>.</a:t>
            </a:r>
            <a:endParaRPr lang="es-ES" sz="1400" dirty="0">
              <a:solidFill>
                <a:srgbClr val="333333"/>
              </a:solidFill>
            </a:endParaRP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B9A2CDA-3CF6-4395-BD8D-C8982D44F9AB}"/>
              </a:ext>
            </a:extLst>
          </p:cNvPr>
          <p:cNvSpPr txBox="1">
            <a:spLocks/>
          </p:cNvSpPr>
          <p:nvPr/>
        </p:nvSpPr>
        <p:spPr bwMode="auto">
          <a:xfrm>
            <a:off x="4832902" y="1700808"/>
            <a:ext cx="391556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5GHz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baja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Poder de penetración bajo </a:t>
            </a:r>
            <a:r>
              <a:rPr lang="es-ES" sz="1400" dirty="0">
                <a:solidFill>
                  <a:srgbClr val="333333"/>
                </a:solidFill>
              </a:rPr>
              <a:t>(No puede pasar a través de muros y ventanas).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Compatibilidad con la mayoría de los dispositivos.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Su </a:t>
            </a:r>
            <a:r>
              <a:rPr lang="es-ES" sz="1600" b="1" dirty="0">
                <a:solidFill>
                  <a:srgbClr val="333333"/>
                </a:solidFill>
              </a:rPr>
              <a:t>velocidad es muy alta </a:t>
            </a:r>
            <a:r>
              <a:rPr lang="es-ES" sz="1400" dirty="0">
                <a:solidFill>
                  <a:srgbClr val="333333"/>
                </a:solidFill>
              </a:rPr>
              <a:t>(Esta frecuencia es menos concurrida).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Se usa en </a:t>
            </a:r>
            <a:r>
              <a:rPr lang="es-ES" sz="1600" b="1" dirty="0">
                <a:solidFill>
                  <a:srgbClr val="333333"/>
                </a:solidFill>
              </a:rPr>
              <a:t>menos dispositivos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  <a:endParaRPr lang="es-ES" altLang="es-MX" sz="16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839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B525E1-F85E-43E1-96BC-90FD8558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255" y="1124745"/>
            <a:ext cx="3334851" cy="20162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66" y="1421904"/>
            <a:ext cx="4320480" cy="7829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tipos de señal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-Fi, basada en las frecuencias que usa:</a:t>
            </a:r>
            <a:endParaRPr lang="es-ES" altLang="es-MX" sz="1600" dirty="0"/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454AA768-6A0A-40F6-B47B-3CAE6BC26161}"/>
              </a:ext>
            </a:extLst>
          </p:cNvPr>
          <p:cNvSpPr txBox="1">
            <a:spLocks/>
          </p:cNvSpPr>
          <p:nvPr/>
        </p:nvSpPr>
        <p:spPr bwMode="auto">
          <a:xfrm>
            <a:off x="755576" y="2260417"/>
            <a:ext cx="381642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2.4 GHz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muy extensa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Tiene un </a:t>
            </a:r>
            <a:r>
              <a:rPr lang="es-ES" sz="1600" b="1" dirty="0"/>
              <a:t>alto poder de penetración </a:t>
            </a:r>
            <a:r>
              <a:rPr lang="es-ES" sz="1400" dirty="0">
                <a:solidFill>
                  <a:srgbClr val="333333"/>
                </a:solidFill>
              </a:rPr>
              <a:t>(Puede pasar a través de muros y ventanas).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Compatibilidad con todos los dispositivos.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Su </a:t>
            </a:r>
            <a:r>
              <a:rPr lang="es-ES" sz="1600" b="1" dirty="0"/>
              <a:t>velocidad baja </a:t>
            </a:r>
            <a:r>
              <a:rPr lang="es-ES" sz="1400" dirty="0"/>
              <a:t>(</a:t>
            </a:r>
            <a:r>
              <a:rPr lang="es-ES" sz="1400" dirty="0">
                <a:solidFill>
                  <a:srgbClr val="333333"/>
                </a:solidFill>
              </a:rPr>
              <a:t>Muchos dispositivos la utilizan, por lo que las señales llegan a ser más concurridas e interferir unas con otras). 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Está muy </a:t>
            </a:r>
            <a:r>
              <a:rPr lang="es-ES" sz="1600" b="1" dirty="0"/>
              <a:t>saturada</a:t>
            </a:r>
            <a:r>
              <a:rPr lang="es-E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Más interferencias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  <a:endParaRPr lang="es-ES" sz="1400" dirty="0">
              <a:solidFill>
                <a:srgbClr val="333333"/>
              </a:solidFill>
            </a:endParaRP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B9A2CDA-3CF6-4395-BD8D-C8982D44F9AB}"/>
              </a:ext>
            </a:extLst>
          </p:cNvPr>
          <p:cNvSpPr txBox="1">
            <a:spLocks/>
          </p:cNvSpPr>
          <p:nvPr/>
        </p:nvSpPr>
        <p:spPr bwMode="auto">
          <a:xfrm>
            <a:off x="4527122" y="2420888"/>
            <a:ext cx="391556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5 GHz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baja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Poder de penetración bajo </a:t>
            </a:r>
            <a:r>
              <a:rPr lang="es-ES" sz="1400" dirty="0">
                <a:solidFill>
                  <a:srgbClr val="333333"/>
                </a:solidFill>
              </a:rPr>
              <a:t>(No puede pasar a través de muros y ventanas).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Compatibilidad con la mayoría de los dispositivos.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Su </a:t>
            </a:r>
            <a:r>
              <a:rPr lang="es-ES" sz="1600" b="1" dirty="0">
                <a:solidFill>
                  <a:srgbClr val="333333"/>
                </a:solidFill>
              </a:rPr>
              <a:t>velocidad es muy alta </a:t>
            </a:r>
            <a:r>
              <a:rPr lang="es-ES" sz="1400" dirty="0">
                <a:solidFill>
                  <a:srgbClr val="333333"/>
                </a:solidFill>
              </a:rPr>
              <a:t>(Esta frecuencia es menos concurrida).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Se usa en </a:t>
            </a:r>
            <a:r>
              <a:rPr lang="es-ES" sz="1600" b="1" dirty="0">
                <a:solidFill>
                  <a:srgbClr val="333333"/>
                </a:solidFill>
              </a:rPr>
              <a:t>menos dispositivos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333333"/>
                </a:solidFill>
              </a:rPr>
              <a:t>Menos interferencias.</a:t>
            </a:r>
          </a:p>
        </p:txBody>
      </p:sp>
    </p:spTree>
    <p:extLst>
      <p:ext uri="{BB962C8B-B14F-4D97-AF65-F5344CB8AC3E}">
        <p14:creationId xmlns:p14="http://schemas.microsoft.com/office/powerpoint/2010/main" val="26273152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1555</Words>
  <Application>Microsoft Office PowerPoint</Application>
  <PresentationFormat>Presentación en pantalla (4:3)</PresentationFormat>
  <Paragraphs>199</Paragraphs>
  <Slides>21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Calibri</vt:lpstr>
      <vt:lpstr>Charter</vt:lpstr>
      <vt:lpstr>Dom Casual</vt:lpstr>
      <vt:lpstr>Times New Roman</vt:lpstr>
      <vt:lpstr>Verdana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139</cp:revision>
  <cp:lastPrinted>2013-10-21T22:10:45Z</cp:lastPrinted>
  <dcterms:created xsi:type="dcterms:W3CDTF">2013-06-11T22:32:36Z</dcterms:created>
  <dcterms:modified xsi:type="dcterms:W3CDTF">2022-03-28T03:50:34Z</dcterms:modified>
</cp:coreProperties>
</file>