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41" r:id="rId2"/>
    <p:sldId id="344" r:id="rId3"/>
    <p:sldId id="802" r:id="rId4"/>
    <p:sldId id="345" r:id="rId5"/>
    <p:sldId id="346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9" r:id="rId25"/>
    <p:sldId id="366" r:id="rId26"/>
    <p:sldId id="367" r:id="rId27"/>
    <p:sldId id="368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80" r:id="rId37"/>
    <p:sldId id="382" r:id="rId38"/>
    <p:sldId id="381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250" autoAdjust="0"/>
  </p:normalViewPr>
  <p:slideViewPr>
    <p:cSldViewPr>
      <p:cViewPr varScale="1">
        <p:scale>
          <a:sx n="115" d="100"/>
          <a:sy n="115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06/03/2022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06/03/2022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26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39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 – Protocolos y estándares de red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3.2.3 – </a:t>
            </a:r>
            <a:r>
              <a:rPr lang="es-ES" altLang="en-US" sz="1200" dirty="0"/>
              <a:t>Organizaciones de estándares</a:t>
            </a:r>
          </a:p>
          <a:p>
            <a:r>
              <a:rPr lang="es-ES" dirty="0">
                <a:latin typeface="Arial" charset="0"/>
              </a:rPr>
              <a:t>3.2.3.3 – </a:t>
            </a:r>
            <a:r>
              <a:rPr lang="es-ES" b="0" dirty="0"/>
              <a:t>Organizaciones de estándares de comunicaciones y electrónica</a:t>
            </a:r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41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42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43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44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45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46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1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0959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/>
              <a:t>PBX es cualquier central telefónica conectada directamente a la red pública de teléfono por </a:t>
            </a:r>
          </a:p>
          <a:p>
            <a:r>
              <a:rPr lang="es-MX" sz="1100"/>
              <a:t>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22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06/03/2022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06/03/2022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1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4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.png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2018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Fundamentos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00063" y="1511300"/>
            <a:ext cx="81026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54013" indent="-354013" algn="just">
              <a:lnSpc>
                <a:spcPct val="150000"/>
              </a:lnSpc>
              <a:buFont typeface="+mj-lt"/>
              <a:buAutoNum type="arabicPeriod" startAt="3"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ANSI/TIA/EIA-606</a:t>
            </a:r>
            <a:r>
              <a:rPr lang="en-GB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n-GB" sz="1800" dirty="0">
                <a:latin typeface="ZapfHumnst BT"/>
              </a:rPr>
              <a:t> </a:t>
            </a:r>
            <a:r>
              <a:rPr lang="en-GB" sz="18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The Administration Standard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398463" y="3726101"/>
            <a:ext cx="8245475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arabicPeriod" startAt="4"/>
              <a:tabLst>
                <a:tab pos="1165225" algn="l"/>
              </a:tabLst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ANSI/TIA/EIA-607</a:t>
            </a:r>
            <a:r>
              <a:rPr lang="en-GB" sz="1800" dirty="0">
                <a:latin typeface="ZapfHumnst BT"/>
              </a:rPr>
              <a:t> </a:t>
            </a:r>
            <a:r>
              <a:rPr lang="en-GB" sz="18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Grounding and Bonding Requirements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00063" y="2071688"/>
            <a:ext cx="7929562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6713" lvl="1" indent="-6350" algn="just">
              <a:lnSpc>
                <a:spcPct val="150000"/>
              </a:lnSpc>
              <a:spcBef>
                <a:spcPts val="600"/>
              </a:spcBef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Regula y sugiere los métodos para la administración de los sistemas de telecomunicaciones. La administración se refiere a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documentación, etiquetado, planos, reportes y hojas de Trabajo.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69900" y="4362450"/>
            <a:ext cx="79597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6713" lvl="1" indent="-6350" algn="just">
              <a:lnSpc>
                <a:spcPct val="150000"/>
              </a:lnSpc>
              <a:spcBef>
                <a:spcPts val="600"/>
              </a:spcBef>
              <a:tabLst>
                <a:tab pos="1165225" algn="l"/>
              </a:tabLst>
            </a:pP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Regula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las especificaciones sobre los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sistemas de tierra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equipos de telecomunicaciones. </a:t>
            </a:r>
          </a:p>
        </p:txBody>
      </p:sp>
    </p:spTree>
    <p:extLst>
      <p:ext uri="{BB962C8B-B14F-4D97-AF65-F5344CB8AC3E}">
        <p14:creationId xmlns:p14="http://schemas.microsoft.com/office/powerpoint/2010/main" val="4056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460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984152"/>
            <a:ext cx="5286375" cy="50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Clases:</a:t>
            </a:r>
            <a:endParaRPr lang="es-MX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71600" y="2610919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5 (100  Mbps,  100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971600" y="3593033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6 (10 Gbps, 250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71600" y="459715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 SSTP categoría 7 (10 Gbps, 600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971600" y="5097214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231638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4">
            <a:extLst>
              <a:ext uri="{FF2B5EF4-FFF2-40B4-BE49-F238E27FC236}">
                <a16:creationId xmlns:a16="http://schemas.microsoft.com/office/drawing/2014/main" id="{80DC0607-E752-4AEE-89C0-F8CE690E5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075432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7 (10 Gbps, 600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F5DAA5F-0F55-4EB6-B13B-B7EB51416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92" y="3068960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 categoría 5e (1  Gbps,  100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Mhz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F6ED549-68FC-41D3-B20A-974CF5F58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91" y="6139642"/>
            <a:ext cx="5286375" cy="41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* SSTP (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double</a:t>
            </a: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shield</a:t>
            </a: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) Twist </a:t>
            </a:r>
            <a:r>
              <a:rPr lang="es-MX" sz="1600" b="1" i="1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Pair</a:t>
            </a:r>
            <a:endParaRPr lang="es-MX" sz="1600" b="1" i="1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22532" grpId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214563"/>
            <a:ext cx="728345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Tecnología Ethernet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171575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Coaxial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009650" y="1571625"/>
            <a:ext cx="1919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10Base5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009650" y="1928813"/>
            <a:ext cx="17049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10Base2</a:t>
            </a:r>
          </a:p>
        </p:txBody>
      </p:sp>
    </p:spTree>
    <p:extLst>
      <p:ext uri="{BB962C8B-B14F-4D97-AF65-F5344CB8AC3E}">
        <p14:creationId xmlns:p14="http://schemas.microsoft.com/office/powerpoint/2010/main" val="234151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Tecnología Ethernet</a:t>
            </a:r>
          </a:p>
        </p:txBody>
      </p:sp>
      <p:sp>
        <p:nvSpPr>
          <p:cNvPr id="16" name="4 CuadroTexto"/>
          <p:cNvSpPr txBox="1">
            <a:spLocks noChangeArrowheads="1"/>
          </p:cNvSpPr>
          <p:nvPr/>
        </p:nvSpPr>
        <p:spPr bwMode="auto">
          <a:xfrm>
            <a:off x="571500" y="1214438"/>
            <a:ext cx="4143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(Cable UTP)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223963" y="1714500"/>
            <a:ext cx="1919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10BaseT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223963" y="2143125"/>
            <a:ext cx="5919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100BaseT: 100BaseTX y 100BaseT4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Ethernet)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1223963" y="2571750"/>
            <a:ext cx="384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Tx/>
              <a:buChar char="–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1000BaseT (Gigabit Ethernet)</a:t>
            </a:r>
          </a:p>
        </p:txBody>
      </p:sp>
      <p:pic>
        <p:nvPicPr>
          <p:cNvPr id="143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125788"/>
            <a:ext cx="5715000" cy="373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51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utoUpdateAnimBg="0"/>
      <p:bldP spid="18" grpId="0" autoUpdateAnimBg="0"/>
      <p:bldP spid="1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sp>
        <p:nvSpPr>
          <p:cNvPr id="20" name="4 CuadroTexto"/>
          <p:cNvSpPr txBox="1">
            <a:spLocks noChangeArrowheads="1"/>
          </p:cNvSpPr>
          <p:nvPr/>
        </p:nvSpPr>
        <p:spPr bwMode="auto">
          <a:xfrm>
            <a:off x="500063" y="1214438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152525" y="1714500"/>
            <a:ext cx="19192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10BaseF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152525" y="2143125"/>
            <a:ext cx="59197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100BaseFX y 100BaseSX (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Ethernet)</a:t>
            </a: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1152525" y="2571750"/>
            <a:ext cx="556260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1000BaseSX y 1000BaseLX (Gigabit Ethernet)</a:t>
            </a:r>
          </a:p>
        </p:txBody>
      </p:sp>
      <p:pic>
        <p:nvPicPr>
          <p:cNvPr id="153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3071813"/>
            <a:ext cx="644842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29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utoUpdateAnimBg="0"/>
      <p:bldP spid="22" grpId="0" autoUpdateAnimBg="0"/>
      <p:bldP spid="2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533400" y="1358355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multimodo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13 CuadroTexto"/>
          <p:cNvSpPr txBox="1">
            <a:spLocks noChangeArrowheads="1"/>
          </p:cNvSpPr>
          <p:nvPr/>
        </p:nvSpPr>
        <p:spPr bwMode="auto">
          <a:xfrm>
            <a:off x="611560" y="2090172"/>
            <a:ext cx="50006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611560" y="354116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611560" y="4693291"/>
            <a:ext cx="50720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</a:t>
            </a:r>
          </a:p>
        </p:txBody>
      </p:sp>
      <p:pic>
        <p:nvPicPr>
          <p:cNvPr id="16392" name="19 Imagen" descr="fibr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690" y="1858550"/>
            <a:ext cx="25717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88091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710952" y="1340768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monomodo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7 CuadroTexto"/>
          <p:cNvSpPr txBox="1">
            <a:spLocks noChangeArrowheads="1"/>
          </p:cNvSpPr>
          <p:nvPr/>
        </p:nvSpPr>
        <p:spPr bwMode="auto">
          <a:xfrm>
            <a:off x="755576" y="1988840"/>
            <a:ext cx="4637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9" name="18 CuadroTexto"/>
          <p:cNvSpPr txBox="1">
            <a:spLocks noChangeArrowheads="1"/>
          </p:cNvSpPr>
          <p:nvPr/>
        </p:nvSpPr>
        <p:spPr bwMode="auto">
          <a:xfrm>
            <a:off x="755576" y="2654003"/>
            <a:ext cx="471487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</a:t>
            </a:r>
          </a:p>
        </p:txBody>
      </p:sp>
      <p:pic>
        <p:nvPicPr>
          <p:cNvPr id="17414" name="20 Imagen" descr="Fibreopti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414463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21 CuadroTexto"/>
          <p:cNvSpPr txBox="1">
            <a:spLocks noChangeArrowheads="1"/>
          </p:cNvSpPr>
          <p:nvPr/>
        </p:nvSpPr>
        <p:spPr bwMode="auto">
          <a:xfrm>
            <a:off x="755576" y="4221088"/>
            <a:ext cx="4214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3561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00063" y="1000125"/>
            <a:ext cx="8572500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Velocidad de transmisión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Tipo de cable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357563"/>
            <a:ext cx="8240713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Fundamentos de redes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Bitmap Image" r:id="rId4" imgW="3162162" imgH="1847928" progId="Paint.Picture">
                  <p:embed/>
                </p:oleObj>
              </mc:Choice>
              <mc:Fallback>
                <p:oleObj name="Bitmap Image" r:id="rId4" imgW="3162162" imgH="184792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44064" y="1656195"/>
            <a:ext cx="5593796" cy="3732596"/>
          </a:xfrm>
        </p:spPr>
        <p:txBody>
          <a:bodyPr/>
          <a:lstStyle/>
          <a:p>
            <a:r>
              <a:rPr lang="es-ES" sz="1400" b="1" dirty="0"/>
              <a:t>Instituto de Ingenieros Eléctricos y Electrónicos</a:t>
            </a:r>
            <a:r>
              <a:rPr lang="es-ES" sz="1400" dirty="0"/>
              <a:t> (</a:t>
            </a:r>
            <a:r>
              <a:rPr lang="es-ES" sz="1400" b="1" dirty="0"/>
              <a:t>IEEE</a:t>
            </a:r>
            <a:r>
              <a:rPr lang="es-ES" sz="1400" dirty="0"/>
              <a:t>): dedicado a avanzar en innovación tecnológica y a elaborar estándares en una amplia gama de sectores, que incluyen redes.</a:t>
            </a:r>
          </a:p>
          <a:p>
            <a:r>
              <a:rPr lang="es-ES" sz="1400" b="1" dirty="0"/>
              <a:t>Asociación de Industrias Electrónicas (EIA): </a:t>
            </a:r>
            <a:r>
              <a:rPr lang="es-ES" sz="1400" dirty="0"/>
              <a:t>estándares relacionados con el cableado eléctrico, los conectores y los racks de red.</a:t>
            </a:r>
          </a:p>
          <a:p>
            <a:r>
              <a:rPr lang="es-ES" sz="1400" b="1" dirty="0"/>
              <a:t>Asociación de las Industrias de las Telecomunicaciones (TIA):</a:t>
            </a:r>
            <a:r>
              <a:rPr lang="es-ES" sz="1400" dirty="0"/>
              <a:t> estándares para equipos de radio, torres de telefonía móvil, dispositivos de voz sobre IP (VoIP) y comunicaciones satelitales.</a:t>
            </a:r>
          </a:p>
          <a:p>
            <a:r>
              <a:rPr lang="es-ES" sz="1400" b="1" dirty="0"/>
              <a:t>Sector de Normalización de las Telecomunicaciones de la Unión Internacional de Telecomunicaciones (ITU-T</a:t>
            </a:r>
            <a:r>
              <a:rPr lang="es-ES" sz="1400" dirty="0"/>
              <a:t>): estándares para la compresión de videos, televisión de protocolo de Internet (IPTV) y comunicaciones de banda ancha.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600" dirty="0"/>
              <a:t>Organizaciones de estándares</a:t>
            </a:r>
            <a:br>
              <a:rPr sz="1600" dirty="0"/>
            </a:br>
            <a:r>
              <a:rPr lang="es-ES" dirty="0"/>
              <a:t>Organizaciones de estándares de comunicaciones y electrónica</a:t>
            </a:r>
            <a:endParaRPr lang="es-ES" altLang="en-US" dirty="0"/>
          </a:p>
        </p:txBody>
      </p:sp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43" y="2203256"/>
            <a:ext cx="3018288" cy="259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971600" y="1367755"/>
            <a:ext cx="591978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Canalizaciones verticales: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101799" y="258315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101799" y="2065630"/>
            <a:ext cx="642937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edificios (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interbuilding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101799" y="3137193"/>
            <a:ext cx="7286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977034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62" y="1196752"/>
            <a:ext cx="6084676" cy="524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2" name="Imagen" r:id="rId3" imgW="2501798" imgH="2616098" progId="MS_ClipArt_Gallery.2">
                    <p:embed/>
                  </p:oleObj>
                </mc:Choice>
                <mc:Fallback>
                  <p:oleObj name="Imagen" r:id="rId3" imgW="2501798" imgH="2616098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3" name="Imagen" r:id="rId5" imgW="3986213" imgH="4144963" progId="MS_ClipArt_Gallery.2">
                    <p:embed/>
                  </p:oleObj>
                </mc:Choice>
                <mc:Fallback>
                  <p:oleObj name="Imagen" r:id="rId5" imgW="3986213" imgH="4144963" progId="MS_ClipArt_Gallery.2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537713"/>
            <a:ext cx="762000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LAN puede ser tan simple como dos computadoras, cada una teniendo una tarjeta de red (Network interface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Network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Adapter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y un software de red, conectadas juntas a través de un cable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crossover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707"/>
              </p:ext>
            </p:extLst>
          </p:nvPr>
        </p:nvGraphicFramePr>
        <p:xfrm>
          <a:off x="1440656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21" name="Bitmap Image" r:id="rId3" imgW="2247546" imgH="666667" progId="Paint.Picture">
                  <p:embed/>
                </p:oleObj>
              </mc:Choice>
              <mc:Fallback>
                <p:oleObj name="Bitmap Image" r:id="rId3" imgW="2247546" imgH="6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4" y="1291233"/>
            <a:ext cx="7643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siguiente paso será la construcción de una red que consiste de tres o más computadoras y un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4" y="2289646"/>
            <a:ext cx="781806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una de las computadoras se conectará al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un cable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straight-thru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4" y="3224921"/>
            <a:ext cx="4248472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03964"/>
              </p:ext>
            </p:extLst>
          </p:nvPr>
        </p:nvGraphicFramePr>
        <p:xfrm>
          <a:off x="4071938" y="2788394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0" name="Bitmap Image" r:id="rId4" imgW="1104730" imgH="1247624" progId="Paint.Picture">
                  <p:embed/>
                </p:oleObj>
              </mc:Choice>
              <mc:Fallback>
                <p:oleObj name="Bitmap Image" r:id="rId4" imgW="1104730" imgH="124762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88394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7320"/>
              </p:ext>
            </p:extLst>
          </p:nvPr>
        </p:nvGraphicFramePr>
        <p:xfrm>
          <a:off x="1600200" y="1583481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1" name="Bitmap Image" r:id="rId6" imgW="990638" imgH="2562347" progId="Paint.Picture">
                  <p:embed/>
                </p:oleObj>
              </mc:Choice>
              <mc:Fallback>
                <p:oleObj name="Bitmap Image" r:id="rId6" imgW="990638" imgH="256234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3481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2170" y="1969244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UTP</a:t>
            </a:r>
            <a:r>
              <a:rPr lang="es-MX" sz="2000" b="1" dirty="0">
                <a:latin typeface="ZapfHumnst BT"/>
              </a:rPr>
              <a:t> Categoría 5</a:t>
            </a:r>
            <a:endParaRPr lang="es-MX" sz="2000" dirty="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600" y="5143500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cables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through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cross-over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terminan con un conector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RJ-45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2" name="Bitmap Image" r:id="rId8" imgW="1467147" imgH="1286073" progId="Paint.Picture">
                  <p:embed/>
                </p:oleObj>
              </mc:Choice>
              <mc:Fallback>
                <p:oleObj name="Bitmap Image" r:id="rId8" imgW="1467147" imgH="128607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Cable de red y conectores</a:t>
            </a:r>
          </a:p>
        </p:txBody>
      </p:sp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4" name="Bitmap Image" r:id="rId3" imgW="4504834" imgH="2638436" progId="Paint.Picture">
                  <p:embed/>
                </p:oleObj>
              </mc:Choice>
              <mc:Fallback>
                <p:oleObj name="Bitmap Image" r:id="rId3" imgW="4504834" imgH="263843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5" name="Bitmap Image" r:id="rId5" imgW="2533696" imgH="1228531" progId="Paint.Picture">
                  <p:embed/>
                </p:oleObj>
              </mc:Choice>
              <mc:Fallback>
                <p:oleObj name="Bitmap Image" r:id="rId5" imgW="2533696" imgH="122853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6" name="Bitmap Image" r:id="rId7" imgW="2467229" imgH="1324046" progId="Paint.Picture">
                  <p:embed/>
                </p:oleObj>
              </mc:Choice>
              <mc:Fallback>
                <p:oleObj name="Bitmap Image" r:id="rId7" imgW="2467229" imgH="132404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91558"/>
              </p:ext>
            </p:extLst>
          </p:nvPr>
        </p:nvGraphicFramePr>
        <p:xfrm>
          <a:off x="857250" y="1309836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2" name="Bitmap Image" r:id="rId3" imgW="2581206" imgH="2333333" progId="Paint.Picture">
                  <p:embed/>
                </p:oleObj>
              </mc:Choice>
              <mc:Fallback>
                <p:oleObj name="Bitmap Image" r:id="rId3" imgW="2581206" imgH="233333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09836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4909"/>
              </p:ext>
            </p:extLst>
          </p:nvPr>
        </p:nvGraphicFramePr>
        <p:xfrm>
          <a:off x="4929188" y="2595711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Imagen de mapa de bits" r:id="rId5" imgW="2542857" imgH="2400635" progId="Paint.Picture">
                  <p:embed/>
                </p:oleObj>
              </mc:Choice>
              <mc:Fallback>
                <p:oleObj name="Imagen de mapa de bits" r:id="rId5" imgW="2542857" imgH="240063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595711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381648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Patch cord</a:t>
            </a: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605328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>
                <a:solidFill>
                  <a:srgbClr val="0000FF"/>
                </a:solidFill>
                <a:latin typeface="ZapfHumnst BT"/>
              </a:rPr>
              <a:t>Cross - Connect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256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29028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Ventajas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4" y="1500188"/>
            <a:ext cx="50387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distintos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fabricantes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93091"/>
            <a:ext cx="48577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Gran</a:t>
            </a:r>
            <a:r>
              <a:rPr lang="es-ES" sz="2000" dirty="0">
                <a:latin typeface="ZapfHumnst BT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flexibilidad ante cambios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907850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diversos servicios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98132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Satisface requerimientos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amplios anchos de banda.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Organismos normativos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71500" y="1231900"/>
            <a:ext cx="6643688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American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National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Standards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Institute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9220" name="5 Imagen" descr="cableado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3929063"/>
            <a:ext cx="3619500" cy="266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1803400"/>
            <a:ext cx="6643688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TIA</a:t>
            </a:r>
            <a:r>
              <a:rPr lang="es-MX" sz="2000" dirty="0"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Telecommunications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Industry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Association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571500" y="2428875"/>
            <a:ext cx="6572250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EIA</a:t>
            </a:r>
            <a:r>
              <a:rPr lang="es-MX" sz="2000" dirty="0"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Electronic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Industries Alliance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3033713"/>
            <a:ext cx="6643688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>
              <a:lnSpc>
                <a:spcPct val="200000"/>
              </a:lnSpc>
              <a:buFont typeface="Wingdings" pitchFamily="2" charset="2"/>
              <a:buChar char="q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IEEE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Institute of Electrical and Electronic Engineers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56212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Normas y estándares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1500" y="1285875"/>
            <a:ext cx="810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65113" indent="-265113" algn="just">
              <a:lnSpc>
                <a:spcPct val="150000"/>
              </a:lnSpc>
              <a:buFont typeface="Times New Roman" pitchFamily="18" charset="0"/>
              <a:buAutoNum type="arabicPeriod"/>
              <a:tabLst>
                <a:tab pos="0" algn="l"/>
              </a:tabLst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ANSI/TIA/EIA-568-B</a:t>
            </a:r>
            <a:r>
              <a:rPr lang="en-GB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n-GB" sz="1600" b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n-GB" sz="1600" dirty="0">
                <a:latin typeface="ZapfHumnst BT"/>
              </a:rPr>
              <a:t> </a:t>
            </a:r>
            <a:r>
              <a:rPr lang="en-GB" sz="16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Commercial Building Telecommunications Cabling Standard  </a:t>
            </a:r>
            <a:endParaRPr lang="es-ES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00063" y="31212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ANSI/EIA/TIA-569-A</a:t>
            </a:r>
            <a:r>
              <a:rPr lang="en-GB" sz="1800" b="1" dirty="0">
                <a:solidFill>
                  <a:schemeClr val="accent2"/>
                </a:solidFill>
                <a:latin typeface="ZapfHumnst BT"/>
              </a:rPr>
              <a:t>  </a:t>
            </a:r>
            <a:r>
              <a:rPr lang="en-GB" sz="1800" b="1" i="1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Pathways and Spaces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</a:t>
            </a:r>
            <a:endParaRPr lang="es-ES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57250" y="1883320"/>
            <a:ext cx="7643813" cy="872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lnSpc>
                <a:spcPct val="150000"/>
              </a:lnSpc>
              <a:tabLst>
                <a:tab pos="0" algn="l"/>
              </a:tabLst>
              <a:defRPr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Documento principal que regula todo lo concerniente a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sistemas de cableado estructurado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edificios comerciales. 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00063" y="3786188"/>
            <a:ext cx="7929562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60363" algn="just">
              <a:lnSpc>
                <a:spcPct val="150000"/>
              </a:lnSpc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Documento</a:t>
            </a:r>
            <a:r>
              <a:rPr lang="en-GB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especifica los 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los conductos, pasos y espacios</a:t>
            </a: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necesarios para la instalación de cableado estructurado en: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  <a:p>
            <a:pPr marL="811213" lvl="1" indent="-354013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</a:t>
            </a:r>
          </a:p>
        </p:txBody>
      </p:sp>
    </p:spTree>
    <p:extLst>
      <p:ext uri="{BB962C8B-B14F-4D97-AF65-F5344CB8AC3E}">
        <p14:creationId xmlns:p14="http://schemas.microsoft.com/office/powerpoint/2010/main" val="339333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2373</Words>
  <Application>Microsoft Office PowerPoint</Application>
  <PresentationFormat>Presentación en pantalla (4:3)</PresentationFormat>
  <Paragraphs>322</Paragraphs>
  <Slides>51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51</vt:i4>
      </vt:variant>
    </vt:vector>
  </HeadingPairs>
  <TitlesOfParts>
    <vt:vector size="61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Imagen de mapa de bits</vt:lpstr>
      <vt:lpstr>TC 2018  Fundamentos de redes</vt:lpstr>
      <vt:lpstr>Presentación de PowerPoint</vt:lpstr>
      <vt:lpstr>Organizaciones de estándares Organizaciones de estándares de comunicaciones y electrónica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96</cp:revision>
  <cp:lastPrinted>2013-10-21T22:10:45Z</cp:lastPrinted>
  <dcterms:created xsi:type="dcterms:W3CDTF">2013-06-11T22:32:36Z</dcterms:created>
  <dcterms:modified xsi:type="dcterms:W3CDTF">2022-03-07T00:30:48Z</dcterms:modified>
</cp:coreProperties>
</file>