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g" ContentType="image/jpg"/>
  <Override PartName="/ppt/notesSlides/notesSlide3.xml" ContentType="application/vnd.openxmlformats-officedocument.presentationml.notesSlide+xml"/>
  <Override PartName="/ppt/media/image7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3.jpg" ContentType="image/jpg"/>
  <Override PartName="/ppt/media/image34.jpg" ContentType="image/jpg"/>
  <Override PartName="/ppt/notesSlides/notesSlide18.xml" ContentType="application/vnd.openxmlformats-officedocument.presentationml.notesSlide+xml"/>
  <Override PartName="/ppt/media/image35.jpg" ContentType="image/jpg"/>
  <Override PartName="/ppt/media/image36.jpg" ContentType="image/jpg"/>
  <Override PartName="/ppt/notesSlides/notesSlide19.xml" ContentType="application/vnd.openxmlformats-officedocument.presentationml.notesSlide+xml"/>
  <Override PartName="/ppt/media/image37.jpg" ContentType="image/jpg"/>
  <Override PartName="/ppt/media/image38.jpg" ContentType="image/jpg"/>
  <Override PartName="/ppt/notesSlides/notesSlide20.xml" ContentType="application/vnd.openxmlformats-officedocument.presentationml.notesSlide+xml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notesSlides/notesSlide21.xml" ContentType="application/vnd.openxmlformats-officedocument.presentationml.notesSlide+xml"/>
  <Override PartName="/ppt/media/image45.jpg" ContentType="image/jpg"/>
  <Override PartName="/ppt/media/image46.jpg" ContentType="image/jpg"/>
  <Override PartName="/ppt/notesSlides/notesSlide22.xml" ContentType="application/vnd.openxmlformats-officedocument.presentationml.notesSlide+xml"/>
  <Override PartName="/ppt/media/image47.jpg" ContentType="image/jpg"/>
  <Override PartName="/ppt/media/image48.jpg" ContentType="image/jpg"/>
  <Override PartName="/ppt/notesSlides/notesSlide23.xml" ContentType="application/vnd.openxmlformats-officedocument.presentationml.notesSlide+xml"/>
  <Override PartName="/ppt/media/image54.jpg" ContentType="image/jpg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59.jpg" ContentType="image/jpg"/>
  <Override PartName="/ppt/media/image60.jpg" ContentType="image/jpg"/>
  <Override PartName="/ppt/notesSlides/notesSlide28.xml" ContentType="application/vnd.openxmlformats-officedocument.presentationml.notesSlide+xml"/>
  <Override PartName="/ppt/media/image61.jpg" ContentType="image/jpg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media/image64.jpg" ContentType="image/jpg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460" r:id="rId3"/>
    <p:sldId id="324" r:id="rId4"/>
    <p:sldId id="325" r:id="rId5"/>
    <p:sldId id="802" r:id="rId6"/>
    <p:sldId id="461" r:id="rId7"/>
    <p:sldId id="817" r:id="rId8"/>
    <p:sldId id="818" r:id="rId9"/>
    <p:sldId id="803" r:id="rId10"/>
    <p:sldId id="809" r:id="rId11"/>
    <p:sldId id="810" r:id="rId12"/>
    <p:sldId id="811" r:id="rId13"/>
    <p:sldId id="812" r:id="rId14"/>
    <p:sldId id="813" r:id="rId15"/>
    <p:sldId id="815" r:id="rId16"/>
    <p:sldId id="819" r:id="rId17"/>
    <p:sldId id="820" r:id="rId18"/>
    <p:sldId id="79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04" r:id="rId38"/>
    <p:sldId id="272" r:id="rId39"/>
    <p:sldId id="273" r:id="rId40"/>
    <p:sldId id="302" r:id="rId41"/>
    <p:sldId id="303" r:id="rId42"/>
    <p:sldId id="274" r:id="rId43"/>
    <p:sldId id="275" r:id="rId44"/>
    <p:sldId id="276" r:id="rId45"/>
    <p:sldId id="277" r:id="rId46"/>
    <p:sldId id="278" r:id="rId47"/>
    <p:sldId id="279" r:id="rId48"/>
    <p:sldId id="280" r:id="rId49"/>
    <p:sldId id="281" r:id="rId50"/>
    <p:sldId id="282" r:id="rId51"/>
    <p:sldId id="283" r:id="rId52"/>
    <p:sldId id="284" r:id="rId53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02629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9729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</a:p>
          <a:p>
            <a:pPr>
              <a:buFontTx/>
              <a:buNone/>
            </a:pPr>
            <a:r>
              <a:rPr lang="es-ES" sz="1200" b="0" baseline="0" dirty="0"/>
              <a:t>4.1.3 – Características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4.1.3.3 – Rendimiento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2155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661402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073775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0541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8296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47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762764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48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1110185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49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8038984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50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9413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51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3959644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23204F-4641-4039-93C4-8FAD1908D595}" type="slidenum">
              <a:rPr lang="es-MX" sz="1200"/>
              <a:pPr/>
              <a:t>52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158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825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914400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5943599"/>
                </a:moveTo>
                <a:lnTo>
                  <a:pt x="0" y="0"/>
                </a:lnTo>
                <a:lnTo>
                  <a:pt x="0" y="5943599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612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39.jp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jp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539552" y="1052736"/>
            <a:ext cx="6090644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que pueden fluir desde un lugar hacia otro en un período de tiempo determinado.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Ancho de banda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Bandwidth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99227B9-C010-4697-9C98-BBEC1393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8" y="4120963"/>
            <a:ext cx="7785546" cy="1865432"/>
          </a:xfrm>
          <a:prstGeom prst="rect">
            <a:avLst/>
          </a:prstGeom>
        </p:spPr>
      </p:pic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92896"/>
            <a:ext cx="7929562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b="1" dirty="0">
                <a:solidFill>
                  <a:srgbClr val="FF0000"/>
                </a:solidFill>
                <a:latin typeface="ZapfHumnst BT"/>
              </a:rPr>
              <a:t>Ancho de banda vs. Velocidad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cantidad de información que recibes cada segundo, mientras que la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velocidad</a:t>
            </a:r>
            <a:r>
              <a:rPr lang="es-ES" sz="1800" dirty="0">
                <a:solidFill>
                  <a:srgbClr val="0070C0"/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cuán rápido esa información se recibe o descarga.</a:t>
            </a:r>
          </a:p>
        </p:txBody>
      </p:sp>
      <p:pic>
        <p:nvPicPr>
          <p:cNvPr id="4" name="Imagen 3" descr="Un reloj de aguja&#10;&#10;Descripción generada automáticamente">
            <a:extLst>
              <a:ext uri="{FF2B5EF4-FFF2-40B4-BE49-F238E27FC236}">
                <a16:creationId xmlns:a16="http://schemas.microsoft.com/office/drawing/2014/main" id="{831CDD8A-8A4D-4629-B003-E24B3DCD4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4768"/>
            <a:ext cx="2100136" cy="2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467544" y="919389"/>
            <a:ext cx="806489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movidos satisfactoriamente de un lugar a otro en un período de tiempo determinado.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Rendimiento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Throughput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34927"/>
            <a:ext cx="7929562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general, no coincide con el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debido a diversos factores: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Cantidad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Latencia (demora) creada por los dispositivos de red encontrados entre origen y destino.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B030F-1D15-4E29-8D4C-65924A45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69" y="5523112"/>
            <a:ext cx="8108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ISP afirma que su conexión de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ofrece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50 Mbps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pero en realidad obtiene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20 Mbps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Aquí el rendimiento es de 20 Mbps, mientras que el ancho de banda es de 50 Mbps (el rendimiento máximo).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6FE28A6-B3E3-47B7-B226-0CDD3E9D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91" y="3717032"/>
            <a:ext cx="37152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0479" y="1686513"/>
            <a:ext cx="3858591" cy="3093154"/>
          </a:xfrm>
        </p:spPr>
        <p:txBody>
          <a:bodyPr wrap="square">
            <a:spAutoFit/>
          </a:bodyPr>
          <a:lstStyle/>
          <a:p>
            <a:r>
              <a:rPr lang="es-ES" sz="1400" dirty="0"/>
              <a:t>Medida de transferencia de bits por los medios durante un período determinado.</a:t>
            </a:r>
          </a:p>
          <a:p>
            <a:r>
              <a:rPr lang="es-ES" sz="1400" dirty="0"/>
              <a:t>En general, no coincide con el ancho de banda especificado en las implementaciones de capa física debido a diversos factores:</a:t>
            </a:r>
          </a:p>
          <a:p>
            <a:pPr lvl="1"/>
            <a:r>
              <a:rPr lang="es-ES" sz="1200" dirty="0"/>
              <a:t>cantidad de tráfico;</a:t>
            </a:r>
          </a:p>
          <a:p>
            <a:pPr lvl="1"/>
            <a:r>
              <a:rPr lang="es-ES" sz="1200" dirty="0"/>
              <a:t>tipo de tráfico;</a:t>
            </a:r>
          </a:p>
          <a:p>
            <a:pPr lvl="1"/>
            <a:r>
              <a:rPr lang="es-ES" sz="1200" dirty="0"/>
              <a:t>latencia creada por los dispositivos de red encontrados entre origen y destino.</a:t>
            </a:r>
          </a:p>
          <a:p>
            <a:r>
              <a:rPr lang="es-ES" sz="1400" dirty="0"/>
              <a:t>El </a:t>
            </a:r>
            <a:r>
              <a:rPr lang="es-ES" sz="1400" b="1" dirty="0"/>
              <a:t>rendimiento real</a:t>
            </a:r>
            <a:r>
              <a:rPr lang="es-ES" sz="1400" dirty="0"/>
              <a:t> representa el rendimiento sin la sobrecarga de tráfico para establecer sesiones, reconocimientos y encapsulamiento.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600" dirty="0"/>
              <a:t>Características de la capa física</a:t>
            </a:r>
            <a:br>
              <a:rPr sz="1600" dirty="0"/>
            </a:br>
            <a:r>
              <a:rPr lang="es-ES" dirty="0"/>
              <a:t>Rendimiento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79" y="1656467"/>
            <a:ext cx="4483993" cy="396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9703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900" y="260648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Señali</a:t>
            </a:r>
            <a:r>
              <a:rPr spc="-49" dirty="0"/>
              <a:t>z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2711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Es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-23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ción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ac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26" dirty="0">
                <a:latin typeface="Calibri"/>
                <a:cs typeface="Calibri"/>
              </a:rPr>
              <a:t>í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8" dirty="0">
                <a:latin typeface="Calibri"/>
                <a:cs typeface="Calibri"/>
              </a:rPr>
              <a:t>o</a:t>
            </a:r>
            <a:r>
              <a:rPr sz="2100" spc="-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da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enó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11" dirty="0">
                <a:latin typeface="Calibri"/>
                <a:cs typeface="Calibri"/>
              </a:rPr>
              <a:t>eno</a:t>
            </a:r>
            <a:r>
              <a:rPr sz="2100" spc="34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8" dirty="0">
                <a:latin typeface="Calibri"/>
                <a:cs typeface="Calibri"/>
              </a:rPr>
              <a:t>í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3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5" dirty="0">
                <a:latin typeface="Calibri"/>
                <a:cs typeface="Calibri"/>
              </a:rPr>
              <a:t>duc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 fin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</a:t>
            </a:r>
            <a:r>
              <a:rPr sz="2100" spc="-8" dirty="0">
                <a:latin typeface="Calibri"/>
                <a:cs typeface="Calibri"/>
              </a:rPr>
              <a:t>tir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24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dirty="0">
                <a:latin typeface="Calibri"/>
                <a:cs typeface="Calibri"/>
              </a:rPr>
              <a:t>Ampl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tud, </a:t>
            </a:r>
            <a:r>
              <a:rPr sz="1500" spc="-4" dirty="0">
                <a:latin typeface="Calibri"/>
                <a:cs typeface="Calibri"/>
              </a:rPr>
              <a:t>F</a:t>
            </a:r>
            <a:r>
              <a:rPr sz="1500" spc="-19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ecuencia,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34" dirty="0">
                <a:latin typeface="Calibri"/>
                <a:cs typeface="Calibri"/>
              </a:rPr>
              <a:t>F</a:t>
            </a:r>
            <a:r>
              <a:rPr sz="1500" dirty="0">
                <a:latin typeface="Calibri"/>
                <a:cs typeface="Calibri"/>
              </a:rPr>
              <a:t>ase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</a:t>
            </a:r>
            <a:r>
              <a:rPr sz="1500" spc="-4" dirty="0">
                <a:latin typeface="Calibri"/>
                <a:cs typeface="Calibri"/>
              </a:rPr>
              <a:t> 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lvl="1">
              <a:spcBef>
                <a:spcPts val="3"/>
              </a:spcBef>
              <a:buClr>
                <a:srgbClr val="454551"/>
              </a:buClr>
              <a:buFont typeface="Arial"/>
              <a:buChar char="•"/>
            </a:pPr>
            <a:endParaRPr sz="198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écn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</a:t>
            </a:r>
            <a:r>
              <a:rPr sz="2100" spc="-15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4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Digi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al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alóg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 Digi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al.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SzPct val="83333"/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o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 Analógi</a:t>
            </a:r>
            <a:r>
              <a:rPr spc="-23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4232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742320"/>
            <a:ext cx="3528392" cy="33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15" dirty="0">
                <a:latin typeface="Calibri"/>
                <a:cs typeface="Calibri"/>
              </a:rPr>
              <a:t>Tipos de conexión.</a:t>
            </a:r>
            <a:endParaRPr lang="es-ES" sz="18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Medios de comunicación.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señales.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conectores.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puertos.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Ancho de banda.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Rendimiento.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spc="-4" dirty="0"/>
              <a:t>Codifi</a:t>
            </a:r>
            <a:r>
              <a:rPr spc="-23" dirty="0"/>
              <a:t>c</a:t>
            </a:r>
            <a:r>
              <a:rPr dirty="0"/>
              <a:t>ación.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8674894" cy="3212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So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los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é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odo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ert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rup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75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7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6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79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60" dirty="0"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0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ón</a:t>
            </a:r>
            <a:r>
              <a:rPr sz="2100" b="1" spc="7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2100" b="1" spc="-34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eci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b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le</a:t>
            </a:r>
            <a:r>
              <a:rPr sz="2100" b="1" spc="5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que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15" dirty="0">
                <a:latin typeface="Calibri"/>
                <a:cs typeface="Calibri"/>
              </a:rPr>
              <a:t>per</a:t>
            </a:r>
            <a:r>
              <a:rPr sz="2100" spc="-26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41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ti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guir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30" dirty="0">
                <a:latin typeface="Calibri"/>
                <a:cs typeface="Calibri"/>
              </a:rPr>
              <a:t>at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ru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spc="-68" dirty="0">
                <a:latin typeface="Calibri"/>
                <a:cs typeface="Calibri"/>
              </a:rPr>
              <a:t>f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enci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1151096" algn="l"/>
                <a:tab pos="2087404" algn="l"/>
                <a:tab pos="3168968" algn="l"/>
                <a:tab pos="3562350" algn="l"/>
                <a:tab pos="4450080" algn="l"/>
                <a:tab pos="4691539" algn="l"/>
                <a:tab pos="4939665" algn="l"/>
                <a:tab pos="6122669" algn="l"/>
                <a:tab pos="6431280" algn="l"/>
                <a:tab pos="8084344" algn="l"/>
              </a:tabLst>
            </a:pPr>
            <a:r>
              <a:rPr sz="2100" spc="-64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ermi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g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5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one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l	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a	</a:t>
            </a:r>
            <a:r>
              <a:rPr sz="2100" spc="-15" dirty="0">
                <a:latin typeface="Calibri"/>
                <a:cs typeface="Calibri"/>
              </a:rPr>
              <a:t>sinc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on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ación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ansmiso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ece</a:t>
            </a:r>
            <a:r>
              <a:rPr sz="2100" spc="-23" dirty="0">
                <a:latin typeface="Calibri"/>
                <a:cs typeface="Calibri"/>
              </a:rPr>
              <a:t>p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217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Tipo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Símbolo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at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Co</a:t>
            </a:r>
            <a:r>
              <a:rPr spc="-23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.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(Ej</a:t>
            </a:r>
            <a:r>
              <a:rPr spc="-8" dirty="0">
                <a:latin typeface="Calibri"/>
                <a:cs typeface="Calibri"/>
              </a:rPr>
              <a:t>:</a:t>
            </a:r>
            <a:r>
              <a:rPr spc="-19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Inicio</a:t>
            </a:r>
            <a:r>
              <a:rPr spc="-8" dirty="0">
                <a:latin typeface="Calibri"/>
                <a:cs typeface="Calibri"/>
              </a:rPr>
              <a:t>/</a:t>
            </a:r>
            <a:r>
              <a:rPr spc="-4" dirty="0">
                <a:latin typeface="Calibri"/>
                <a:cs typeface="Calibri"/>
              </a:rPr>
              <a:t>Fi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3" dirty="0">
                <a:latin typeface="Calibri"/>
                <a:cs typeface="Calibri"/>
              </a:rPr>
              <a:t>T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5" dirty="0">
                <a:latin typeface="Calibri"/>
                <a:cs typeface="Calibri"/>
              </a:rPr>
              <a:t>am</a:t>
            </a:r>
            <a:r>
              <a:rPr spc="-8" dirty="0">
                <a:latin typeface="Calibri"/>
                <a:cs typeface="Calibri"/>
              </a:rPr>
              <a:t>a, </a:t>
            </a:r>
            <a:r>
              <a:rPr dirty="0">
                <a:latin typeface="Calibri"/>
                <a:cs typeface="Calibri"/>
              </a:rPr>
              <a:t>inacti</a:t>
            </a:r>
            <a:r>
              <a:rPr spc="-23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).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5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I</a:t>
            </a:r>
            <a:r>
              <a:rPr spc="-34" dirty="0">
                <a:latin typeface="Calibri"/>
                <a:cs typeface="Calibri"/>
              </a:rPr>
              <a:t>n</a:t>
            </a:r>
            <a:r>
              <a:rPr spc="-41" dirty="0">
                <a:latin typeface="Calibri"/>
                <a:cs typeface="Calibri"/>
              </a:rPr>
              <a:t>v</a:t>
            </a:r>
            <a:r>
              <a:rPr dirty="0">
                <a:latin typeface="Calibri"/>
                <a:cs typeface="Calibri"/>
              </a:rPr>
              <a:t>álido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4" dirty="0"/>
              <a:t>Tipo</a:t>
            </a:r>
            <a:r>
              <a:rPr dirty="0"/>
              <a:t>s</a:t>
            </a:r>
            <a:r>
              <a:rPr spc="8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medi</a:t>
            </a:r>
            <a:r>
              <a:rPr spc="-11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/>
              <a:t>físi</a:t>
            </a:r>
            <a:r>
              <a:rPr spc="-26" dirty="0"/>
              <a:t>c</a:t>
            </a:r>
            <a:r>
              <a:rPr spc="-4" dirty="0"/>
              <a:t>os.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8181" y="1829085"/>
          <a:ext cx="8735788" cy="342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410209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ÑALIZ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FIC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CIÓN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545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8181" y="2281142"/>
          <a:ext cx="8735787" cy="891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3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ñ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éct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x.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23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nche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6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Non-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Mult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ev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9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iti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el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181" y="3281839"/>
          <a:ext cx="8735787" cy="891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1540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uz.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Monomodo.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07085" lvl="1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8077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OS1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OS2.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Bina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po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ar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NR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).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7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181" y="4282440"/>
          <a:ext cx="8735787" cy="1165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9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57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6588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adio.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ic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oond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yperLAN…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ooth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Wi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DBPSK.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DQPSK.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64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256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H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49885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MIM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35052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1/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Ba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k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(CCK)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1/2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2/3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3/4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  <a:tabLst>
                          <a:tab pos="349885" algn="l"/>
                        </a:tabLst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•	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5/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</a:t>
            </a:r>
            <a:r>
              <a:rPr spc="-30" dirty="0"/>
              <a:t>a</a:t>
            </a:r>
            <a:r>
              <a:rPr spc="-4" dirty="0"/>
              <a:t>xial.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3593591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893058" y="1831085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45160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68808" y="1958359"/>
            <a:ext cx="128301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xia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Cable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808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Cable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UT</a:t>
            </a:r>
            <a:r>
              <a:rPr spc="-326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11" dirty="0"/>
              <a:t>S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3840480" y="1919097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10895" y="22482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5" y="1969675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53" dirty="0"/>
              <a:t>E</a:t>
            </a:r>
            <a:r>
              <a:rPr spc="-34" dirty="0"/>
              <a:t>v</a:t>
            </a:r>
            <a:r>
              <a:rPr spc="-4" dirty="0"/>
              <a:t>olució</a:t>
            </a:r>
            <a:r>
              <a:rPr dirty="0"/>
              <a:t>n</a:t>
            </a:r>
            <a:r>
              <a:rPr spc="15" dirty="0"/>
              <a:t> </a:t>
            </a:r>
            <a:r>
              <a:rPr dirty="0"/>
              <a:t>del</a:t>
            </a:r>
            <a:r>
              <a:rPr spc="8" dirty="0"/>
              <a:t> </a:t>
            </a:r>
            <a:r>
              <a:rPr spc="-26" dirty="0"/>
              <a:t>c</a:t>
            </a:r>
            <a:r>
              <a:rPr dirty="0"/>
              <a:t>able</a:t>
            </a:r>
            <a:r>
              <a:rPr spc="-4" dirty="0"/>
              <a:t> </a:t>
            </a:r>
            <a:r>
              <a:rPr spc="4" dirty="0"/>
              <a:t>U</a:t>
            </a:r>
            <a:r>
              <a:rPr spc="-4" dirty="0"/>
              <a:t>T</a:t>
            </a:r>
            <a:r>
              <a:rPr spc="-323" dirty="0"/>
              <a:t>P</a:t>
            </a:r>
            <a:r>
              <a:rPr dirty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6191"/>
            <a:r>
              <a:rPr dirty="0"/>
              <a:t>Medios</a:t>
            </a:r>
            <a:r>
              <a:rPr spc="-8" dirty="0"/>
              <a:t> </a:t>
            </a:r>
            <a:r>
              <a:rPr spc="-4" dirty="0"/>
              <a:t>ó</a:t>
            </a:r>
            <a:r>
              <a:rPr spc="-11" dirty="0"/>
              <a:t>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5534" y="1799368"/>
            <a:ext cx="3269933" cy="1637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6310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(MMF)</a:t>
            </a:r>
            <a:endParaRPr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62.</a:t>
            </a:r>
            <a:r>
              <a:rPr sz="1500" spc="4" dirty="0">
                <a:latin typeface="Calibri"/>
                <a:cs typeface="Calibri"/>
              </a:rPr>
              <a:t>5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5</a:t>
            </a:r>
            <a:r>
              <a:rPr sz="1500" spc="4" dirty="0">
                <a:latin typeface="Calibri"/>
                <a:cs typeface="Calibri"/>
              </a:rPr>
              <a:t>0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</a:t>
            </a:r>
            <a:r>
              <a:rPr sz="1500" spc="-26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y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r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</a:t>
            </a:r>
            <a:r>
              <a:rPr sz="1500" dirty="0">
                <a:latin typeface="Calibri"/>
                <a:cs typeface="Calibri"/>
              </a:rPr>
              <a:t>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4" dirty="0">
                <a:latin typeface="Calibri"/>
                <a:cs typeface="Calibri"/>
              </a:rPr>
              <a:t>b</a:t>
            </a:r>
            <a:r>
              <a:rPr sz="1500" dirty="0">
                <a:latin typeface="Calibri"/>
                <a:cs typeface="Calibri"/>
              </a:rPr>
              <a:t>ajo</a:t>
            </a:r>
            <a:r>
              <a:rPr sz="1500" spc="-19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2403" y="1799368"/>
            <a:ext cx="3189923" cy="18107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735"/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>
              <a:spcBef>
                <a:spcPts val="26"/>
              </a:spcBef>
            </a:pPr>
            <a:endParaRPr sz="255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sz="1500" spc="1110" dirty="0">
                <a:latin typeface="Symbol"/>
                <a:cs typeface="Symbol"/>
              </a:rPr>
              <a:t></a:t>
            </a:r>
            <a:r>
              <a:rPr sz="1500" spc="-4" dirty="0">
                <a:latin typeface="Calibri"/>
                <a:cs typeface="Calibri"/>
              </a:rPr>
              <a:t>m.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48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Menor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dispe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s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ón.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endParaRPr sz="1500">
              <a:latin typeface="Calibri"/>
              <a:cs typeface="Calibri"/>
            </a:endParaRPr>
          </a:p>
          <a:p>
            <a:pPr marL="180975" indent="-171450">
              <a:spcBef>
                <a:spcPts val="56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equie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anscei</a:t>
            </a:r>
            <a:r>
              <a:rPr sz="1500" spc="-26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al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 co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spc="-4" dirty="0">
                <a:latin typeface="Calibri"/>
                <a:cs typeface="Calibri"/>
              </a:rPr>
              <a:t>o.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074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17" dirty="0"/>
              <a:t>T</a:t>
            </a:r>
            <a:r>
              <a:rPr spc="-4" dirty="0"/>
              <a:t>o</a:t>
            </a:r>
            <a:r>
              <a:rPr spc="-38" dirty="0"/>
              <a:t>t</a:t>
            </a:r>
            <a:r>
              <a:rPr dirty="0"/>
              <a:t>al</a:t>
            </a:r>
            <a:r>
              <a:rPr spc="4" dirty="0"/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erna</a:t>
            </a:r>
            <a:r>
              <a:rPr dirty="0"/>
              <a:t>l</a:t>
            </a:r>
            <a:r>
              <a:rPr spc="11" dirty="0"/>
              <a:t> </a:t>
            </a:r>
            <a:r>
              <a:rPr spc="-49" dirty="0"/>
              <a:t>R</a:t>
            </a:r>
            <a:r>
              <a:rPr spc="-30" dirty="0"/>
              <a:t>e</a:t>
            </a:r>
            <a:r>
              <a:rPr dirty="0"/>
              <a:t>flection.</a:t>
            </a:r>
          </a:p>
        </p:txBody>
      </p:sp>
      <p:sp>
        <p:nvSpPr>
          <p:cNvPr id="3" name="object 3"/>
          <p:cNvSpPr/>
          <p:nvPr/>
        </p:nvSpPr>
        <p:spPr>
          <a:xfrm>
            <a:off x="1643633" y="3655314"/>
            <a:ext cx="5807583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445126" y="1844802"/>
            <a:ext cx="4419981" cy="1545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157858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364741" y="2274570"/>
            <a:ext cx="523494" cy="685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202435" y="2274570"/>
            <a:ext cx="324612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279053" y="2446111"/>
            <a:ext cx="137160" cy="342900"/>
          </a:xfrm>
          <a:custGeom>
            <a:avLst/>
            <a:gdLst/>
            <a:ahLst/>
            <a:cxnLst/>
            <a:rect l="l" t="t" r="r" b="b"/>
            <a:pathLst>
              <a:path w="182880" h="457200">
                <a:moveTo>
                  <a:pt x="88379" y="0"/>
                </a:moveTo>
                <a:lnTo>
                  <a:pt x="52164" y="21902"/>
                </a:lnTo>
                <a:lnTo>
                  <a:pt x="28305" y="62960"/>
                </a:lnTo>
                <a:lnTo>
                  <a:pt x="14475" y="104767"/>
                </a:lnTo>
                <a:lnTo>
                  <a:pt x="4899" y="154077"/>
                </a:lnTo>
                <a:lnTo>
                  <a:pt x="273" y="209145"/>
                </a:lnTo>
                <a:lnTo>
                  <a:pt x="0" y="236001"/>
                </a:lnTo>
                <a:lnTo>
                  <a:pt x="567" y="255170"/>
                </a:lnTo>
                <a:lnTo>
                  <a:pt x="5870" y="309593"/>
                </a:lnTo>
                <a:lnTo>
                  <a:pt x="16033" y="358034"/>
                </a:lnTo>
                <a:lnTo>
                  <a:pt x="30361" y="398748"/>
                </a:lnTo>
                <a:lnTo>
                  <a:pt x="54744" y="437998"/>
                </a:lnTo>
                <a:lnTo>
                  <a:pt x="91391" y="457078"/>
                </a:lnTo>
                <a:lnTo>
                  <a:pt x="98897" y="456319"/>
                </a:lnTo>
                <a:lnTo>
                  <a:pt x="133431" y="431306"/>
                </a:lnTo>
                <a:lnTo>
                  <a:pt x="156056" y="388945"/>
                </a:lnTo>
                <a:lnTo>
                  <a:pt x="169121" y="346313"/>
                </a:lnTo>
                <a:lnTo>
                  <a:pt x="178135" y="295927"/>
                </a:lnTo>
                <a:lnTo>
                  <a:pt x="182463" y="239186"/>
                </a:lnTo>
                <a:lnTo>
                  <a:pt x="182755" y="219101"/>
                </a:lnTo>
                <a:lnTo>
                  <a:pt x="182131" y="200070"/>
                </a:lnTo>
                <a:lnTo>
                  <a:pt x="176676" y="146063"/>
                </a:lnTo>
                <a:lnTo>
                  <a:pt x="166328" y="98026"/>
                </a:lnTo>
                <a:lnTo>
                  <a:pt x="151707" y="57680"/>
                </a:lnTo>
                <a:lnTo>
                  <a:pt x="126631" y="18823"/>
                </a:lnTo>
                <a:lnTo>
                  <a:pt x="88379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64083" y="2446020"/>
            <a:ext cx="685800" cy="342900"/>
          </a:xfrm>
          <a:custGeom>
            <a:avLst/>
            <a:gdLst/>
            <a:ahLst/>
            <a:cxnLst/>
            <a:rect l="l" t="t" r="r" b="b"/>
            <a:pathLst>
              <a:path w="914400" h="457200">
                <a:moveTo>
                  <a:pt x="914400" y="0"/>
                </a:moveTo>
                <a:lnTo>
                  <a:pt x="0" y="228600"/>
                </a:lnTo>
                <a:lnTo>
                  <a:pt x="914400" y="45720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335662" y="2535555"/>
            <a:ext cx="280511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3255" y="2244842"/>
            <a:ext cx="771525" cy="7703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390139" y="2274570"/>
            <a:ext cx="523493" cy="685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3227833" y="2274570"/>
            <a:ext cx="324611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304413" y="2548919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82879" h="182880">
                <a:moveTo>
                  <a:pt x="88734" y="0"/>
                </a:moveTo>
                <a:lnTo>
                  <a:pt x="47829" y="10990"/>
                </a:lnTo>
                <a:lnTo>
                  <a:pt x="17038" y="38194"/>
                </a:lnTo>
                <a:lnTo>
                  <a:pt x="1153" y="76817"/>
                </a:lnTo>
                <a:lnTo>
                  <a:pt x="0" y="91400"/>
                </a:lnTo>
                <a:lnTo>
                  <a:pt x="357" y="99545"/>
                </a:lnTo>
                <a:lnTo>
                  <a:pt x="13068" y="138132"/>
                </a:lnTo>
                <a:lnTo>
                  <a:pt x="41520" y="166919"/>
                </a:lnTo>
                <a:lnTo>
                  <a:pt x="82349" y="181591"/>
                </a:lnTo>
                <a:lnTo>
                  <a:pt x="98128" y="182600"/>
                </a:lnTo>
                <a:lnTo>
                  <a:pt x="112023" y="180506"/>
                </a:lnTo>
                <a:lnTo>
                  <a:pt x="148434" y="162549"/>
                </a:lnTo>
                <a:lnTo>
                  <a:pt x="173488" y="129973"/>
                </a:lnTo>
                <a:lnTo>
                  <a:pt x="182751" y="86499"/>
                </a:lnTo>
                <a:lnTo>
                  <a:pt x="180891" y="72348"/>
                </a:lnTo>
                <a:lnTo>
                  <a:pt x="163395" y="35191"/>
                </a:lnTo>
                <a:lnTo>
                  <a:pt x="131280" y="9545"/>
                </a:lnTo>
                <a:lnTo>
                  <a:pt x="88734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697480" y="2552319"/>
            <a:ext cx="685800" cy="137160"/>
          </a:xfrm>
          <a:custGeom>
            <a:avLst/>
            <a:gdLst/>
            <a:ahLst/>
            <a:cxnLst/>
            <a:rect l="l" t="t" r="r" b="b"/>
            <a:pathLst>
              <a:path w="914400" h="182880">
                <a:moveTo>
                  <a:pt x="914400" y="0"/>
                </a:moveTo>
                <a:lnTo>
                  <a:pt x="0" y="91440"/>
                </a:lnTo>
                <a:lnTo>
                  <a:pt x="914400" y="182880"/>
                </a:lnTo>
                <a:lnTo>
                  <a:pt x="914400" y="0"/>
                </a:lnTo>
                <a:close/>
              </a:path>
            </a:pathLst>
          </a:custGeom>
          <a:solidFill>
            <a:srgbClr val="E22C9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2252662" y="2535003"/>
            <a:ext cx="38576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-4" dirty="0">
                <a:latin typeface="Calibri"/>
                <a:cs typeface="Calibri"/>
              </a:rPr>
              <a:t>Láser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5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dirty="0"/>
              <a:t>Medios</a:t>
            </a:r>
            <a:r>
              <a:rPr spc="-4" dirty="0"/>
              <a:t> </a:t>
            </a:r>
            <a:r>
              <a:rPr spc="-11" dirty="0"/>
              <a:t>óp</a:t>
            </a:r>
            <a:r>
              <a:rPr dirty="0"/>
              <a:t>ti</a:t>
            </a:r>
            <a:r>
              <a:rPr spc="-23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Conec</a:t>
            </a:r>
            <a:r>
              <a:rPr spc="-26" dirty="0"/>
              <a:t>t</a:t>
            </a:r>
            <a:r>
              <a:rPr spc="-4" dirty="0"/>
              <a:t>o</a:t>
            </a:r>
            <a:r>
              <a:rPr spc="-41" dirty="0"/>
              <a:t>r</a:t>
            </a:r>
            <a:r>
              <a:rPr spc="-4" dirty="0"/>
              <a:t>es.</a:t>
            </a:r>
          </a:p>
        </p:txBody>
      </p:sp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153300"/>
            <a:ext cx="61722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54768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Los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4821" y="1706232"/>
            <a:ext cx="630555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571976" algn="l"/>
                <a:tab pos="1920716" algn="l"/>
                <a:tab pos="3362325" algn="l"/>
                <a:tab pos="4197668" algn="l"/>
              </a:tabLst>
            </a:pPr>
            <a:r>
              <a:rPr sz="2100" spc="-4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6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smi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9" dirty="0">
                <a:latin typeface="Calibri"/>
                <a:cs typeface="Calibri"/>
              </a:rPr>
              <a:t>ñ</a:t>
            </a:r>
            <a:r>
              <a:rPr sz="2100" dirty="0">
                <a:latin typeface="Calibri"/>
                <a:cs typeface="Calibri"/>
              </a:rPr>
              <a:t>al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53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d</a:t>
            </a:r>
            <a:r>
              <a:rPr sz="2100" dirty="0">
                <a:latin typeface="Calibri"/>
                <a:cs typeface="Calibri"/>
              </a:rPr>
              <a:t>o	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ond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	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elect</a:t>
            </a:r>
            <a:r>
              <a:rPr sz="2100" b="1" spc="-26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454551"/>
                </a:solidFill>
                <a:latin typeface="Calibri"/>
                <a:cs typeface="Calibri"/>
              </a:rPr>
              <a:t>é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ti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2100" b="1" spc="-8" dirty="0">
                <a:solidFill>
                  <a:srgbClr val="454551"/>
                </a:solidFill>
                <a:latin typeface="Calibri"/>
                <a:cs typeface="Calibri"/>
              </a:rPr>
              <a:t>as</a:t>
            </a:r>
            <a:r>
              <a:rPr sz="2100" spc="-8" dirty="0">
                <a:latin typeface="Calibri"/>
                <a:cs typeface="Calibri"/>
              </a:rPr>
              <a:t>,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7971" y="1706232"/>
            <a:ext cx="152495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735" y="1994630"/>
            <a:ext cx="7252811" cy="3594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/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an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ecuencias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adio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oonda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4"/>
              </a:spcBef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asociado.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2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Al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23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aría.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7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15" dirty="0">
                <a:latin typeface="Calibri"/>
                <a:cs typeface="Calibri"/>
              </a:rPr>
              <a:t>amb</a:t>
            </a:r>
            <a:r>
              <a:rPr sz="2100" spc="-19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</a:t>
            </a:r>
            <a:r>
              <a:rPr sz="2100" spc="-53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od</a:t>
            </a:r>
            <a:r>
              <a:rPr sz="2100" spc="-8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u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MF</a:t>
            </a:r>
            <a:r>
              <a:rPr sz="2100"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v</a:t>
            </a:r>
            <a:r>
              <a:rPr sz="2100" spc="-8" dirty="0">
                <a:latin typeface="Calibri"/>
                <a:cs typeface="Calibri"/>
              </a:rPr>
              <a:t>ic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4" dirty="0">
                <a:latin typeface="Calibri"/>
                <a:cs typeface="Calibri"/>
              </a:rPr>
              <a:t>(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34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x</a:t>
            </a:r>
            <a:r>
              <a:rPr sz="2100" spc="-30" dirty="0">
                <a:latin typeface="Calibri"/>
                <a:cs typeface="Calibri"/>
              </a:rPr>
              <a:t>w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l,</a:t>
            </a:r>
            <a:r>
              <a:rPr sz="2100" spc="-11" dirty="0">
                <a:latin typeface="Calibri"/>
                <a:cs typeface="Calibri"/>
              </a:rPr>
              <a:t> 1860</a:t>
            </a:r>
            <a:r>
              <a:rPr sz="2100" spc="-19" dirty="0">
                <a:latin typeface="Calibri"/>
                <a:cs typeface="Calibri"/>
              </a:rPr>
              <a:t>'</a:t>
            </a:r>
            <a:r>
              <a:rPr sz="2100" spc="-4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175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  <a:tab pos="5597366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21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EF</a:t>
            </a:r>
            <a:r>
              <a:rPr sz="2100"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F</a:t>
            </a:r>
            <a:r>
              <a:rPr sz="21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oscila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EM</a:t>
            </a:r>
            <a:r>
              <a:rPr sz="2100" dirty="0">
                <a:latin typeface="Calibri"/>
                <a:cs typeface="Calibri"/>
              </a:rPr>
              <a:t>	</a:t>
            </a:r>
            <a:r>
              <a:rPr sz="2100" spc="-11" dirty="0">
                <a:latin typeface="Calibri"/>
                <a:cs typeface="Calibri"/>
              </a:rPr>
              <a:t>(Hertz,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1880</a:t>
            </a:r>
            <a:r>
              <a:rPr sz="2100" spc="-60" dirty="0">
                <a:latin typeface="Calibri"/>
                <a:cs typeface="Calibri"/>
              </a:rPr>
              <a:t>‘</a:t>
            </a:r>
            <a:r>
              <a:rPr sz="2100" spc="-8" dirty="0">
                <a:latin typeface="Calibri"/>
                <a:cs typeface="Calibri"/>
              </a:rPr>
              <a:t>s).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scilacione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el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EMF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</a:t>
            </a:r>
            <a:r>
              <a:rPr spc="-4" dirty="0">
                <a:latin typeface="Calibri"/>
                <a:cs typeface="Calibri"/>
              </a:rPr>
              <a:t>despende</a:t>
            </a:r>
            <a:r>
              <a:rPr dirty="0">
                <a:latin typeface="Calibri"/>
                <a:cs typeface="Calibri"/>
              </a:rPr>
              <a:t>n</a:t>
            </a:r>
            <a:r>
              <a:rPr spc="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</a:t>
            </a:r>
            <a:r>
              <a:rPr dirty="0">
                <a:latin typeface="Calibri"/>
                <a:cs typeface="Calibri"/>
              </a:rPr>
              <a:t>e la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y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e al</a:t>
            </a:r>
            <a:r>
              <a:rPr spc="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ja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– 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adiación.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La</a:t>
            </a:r>
            <a:r>
              <a:rPr dirty="0">
                <a:latin typeface="Calibri"/>
                <a:cs typeface="Calibri"/>
              </a:rPr>
              <a:t>s </a:t>
            </a:r>
            <a:r>
              <a:rPr spc="-8" dirty="0">
                <a:latin typeface="Calibri"/>
                <a:cs typeface="Calibri"/>
              </a:rPr>
              <a:t>o</a:t>
            </a:r>
            <a:r>
              <a:rPr spc="-4" dirty="0">
                <a:latin typeface="Calibri"/>
                <a:cs typeface="Calibri"/>
              </a:rPr>
              <a:t>nda</a:t>
            </a:r>
            <a:r>
              <a:rPr dirty="0">
                <a:latin typeface="Calibri"/>
                <a:cs typeface="Calibri"/>
              </a:rPr>
              <a:t>s 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opa</a:t>
            </a:r>
            <a:r>
              <a:rPr spc="-41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an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en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gía</a:t>
            </a:r>
            <a:r>
              <a:rPr spc="-4" dirty="0">
                <a:latin typeface="Calibri"/>
                <a:cs typeface="Calibri"/>
              </a:rPr>
              <a:t> si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equerir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4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medio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físi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3608" y="1143000"/>
            <a:ext cx="749001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buClr>
                <a:srgbClr val="454551"/>
              </a:buClr>
              <a:tabLst>
                <a:tab pos="180975" algn="l"/>
              </a:tabLst>
            </a:pP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epa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ames</a:t>
            </a:r>
            <a:r>
              <a:rPr sz="2100" b="1" spc="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se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 t</a:t>
            </a:r>
            <a:r>
              <a:rPr sz="2100" b="1" spc="-56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asmi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2100" b="1" spc="-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2100" b="1" spc="-4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és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2100" b="1" spc="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me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io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í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sz="2100" b="1" spc="-8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2100" b="1" spc="-26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2100" b="1" spc="-4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ES" sz="2100" b="1" spc="-4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</a:t>
            </a:r>
            <a:endParaRPr sz="15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6783" y="3861048"/>
            <a:ext cx="3347411" cy="2448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BA8229-DD9F-4A37-8A7F-A0A9107FA32F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la capa física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91A1657-0F60-41BF-9A9C-C5970A946282}"/>
              </a:ext>
            </a:extLst>
          </p:cNvPr>
          <p:cNvSpPr txBox="1"/>
          <p:nvPr/>
        </p:nvSpPr>
        <p:spPr>
          <a:xfrm>
            <a:off x="755576" y="1802858"/>
            <a:ext cx="7490018" cy="1793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Bef>
                <a:spcPts val="34"/>
              </a:spcBef>
              <a:buClr>
                <a:srgbClr val="454551"/>
              </a:buClr>
            </a:pPr>
            <a:endParaRPr lang="es-ES" sz="2213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lang="es-ES"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lang="es-ES"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ari</a:t>
            </a:r>
            <a:r>
              <a:rPr lang="es-ES"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ar </a:t>
            </a:r>
            <a:r>
              <a:rPr lang="es-ES"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" dirty="0">
                <a:solidFill>
                  <a:srgbClr val="454551"/>
                </a:solidFill>
                <a:cs typeface="Calibri"/>
              </a:rPr>
              <a:t>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nologías</a:t>
            </a:r>
            <a:r>
              <a:rPr lang="es-ES" b="1" spc="-23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de</a:t>
            </a:r>
            <a:r>
              <a:rPr lang="es-ES" b="1" spc="4" dirty="0">
                <a:solidFill>
                  <a:srgbClr val="454551"/>
                </a:solidFill>
                <a:cs typeface="Calibri"/>
              </a:rPr>
              <a:t> </a:t>
            </a:r>
            <a:r>
              <a:rPr lang="es-ES" b="1" dirty="0">
                <a:solidFill>
                  <a:srgbClr val="454551"/>
                </a:solidFill>
                <a:cs typeface="Calibri"/>
              </a:rPr>
              <a:t>t</a:t>
            </a:r>
            <a:r>
              <a:rPr lang="es-ES" b="1" spc="-41" dirty="0">
                <a:solidFill>
                  <a:srgbClr val="454551"/>
                </a:solidFill>
                <a:cs typeface="Calibri"/>
              </a:rPr>
              <a:t>r</a:t>
            </a:r>
            <a:r>
              <a:rPr lang="es-ES" b="1" spc="-11" dirty="0">
                <a:solidFill>
                  <a:srgbClr val="454551"/>
                </a:solidFill>
                <a:cs typeface="Calibri"/>
              </a:rPr>
              <a:t>ansmisión.</a:t>
            </a:r>
            <a:endParaRPr lang="es-ES"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 err="1">
                <a:cs typeface="Calibri"/>
              </a:rPr>
              <a:t>D</a:t>
            </a:r>
            <a:r>
              <a:rPr sz="1500" spc="-8" dirty="0" err="1">
                <a:cs typeface="Calibri"/>
              </a:rPr>
              <a:t>e</a:t>
            </a:r>
            <a:r>
              <a:rPr sz="1500" spc="-4" dirty="0" err="1">
                <a:cs typeface="Calibri"/>
              </a:rPr>
              <a:t>fini</a:t>
            </a:r>
            <a:r>
              <a:rPr sz="1500" dirty="0" err="1">
                <a:cs typeface="Calibri"/>
              </a:rPr>
              <a:t>r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las</a:t>
            </a:r>
            <a:r>
              <a:rPr sz="1500" spc="4" dirty="0">
                <a:cs typeface="Calibri"/>
              </a:rPr>
              <a:t> </a:t>
            </a:r>
            <a:r>
              <a:rPr sz="1500" spc="-8" dirty="0">
                <a:cs typeface="Calibri"/>
              </a:rPr>
              <a:t>c</a:t>
            </a:r>
            <a:r>
              <a:rPr sz="1500" dirty="0">
                <a:cs typeface="Calibri"/>
              </a:rPr>
              <a:t>a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ac</a:t>
            </a:r>
            <a:r>
              <a:rPr sz="1500" spc="-15" dirty="0">
                <a:cs typeface="Calibri"/>
              </a:rPr>
              <a:t>t</a:t>
            </a:r>
            <a:r>
              <a:rPr sz="1500" dirty="0">
                <a:cs typeface="Calibri"/>
              </a:rPr>
              <a:t>er</a:t>
            </a:r>
            <a:r>
              <a:rPr sz="1500" spc="-8" dirty="0">
                <a:cs typeface="Calibri"/>
              </a:rPr>
              <a:t>í</a:t>
            </a:r>
            <a:r>
              <a:rPr sz="1500" spc="-23" dirty="0">
                <a:cs typeface="Calibri"/>
              </a:rPr>
              <a:t>s</a:t>
            </a:r>
            <a:r>
              <a:rPr sz="1500" dirty="0">
                <a:cs typeface="Calibri"/>
              </a:rPr>
              <a:t>ti</a:t>
            </a:r>
            <a:r>
              <a:rPr sz="1500" spc="-11" dirty="0">
                <a:cs typeface="Calibri"/>
              </a:rPr>
              <a:t>c</a:t>
            </a:r>
            <a:r>
              <a:rPr sz="1500" dirty="0">
                <a:cs typeface="Calibri"/>
              </a:rPr>
              <a:t>as</a:t>
            </a:r>
            <a:r>
              <a:rPr sz="1500" spc="23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de</a:t>
            </a:r>
            <a:r>
              <a:rPr sz="1500" dirty="0">
                <a:cs typeface="Calibri"/>
              </a:rPr>
              <a:t>l</a:t>
            </a:r>
            <a:r>
              <a:rPr sz="1500" spc="4" dirty="0">
                <a:cs typeface="Calibri"/>
              </a:rPr>
              <a:t> h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spc="-4" dirty="0">
                <a:cs typeface="Calibri"/>
              </a:rPr>
              <a:t>d</a:t>
            </a:r>
            <a:r>
              <a:rPr sz="1500" spc="-19" dirty="0">
                <a:cs typeface="Calibri"/>
              </a:rPr>
              <a:t>w</a:t>
            </a:r>
            <a:r>
              <a:rPr sz="1500" dirty="0">
                <a:cs typeface="Calibri"/>
              </a:rPr>
              <a:t>a</a:t>
            </a:r>
            <a:r>
              <a:rPr sz="1500" spc="-23" dirty="0">
                <a:cs typeface="Calibri"/>
              </a:rPr>
              <a:t>r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y </a:t>
            </a:r>
            <a:r>
              <a:rPr sz="1500" spc="-8" dirty="0">
                <a:cs typeface="Calibri"/>
              </a:rPr>
              <a:t>l</a:t>
            </a:r>
            <a:r>
              <a:rPr sz="1500" spc="-4" dirty="0">
                <a:cs typeface="Calibri"/>
              </a:rPr>
              <a:t>o</a:t>
            </a:r>
            <a:r>
              <a:rPr sz="1500" dirty="0">
                <a:cs typeface="Calibri"/>
              </a:rPr>
              <a:t>s m</a:t>
            </a:r>
            <a:r>
              <a:rPr sz="1500" spc="-8" dirty="0">
                <a:cs typeface="Calibri"/>
              </a:rPr>
              <a:t>e</a:t>
            </a:r>
            <a:r>
              <a:rPr sz="1500" spc="-4" dirty="0">
                <a:cs typeface="Calibri"/>
              </a:rPr>
              <a:t>dio</a:t>
            </a:r>
            <a:r>
              <a:rPr sz="1500" dirty="0">
                <a:cs typeface="Calibri"/>
              </a:rPr>
              <a:t>s</a:t>
            </a:r>
            <a:r>
              <a:rPr sz="1500" spc="4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8" dirty="0">
                <a:cs typeface="Calibri"/>
              </a:rPr>
              <a:t> 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dirty="0">
                <a:cs typeface="Calibri"/>
              </a:rPr>
              <a:t>ansm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s</a:t>
            </a:r>
            <a:r>
              <a:rPr sz="1500" spc="-8" dirty="0">
                <a:cs typeface="Calibri"/>
              </a:rPr>
              <a:t>i</a:t>
            </a:r>
            <a:r>
              <a:rPr sz="1500" spc="-4" dirty="0">
                <a:cs typeface="Calibri"/>
              </a:rPr>
              <a:t>ón.</a:t>
            </a:r>
            <a:endParaRPr sz="1500" dirty="0">
              <a:cs typeface="Calibri"/>
            </a:endParaRPr>
          </a:p>
          <a:p>
            <a:pPr lvl="2"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75" dirty="0">
              <a:cs typeface="Times New Roman"/>
            </a:endParaRPr>
          </a:p>
          <a:p>
            <a:pPr marL="523875" lvl="1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454551"/>
                </a:solidFill>
                <a:cs typeface="Calibri"/>
              </a:rPr>
              <a:t>E</a:t>
            </a:r>
            <a:r>
              <a:rPr b="1" spc="-23" dirty="0">
                <a:solidFill>
                  <a:srgbClr val="454551"/>
                </a:solidFill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an</a:t>
            </a:r>
            <a:r>
              <a:rPr b="1" spc="-19" dirty="0">
                <a:solidFill>
                  <a:srgbClr val="454551"/>
                </a:solidFill>
                <a:cs typeface="Calibri"/>
              </a:rPr>
              <a:t>d</a:t>
            </a:r>
            <a:r>
              <a:rPr b="1" dirty="0">
                <a:solidFill>
                  <a:srgbClr val="454551"/>
                </a:solidFill>
                <a:cs typeface="Calibri"/>
              </a:rPr>
              <a:t>ari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z</a:t>
            </a:r>
            <a:r>
              <a:rPr b="1" dirty="0">
                <a:solidFill>
                  <a:srgbClr val="454551"/>
                </a:solidFill>
                <a:cs typeface="Calibri"/>
              </a:rPr>
              <a:t>ar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las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é</a:t>
            </a:r>
            <a:r>
              <a:rPr b="1" spc="4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as </a:t>
            </a:r>
            <a:r>
              <a:rPr b="1" dirty="0">
                <a:solidFill>
                  <a:srgbClr val="454551"/>
                </a:solidFill>
                <a:cs typeface="Calibri"/>
              </a:rPr>
              <a:t>de</a:t>
            </a:r>
            <a:r>
              <a:rPr b="1" spc="-4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c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odif</a:t>
            </a:r>
            <a:r>
              <a:rPr b="1" spc="-15" dirty="0">
                <a:solidFill>
                  <a:srgbClr val="454551"/>
                </a:solidFill>
                <a:cs typeface="Calibri"/>
              </a:rPr>
              <a:t>i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cació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n</a:t>
            </a:r>
            <a:r>
              <a:rPr b="1" spc="-26" dirty="0">
                <a:solidFill>
                  <a:srgbClr val="454551"/>
                </a:solidFill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cs typeface="Calibri"/>
              </a:rPr>
              <a:t>y 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señali</a:t>
            </a:r>
            <a:r>
              <a:rPr b="1" spc="-30" dirty="0">
                <a:solidFill>
                  <a:srgbClr val="454551"/>
                </a:solidFill>
                <a:cs typeface="Calibri"/>
              </a:rPr>
              <a:t>z</a:t>
            </a:r>
            <a:r>
              <a:rPr b="1" spc="-8" dirty="0">
                <a:solidFill>
                  <a:srgbClr val="454551"/>
                </a:solidFill>
                <a:cs typeface="Calibri"/>
              </a:rPr>
              <a:t>ación</a:t>
            </a:r>
            <a:r>
              <a:rPr b="1" dirty="0">
                <a:solidFill>
                  <a:srgbClr val="454551"/>
                </a:solidFill>
                <a:cs typeface="Calibri"/>
              </a:rPr>
              <a:t>.</a:t>
            </a:r>
            <a:endParaRPr dirty="0">
              <a:cs typeface="Calibri"/>
            </a:endParaRPr>
          </a:p>
          <a:p>
            <a:pPr marL="866299" lvl="2" indent="-170974">
              <a:spcBef>
                <a:spcPts val="390"/>
              </a:spcBef>
              <a:buClr>
                <a:srgbClr val="454551"/>
              </a:buClr>
              <a:buFont typeface="Arial"/>
              <a:buChar char="•"/>
              <a:tabLst>
                <a:tab pos="866775" algn="l"/>
              </a:tabLst>
            </a:pPr>
            <a:r>
              <a:rPr sz="1500" spc="-4" dirty="0">
                <a:cs typeface="Calibri"/>
              </a:rPr>
              <a:t>Co</a:t>
            </a:r>
            <a:r>
              <a:rPr sz="1500" spc="-26" dirty="0">
                <a:cs typeface="Calibri"/>
              </a:rPr>
              <a:t>n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ert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r </a:t>
            </a:r>
            <a:r>
              <a:rPr sz="1500" spc="-4" dirty="0">
                <a:cs typeface="Calibri"/>
              </a:rPr>
              <a:t>bit</a:t>
            </a:r>
            <a:r>
              <a:rPr sz="1500" dirty="0">
                <a:cs typeface="Calibri"/>
              </a:rPr>
              <a:t>s</a:t>
            </a:r>
            <a:r>
              <a:rPr sz="1500" spc="8" dirty="0">
                <a:cs typeface="Calibri"/>
              </a:rPr>
              <a:t> </a:t>
            </a:r>
            <a:r>
              <a:rPr sz="1500" dirty="0">
                <a:cs typeface="Calibri"/>
              </a:rPr>
              <a:t>en</a:t>
            </a:r>
            <a:r>
              <a:rPr sz="1500" spc="-8" dirty="0">
                <a:cs typeface="Calibri"/>
              </a:rPr>
              <a:t> </a:t>
            </a:r>
            <a:r>
              <a:rPr sz="1500" spc="-4" dirty="0">
                <a:cs typeface="Calibri"/>
              </a:rPr>
              <a:t>p</a:t>
            </a:r>
            <a:r>
              <a:rPr sz="1500" spc="-15" dirty="0">
                <a:cs typeface="Calibri"/>
              </a:rPr>
              <a:t>a</a:t>
            </a:r>
            <a:r>
              <a:rPr sz="1500" dirty="0">
                <a:cs typeface="Calibri"/>
              </a:rPr>
              <a:t>t</a:t>
            </a:r>
            <a:r>
              <a:rPr sz="1500" spc="-30" dirty="0">
                <a:cs typeface="Calibri"/>
              </a:rPr>
              <a:t>r</a:t>
            </a:r>
            <a:r>
              <a:rPr sz="1500" spc="-4" dirty="0">
                <a:cs typeface="Calibri"/>
              </a:rPr>
              <a:t>one</a:t>
            </a:r>
            <a:r>
              <a:rPr sz="1500" dirty="0">
                <a:cs typeface="Calibri"/>
              </a:rPr>
              <a:t>s</a:t>
            </a:r>
            <a:r>
              <a:rPr sz="1500" spc="11" dirty="0">
                <a:cs typeface="Calibri"/>
              </a:rPr>
              <a:t> </a:t>
            </a:r>
            <a:r>
              <a:rPr sz="1500" spc="-4" dirty="0">
                <a:cs typeface="Calibri"/>
              </a:rPr>
              <a:t>d</a:t>
            </a:r>
            <a:r>
              <a:rPr sz="1500" dirty="0">
                <a:cs typeface="Calibri"/>
              </a:rPr>
              <a:t>e</a:t>
            </a:r>
            <a:r>
              <a:rPr sz="1500" spc="-4" dirty="0">
                <a:cs typeface="Calibri"/>
              </a:rPr>
              <a:t> señal</a:t>
            </a:r>
            <a:r>
              <a:rPr sz="1500" dirty="0">
                <a:cs typeface="Calibri"/>
              </a:rPr>
              <a:t>es</a:t>
            </a:r>
            <a:r>
              <a:rPr sz="1500" spc="11" dirty="0">
                <a:cs typeface="Calibri"/>
              </a:rPr>
              <a:t> </a:t>
            </a:r>
            <a:r>
              <a:rPr sz="1500" dirty="0">
                <a:cs typeface="Calibri"/>
              </a:rPr>
              <a:t>y</a:t>
            </a:r>
            <a:r>
              <a:rPr sz="1500" spc="-11" dirty="0">
                <a:cs typeface="Calibri"/>
              </a:rPr>
              <a:t> </a:t>
            </a:r>
            <a:r>
              <a:rPr sz="1500" dirty="0">
                <a:cs typeface="Calibri"/>
              </a:rPr>
              <a:t>v</a:t>
            </a:r>
            <a:r>
              <a:rPr sz="1500" spc="-8" dirty="0">
                <a:cs typeface="Calibri"/>
              </a:rPr>
              <a:t>i</a:t>
            </a:r>
            <a:r>
              <a:rPr sz="1500" dirty="0">
                <a:cs typeface="Calibri"/>
              </a:rPr>
              <a:t>c</a:t>
            </a:r>
            <a:r>
              <a:rPr sz="1500" spc="-8" dirty="0">
                <a:cs typeface="Calibri"/>
              </a:rPr>
              <a:t>e</a:t>
            </a:r>
            <a:r>
              <a:rPr sz="1500" spc="-23" dirty="0">
                <a:cs typeface="Calibri"/>
              </a:rPr>
              <a:t>v</a:t>
            </a:r>
            <a:r>
              <a:rPr sz="1500" dirty="0">
                <a:cs typeface="Calibri"/>
              </a:rPr>
              <a:t>e</a:t>
            </a:r>
            <a:r>
              <a:rPr sz="1500" spc="-34" dirty="0">
                <a:cs typeface="Calibri"/>
              </a:rPr>
              <a:t>r</a:t>
            </a:r>
            <a:r>
              <a:rPr sz="1500" spc="-4" dirty="0">
                <a:cs typeface="Calibri"/>
              </a:rPr>
              <a:t>sa.</a:t>
            </a:r>
            <a:endParaRPr sz="1500" dirty="0"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26" dirty="0"/>
              <a:t>P</a:t>
            </a:r>
            <a:r>
              <a:rPr spc="-45" dirty="0"/>
              <a:t>r</a:t>
            </a:r>
            <a:r>
              <a:rPr spc="-4" dirty="0"/>
              <a:t>opiedade</a:t>
            </a:r>
            <a:r>
              <a:rPr dirty="0"/>
              <a:t>s</a:t>
            </a:r>
            <a:r>
              <a:rPr spc="23" dirty="0"/>
              <a:t> </a:t>
            </a:r>
            <a:r>
              <a:rPr dirty="0"/>
              <a:t>de</a:t>
            </a:r>
            <a:r>
              <a:rPr spc="-11" dirty="0"/>
              <a:t> </a:t>
            </a:r>
            <a:r>
              <a:rPr dirty="0"/>
              <a:t>las </a:t>
            </a:r>
            <a:r>
              <a:rPr spc="-4" dirty="0"/>
              <a:t>O</a:t>
            </a:r>
            <a:r>
              <a:rPr spc="4" dirty="0"/>
              <a:t>n</a:t>
            </a:r>
            <a:r>
              <a:rPr dirty="0"/>
              <a:t>das</a:t>
            </a:r>
            <a:r>
              <a:rPr spc="-19" dirty="0"/>
              <a:t> </a:t>
            </a:r>
            <a:r>
              <a:rPr dirty="0"/>
              <a:t>EM.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2813209" cy="22595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5" dirty="0">
                <a:latin typeface="Calibri"/>
                <a:cs typeface="Calibri"/>
              </a:rPr>
              <a:t>Ampli</a:t>
            </a:r>
            <a:r>
              <a:rPr sz="2100" b="1" spc="-11" dirty="0">
                <a:latin typeface="Calibri"/>
                <a:cs typeface="Calibri"/>
              </a:rPr>
              <a:t>tud</a:t>
            </a:r>
            <a:r>
              <a:rPr sz="2100" b="1" spc="4" dirty="0">
                <a:latin typeface="Calibri"/>
                <a:cs typeface="Calibri"/>
              </a:rPr>
              <a:t> </a:t>
            </a:r>
            <a:r>
              <a:rPr sz="2100" b="1" spc="-8" dirty="0">
                <a:latin typeface="Calibri"/>
                <a:cs typeface="Calibri"/>
              </a:rPr>
              <a:t>(I</a:t>
            </a:r>
            <a:r>
              <a:rPr sz="2100" b="1" spc="-34" dirty="0">
                <a:latin typeface="Calibri"/>
                <a:cs typeface="Calibri"/>
              </a:rPr>
              <a:t>n</a:t>
            </a:r>
            <a:r>
              <a:rPr sz="2100" b="1" spc="-38" dirty="0">
                <a:latin typeface="Calibri"/>
                <a:cs typeface="Calibri"/>
              </a:rPr>
              <a:t>t</a:t>
            </a:r>
            <a:r>
              <a:rPr sz="2100" b="1" spc="-15" dirty="0">
                <a:latin typeface="Calibri"/>
                <a:cs typeface="Calibri"/>
              </a:rPr>
              <a:t>ensi</a:t>
            </a:r>
            <a:r>
              <a:rPr sz="2100" b="1" spc="-11" dirty="0">
                <a:latin typeface="Calibri"/>
                <a:cs typeface="Calibri"/>
              </a:rPr>
              <a:t>dad).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latin typeface="Calibri"/>
                <a:cs typeface="Calibri"/>
              </a:rPr>
              <a:t>F</a:t>
            </a:r>
            <a:r>
              <a:rPr sz="2100" b="1" spc="-34" dirty="0">
                <a:latin typeface="Calibri"/>
                <a:cs typeface="Calibri"/>
              </a:rPr>
              <a:t>r</a:t>
            </a:r>
            <a:r>
              <a:rPr sz="2100" b="1" spc="-15" dirty="0">
                <a:latin typeface="Calibri"/>
                <a:cs typeface="Calibri"/>
              </a:rPr>
              <a:t>ecuenci</a:t>
            </a:r>
            <a:r>
              <a:rPr sz="2100" b="1" spc="-11" dirty="0">
                <a:latin typeface="Calibri"/>
                <a:cs typeface="Calibri"/>
              </a:rPr>
              <a:t>a</a:t>
            </a:r>
            <a:r>
              <a:rPr sz="2100" b="1" spc="38" dirty="0">
                <a:latin typeface="Calibri"/>
                <a:cs typeface="Calibri"/>
              </a:rPr>
              <a:t> </a:t>
            </a:r>
            <a:r>
              <a:rPr sz="2100" b="1" spc="-11" dirty="0">
                <a:latin typeface="Calibri"/>
                <a:cs typeface="Calibri"/>
              </a:rPr>
              <a:t>(Hz).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Longitu</a:t>
            </a:r>
            <a:r>
              <a:rPr sz="2100" spc="-11" dirty="0">
                <a:latin typeface="Calibri"/>
                <a:cs typeface="Calibri"/>
              </a:rPr>
              <a:t>d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On</a:t>
            </a:r>
            <a:r>
              <a:rPr sz="2100" spc="-23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38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68" dirty="0">
                <a:latin typeface="Calibri"/>
                <a:cs typeface="Calibri"/>
              </a:rPr>
              <a:t>F</a:t>
            </a:r>
            <a:r>
              <a:rPr sz="2100" b="1" spc="-11" dirty="0">
                <a:latin typeface="Calibri"/>
                <a:cs typeface="Calibri"/>
              </a:rPr>
              <a:t>ase.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Ene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gía.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60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olari</a:t>
            </a:r>
            <a:r>
              <a:rPr sz="2100" spc="-49" dirty="0">
                <a:latin typeface="Calibri"/>
                <a:cs typeface="Calibri"/>
              </a:rPr>
              <a:t>z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ió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2828" y="202882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632828" y="395820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910202" y="2025395"/>
            <a:ext cx="2314575" cy="16607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974211" y="4040505"/>
            <a:ext cx="2186558" cy="14596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476192"/>
            <a:ext cx="6172200" cy="2031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dirty="0"/>
              <a:t>El </a:t>
            </a:r>
            <a:r>
              <a:rPr spc="-4" dirty="0"/>
              <a:t>espect</a:t>
            </a:r>
            <a:r>
              <a:rPr spc="-45" dirty="0"/>
              <a:t>r</a:t>
            </a:r>
            <a:r>
              <a:rPr dirty="0"/>
              <a:t>o</a:t>
            </a:r>
            <a:r>
              <a:rPr spc="-15" dirty="0"/>
              <a:t> </a:t>
            </a:r>
            <a:r>
              <a:rPr dirty="0"/>
              <a:t>Elec</a:t>
            </a:r>
            <a:r>
              <a:rPr spc="4" dirty="0"/>
              <a:t>t</a:t>
            </a:r>
            <a:r>
              <a:rPr spc="-45" dirty="0"/>
              <a:t>r</a:t>
            </a:r>
            <a:r>
              <a:rPr spc="-4" dirty="0"/>
              <a:t>omagnéti</a:t>
            </a:r>
            <a:r>
              <a:rPr spc="-19" dirty="0"/>
              <a:t>c</a:t>
            </a:r>
            <a:r>
              <a:rPr spc="-4" dirty="0"/>
              <a:t>o.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5"/>
            <a:ext cx="6905149" cy="22789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Conj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</a:t>
            </a:r>
            <a:r>
              <a:rPr sz="2100" spc="-41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ecue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cias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on</a:t>
            </a:r>
            <a:r>
              <a:rPr sz="2100" spc="-8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6"/>
              </a:spcBef>
              <a:buClr>
                <a:srgbClr val="454551"/>
              </a:buClr>
              <a:buFont typeface="Arial"/>
              <a:buChar char="•"/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di</a:t>
            </a:r>
            <a:r>
              <a:rPr sz="2100" spc="-11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id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en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Bandas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11" dirty="0">
                <a:latin typeface="Calibri"/>
                <a:cs typeface="Calibri"/>
              </a:rPr>
              <a:t>a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ac</a:t>
            </a:r>
            <a:r>
              <a:rPr spc="-23" dirty="0">
                <a:latin typeface="Calibri"/>
                <a:cs typeface="Calibri"/>
              </a:rPr>
              <a:t>t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í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ti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26" dirty="0">
                <a:latin typeface="Calibri"/>
                <a:cs typeface="Calibri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</a:t>
            </a:r>
            <a:r>
              <a:rPr spc="-2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omú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Ra</a:t>
            </a:r>
            <a:r>
              <a:rPr spc="-4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 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1" dirty="0">
                <a:latin typeface="Calibri"/>
                <a:cs typeface="Calibri"/>
              </a:rPr>
              <a:t>f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uen</a:t>
            </a:r>
            <a:r>
              <a:rPr spc="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ias</a:t>
            </a:r>
            <a:r>
              <a:rPr spc="-11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designada</a:t>
            </a:r>
            <a:r>
              <a:rPr dirty="0">
                <a:latin typeface="Calibri"/>
                <a:cs typeface="Calibri"/>
              </a:rPr>
              <a:t>s</a:t>
            </a:r>
            <a:r>
              <a:rPr spc="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a </a:t>
            </a:r>
            <a:r>
              <a:rPr spc="-4" dirty="0">
                <a:latin typeface="Calibri"/>
                <a:cs typeface="Calibri"/>
              </a:rPr>
              <a:t>u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 us</a:t>
            </a:r>
            <a:r>
              <a:rPr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 </a:t>
            </a:r>
            <a:r>
              <a:rPr spc="-4" dirty="0">
                <a:latin typeface="Calibri"/>
                <a:cs typeface="Calibri"/>
              </a:rPr>
              <a:t>parti</a:t>
            </a:r>
            <a:r>
              <a:rPr spc="8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ula</a:t>
            </a:r>
            <a:r>
              <a:rPr spc="-180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lvl="1">
              <a:spcBef>
                <a:spcPts val="11"/>
              </a:spcBef>
              <a:buClr>
                <a:srgbClr val="454551"/>
              </a:buClr>
              <a:buFont typeface="Arial"/>
              <a:buChar char="•"/>
            </a:pPr>
            <a:endParaRPr sz="24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Los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obi</a:t>
            </a:r>
            <a:r>
              <a:rPr sz="2100" spc="-11" dirty="0">
                <a:latin typeface="Calibri"/>
                <a:cs typeface="Calibri"/>
              </a:rPr>
              <a:t>ernos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egulan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ap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o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echamie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19" dirty="0">
                <a:latin typeface="Calibri"/>
                <a:cs typeface="Calibri"/>
              </a:rPr>
              <a:t> </a:t>
            </a:r>
            <a:r>
              <a:rPr sz="2100" spc="-23" dirty="0">
                <a:latin typeface="Wingdings"/>
                <a:cs typeface="Wingdings"/>
              </a:rPr>
              <a:t>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Licenciam</a:t>
            </a:r>
            <a:r>
              <a:rPr sz="2100" spc="-11" dirty="0">
                <a:latin typeface="Calibri"/>
                <a:cs typeface="Calibri"/>
              </a:rPr>
              <a:t>ie</a:t>
            </a:r>
            <a:r>
              <a:rPr sz="2100" spc="-34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7250"/>
            <a:ext cx="9144000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3048" cy="685800"/>
          </a:xfrm>
          <a:custGeom>
            <a:avLst/>
            <a:gdLst/>
            <a:ahLst/>
            <a:cxnLst/>
            <a:rect l="l" t="t" r="r" b="b"/>
            <a:pathLst>
              <a:path w="12190730" h="914400">
                <a:moveTo>
                  <a:pt x="0" y="914400"/>
                </a:moveTo>
                <a:lnTo>
                  <a:pt x="12190476" y="914400"/>
                </a:lnTo>
                <a:lnTo>
                  <a:pt x="12190476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634A9E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58318" y="1121282"/>
            <a:ext cx="8637651" cy="4213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53797" y="5844922"/>
            <a:ext cx="103251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900" spc="-1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ps: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4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900" spc="-30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900" dirty="0">
                <a:solidFill>
                  <a:srgbClr val="FF0000"/>
                </a:solidFill>
                <a:latin typeface="Calibri"/>
                <a:cs typeface="Calibri"/>
              </a:rPr>
              <a:t>m/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900" spc="-4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900" spc="-8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11" dirty="0"/>
              <a:t> </a:t>
            </a:r>
            <a:r>
              <a:rPr dirty="0"/>
              <a:t>ina</a:t>
            </a:r>
            <a:r>
              <a:rPr spc="4" dirty="0"/>
              <a:t>l</a:t>
            </a:r>
            <a:r>
              <a:rPr dirty="0"/>
              <a:t>ámbri</a:t>
            </a:r>
            <a:r>
              <a:rPr spc="-19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734" y="1690156"/>
            <a:ext cx="8673465" cy="1267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banda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IS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UNII</a:t>
            </a:r>
            <a:r>
              <a:rPr sz="2100" b="1" spc="10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ene</a:t>
            </a:r>
            <a:r>
              <a:rPr sz="2100" spc="-64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alm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puede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3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ar</a:t>
            </a:r>
            <a:r>
              <a:rPr sz="2100" spc="101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si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ener</a:t>
            </a:r>
            <a:r>
              <a:rPr sz="2100" spc="9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q</a:t>
            </a: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09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pa</a:t>
            </a:r>
            <a:r>
              <a:rPr sz="2100" spc="-49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10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una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icencia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mie</a:t>
            </a:r>
            <a:r>
              <a:rPr sz="2100" spc="-41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6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as</a:t>
            </a:r>
            <a:r>
              <a:rPr sz="2100" spc="23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el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al</a:t>
            </a:r>
            <a:r>
              <a:rPr sz="2100" spc="-3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ance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(po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encia)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seña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se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8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ada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21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La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WLA</a:t>
            </a:r>
            <a:r>
              <a:rPr sz="2100" spc="-26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s</a:t>
            </a:r>
            <a:r>
              <a:rPr sz="2100" spc="26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usa</a:t>
            </a: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las</a:t>
            </a:r>
            <a:r>
              <a:rPr sz="2100" spc="-4" dirty="0">
                <a:latin typeface="Calibri"/>
                <a:cs typeface="Calibri"/>
              </a:rPr>
              <a:t> ban</a:t>
            </a:r>
            <a:r>
              <a:rPr sz="2100" spc="-11" dirty="0">
                <a:latin typeface="Calibri"/>
                <a:cs typeface="Calibri"/>
              </a:rPr>
              <a:t>das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9" dirty="0">
                <a:latin typeface="Calibri"/>
                <a:cs typeface="Calibri"/>
              </a:rPr>
              <a:t>d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454551"/>
                </a:solidFill>
                <a:latin typeface="Calibri"/>
                <a:cs typeface="Calibri"/>
              </a:rPr>
              <a:t>2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.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4GH</a:t>
            </a:r>
            <a:r>
              <a:rPr sz="2100" b="1" spc="-11" dirty="0">
                <a:solidFill>
                  <a:srgbClr val="454551"/>
                </a:solidFill>
                <a:latin typeface="Calibri"/>
                <a:cs typeface="Calibri"/>
              </a:rPr>
              <a:t>z</a:t>
            </a:r>
            <a:r>
              <a:rPr sz="2100" b="1" spc="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 </a:t>
            </a:r>
            <a:r>
              <a:rPr sz="2100" b="1" spc="-19" dirty="0">
                <a:solidFill>
                  <a:srgbClr val="454551"/>
                </a:solidFill>
                <a:latin typeface="Calibri"/>
                <a:cs typeface="Calibri"/>
              </a:rPr>
              <a:t>5GHz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206" y="3331845"/>
            <a:ext cx="8145018" cy="21591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spc="-8" dirty="0"/>
              <a:t>i</a:t>
            </a:r>
            <a:r>
              <a:rPr dirty="0"/>
              <a:t>nalámbri</a:t>
            </a:r>
            <a:r>
              <a:rPr spc="-30" dirty="0"/>
              <a:t>c</a:t>
            </a:r>
            <a:r>
              <a:rPr spc="-4" dirty="0"/>
              <a:t>o</a:t>
            </a:r>
            <a:r>
              <a:rPr dirty="0"/>
              <a:t>s</a:t>
            </a:r>
            <a:r>
              <a:rPr spc="11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Banda</a:t>
            </a:r>
            <a:r>
              <a:rPr dirty="0"/>
              <a:t>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</a:t>
            </a:r>
            <a:r>
              <a:rPr dirty="0"/>
              <a:t>f</a:t>
            </a:r>
            <a:r>
              <a:rPr spc="-41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 </a:t>
            </a:r>
            <a:r>
              <a:rPr spc="-11" dirty="0"/>
              <a:t>[</a:t>
            </a:r>
            <a:r>
              <a:rPr dirty="0"/>
              <a:t>2]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2900" y="2057401"/>
            <a:ext cx="6172200" cy="6349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  <a:tab pos="653891" algn="l"/>
                <a:tab pos="2035016" algn="l"/>
                <a:tab pos="3531394" algn="l"/>
                <a:tab pos="4341495" algn="l"/>
                <a:tab pos="5367338" algn="l"/>
                <a:tab pos="6878479" algn="l"/>
                <a:tab pos="7115175" algn="l"/>
                <a:tab pos="8390573" algn="l"/>
              </a:tabLst>
            </a:pPr>
            <a:r>
              <a:rPr spc="-4" dirty="0"/>
              <a:t>Lo</a:t>
            </a:r>
            <a:r>
              <a:rPr dirty="0"/>
              <a:t>s	</a:t>
            </a:r>
            <a:r>
              <a:rPr spc="-4" dirty="0"/>
              <a:t>di</a:t>
            </a:r>
            <a:r>
              <a:rPr spc="4" dirty="0"/>
              <a:t>s</a:t>
            </a:r>
            <a:r>
              <a:rPr spc="-4" dirty="0"/>
              <a:t>posit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11" dirty="0"/>
              <a:t>inalám</a:t>
            </a:r>
            <a:r>
              <a:rPr spc="-26" dirty="0"/>
              <a:t>b</a:t>
            </a:r>
            <a:r>
              <a:rPr spc="-8" dirty="0"/>
              <a:t>r</a:t>
            </a:r>
            <a:r>
              <a:rPr spc="-15" dirty="0"/>
              <a:t>i</a:t>
            </a:r>
            <a:r>
              <a:rPr spc="-26" dirty="0"/>
              <a:t>c</a:t>
            </a:r>
            <a:r>
              <a:rPr spc="8" dirty="0"/>
              <a:t>o</a:t>
            </a:r>
            <a:r>
              <a:rPr spc="-11" dirty="0"/>
              <a:t>s</a:t>
            </a:r>
            <a:r>
              <a:rPr dirty="0"/>
              <a:t>	t</a:t>
            </a:r>
            <a:r>
              <a:rPr spc="-8" dirty="0"/>
              <a:t>i</a:t>
            </a:r>
            <a:r>
              <a:rPr spc="-11" dirty="0"/>
              <a:t>enen</a:t>
            </a:r>
            <a:r>
              <a:rPr dirty="0"/>
              <a:t>	</a:t>
            </a:r>
            <a:r>
              <a:rPr spc="-8" dirty="0"/>
              <a:t>ci</a:t>
            </a:r>
            <a:r>
              <a:rPr spc="-30" dirty="0"/>
              <a:t>r</a:t>
            </a:r>
            <a:r>
              <a:rPr dirty="0"/>
              <a:t>cu</a:t>
            </a:r>
            <a:r>
              <a:rPr spc="-8" dirty="0"/>
              <a:t>i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dirty="0"/>
              <a:t>	</a:t>
            </a:r>
            <a:r>
              <a:rPr spc="-4" dirty="0"/>
              <a:t>t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-8" dirty="0"/>
              <a:t>n</a:t>
            </a:r>
            <a:r>
              <a:rPr spc="-15" dirty="0"/>
              <a:t>smiso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11" dirty="0"/>
              <a:t>y</a:t>
            </a:r>
            <a:r>
              <a:rPr dirty="0"/>
              <a:t>	</a:t>
            </a:r>
            <a:r>
              <a:rPr spc="-41" dirty="0"/>
              <a:t>r</a:t>
            </a:r>
            <a:r>
              <a:rPr spc="-11" dirty="0"/>
              <a:t>ece</a:t>
            </a:r>
            <a:r>
              <a:rPr spc="-26" dirty="0"/>
              <a:t>pt</a:t>
            </a:r>
            <a:r>
              <a:rPr spc="-15" dirty="0"/>
              <a:t>o</a:t>
            </a:r>
            <a:r>
              <a:rPr spc="-38" dirty="0"/>
              <a:t>r</a:t>
            </a:r>
            <a:r>
              <a:rPr spc="-11" dirty="0"/>
              <a:t>es</a:t>
            </a:r>
            <a:r>
              <a:rPr dirty="0"/>
              <a:t>	</a:t>
            </a:r>
            <a:r>
              <a:rPr spc="-8" dirty="0"/>
              <a:t>de</a:t>
            </a:r>
          </a:p>
          <a:p>
            <a:pPr marL="180975">
              <a:lnSpc>
                <a:spcPts val="2396"/>
              </a:lnSpc>
            </a:pPr>
            <a:r>
              <a:rPr spc="-15" dirty="0"/>
              <a:t>onda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1" dirty="0"/>
              <a:t>elect</a:t>
            </a:r>
            <a:r>
              <a:rPr spc="-53" dirty="0"/>
              <a:t>r</a:t>
            </a:r>
            <a:r>
              <a:rPr spc="-15" dirty="0"/>
              <a:t>omagnét</a:t>
            </a:r>
            <a:r>
              <a:rPr spc="-8" dirty="0"/>
              <a:t>i</a:t>
            </a:r>
            <a:r>
              <a:rPr spc="-30" dirty="0"/>
              <a:t>c</a:t>
            </a:r>
            <a:r>
              <a:rPr spc="-11" dirty="0"/>
              <a:t>as,</a:t>
            </a:r>
            <a:r>
              <a:rPr spc="4" dirty="0"/>
              <a:t> </a:t>
            </a:r>
            <a:r>
              <a:rPr spc="-11" dirty="0"/>
              <a:t>a</a:t>
            </a:r>
            <a:r>
              <a:rPr spc="8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26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1" dirty="0"/>
              <a:t> </a:t>
            </a:r>
            <a:r>
              <a:rPr spc="-8" dirty="0"/>
              <a:t>ci</a:t>
            </a:r>
            <a:r>
              <a:rPr spc="-38" dirty="0"/>
              <a:t>r</a:t>
            </a:r>
            <a:r>
              <a:rPr spc="-11" dirty="0"/>
              <a:t>cui</a:t>
            </a:r>
            <a:r>
              <a:rPr spc="-34" dirty="0"/>
              <a:t>t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19" dirty="0"/>
              <a:t> </a:t>
            </a:r>
            <a:r>
              <a:rPr spc="-15" dirty="0"/>
              <a:t>s</a:t>
            </a:r>
            <a:r>
              <a:rPr spc="-11" dirty="0"/>
              <a:t>e</a:t>
            </a:r>
            <a:r>
              <a:rPr dirty="0"/>
              <a:t> </a:t>
            </a:r>
            <a:r>
              <a:rPr spc="-11" dirty="0"/>
              <a:t>les</a:t>
            </a:r>
            <a:r>
              <a:rPr spc="4" dirty="0"/>
              <a:t> </a:t>
            </a:r>
            <a:r>
              <a:rPr spc="-26" dirty="0"/>
              <a:t>c</a:t>
            </a:r>
            <a:r>
              <a:rPr spc="-15" dirty="0"/>
              <a:t>onoc</a:t>
            </a:r>
            <a:r>
              <a:rPr spc="-11" dirty="0"/>
              <a:t>e</a:t>
            </a:r>
            <a:r>
              <a:rPr spc="8" dirty="0"/>
              <a:t> </a:t>
            </a:r>
            <a:r>
              <a:rPr spc="-26" dirty="0"/>
              <a:t>c</a:t>
            </a:r>
            <a:r>
              <a:rPr spc="-19" dirty="0"/>
              <a:t>om</a:t>
            </a:r>
            <a:r>
              <a:rPr spc="-11" dirty="0"/>
              <a:t>o</a:t>
            </a:r>
            <a:r>
              <a:rPr spc="11" dirty="0"/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Rad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dirty="0"/>
              <a:t>.</a:t>
            </a:r>
          </a:p>
          <a:p>
            <a:pPr marL="523875" lvl="1" indent="-171450">
              <a:spcBef>
                <a:spcPts val="183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9" dirty="0">
                <a:latin typeface="Calibri"/>
                <a:cs typeface="Calibri"/>
              </a:rPr>
              <a:t>n</a:t>
            </a:r>
            <a:r>
              <a:rPr sz="1800" spc="-26" dirty="0">
                <a:latin typeface="Calibri"/>
                <a:cs typeface="Calibri"/>
              </a:rPr>
              <a:t>t</a:t>
            </a:r>
            <a:r>
              <a:rPr sz="1800" spc="-11" dirty="0">
                <a:latin typeface="Calibri"/>
                <a:cs typeface="Calibri"/>
              </a:rPr>
              <a:t>ena</a:t>
            </a:r>
            <a:r>
              <a:rPr sz="1800" dirty="0"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 lvl="1">
              <a:spcBef>
                <a:spcPts val="38"/>
              </a:spcBef>
              <a:buClr>
                <a:srgbClr val="454551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/>
              <a:t>Cad</a:t>
            </a:r>
            <a:r>
              <a:rPr spc="-11" dirty="0"/>
              <a:t>a</a:t>
            </a:r>
            <a:r>
              <a:rPr spc="4" dirty="0"/>
              <a:t> </a:t>
            </a:r>
            <a:r>
              <a:rPr spc="-15" dirty="0"/>
              <a:t>R</a:t>
            </a:r>
            <a:r>
              <a:rPr spc="-8" dirty="0"/>
              <a:t>a</a:t>
            </a:r>
            <a:r>
              <a:rPr spc="-15" dirty="0"/>
              <a:t>di</a:t>
            </a:r>
            <a:r>
              <a:rPr spc="-11" dirty="0"/>
              <a:t>o</a:t>
            </a:r>
            <a:r>
              <a:rPr spc="15" dirty="0"/>
              <a:t> </a:t>
            </a:r>
            <a:r>
              <a:rPr spc="-11" dirty="0"/>
              <a:t>e</a:t>
            </a:r>
            <a:r>
              <a:rPr spc="-41" dirty="0"/>
              <a:t>s</a:t>
            </a:r>
            <a:r>
              <a:rPr spc="-38" dirty="0"/>
              <a:t>t</a:t>
            </a:r>
            <a:r>
              <a:rPr spc="-11" dirty="0"/>
              <a:t>á</a:t>
            </a:r>
            <a:r>
              <a:rPr spc="4" dirty="0"/>
              <a:t> </a:t>
            </a:r>
            <a:r>
              <a:rPr spc="-15" dirty="0"/>
              <a:t>diseñado</a:t>
            </a:r>
            <a:r>
              <a:rPr spc="-53" dirty="0"/>
              <a:t>/</a:t>
            </a:r>
            <a:r>
              <a:rPr spc="-15" dirty="0"/>
              <a:t>o</a:t>
            </a:r>
            <a:r>
              <a:rPr spc="-23" dirty="0"/>
              <a:t>p</a:t>
            </a:r>
            <a:r>
              <a:rPr spc="-8" dirty="0"/>
              <a:t>ti</a:t>
            </a:r>
            <a:r>
              <a:rPr spc="-26" dirty="0"/>
              <a:t>m</a:t>
            </a:r>
            <a:r>
              <a:rPr spc="-8" dirty="0"/>
              <a:t>i</a:t>
            </a:r>
            <a:r>
              <a:rPr spc="-56" dirty="0"/>
              <a:t>z</a:t>
            </a:r>
            <a:r>
              <a:rPr spc="-11" dirty="0"/>
              <a:t>ado</a:t>
            </a:r>
            <a:r>
              <a:rPr spc="49" dirty="0"/>
              <a:t> </a:t>
            </a:r>
            <a:r>
              <a:rPr spc="-15" dirty="0"/>
              <a:t>pa</a:t>
            </a:r>
            <a:r>
              <a:rPr spc="-56" dirty="0"/>
              <a:t>r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ope</a:t>
            </a:r>
            <a:r>
              <a:rPr spc="-56" dirty="0"/>
              <a:t>r</a:t>
            </a:r>
            <a:r>
              <a:rPr spc="-11" dirty="0"/>
              <a:t>ar</a:t>
            </a:r>
            <a:r>
              <a:rPr spc="4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un</a:t>
            </a:r>
            <a:r>
              <a:rPr spc="-11" dirty="0"/>
              <a:t>a</a:t>
            </a:r>
            <a:r>
              <a:rPr spc="15" dirty="0"/>
              <a:t> </a:t>
            </a:r>
            <a:r>
              <a:rPr spc="-15" dirty="0"/>
              <a:t>band</a:t>
            </a:r>
            <a:r>
              <a:rPr spc="-11" dirty="0"/>
              <a:t>a</a:t>
            </a:r>
            <a:r>
              <a:rPr spc="19" dirty="0"/>
              <a:t> </a:t>
            </a:r>
            <a:r>
              <a:rPr spc="-11" dirty="0"/>
              <a:t>en</a:t>
            </a:r>
            <a:r>
              <a:rPr spc="8" dirty="0"/>
              <a:t> </a:t>
            </a:r>
            <a:r>
              <a:rPr spc="-15" dirty="0"/>
              <a:t>parti</a:t>
            </a:r>
            <a:r>
              <a:rPr spc="-11" dirty="0"/>
              <a:t>cula</a:t>
            </a:r>
            <a:r>
              <a:rPr spc="-221" dirty="0"/>
              <a:t>r</a:t>
            </a:r>
            <a:r>
              <a:rPr dirty="0"/>
              <a:t>.</a:t>
            </a:r>
          </a:p>
          <a:p>
            <a:pPr>
              <a:spcBef>
                <a:spcPts val="26"/>
              </a:spcBef>
              <a:buClr>
                <a:srgbClr val="454551"/>
              </a:buClr>
              <a:buFont typeface="Arial"/>
              <a:buChar char="•"/>
            </a:pPr>
            <a:endParaRPr sz="3038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1" dirty="0"/>
              <a:t>Alg</a:t>
            </a:r>
            <a:r>
              <a:rPr spc="-23" dirty="0"/>
              <a:t>u</a:t>
            </a:r>
            <a:r>
              <a:rPr spc="-4" dirty="0"/>
              <a:t>no</a:t>
            </a:r>
            <a:r>
              <a:rPr dirty="0"/>
              <a:t>s</a:t>
            </a:r>
            <a:r>
              <a:rPr spc="15" dirty="0"/>
              <a:t> </a:t>
            </a:r>
            <a:r>
              <a:rPr spc="-4" dirty="0"/>
              <a:t>d</a:t>
            </a:r>
            <a:r>
              <a:rPr spc="-11" dirty="0"/>
              <a:t>i</a:t>
            </a:r>
            <a:r>
              <a:rPr spc="-4" dirty="0"/>
              <a:t>spos</a:t>
            </a:r>
            <a:r>
              <a:rPr spc="-15" dirty="0"/>
              <a:t>i</a:t>
            </a:r>
            <a:r>
              <a:rPr dirty="0"/>
              <a:t>t</a:t>
            </a:r>
            <a:r>
              <a:rPr spc="-8" dirty="0"/>
              <a:t>i</a:t>
            </a:r>
            <a:r>
              <a:rPr spc="-34" dirty="0"/>
              <a:t>v</a:t>
            </a:r>
            <a:r>
              <a:rPr spc="-15" dirty="0"/>
              <a:t>o</a:t>
            </a:r>
            <a:r>
              <a:rPr spc="-11" dirty="0"/>
              <a:t>s</a:t>
            </a:r>
            <a:r>
              <a:rPr spc="49" dirty="0"/>
              <a:t> </a:t>
            </a:r>
            <a:r>
              <a:rPr spc="-11" dirty="0"/>
              <a:t>cue</a:t>
            </a:r>
            <a:r>
              <a:rPr spc="-38" dirty="0"/>
              <a:t>nt</a:t>
            </a:r>
            <a:r>
              <a:rPr spc="-11" dirty="0"/>
              <a:t>an</a:t>
            </a:r>
            <a:r>
              <a:rPr spc="15" dirty="0"/>
              <a:t> </a:t>
            </a:r>
            <a:r>
              <a:rPr spc="-26" dirty="0"/>
              <a:t>c</a:t>
            </a:r>
            <a:r>
              <a:rPr spc="-4" dirty="0"/>
              <a:t>o</a:t>
            </a:r>
            <a:r>
              <a:rPr dirty="0"/>
              <a:t>n</a:t>
            </a:r>
            <a:r>
              <a:rPr spc="8" dirty="0"/>
              <a:t> </a:t>
            </a:r>
            <a:r>
              <a:rPr spc="-15" dirty="0"/>
              <a:t>más</a:t>
            </a:r>
            <a:r>
              <a:rPr spc="8" dirty="0"/>
              <a:t> </a:t>
            </a:r>
            <a:r>
              <a:rPr spc="-19" dirty="0"/>
              <a:t>d</a:t>
            </a:r>
            <a:r>
              <a:rPr spc="-11" dirty="0"/>
              <a:t>e</a:t>
            </a:r>
            <a:r>
              <a:rPr dirty="0"/>
              <a:t> </a:t>
            </a:r>
            <a:r>
              <a:rPr spc="-8" dirty="0"/>
              <a:t>u</a:t>
            </a:r>
            <a:r>
              <a:rPr dirty="0"/>
              <a:t>n</a:t>
            </a:r>
            <a:r>
              <a:rPr spc="15" dirty="0"/>
              <a:t> </a:t>
            </a:r>
            <a:r>
              <a:rPr spc="-56" dirty="0"/>
              <a:t>r</a:t>
            </a:r>
            <a:r>
              <a:rPr dirty="0"/>
              <a:t>ad</a:t>
            </a:r>
            <a:r>
              <a:rPr spc="-8" dirty="0"/>
              <a:t>i</a:t>
            </a:r>
            <a:r>
              <a:rPr dirty="0"/>
              <a:t>o.</a:t>
            </a:r>
          </a:p>
          <a:p>
            <a:pPr marL="523875" lvl="1" indent="-171450">
              <a:spcBef>
                <a:spcPts val="17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Singl</a:t>
            </a:r>
            <a:r>
              <a:rPr sz="1800" spc="8" dirty="0">
                <a:latin typeface="Calibri"/>
                <a:cs typeface="Calibri"/>
              </a:rPr>
              <a:t>e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spc="-11" dirty="0">
                <a:latin typeface="Calibri"/>
                <a:cs typeface="Calibri"/>
              </a:rPr>
              <a:t>B</a:t>
            </a:r>
            <a:r>
              <a:rPr sz="1800" spc="-8" dirty="0">
                <a:latin typeface="Calibri"/>
                <a:cs typeface="Calibri"/>
              </a:rPr>
              <a:t>a</a:t>
            </a:r>
            <a:r>
              <a:rPr sz="1800" spc="-4" dirty="0">
                <a:latin typeface="Calibri"/>
                <a:cs typeface="Calibri"/>
              </a:rPr>
              <a:t>nd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523875" lvl="1" indent="-171450">
              <a:spcBef>
                <a:spcPts val="16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800" spc="-4" dirty="0">
                <a:latin typeface="Calibri"/>
                <a:cs typeface="Calibri"/>
              </a:rPr>
              <a:t>Dua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4" dirty="0">
                <a:latin typeface="Calibri"/>
                <a:cs typeface="Calibri"/>
              </a:rPr>
              <a:t>-</a:t>
            </a:r>
            <a:r>
              <a:rPr sz="1800" dirty="0">
                <a:latin typeface="Calibri"/>
                <a:cs typeface="Calibri"/>
              </a:rPr>
              <a:t>Ban</a:t>
            </a:r>
            <a:r>
              <a:rPr sz="1800" spc="4" dirty="0">
                <a:latin typeface="Calibri"/>
                <a:cs typeface="Calibri"/>
              </a:rPr>
              <a:t>d</a:t>
            </a:r>
            <a:r>
              <a:rPr sz="180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307188"/>
            <a:ext cx="6172200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/>
            <a:r>
              <a:rPr spc="-60" dirty="0"/>
              <a:t>A</a:t>
            </a:r>
            <a:r>
              <a:rPr spc="-26" dirty="0"/>
              <a:t>t</a:t>
            </a:r>
            <a:r>
              <a:rPr spc="-4" dirty="0"/>
              <a:t>enuación</a:t>
            </a:r>
            <a:r>
              <a:rPr dirty="0"/>
              <a:t>,</a:t>
            </a:r>
            <a:r>
              <a:rPr spc="8" dirty="0"/>
              <a:t> </a:t>
            </a:r>
            <a:r>
              <a:rPr dirty="0"/>
              <a:t>Di</a:t>
            </a:r>
            <a:r>
              <a:rPr spc="-26" dirty="0"/>
              <a:t>s</a:t>
            </a:r>
            <a:r>
              <a:rPr spc="-38" dirty="0"/>
              <a:t>t</a:t>
            </a:r>
            <a:r>
              <a:rPr dirty="0"/>
              <a:t>ancia</a:t>
            </a:r>
            <a:r>
              <a:rPr spc="-4" dirty="0"/>
              <a:t> </a:t>
            </a:r>
            <a:r>
              <a:rPr dirty="0"/>
              <a:t>y</a:t>
            </a:r>
            <a:r>
              <a:rPr spc="-8" dirty="0"/>
              <a:t> </a:t>
            </a:r>
            <a:r>
              <a:rPr dirty="0"/>
              <a:t>F</a:t>
            </a:r>
            <a:r>
              <a:rPr spc="-38" dirty="0"/>
              <a:t>r</a:t>
            </a:r>
            <a:r>
              <a:rPr spc="-4" dirty="0"/>
              <a:t>ecuen</a:t>
            </a:r>
            <a:r>
              <a:rPr spc="8" dirty="0"/>
              <a:t>c</a:t>
            </a:r>
            <a:r>
              <a:rPr dirty="0"/>
              <a:t>ia.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2418587"/>
            <a:ext cx="2743200" cy="1577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491615" y="2435733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040129" y="3783330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949958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862072" y="2432304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040129" y="30998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040129" y="3550158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40129" y="332727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1040129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040129" y="2646045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607152" y="2225801"/>
            <a:ext cx="155686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D</a:t>
            </a:r>
            <a:r>
              <a:rPr sz="1200" b="1" dirty="0">
                <a:solidFill>
                  <a:srgbClr val="343539"/>
                </a:solidFill>
                <a:latin typeface="Calibri"/>
                <a:cs typeface="Calibri"/>
              </a:rPr>
              <a:t>i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stancia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678" y="256917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151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0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2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98013" y="242887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 txBox="1"/>
          <p:nvPr/>
        </p:nvSpPr>
        <p:spPr>
          <a:xfrm>
            <a:off x="1407128" y="4075862"/>
            <a:ext cx="1158716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17671" algn="l"/>
                <a:tab pos="837724" algn="l"/>
              </a:tabLst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m	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100m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2700" y="2425445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 txBox="1"/>
          <p:nvPr/>
        </p:nvSpPr>
        <p:spPr>
          <a:xfrm>
            <a:off x="2742152" y="4075862"/>
            <a:ext cx="752475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425291" algn="l"/>
              </a:tabLst>
            </a:pP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	</a:t>
            </a:r>
            <a:r>
              <a:rPr sz="1050" b="1" spc="-8" dirty="0">
                <a:solidFill>
                  <a:srgbClr val="343539"/>
                </a:solidFill>
                <a:latin typeface="Calibri"/>
                <a:cs typeface="Calibri"/>
              </a:rPr>
              <a:t>10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Km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86598" y="3965257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8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8"/>
                </a:lnTo>
                <a:lnTo>
                  <a:pt x="56897" y="85978"/>
                </a:lnTo>
                <a:lnTo>
                  <a:pt x="56897" y="47878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8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247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5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8"/>
                </a:lnTo>
                <a:lnTo>
                  <a:pt x="56897" y="85978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8"/>
                </a:lnTo>
                <a:lnTo>
                  <a:pt x="110319" y="85978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247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986408" y="2434018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19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19"/>
                </a:lnTo>
                <a:lnTo>
                  <a:pt x="38100" y="2103119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19"/>
                </a:lnTo>
                <a:lnTo>
                  <a:pt x="76200" y="2103119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19"/>
                </a:lnTo>
                <a:lnTo>
                  <a:pt x="112817" y="2103119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1033272" y="2612898"/>
            <a:ext cx="2714625" cy="306705"/>
          </a:xfrm>
          <a:custGeom>
            <a:avLst/>
            <a:gdLst/>
            <a:ahLst/>
            <a:cxnLst/>
            <a:rect l="l" t="t" r="r" b="b"/>
            <a:pathLst>
              <a:path w="3619500" h="408939">
                <a:moveTo>
                  <a:pt x="0" y="0"/>
                </a:moveTo>
                <a:lnTo>
                  <a:pt x="600074" y="9525"/>
                </a:lnTo>
                <a:lnTo>
                  <a:pt x="664834" y="10684"/>
                </a:lnTo>
                <a:lnTo>
                  <a:pt x="736717" y="11372"/>
                </a:lnTo>
                <a:lnTo>
                  <a:pt x="815014" y="11689"/>
                </a:lnTo>
                <a:lnTo>
                  <a:pt x="899013" y="11733"/>
                </a:lnTo>
                <a:lnTo>
                  <a:pt x="988004" y="11606"/>
                </a:lnTo>
                <a:lnTo>
                  <a:pt x="1081275" y="11407"/>
                </a:lnTo>
                <a:lnTo>
                  <a:pt x="1178116" y="11236"/>
                </a:lnTo>
                <a:lnTo>
                  <a:pt x="1277816" y="11193"/>
                </a:lnTo>
                <a:lnTo>
                  <a:pt x="1379663" y="11377"/>
                </a:lnTo>
                <a:lnTo>
                  <a:pt x="1482947" y="11890"/>
                </a:lnTo>
                <a:lnTo>
                  <a:pt x="1586957" y="12830"/>
                </a:lnTo>
                <a:lnTo>
                  <a:pt x="1690981" y="14298"/>
                </a:lnTo>
                <a:lnTo>
                  <a:pt x="1794310" y="16393"/>
                </a:lnTo>
                <a:lnTo>
                  <a:pt x="1896231" y="19215"/>
                </a:lnTo>
                <a:lnTo>
                  <a:pt x="1996035" y="22865"/>
                </a:lnTo>
                <a:lnTo>
                  <a:pt x="2093009" y="27443"/>
                </a:lnTo>
                <a:lnTo>
                  <a:pt x="2186444" y="33047"/>
                </a:lnTo>
                <a:lnTo>
                  <a:pt x="2275628" y="39779"/>
                </a:lnTo>
                <a:lnTo>
                  <a:pt x="2359850" y="47737"/>
                </a:lnTo>
                <a:lnTo>
                  <a:pt x="2438400" y="57023"/>
                </a:lnTo>
                <a:lnTo>
                  <a:pt x="2512682" y="67547"/>
                </a:lnTo>
                <a:lnTo>
                  <a:pt x="2584620" y="79155"/>
                </a:lnTo>
                <a:lnTo>
                  <a:pt x="2654339" y="91790"/>
                </a:lnTo>
                <a:lnTo>
                  <a:pt x="2721961" y="105395"/>
                </a:lnTo>
                <a:lnTo>
                  <a:pt x="2787610" y="119913"/>
                </a:lnTo>
                <a:lnTo>
                  <a:pt x="2851409" y="135287"/>
                </a:lnTo>
                <a:lnTo>
                  <a:pt x="2913482" y="151460"/>
                </a:lnTo>
                <a:lnTo>
                  <a:pt x="2973951" y="168374"/>
                </a:lnTo>
                <a:lnTo>
                  <a:pt x="3032942" y="185973"/>
                </a:lnTo>
                <a:lnTo>
                  <a:pt x="3090576" y="204200"/>
                </a:lnTo>
                <a:lnTo>
                  <a:pt x="3146978" y="222997"/>
                </a:lnTo>
                <a:lnTo>
                  <a:pt x="3202271" y="242307"/>
                </a:lnTo>
                <a:lnTo>
                  <a:pt x="3256578" y="262074"/>
                </a:lnTo>
                <a:lnTo>
                  <a:pt x="3310023" y="282241"/>
                </a:lnTo>
                <a:lnTo>
                  <a:pt x="3362729" y="302750"/>
                </a:lnTo>
                <a:lnTo>
                  <a:pt x="3414820" y="323544"/>
                </a:lnTo>
                <a:lnTo>
                  <a:pt x="3466419" y="344566"/>
                </a:lnTo>
                <a:lnTo>
                  <a:pt x="3517650" y="365759"/>
                </a:lnTo>
                <a:lnTo>
                  <a:pt x="3568635" y="387067"/>
                </a:lnTo>
                <a:lnTo>
                  <a:pt x="3619500" y="408432"/>
                </a:lnTo>
              </a:path>
            </a:pathLst>
          </a:custGeom>
          <a:ln w="57912">
            <a:solidFill>
              <a:srgbClr val="34343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1042416" y="2655189"/>
            <a:ext cx="2050733" cy="1311116"/>
          </a:xfrm>
          <a:custGeom>
            <a:avLst/>
            <a:gdLst/>
            <a:ahLst/>
            <a:cxnLst/>
            <a:rect l="l" t="t" r="r" b="b"/>
            <a:pathLst>
              <a:path w="2734310" h="1748154">
                <a:moveTo>
                  <a:pt x="0" y="0"/>
                </a:moveTo>
                <a:lnTo>
                  <a:pt x="1209802" y="9398"/>
                </a:lnTo>
                <a:lnTo>
                  <a:pt x="1254131" y="11348"/>
                </a:lnTo>
                <a:lnTo>
                  <a:pt x="1297092" y="12153"/>
                </a:lnTo>
                <a:lnTo>
                  <a:pt x="1338691" y="12070"/>
                </a:lnTo>
                <a:lnTo>
                  <a:pt x="1378932" y="11357"/>
                </a:lnTo>
                <a:lnTo>
                  <a:pt x="1417822" y="10273"/>
                </a:lnTo>
                <a:lnTo>
                  <a:pt x="1455365" y="9074"/>
                </a:lnTo>
                <a:lnTo>
                  <a:pt x="1491567" y="8020"/>
                </a:lnTo>
                <a:lnTo>
                  <a:pt x="1526434" y="7368"/>
                </a:lnTo>
                <a:lnTo>
                  <a:pt x="1559971" y="7376"/>
                </a:lnTo>
                <a:lnTo>
                  <a:pt x="1592183" y="8302"/>
                </a:lnTo>
                <a:lnTo>
                  <a:pt x="1652655" y="13942"/>
                </a:lnTo>
                <a:lnTo>
                  <a:pt x="1707893" y="26352"/>
                </a:lnTo>
                <a:lnTo>
                  <a:pt x="1757942" y="47595"/>
                </a:lnTo>
                <a:lnTo>
                  <a:pt x="1802844" y="79737"/>
                </a:lnTo>
                <a:lnTo>
                  <a:pt x="1842643" y="124840"/>
                </a:lnTo>
                <a:lnTo>
                  <a:pt x="1874576" y="186981"/>
                </a:lnTo>
                <a:lnTo>
                  <a:pt x="1886864" y="224728"/>
                </a:lnTo>
                <a:lnTo>
                  <a:pt x="1897007" y="266282"/>
                </a:lnTo>
                <a:lnTo>
                  <a:pt x="1905234" y="311159"/>
                </a:lnTo>
                <a:lnTo>
                  <a:pt x="1911776" y="358878"/>
                </a:lnTo>
                <a:lnTo>
                  <a:pt x="1916863" y="408954"/>
                </a:lnTo>
                <a:lnTo>
                  <a:pt x="1920726" y="460905"/>
                </a:lnTo>
                <a:lnTo>
                  <a:pt x="1923595" y="514248"/>
                </a:lnTo>
                <a:lnTo>
                  <a:pt x="1925701" y="568499"/>
                </a:lnTo>
                <a:lnTo>
                  <a:pt x="1927272" y="623176"/>
                </a:lnTo>
                <a:lnTo>
                  <a:pt x="1928541" y="677796"/>
                </a:lnTo>
                <a:lnTo>
                  <a:pt x="1929737" y="731876"/>
                </a:lnTo>
                <a:lnTo>
                  <a:pt x="1931091" y="784933"/>
                </a:lnTo>
                <a:lnTo>
                  <a:pt x="1932832" y="836483"/>
                </a:lnTo>
                <a:lnTo>
                  <a:pt x="1935192" y="886044"/>
                </a:lnTo>
                <a:lnTo>
                  <a:pt x="1938400" y="933133"/>
                </a:lnTo>
                <a:lnTo>
                  <a:pt x="1942687" y="977266"/>
                </a:lnTo>
                <a:lnTo>
                  <a:pt x="1948283" y="1017961"/>
                </a:lnTo>
                <a:lnTo>
                  <a:pt x="1963583" y="1088560"/>
                </a:lnTo>
                <a:lnTo>
                  <a:pt x="1981039" y="1151376"/>
                </a:lnTo>
                <a:lnTo>
                  <a:pt x="1999823" y="1208283"/>
                </a:lnTo>
                <a:lnTo>
                  <a:pt x="2019721" y="1259923"/>
                </a:lnTo>
                <a:lnTo>
                  <a:pt x="2040521" y="1306938"/>
                </a:lnTo>
                <a:lnTo>
                  <a:pt x="2062010" y="1349970"/>
                </a:lnTo>
                <a:lnTo>
                  <a:pt x="2083975" y="1389662"/>
                </a:lnTo>
                <a:lnTo>
                  <a:pt x="2106205" y="1426656"/>
                </a:lnTo>
                <a:lnTo>
                  <a:pt x="2128486" y="1461595"/>
                </a:lnTo>
                <a:lnTo>
                  <a:pt x="2150606" y="1495120"/>
                </a:lnTo>
                <a:lnTo>
                  <a:pt x="2172292" y="1527498"/>
                </a:lnTo>
                <a:lnTo>
                  <a:pt x="2203256" y="1570359"/>
                </a:lnTo>
                <a:lnTo>
                  <a:pt x="2233432" y="1606529"/>
                </a:lnTo>
                <a:lnTo>
                  <a:pt x="2264298" y="1636998"/>
                </a:lnTo>
                <a:lnTo>
                  <a:pt x="2297333" y="1662751"/>
                </a:lnTo>
                <a:lnTo>
                  <a:pt x="2334016" y="1684777"/>
                </a:lnTo>
                <a:lnTo>
                  <a:pt x="2375824" y="1704064"/>
                </a:lnTo>
                <a:lnTo>
                  <a:pt x="2423001" y="1720698"/>
                </a:lnTo>
                <a:lnTo>
                  <a:pt x="2472183" y="1732664"/>
                </a:lnTo>
                <a:lnTo>
                  <a:pt x="2522811" y="1740559"/>
                </a:lnTo>
                <a:lnTo>
                  <a:pt x="2574597" y="1745199"/>
                </a:lnTo>
                <a:lnTo>
                  <a:pt x="2627257" y="1747403"/>
                </a:lnTo>
                <a:lnTo>
                  <a:pt x="2680505" y="1747989"/>
                </a:lnTo>
                <a:lnTo>
                  <a:pt x="2698336" y="1747966"/>
                </a:lnTo>
                <a:lnTo>
                  <a:pt x="2716189" y="1747884"/>
                </a:lnTo>
                <a:lnTo>
                  <a:pt x="2734056" y="1747774"/>
                </a:lnTo>
              </a:path>
            </a:pathLst>
          </a:custGeom>
          <a:ln w="57912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1041272" y="2697506"/>
            <a:ext cx="1605915" cy="1275873"/>
          </a:xfrm>
          <a:custGeom>
            <a:avLst/>
            <a:gdLst/>
            <a:ahLst/>
            <a:cxnLst/>
            <a:rect l="l" t="t" r="r" b="b"/>
            <a:pathLst>
              <a:path w="2141220" h="1701164">
                <a:moveTo>
                  <a:pt x="0" y="92"/>
                </a:moveTo>
                <a:lnTo>
                  <a:pt x="22319" y="51"/>
                </a:lnTo>
                <a:lnTo>
                  <a:pt x="44788" y="3"/>
                </a:lnTo>
                <a:lnTo>
                  <a:pt x="67367" y="0"/>
                </a:lnTo>
                <a:lnTo>
                  <a:pt x="112704" y="342"/>
                </a:lnTo>
                <a:lnTo>
                  <a:pt x="158018" y="1503"/>
                </a:lnTo>
                <a:lnTo>
                  <a:pt x="202998" y="3909"/>
                </a:lnTo>
                <a:lnTo>
                  <a:pt x="247333" y="7984"/>
                </a:lnTo>
                <a:lnTo>
                  <a:pt x="290713" y="14155"/>
                </a:lnTo>
                <a:lnTo>
                  <a:pt x="332827" y="22845"/>
                </a:lnTo>
                <a:lnTo>
                  <a:pt x="373363" y="34480"/>
                </a:lnTo>
                <a:lnTo>
                  <a:pt x="412011" y="49485"/>
                </a:lnTo>
                <a:lnTo>
                  <a:pt x="448536" y="68008"/>
                </a:lnTo>
                <a:lnTo>
                  <a:pt x="483163" y="88730"/>
                </a:lnTo>
                <a:lnTo>
                  <a:pt x="516108" y="111614"/>
                </a:lnTo>
                <a:lnTo>
                  <a:pt x="547571" y="136890"/>
                </a:lnTo>
                <a:lnTo>
                  <a:pt x="577751" y="164790"/>
                </a:lnTo>
                <a:lnTo>
                  <a:pt x="606849" y="195546"/>
                </a:lnTo>
                <a:lnTo>
                  <a:pt x="635063" y="229390"/>
                </a:lnTo>
                <a:lnTo>
                  <a:pt x="662594" y="266554"/>
                </a:lnTo>
                <a:lnTo>
                  <a:pt x="689641" y="307268"/>
                </a:lnTo>
                <a:lnTo>
                  <a:pt x="716404" y="351765"/>
                </a:lnTo>
                <a:lnTo>
                  <a:pt x="742957" y="400861"/>
                </a:lnTo>
                <a:lnTo>
                  <a:pt x="768807" y="457470"/>
                </a:lnTo>
                <a:lnTo>
                  <a:pt x="793920" y="520528"/>
                </a:lnTo>
                <a:lnTo>
                  <a:pt x="818343" y="588347"/>
                </a:lnTo>
                <a:lnTo>
                  <a:pt x="842124" y="659237"/>
                </a:lnTo>
                <a:lnTo>
                  <a:pt x="865310" y="731509"/>
                </a:lnTo>
                <a:lnTo>
                  <a:pt x="887948" y="803473"/>
                </a:lnTo>
                <a:lnTo>
                  <a:pt x="899076" y="838812"/>
                </a:lnTo>
                <a:lnTo>
                  <a:pt x="920981" y="907148"/>
                </a:lnTo>
                <a:lnTo>
                  <a:pt x="942456" y="970953"/>
                </a:lnTo>
                <a:lnTo>
                  <a:pt x="963549" y="1028538"/>
                </a:lnTo>
                <a:lnTo>
                  <a:pt x="973645" y="1055206"/>
                </a:lnTo>
                <a:lnTo>
                  <a:pt x="983113" y="1081300"/>
                </a:lnTo>
                <a:lnTo>
                  <a:pt x="992043" y="1106820"/>
                </a:lnTo>
                <a:lnTo>
                  <a:pt x="1000523" y="1131767"/>
                </a:lnTo>
                <a:lnTo>
                  <a:pt x="1008641" y="1156143"/>
                </a:lnTo>
                <a:lnTo>
                  <a:pt x="1016488" y="1179948"/>
                </a:lnTo>
                <a:lnTo>
                  <a:pt x="1024150" y="1203182"/>
                </a:lnTo>
                <a:lnTo>
                  <a:pt x="1039280" y="1247944"/>
                </a:lnTo>
                <a:lnTo>
                  <a:pt x="1054740" y="1290435"/>
                </a:lnTo>
                <a:lnTo>
                  <a:pt x="1071241" y="1330663"/>
                </a:lnTo>
                <a:lnTo>
                  <a:pt x="1089493" y="1368634"/>
                </a:lnTo>
                <a:lnTo>
                  <a:pt x="1110206" y="1404355"/>
                </a:lnTo>
                <a:lnTo>
                  <a:pt x="1134091" y="1437834"/>
                </a:lnTo>
                <a:lnTo>
                  <a:pt x="1161538" y="1469068"/>
                </a:lnTo>
                <a:lnTo>
                  <a:pt x="1190989" y="1498023"/>
                </a:lnTo>
                <a:lnTo>
                  <a:pt x="1222180" y="1524701"/>
                </a:lnTo>
                <a:lnTo>
                  <a:pt x="1255181" y="1549114"/>
                </a:lnTo>
                <a:lnTo>
                  <a:pt x="1290061" y="1571273"/>
                </a:lnTo>
                <a:lnTo>
                  <a:pt x="1326887" y="1591191"/>
                </a:lnTo>
                <a:lnTo>
                  <a:pt x="1365729" y="1608877"/>
                </a:lnTo>
                <a:lnTo>
                  <a:pt x="1406655" y="1624344"/>
                </a:lnTo>
                <a:lnTo>
                  <a:pt x="1449734" y="1637604"/>
                </a:lnTo>
                <a:lnTo>
                  <a:pt x="1495034" y="1648666"/>
                </a:lnTo>
                <a:lnTo>
                  <a:pt x="1543988" y="1657715"/>
                </a:lnTo>
                <a:lnTo>
                  <a:pt x="1603603" y="1665879"/>
                </a:lnTo>
                <a:lnTo>
                  <a:pt x="1672125" y="1673317"/>
                </a:lnTo>
                <a:lnTo>
                  <a:pt x="1746297" y="1679978"/>
                </a:lnTo>
                <a:lnTo>
                  <a:pt x="1784485" y="1683000"/>
                </a:lnTo>
                <a:lnTo>
                  <a:pt x="1822863" y="1685809"/>
                </a:lnTo>
                <a:lnTo>
                  <a:pt x="1861026" y="1688398"/>
                </a:lnTo>
                <a:lnTo>
                  <a:pt x="1935075" y="1692889"/>
                </a:lnTo>
                <a:lnTo>
                  <a:pt x="2003376" y="1696421"/>
                </a:lnTo>
                <a:lnTo>
                  <a:pt x="2062672" y="1698943"/>
                </a:lnTo>
                <a:lnTo>
                  <a:pt x="2109705" y="1700403"/>
                </a:lnTo>
                <a:lnTo>
                  <a:pt x="2127606" y="1700718"/>
                </a:lnTo>
                <a:lnTo>
                  <a:pt x="2141220" y="1700749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5822442" y="2428875"/>
            <a:ext cx="2743200" cy="1577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6284214" y="2446020"/>
            <a:ext cx="0" cy="189547"/>
          </a:xfrm>
          <a:custGeom>
            <a:avLst/>
            <a:gdLst/>
            <a:ahLst/>
            <a:cxnLst/>
            <a:rect l="l" t="t" r="r" b="b"/>
            <a:pathLst>
              <a:path h="252730">
                <a:moveTo>
                  <a:pt x="0" y="0"/>
                </a:moveTo>
                <a:lnTo>
                  <a:pt x="0" y="252158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6284214" y="2678573"/>
            <a:ext cx="0" cy="1344929"/>
          </a:xfrm>
          <a:custGeom>
            <a:avLst/>
            <a:gdLst/>
            <a:ahLst/>
            <a:cxnLst/>
            <a:rect l="l" t="t" r="r" b="b"/>
            <a:pathLst>
              <a:path h="1793239">
                <a:moveTo>
                  <a:pt x="0" y="0"/>
                </a:moveTo>
                <a:lnTo>
                  <a:pt x="0" y="179304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833871" y="3793616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6743700" y="2442592"/>
            <a:ext cx="0" cy="192881"/>
          </a:xfrm>
          <a:custGeom>
            <a:avLst/>
            <a:gdLst/>
            <a:ahLst/>
            <a:cxnLst/>
            <a:rect l="l" t="t" r="r" b="b"/>
            <a:pathLst>
              <a:path h="257175">
                <a:moveTo>
                  <a:pt x="0" y="0"/>
                </a:moveTo>
                <a:lnTo>
                  <a:pt x="0" y="25673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743700" y="2678573"/>
            <a:ext cx="0" cy="1341596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77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7655814" y="2442591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833871" y="3110103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833871" y="3560444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833871" y="3337559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/>
          <p:nvPr/>
        </p:nvSpPr>
        <p:spPr>
          <a:xfrm>
            <a:off x="5833871" y="2858642"/>
            <a:ext cx="2743200" cy="0"/>
          </a:xfrm>
          <a:custGeom>
            <a:avLst/>
            <a:gdLst/>
            <a:ahLst/>
            <a:cxnLst/>
            <a:rect l="l" t="t" r="r" b="b"/>
            <a:pathLst>
              <a:path w="3657600">
                <a:moveTo>
                  <a:pt x="3657600" y="0"/>
                </a:moveTo>
                <a:lnTo>
                  <a:pt x="0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5" name="object 35"/>
          <p:cNvSpPr/>
          <p:nvPr/>
        </p:nvSpPr>
        <p:spPr>
          <a:xfrm>
            <a:off x="7192994" y="2656332"/>
            <a:ext cx="1384459" cy="0"/>
          </a:xfrm>
          <a:custGeom>
            <a:avLst/>
            <a:gdLst/>
            <a:ahLst/>
            <a:cxnLst/>
            <a:rect l="l" t="t" r="r" b="b"/>
            <a:pathLst>
              <a:path w="1845945">
                <a:moveTo>
                  <a:pt x="0" y="0"/>
                </a:moveTo>
                <a:lnTo>
                  <a:pt x="1845437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5833872" y="2656332"/>
            <a:ext cx="8096" cy="0"/>
          </a:xfrm>
          <a:custGeom>
            <a:avLst/>
            <a:gdLst/>
            <a:ahLst/>
            <a:cxnLst/>
            <a:rect l="l" t="t" r="r" b="b"/>
            <a:pathLst>
              <a:path w="10795">
                <a:moveTo>
                  <a:pt x="0" y="0"/>
                </a:moveTo>
                <a:lnTo>
                  <a:pt x="10668" y="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351936" y="2235613"/>
            <a:ext cx="165639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Ate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u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a</a:t>
            </a:r>
            <a:r>
              <a:rPr sz="1200" b="1" spc="-4" dirty="0">
                <a:solidFill>
                  <a:srgbClr val="343539"/>
                </a:solidFill>
                <a:latin typeface="Calibri"/>
                <a:cs typeface="Calibri"/>
              </a:rPr>
              <a:t>ció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11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V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S</a:t>
            </a:r>
            <a:r>
              <a:rPr sz="1200" b="1" spc="8" dirty="0">
                <a:solidFill>
                  <a:srgbClr val="343539"/>
                </a:solidFill>
                <a:latin typeface="Calibri"/>
                <a:cs typeface="Calibri"/>
              </a:rPr>
              <a:t> 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Frecue</a:t>
            </a:r>
            <a:r>
              <a:rPr sz="1200" b="1" spc="-15" dirty="0">
                <a:solidFill>
                  <a:srgbClr val="343539"/>
                </a:solidFill>
                <a:latin typeface="Calibri"/>
                <a:cs typeface="Calibri"/>
              </a:rPr>
              <a:t>n</a:t>
            </a:r>
            <a:r>
              <a:rPr sz="1200" b="1" spc="-8" dirty="0">
                <a:solidFill>
                  <a:srgbClr val="343539"/>
                </a:solidFill>
                <a:latin typeface="Calibri"/>
                <a:cs typeface="Calibri"/>
              </a:rPr>
              <a:t>cia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93068" y="2578818"/>
            <a:ext cx="25146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675" algn="ctr"/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64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50%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10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75%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3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88%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563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94%</a:t>
            </a:r>
            <a:endParaRPr sz="1050">
              <a:latin typeface="Calibri"/>
              <a:cs typeface="Calibri"/>
            </a:endParaRPr>
          </a:p>
          <a:p>
            <a:pPr algn="ctr">
              <a:spcBef>
                <a:spcPts val="656"/>
              </a:spcBef>
            </a:pP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97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91755" y="2438019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20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7122319" y="4090702"/>
            <a:ext cx="1447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dirty="0">
                <a:solidFill>
                  <a:srgbClr val="343539"/>
                </a:solidFill>
                <a:latin typeface="Calibri"/>
                <a:cs typeface="Calibri"/>
              </a:rPr>
              <a:t>c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6442" y="2434590"/>
            <a:ext cx="0" cy="1577340"/>
          </a:xfrm>
          <a:custGeom>
            <a:avLst/>
            <a:gdLst/>
            <a:ahLst/>
            <a:cxnLst/>
            <a:rect l="l" t="t" r="r" b="b"/>
            <a:pathLst>
              <a:path h="2103120">
                <a:moveTo>
                  <a:pt x="0" y="0"/>
                </a:moveTo>
                <a:lnTo>
                  <a:pt x="0" y="2103119"/>
                </a:lnTo>
              </a:path>
            </a:pathLst>
          </a:custGeom>
          <a:ln w="6096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5780341" y="3975545"/>
            <a:ext cx="2786063" cy="92869"/>
          </a:xfrm>
          <a:custGeom>
            <a:avLst/>
            <a:gdLst/>
            <a:ahLst/>
            <a:cxnLst/>
            <a:rect l="l" t="t" r="r" b="b"/>
            <a:pathLst>
              <a:path w="3714750" h="123825">
                <a:moveTo>
                  <a:pt x="56770" y="9779"/>
                </a:moveTo>
                <a:lnTo>
                  <a:pt x="18262" y="24834"/>
                </a:lnTo>
                <a:lnTo>
                  <a:pt x="0" y="61529"/>
                </a:lnTo>
                <a:lnTo>
                  <a:pt x="1603" y="77356"/>
                </a:lnTo>
                <a:lnTo>
                  <a:pt x="23143" y="112687"/>
                </a:lnTo>
                <a:lnTo>
                  <a:pt x="47453" y="123309"/>
                </a:lnTo>
                <a:lnTo>
                  <a:pt x="64184" y="122069"/>
                </a:lnTo>
                <a:lnTo>
                  <a:pt x="101002" y="102399"/>
                </a:lnTo>
                <a:lnTo>
                  <a:pt x="110319" y="85979"/>
                </a:lnTo>
                <a:lnTo>
                  <a:pt x="56897" y="85979"/>
                </a:lnTo>
                <a:lnTo>
                  <a:pt x="56897" y="47879"/>
                </a:lnTo>
                <a:lnTo>
                  <a:pt x="108047" y="47738"/>
                </a:lnTo>
                <a:lnTo>
                  <a:pt x="107879" y="47066"/>
                </a:lnTo>
                <a:lnTo>
                  <a:pt x="101645" y="34355"/>
                </a:lnTo>
                <a:lnTo>
                  <a:pt x="93296" y="24165"/>
                </a:lnTo>
                <a:lnTo>
                  <a:pt x="83177" y="16606"/>
                </a:lnTo>
                <a:lnTo>
                  <a:pt x="71630" y="11789"/>
                </a:lnTo>
                <a:lnTo>
                  <a:pt x="59001" y="9821"/>
                </a:lnTo>
                <a:lnTo>
                  <a:pt x="56770" y="9779"/>
                </a:lnTo>
                <a:close/>
              </a:path>
              <a:path w="3714750" h="123825">
                <a:moveTo>
                  <a:pt x="3676695" y="38100"/>
                </a:moveTo>
                <a:lnTo>
                  <a:pt x="3619247" y="38100"/>
                </a:lnTo>
                <a:lnTo>
                  <a:pt x="3619374" y="76200"/>
                </a:lnTo>
                <a:lnTo>
                  <a:pt x="3600239" y="76252"/>
                </a:lnTo>
                <a:lnTo>
                  <a:pt x="3600324" y="114300"/>
                </a:lnTo>
                <a:lnTo>
                  <a:pt x="3714497" y="56896"/>
                </a:lnTo>
                <a:lnTo>
                  <a:pt x="3676695" y="38100"/>
                </a:lnTo>
                <a:close/>
              </a:path>
              <a:path w="3714750" h="123825">
                <a:moveTo>
                  <a:pt x="108047" y="47738"/>
                </a:moveTo>
                <a:lnTo>
                  <a:pt x="56897" y="47879"/>
                </a:lnTo>
                <a:lnTo>
                  <a:pt x="56897" y="85979"/>
                </a:lnTo>
                <a:lnTo>
                  <a:pt x="110373" y="85832"/>
                </a:lnTo>
                <a:lnTo>
                  <a:pt x="112633" y="79614"/>
                </a:lnTo>
                <a:lnTo>
                  <a:pt x="111657" y="62189"/>
                </a:lnTo>
                <a:lnTo>
                  <a:pt x="108047" y="47738"/>
                </a:lnTo>
                <a:close/>
              </a:path>
              <a:path w="3714750" h="123825">
                <a:moveTo>
                  <a:pt x="110373" y="85832"/>
                </a:moveTo>
                <a:lnTo>
                  <a:pt x="56897" y="85979"/>
                </a:lnTo>
                <a:lnTo>
                  <a:pt x="110319" y="85979"/>
                </a:lnTo>
                <a:lnTo>
                  <a:pt x="110373" y="85832"/>
                </a:lnTo>
                <a:close/>
              </a:path>
              <a:path w="3714750" h="123825">
                <a:moveTo>
                  <a:pt x="3600154" y="38152"/>
                </a:moveTo>
                <a:lnTo>
                  <a:pt x="108047" y="47738"/>
                </a:lnTo>
                <a:lnTo>
                  <a:pt x="111657" y="62189"/>
                </a:lnTo>
                <a:lnTo>
                  <a:pt x="112633" y="79614"/>
                </a:lnTo>
                <a:lnTo>
                  <a:pt x="110373" y="85832"/>
                </a:lnTo>
                <a:lnTo>
                  <a:pt x="3600239" y="76252"/>
                </a:lnTo>
                <a:lnTo>
                  <a:pt x="3600154" y="38152"/>
                </a:lnTo>
                <a:close/>
              </a:path>
              <a:path w="3714750" h="123825">
                <a:moveTo>
                  <a:pt x="3619247" y="38100"/>
                </a:moveTo>
                <a:lnTo>
                  <a:pt x="3600154" y="38152"/>
                </a:lnTo>
                <a:lnTo>
                  <a:pt x="3600239" y="76252"/>
                </a:lnTo>
                <a:lnTo>
                  <a:pt x="3619374" y="76200"/>
                </a:lnTo>
                <a:lnTo>
                  <a:pt x="3619247" y="38100"/>
                </a:lnTo>
                <a:close/>
              </a:path>
              <a:path w="3714750" h="123825">
                <a:moveTo>
                  <a:pt x="3600070" y="0"/>
                </a:moveTo>
                <a:lnTo>
                  <a:pt x="3600154" y="38152"/>
                </a:lnTo>
                <a:lnTo>
                  <a:pt x="3676695" y="38100"/>
                </a:lnTo>
                <a:lnTo>
                  <a:pt x="360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5780151" y="2444305"/>
            <a:ext cx="85725" cy="1620203"/>
          </a:xfrm>
          <a:custGeom>
            <a:avLst/>
            <a:gdLst/>
            <a:ahLst/>
            <a:cxnLst/>
            <a:rect l="l" t="t" r="r" b="b"/>
            <a:pathLst>
              <a:path w="114300" h="2160270">
                <a:moveTo>
                  <a:pt x="38100" y="2051826"/>
                </a:moveTo>
                <a:lnTo>
                  <a:pt x="6829" y="2076653"/>
                </a:lnTo>
                <a:lnTo>
                  <a:pt x="0" y="2103120"/>
                </a:lnTo>
                <a:lnTo>
                  <a:pt x="1815" y="2117500"/>
                </a:lnTo>
                <a:lnTo>
                  <a:pt x="25429" y="2150699"/>
                </a:lnTo>
                <a:lnTo>
                  <a:pt x="51787" y="2160023"/>
                </a:lnTo>
                <a:lnTo>
                  <a:pt x="67575" y="2158468"/>
                </a:lnTo>
                <a:lnTo>
                  <a:pt x="102870" y="2136981"/>
                </a:lnTo>
                <a:lnTo>
                  <a:pt x="113516" y="2112595"/>
                </a:lnTo>
                <a:lnTo>
                  <a:pt x="112817" y="2103120"/>
                </a:lnTo>
                <a:lnTo>
                  <a:pt x="38100" y="2103120"/>
                </a:lnTo>
                <a:lnTo>
                  <a:pt x="38100" y="2051826"/>
                </a:lnTo>
                <a:close/>
              </a:path>
              <a:path w="114300" h="2160270">
                <a:moveTo>
                  <a:pt x="69746" y="2047380"/>
                </a:moveTo>
                <a:lnTo>
                  <a:pt x="52356" y="2048305"/>
                </a:lnTo>
                <a:lnTo>
                  <a:pt x="38100" y="2051826"/>
                </a:lnTo>
                <a:lnTo>
                  <a:pt x="38100" y="2103120"/>
                </a:lnTo>
                <a:lnTo>
                  <a:pt x="76200" y="2103120"/>
                </a:lnTo>
                <a:lnTo>
                  <a:pt x="76200" y="2049720"/>
                </a:lnTo>
                <a:lnTo>
                  <a:pt x="69746" y="2047380"/>
                </a:lnTo>
                <a:close/>
              </a:path>
              <a:path w="114300" h="2160270">
                <a:moveTo>
                  <a:pt x="76200" y="2049720"/>
                </a:moveTo>
                <a:lnTo>
                  <a:pt x="76200" y="2103120"/>
                </a:lnTo>
                <a:lnTo>
                  <a:pt x="112817" y="2103120"/>
                </a:lnTo>
                <a:lnTo>
                  <a:pt x="92588" y="2059015"/>
                </a:lnTo>
                <a:lnTo>
                  <a:pt x="76200" y="2049720"/>
                </a:lnTo>
                <a:close/>
              </a:path>
              <a:path w="114300" h="2160270">
                <a:moveTo>
                  <a:pt x="76200" y="95250"/>
                </a:moveTo>
                <a:lnTo>
                  <a:pt x="38100" y="95250"/>
                </a:lnTo>
                <a:lnTo>
                  <a:pt x="38100" y="2051826"/>
                </a:lnTo>
                <a:lnTo>
                  <a:pt x="52356" y="2048305"/>
                </a:lnTo>
                <a:lnTo>
                  <a:pt x="69746" y="2047380"/>
                </a:lnTo>
                <a:lnTo>
                  <a:pt x="76200" y="2047380"/>
                </a:lnTo>
                <a:lnTo>
                  <a:pt x="76200" y="95250"/>
                </a:lnTo>
                <a:close/>
              </a:path>
              <a:path w="114300" h="2160270">
                <a:moveTo>
                  <a:pt x="76200" y="2047380"/>
                </a:moveTo>
                <a:lnTo>
                  <a:pt x="69746" y="2047380"/>
                </a:lnTo>
                <a:lnTo>
                  <a:pt x="76200" y="2049720"/>
                </a:lnTo>
                <a:lnTo>
                  <a:pt x="76200" y="2047380"/>
                </a:lnTo>
                <a:close/>
              </a:path>
              <a:path w="114300" h="216027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216027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5841874" y="2654045"/>
            <a:ext cx="1351121" cy="5715"/>
          </a:xfrm>
          <a:custGeom>
            <a:avLst/>
            <a:gdLst/>
            <a:ahLst/>
            <a:cxnLst/>
            <a:rect l="l" t="t" r="r" b="b"/>
            <a:pathLst>
              <a:path w="1801495" h="7619">
                <a:moveTo>
                  <a:pt x="1801494" y="7493"/>
                </a:moveTo>
                <a:lnTo>
                  <a:pt x="0" y="0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5841873" y="2688362"/>
            <a:ext cx="1348740" cy="1274445"/>
          </a:xfrm>
          <a:custGeom>
            <a:avLst/>
            <a:gdLst/>
            <a:ahLst/>
            <a:cxnLst/>
            <a:rect l="l" t="t" r="r" b="b"/>
            <a:pathLst>
              <a:path w="1798320" h="1699260">
                <a:moveTo>
                  <a:pt x="1798319" y="92"/>
                </a:moveTo>
                <a:lnTo>
                  <a:pt x="1779577" y="51"/>
                </a:lnTo>
                <a:lnTo>
                  <a:pt x="1760709" y="3"/>
                </a:lnTo>
                <a:lnTo>
                  <a:pt x="1741748" y="0"/>
                </a:lnTo>
                <a:lnTo>
                  <a:pt x="1684632" y="794"/>
                </a:lnTo>
                <a:lnTo>
                  <a:pt x="1627853" y="3909"/>
                </a:lnTo>
                <a:lnTo>
                  <a:pt x="1572289" y="10781"/>
                </a:lnTo>
                <a:lnTo>
                  <a:pt x="1518820" y="22845"/>
                </a:lnTo>
                <a:lnTo>
                  <a:pt x="1468326" y="41535"/>
                </a:lnTo>
                <a:lnTo>
                  <a:pt x="1421620" y="67990"/>
                </a:lnTo>
                <a:lnTo>
                  <a:pt x="1378524" y="99824"/>
                </a:lnTo>
                <a:lnTo>
                  <a:pt x="1338427" y="136792"/>
                </a:lnTo>
                <a:lnTo>
                  <a:pt x="1300765" y="179670"/>
                </a:lnTo>
                <a:lnTo>
                  <a:pt x="1276730" y="211922"/>
                </a:lnTo>
                <a:lnTo>
                  <a:pt x="1253359" y="247376"/>
                </a:lnTo>
                <a:lnTo>
                  <a:pt x="1230482" y="286261"/>
                </a:lnTo>
                <a:lnTo>
                  <a:pt x="1207933" y="328809"/>
                </a:lnTo>
                <a:lnTo>
                  <a:pt x="1185544" y="375250"/>
                </a:lnTo>
                <a:lnTo>
                  <a:pt x="1163478" y="427924"/>
                </a:lnTo>
                <a:lnTo>
                  <a:pt x="1142057" y="487893"/>
                </a:lnTo>
                <a:lnTo>
                  <a:pt x="1121240" y="553469"/>
                </a:lnTo>
                <a:lnTo>
                  <a:pt x="1100989" y="622963"/>
                </a:lnTo>
                <a:lnTo>
                  <a:pt x="1081262" y="694687"/>
                </a:lnTo>
                <a:lnTo>
                  <a:pt x="1062018" y="766951"/>
                </a:lnTo>
                <a:lnTo>
                  <a:pt x="1052565" y="802759"/>
                </a:lnTo>
                <a:lnTo>
                  <a:pt x="1043218" y="838069"/>
                </a:lnTo>
                <a:lnTo>
                  <a:pt x="1024821" y="906350"/>
                </a:lnTo>
                <a:lnTo>
                  <a:pt x="1006787" y="970106"/>
                </a:lnTo>
                <a:lnTo>
                  <a:pt x="989076" y="1027649"/>
                </a:lnTo>
                <a:lnTo>
                  <a:pt x="980600" y="1054281"/>
                </a:lnTo>
                <a:lnTo>
                  <a:pt x="972650" y="1080342"/>
                </a:lnTo>
                <a:lnTo>
                  <a:pt x="965152" y="1105833"/>
                </a:lnTo>
                <a:lnTo>
                  <a:pt x="958031" y="1130753"/>
                </a:lnTo>
                <a:lnTo>
                  <a:pt x="951212" y="1155105"/>
                </a:lnTo>
                <a:lnTo>
                  <a:pt x="944621" y="1178888"/>
                </a:lnTo>
                <a:lnTo>
                  <a:pt x="938184" y="1202103"/>
                </a:lnTo>
                <a:lnTo>
                  <a:pt x="925473" y="1246831"/>
                </a:lnTo>
                <a:lnTo>
                  <a:pt x="912485" y="1289294"/>
                </a:lnTo>
                <a:lnTo>
                  <a:pt x="898624" y="1329496"/>
                </a:lnTo>
                <a:lnTo>
                  <a:pt x="883294" y="1367441"/>
                </a:lnTo>
                <a:lnTo>
                  <a:pt x="865902" y="1403135"/>
                </a:lnTo>
                <a:lnTo>
                  <a:pt x="845852" y="1436582"/>
                </a:lnTo>
                <a:lnTo>
                  <a:pt x="822811" y="1467780"/>
                </a:lnTo>
                <a:lnTo>
                  <a:pt x="785174" y="1510313"/>
                </a:lnTo>
                <a:lnTo>
                  <a:pt x="744177" y="1547746"/>
                </a:lnTo>
                <a:lnTo>
                  <a:pt x="699627" y="1580115"/>
                </a:lnTo>
                <a:lnTo>
                  <a:pt x="651330" y="1607451"/>
                </a:lnTo>
                <a:lnTo>
                  <a:pt x="599094" y="1629788"/>
                </a:lnTo>
                <a:lnTo>
                  <a:pt x="561987" y="1641919"/>
                </a:lnTo>
                <a:lnTo>
                  <a:pt x="522985" y="1651854"/>
                </a:lnTo>
                <a:lnTo>
                  <a:pt x="477683" y="1660361"/>
                </a:lnTo>
                <a:lnTo>
                  <a:pt x="423533" y="1668168"/>
                </a:lnTo>
                <a:lnTo>
                  <a:pt x="363271" y="1675224"/>
                </a:lnTo>
                <a:lnTo>
                  <a:pt x="299630" y="1681476"/>
                </a:lnTo>
                <a:lnTo>
                  <a:pt x="235346" y="1686874"/>
                </a:lnTo>
                <a:lnTo>
                  <a:pt x="173154" y="1691365"/>
                </a:lnTo>
                <a:lnTo>
                  <a:pt x="115789" y="1694897"/>
                </a:lnTo>
                <a:lnTo>
                  <a:pt x="65985" y="1697419"/>
                </a:lnTo>
                <a:lnTo>
                  <a:pt x="26477" y="1698879"/>
                </a:lnTo>
                <a:lnTo>
                  <a:pt x="11438" y="1699194"/>
                </a:lnTo>
                <a:lnTo>
                  <a:pt x="0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7192899" y="2658644"/>
            <a:ext cx="1351121" cy="1275873"/>
          </a:xfrm>
          <a:custGeom>
            <a:avLst/>
            <a:gdLst/>
            <a:ahLst/>
            <a:cxnLst/>
            <a:rect l="l" t="t" r="r" b="b"/>
            <a:pathLst>
              <a:path w="1801495" h="1701164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113"/>
                </a:lnTo>
                <a:lnTo>
                  <a:pt x="434199" y="111614"/>
                </a:lnTo>
                <a:lnTo>
                  <a:pt x="473484" y="150497"/>
                </a:lnTo>
                <a:lnTo>
                  <a:pt x="498395" y="179797"/>
                </a:lnTo>
                <a:lnTo>
                  <a:pt x="522480" y="212068"/>
                </a:lnTo>
                <a:lnTo>
                  <a:pt x="545906" y="247543"/>
                </a:lnTo>
                <a:lnTo>
                  <a:pt x="568842" y="286452"/>
                </a:lnTo>
                <a:lnTo>
                  <a:pt x="591456" y="329029"/>
                </a:lnTo>
                <a:lnTo>
                  <a:pt x="613918" y="375504"/>
                </a:lnTo>
                <a:lnTo>
                  <a:pt x="635988" y="428254"/>
                </a:lnTo>
                <a:lnTo>
                  <a:pt x="657420" y="488298"/>
                </a:lnTo>
                <a:lnTo>
                  <a:pt x="678252" y="553948"/>
                </a:lnTo>
                <a:lnTo>
                  <a:pt x="698526" y="623513"/>
                </a:lnTo>
                <a:lnTo>
                  <a:pt x="718280" y="695306"/>
                </a:lnTo>
                <a:lnTo>
                  <a:pt x="737554" y="767635"/>
                </a:lnTo>
                <a:lnTo>
                  <a:pt x="747023" y="803473"/>
                </a:lnTo>
                <a:lnTo>
                  <a:pt x="756387" y="838812"/>
                </a:lnTo>
                <a:lnTo>
                  <a:pt x="774819" y="907148"/>
                </a:lnTo>
                <a:lnTo>
                  <a:pt x="792891" y="970953"/>
                </a:lnTo>
                <a:lnTo>
                  <a:pt x="810641" y="1028538"/>
                </a:lnTo>
                <a:lnTo>
                  <a:pt x="819134" y="1055206"/>
                </a:lnTo>
                <a:lnTo>
                  <a:pt x="827100" y="1081300"/>
                </a:lnTo>
                <a:lnTo>
                  <a:pt x="834613" y="1106820"/>
                </a:lnTo>
                <a:lnTo>
                  <a:pt x="841748" y="1131767"/>
                </a:lnTo>
                <a:lnTo>
                  <a:pt x="848580" y="1156143"/>
                </a:lnTo>
                <a:lnTo>
                  <a:pt x="855182" y="1179948"/>
                </a:lnTo>
                <a:lnTo>
                  <a:pt x="861630" y="1203182"/>
                </a:lnTo>
                <a:lnTo>
                  <a:pt x="874360" y="1247944"/>
                </a:lnTo>
                <a:lnTo>
                  <a:pt x="887368" y="1290435"/>
                </a:lnTo>
                <a:lnTo>
                  <a:pt x="901249" y="1330663"/>
                </a:lnTo>
                <a:lnTo>
                  <a:pt x="916600" y="1368634"/>
                </a:lnTo>
                <a:lnTo>
                  <a:pt x="934018" y="1404355"/>
                </a:lnTo>
                <a:lnTo>
                  <a:pt x="954100" y="1437834"/>
                </a:lnTo>
                <a:lnTo>
                  <a:pt x="977179" y="1469068"/>
                </a:lnTo>
                <a:lnTo>
                  <a:pt x="1001951" y="1498023"/>
                </a:lnTo>
                <a:lnTo>
                  <a:pt x="1041883" y="1537190"/>
                </a:lnTo>
                <a:lnTo>
                  <a:pt x="1085312" y="1571273"/>
                </a:lnTo>
                <a:lnTo>
                  <a:pt x="1132424" y="1600312"/>
                </a:lnTo>
                <a:lnTo>
                  <a:pt x="1183407" y="1624344"/>
                </a:lnTo>
                <a:lnTo>
                  <a:pt x="1219640" y="1637604"/>
                </a:lnTo>
                <a:lnTo>
                  <a:pt x="1257732" y="1648666"/>
                </a:lnTo>
                <a:lnTo>
                  <a:pt x="1298907" y="1657715"/>
                </a:lnTo>
                <a:lnTo>
                  <a:pt x="1349064" y="1665879"/>
                </a:lnTo>
                <a:lnTo>
                  <a:pt x="1406711" y="1673317"/>
                </a:lnTo>
                <a:lnTo>
                  <a:pt x="1469109" y="1679978"/>
                </a:lnTo>
                <a:lnTo>
                  <a:pt x="1533520" y="1685809"/>
                </a:lnTo>
                <a:lnTo>
                  <a:pt x="1597204" y="1690760"/>
                </a:lnTo>
                <a:lnTo>
                  <a:pt x="1657424" y="1694778"/>
                </a:lnTo>
                <a:lnTo>
                  <a:pt x="1711440" y="1697812"/>
                </a:lnTo>
                <a:lnTo>
                  <a:pt x="1756514" y="1699809"/>
                </a:lnTo>
                <a:lnTo>
                  <a:pt x="1789907" y="1700718"/>
                </a:lnTo>
                <a:lnTo>
                  <a:pt x="1801368" y="1700749"/>
                </a:lnTo>
              </a:path>
            </a:pathLst>
          </a:custGeom>
          <a:ln w="57912">
            <a:solidFill>
              <a:srgbClr val="C72FC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7170040" y="2688362"/>
            <a:ext cx="1351121" cy="1274445"/>
          </a:xfrm>
          <a:custGeom>
            <a:avLst/>
            <a:gdLst/>
            <a:ahLst/>
            <a:cxnLst/>
            <a:rect l="l" t="t" r="r" b="b"/>
            <a:pathLst>
              <a:path w="1801495" h="1699260">
                <a:moveTo>
                  <a:pt x="0" y="92"/>
                </a:moveTo>
                <a:lnTo>
                  <a:pt x="18780" y="51"/>
                </a:lnTo>
                <a:lnTo>
                  <a:pt x="37686" y="3"/>
                </a:lnTo>
                <a:lnTo>
                  <a:pt x="56685" y="0"/>
                </a:lnTo>
                <a:lnTo>
                  <a:pt x="94831" y="342"/>
                </a:lnTo>
                <a:lnTo>
                  <a:pt x="132955" y="1503"/>
                </a:lnTo>
                <a:lnTo>
                  <a:pt x="189531" y="5712"/>
                </a:lnTo>
                <a:lnTo>
                  <a:pt x="244590" y="14155"/>
                </a:lnTo>
                <a:lnTo>
                  <a:pt x="297249" y="28268"/>
                </a:lnTo>
                <a:lnTo>
                  <a:pt x="346626" y="49485"/>
                </a:lnTo>
                <a:lnTo>
                  <a:pt x="392106" y="78079"/>
                </a:lnTo>
                <a:lnTo>
                  <a:pt x="434199" y="111538"/>
                </a:lnTo>
                <a:lnTo>
                  <a:pt x="473484" y="150390"/>
                </a:lnTo>
                <a:lnTo>
                  <a:pt x="498395" y="179670"/>
                </a:lnTo>
                <a:lnTo>
                  <a:pt x="522480" y="211922"/>
                </a:lnTo>
                <a:lnTo>
                  <a:pt x="545906" y="247376"/>
                </a:lnTo>
                <a:lnTo>
                  <a:pt x="568842" y="286261"/>
                </a:lnTo>
                <a:lnTo>
                  <a:pt x="591456" y="328809"/>
                </a:lnTo>
                <a:lnTo>
                  <a:pt x="613918" y="375250"/>
                </a:lnTo>
                <a:lnTo>
                  <a:pt x="635988" y="427924"/>
                </a:lnTo>
                <a:lnTo>
                  <a:pt x="657420" y="487893"/>
                </a:lnTo>
                <a:lnTo>
                  <a:pt x="678252" y="553469"/>
                </a:lnTo>
                <a:lnTo>
                  <a:pt x="698526" y="622963"/>
                </a:lnTo>
                <a:lnTo>
                  <a:pt x="718280" y="694687"/>
                </a:lnTo>
                <a:lnTo>
                  <a:pt x="737554" y="766951"/>
                </a:lnTo>
                <a:lnTo>
                  <a:pt x="747023" y="802759"/>
                </a:lnTo>
                <a:lnTo>
                  <a:pt x="756387" y="838069"/>
                </a:lnTo>
                <a:lnTo>
                  <a:pt x="774819" y="906350"/>
                </a:lnTo>
                <a:lnTo>
                  <a:pt x="792891" y="970106"/>
                </a:lnTo>
                <a:lnTo>
                  <a:pt x="810641" y="1027649"/>
                </a:lnTo>
                <a:lnTo>
                  <a:pt x="819134" y="1054281"/>
                </a:lnTo>
                <a:lnTo>
                  <a:pt x="827100" y="1080342"/>
                </a:lnTo>
                <a:lnTo>
                  <a:pt x="834613" y="1105833"/>
                </a:lnTo>
                <a:lnTo>
                  <a:pt x="841748" y="1130753"/>
                </a:lnTo>
                <a:lnTo>
                  <a:pt x="848580" y="1155105"/>
                </a:lnTo>
                <a:lnTo>
                  <a:pt x="855182" y="1178888"/>
                </a:lnTo>
                <a:lnTo>
                  <a:pt x="861630" y="1202103"/>
                </a:lnTo>
                <a:lnTo>
                  <a:pt x="874360" y="1246831"/>
                </a:lnTo>
                <a:lnTo>
                  <a:pt x="887368" y="1289294"/>
                </a:lnTo>
                <a:lnTo>
                  <a:pt x="901249" y="1329496"/>
                </a:lnTo>
                <a:lnTo>
                  <a:pt x="916600" y="1367441"/>
                </a:lnTo>
                <a:lnTo>
                  <a:pt x="934018" y="1403135"/>
                </a:lnTo>
                <a:lnTo>
                  <a:pt x="954100" y="1436582"/>
                </a:lnTo>
                <a:lnTo>
                  <a:pt x="977179" y="1467780"/>
                </a:lnTo>
                <a:lnTo>
                  <a:pt x="1014885" y="1510313"/>
                </a:lnTo>
                <a:lnTo>
                  <a:pt x="1055962" y="1547746"/>
                </a:lnTo>
                <a:lnTo>
                  <a:pt x="1100597" y="1580115"/>
                </a:lnTo>
                <a:lnTo>
                  <a:pt x="1148979" y="1607451"/>
                </a:lnTo>
                <a:lnTo>
                  <a:pt x="1201295" y="1629788"/>
                </a:lnTo>
                <a:lnTo>
                  <a:pt x="1238450" y="1641919"/>
                </a:lnTo>
                <a:lnTo>
                  <a:pt x="1277493" y="1651854"/>
                </a:lnTo>
                <a:lnTo>
                  <a:pt x="1322878" y="1660361"/>
                </a:lnTo>
                <a:lnTo>
                  <a:pt x="1377122" y="1668168"/>
                </a:lnTo>
                <a:lnTo>
                  <a:pt x="1437487" y="1675224"/>
                </a:lnTo>
                <a:lnTo>
                  <a:pt x="1501234" y="1681476"/>
                </a:lnTo>
                <a:lnTo>
                  <a:pt x="1565624" y="1686874"/>
                </a:lnTo>
                <a:lnTo>
                  <a:pt x="1627918" y="1691365"/>
                </a:lnTo>
                <a:lnTo>
                  <a:pt x="1685378" y="1694897"/>
                </a:lnTo>
                <a:lnTo>
                  <a:pt x="1735266" y="1697419"/>
                </a:lnTo>
                <a:lnTo>
                  <a:pt x="1774842" y="1698879"/>
                </a:lnTo>
                <a:lnTo>
                  <a:pt x="1789907" y="1699194"/>
                </a:lnTo>
                <a:lnTo>
                  <a:pt x="1801368" y="1699225"/>
                </a:lnTo>
              </a:path>
            </a:pathLst>
          </a:custGeom>
          <a:ln w="57912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 txBox="1"/>
          <p:nvPr/>
        </p:nvSpPr>
        <p:spPr>
          <a:xfrm>
            <a:off x="6131148" y="4090702"/>
            <a:ext cx="30241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min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54899" y="4090034"/>
            <a:ext cx="32527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b="1" spc="-11" dirty="0">
                <a:solidFill>
                  <a:srgbClr val="343539"/>
                </a:solidFill>
                <a:latin typeface="Calibri"/>
                <a:cs typeface="Calibri"/>
              </a:rPr>
              <a:t>F</a:t>
            </a:r>
            <a:r>
              <a:rPr sz="1050" b="1" spc="-4" dirty="0">
                <a:solidFill>
                  <a:srgbClr val="343539"/>
                </a:solidFill>
                <a:latin typeface="Calibri"/>
                <a:cs typeface="Calibri"/>
              </a:rPr>
              <a:t>max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825" y="2465450"/>
            <a:ext cx="7343775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900" y="814746"/>
            <a:ext cx="6172200" cy="135421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6678"/>
            <a:r>
              <a:rPr dirty="0"/>
              <a:t>Medios</a:t>
            </a:r>
            <a:r>
              <a:rPr spc="-4" dirty="0"/>
              <a:t> </a:t>
            </a:r>
            <a:r>
              <a:rPr dirty="0"/>
              <a:t>de</a:t>
            </a:r>
            <a:r>
              <a:rPr spc="-4" dirty="0"/>
              <a:t> Cob</a:t>
            </a:r>
            <a:r>
              <a:rPr spc="-38" dirty="0"/>
              <a:t>r</a:t>
            </a:r>
            <a:r>
              <a:rPr dirty="0"/>
              <a:t>e</a:t>
            </a:r>
            <a:r>
              <a:rPr spc="-4" dirty="0"/>
              <a:t> </a:t>
            </a:r>
            <a:r>
              <a:rPr dirty="0">
                <a:latin typeface="Calibri Light"/>
                <a:cs typeface="Calibri Light"/>
              </a:rPr>
              <a:t>–</a:t>
            </a:r>
            <a:r>
              <a:rPr spc="4" dirty="0">
                <a:latin typeface="Calibri Light"/>
                <a:cs typeface="Calibri Light"/>
              </a:rPr>
              <a:t> </a:t>
            </a:r>
            <a:r>
              <a:rPr spc="-4" dirty="0"/>
              <a:t>I</a:t>
            </a:r>
            <a:r>
              <a:rPr spc="-30" dirty="0"/>
              <a:t>n</a:t>
            </a:r>
            <a:r>
              <a:rPr spc="-26" dirty="0"/>
              <a:t>t</a:t>
            </a:r>
            <a:r>
              <a:rPr spc="-4" dirty="0"/>
              <a:t>er</a:t>
            </a:r>
            <a:r>
              <a:rPr spc="-56" dirty="0"/>
              <a:t>f</a:t>
            </a:r>
            <a:r>
              <a:rPr dirty="0"/>
              <a:t>aces</a:t>
            </a:r>
            <a:r>
              <a:rPr spc="-4" dirty="0"/>
              <a:t> </a:t>
            </a:r>
            <a:r>
              <a:rPr spc="-105" dirty="0"/>
              <a:t>W</a:t>
            </a:r>
            <a:r>
              <a:rPr spc="-4" dirty="0"/>
              <a:t>A</a:t>
            </a:r>
            <a:r>
              <a:rPr dirty="0"/>
              <a:t>N</a:t>
            </a:r>
            <a:r>
              <a:rPr spc="-8" dirty="0"/>
              <a:t> </a:t>
            </a:r>
            <a:r>
              <a:rPr dirty="0"/>
              <a:t>(seriales).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8734" y="3573887"/>
            <a:ext cx="7680008" cy="1886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uit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-</a:t>
            </a:r>
            <a:r>
              <a:rPr sz="1500" b="1" spc="-124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minal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quip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m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3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TE)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Cli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19" dirty="0">
                <a:latin typeface="Calibri"/>
                <a:cs typeface="Calibri"/>
              </a:rPr>
              <a:t>nt</a:t>
            </a:r>
            <a:r>
              <a:rPr sz="1500" dirty="0">
                <a:latin typeface="Calibri"/>
                <a:cs typeface="Calibri"/>
              </a:rPr>
              <a:t>e.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2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 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ommu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tions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q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u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ipme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spc="-26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(D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E)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 E</a:t>
            </a:r>
            <a:r>
              <a:rPr sz="1500" spc="-4" dirty="0">
                <a:latin typeface="Calibri"/>
                <a:cs typeface="Calibri"/>
              </a:rPr>
              <a:t>xt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o del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eedor </a:t>
            </a:r>
            <a:r>
              <a:rPr sz="1500" spc="-4" dirty="0">
                <a:latin typeface="Calibri"/>
                <a:cs typeface="Calibri"/>
              </a:rPr>
              <a:t>(</a:t>
            </a:r>
            <a:r>
              <a:rPr sz="1500" spc="4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eñal</a:t>
            </a:r>
            <a:r>
              <a:rPr sz="1500" spc="-4" dirty="0">
                <a:latin typeface="Calibri"/>
                <a:cs typeface="Calibri"/>
              </a:rPr>
              <a:t> 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loj).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0"/>
              </a:spcBef>
              <a:buClr>
                <a:srgbClr val="454551"/>
              </a:buClr>
              <a:buFont typeface="Arial"/>
              <a:buChar char="•"/>
            </a:pPr>
            <a:endParaRPr sz="2213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Cha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4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l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Unit/D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a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Ser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vic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Unit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(CSU/</a:t>
            </a:r>
            <a:r>
              <a:rPr sz="1500" b="1" spc="-8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SU)</a:t>
            </a:r>
            <a:r>
              <a:rPr sz="1500" b="1" spc="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Co</a:t>
            </a:r>
            <a:r>
              <a:rPr sz="1500" spc="-26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v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 u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tipo de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seña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 a </a:t>
            </a:r>
            <a:r>
              <a:rPr sz="1500" spc="-4" dirty="0">
                <a:latin typeface="Calibri"/>
                <a:cs typeface="Calibri"/>
              </a:rPr>
              <a:t>ot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9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34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rm</a:t>
            </a:r>
            <a:r>
              <a:rPr sz="1500" dirty="0">
                <a:latin typeface="Calibri"/>
                <a:cs typeface="Calibri"/>
              </a:rPr>
              <a:t>i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onec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el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r</a:t>
            </a:r>
            <a:r>
              <a:rPr sz="1500" spc="-4" dirty="0">
                <a:latin typeface="Calibri"/>
                <a:cs typeface="Calibri"/>
              </a:rPr>
              <a:t>ou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er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un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8" dirty="0">
                <a:latin typeface="Calibri"/>
                <a:cs typeface="Calibri"/>
              </a:rPr>
              <a:t>l</a:t>
            </a:r>
            <a:r>
              <a:rPr sz="1500" dirty="0">
                <a:latin typeface="Calibri"/>
                <a:cs typeface="Calibri"/>
              </a:rPr>
              <a:t>ín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digi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cui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de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4" dirty="0">
                <a:latin typeface="Calibri"/>
                <a:cs typeface="Calibri"/>
              </a:rPr>
              <a:t> p</a:t>
            </a:r>
            <a:r>
              <a:rPr sz="1500" spc="-26" dirty="0">
                <a:latin typeface="Calibri"/>
                <a:cs typeface="Calibri"/>
              </a:rPr>
              <a:t>r</a:t>
            </a:r>
            <a:r>
              <a:rPr sz="1500" spc="-11" dirty="0">
                <a:latin typeface="Calibri"/>
                <a:cs typeface="Calibri"/>
              </a:rPr>
              <a:t>o</a:t>
            </a:r>
            <a:r>
              <a:rPr sz="1500" spc="-23" dirty="0">
                <a:latin typeface="Calibri"/>
                <a:cs typeface="Calibri"/>
              </a:rPr>
              <a:t>v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spc="-4" dirty="0">
                <a:latin typeface="Calibri"/>
                <a:cs typeface="Calibri"/>
              </a:rPr>
              <a:t>do</a:t>
            </a:r>
            <a:r>
              <a:rPr sz="1500" spc="-153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523875" lvl="1" indent="-171450">
              <a:spcBef>
                <a:spcPts val="191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500" spc="-4" dirty="0">
                <a:latin typeface="Calibri"/>
                <a:cs typeface="Calibri"/>
              </a:rPr>
              <a:t>Canali</a:t>
            </a:r>
            <a:r>
              <a:rPr sz="1500" spc="-30" dirty="0">
                <a:latin typeface="Calibri"/>
                <a:cs typeface="Calibri"/>
              </a:rPr>
              <a:t>z</a:t>
            </a:r>
            <a:r>
              <a:rPr sz="1500" dirty="0">
                <a:latin typeface="Calibri"/>
                <a:cs typeface="Calibri"/>
              </a:rPr>
              <a:t>ador</a:t>
            </a:r>
            <a:r>
              <a:rPr sz="1500" spc="-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/ M</a:t>
            </a:r>
            <a:r>
              <a:rPr sz="1500" spc="4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lt</a:t>
            </a:r>
            <a:r>
              <a:rPr sz="1500" spc="-8" dirty="0">
                <a:latin typeface="Calibri"/>
                <a:cs typeface="Calibri"/>
              </a:rPr>
              <a:t>i</a:t>
            </a:r>
            <a:r>
              <a:rPr sz="1500" spc="-4" dirty="0">
                <a:latin typeface="Calibri"/>
                <a:cs typeface="Calibri"/>
              </a:rPr>
              <a:t>pl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41" dirty="0">
                <a:latin typeface="Calibri"/>
                <a:cs typeface="Calibri"/>
              </a:rPr>
              <a:t>x</a:t>
            </a:r>
            <a:r>
              <a:rPr sz="1500" spc="-4" dirty="0">
                <a:latin typeface="Calibri"/>
                <a:cs typeface="Calibri"/>
              </a:rPr>
              <a:t>o</a:t>
            </a:r>
            <a:r>
              <a:rPr sz="1500" spc="-158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667" y="1907000"/>
            <a:ext cx="14758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sz="1500" b="1" spc="-23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o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v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eedor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578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1176" y="1907000"/>
            <a:ext cx="120443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d del</a:t>
            </a:r>
            <a:r>
              <a:rPr sz="1500" b="1" spc="-11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sz="1500" b="1" spc="-4" dirty="0">
                <a:solidFill>
                  <a:srgbClr val="454551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54551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sz="1500" b="1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9118" y="3085147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99741" y="2200276"/>
            <a:ext cx="4114800" cy="1105376"/>
          </a:xfrm>
          <a:custGeom>
            <a:avLst/>
            <a:gdLst/>
            <a:ahLst/>
            <a:cxnLst/>
            <a:rect l="l" t="t" r="r" b="b"/>
            <a:pathLst>
              <a:path w="5486400" h="1473835">
                <a:moveTo>
                  <a:pt x="0" y="245617"/>
                </a:moveTo>
                <a:lnTo>
                  <a:pt x="3215" y="205781"/>
                </a:lnTo>
                <a:lnTo>
                  <a:pt x="12523" y="167989"/>
                </a:lnTo>
                <a:lnTo>
                  <a:pt x="27418" y="132749"/>
                </a:lnTo>
                <a:lnTo>
                  <a:pt x="59129" y="85778"/>
                </a:lnTo>
                <a:lnTo>
                  <a:pt x="100565" y="47394"/>
                </a:lnTo>
                <a:lnTo>
                  <a:pt x="150018" y="19303"/>
                </a:lnTo>
                <a:lnTo>
                  <a:pt x="186598" y="7139"/>
                </a:lnTo>
                <a:lnTo>
                  <a:pt x="225475" y="814"/>
                </a:lnTo>
                <a:lnTo>
                  <a:pt x="245617" y="0"/>
                </a:lnTo>
                <a:lnTo>
                  <a:pt x="5240782" y="0"/>
                </a:lnTo>
                <a:lnTo>
                  <a:pt x="5280618" y="3215"/>
                </a:lnTo>
                <a:lnTo>
                  <a:pt x="5318410" y="12523"/>
                </a:lnTo>
                <a:lnTo>
                  <a:pt x="5353650" y="27418"/>
                </a:lnTo>
                <a:lnTo>
                  <a:pt x="5400621" y="59129"/>
                </a:lnTo>
                <a:lnTo>
                  <a:pt x="5439005" y="100565"/>
                </a:lnTo>
                <a:lnTo>
                  <a:pt x="5467096" y="150018"/>
                </a:lnTo>
                <a:lnTo>
                  <a:pt x="5479260" y="186598"/>
                </a:lnTo>
                <a:lnTo>
                  <a:pt x="5485585" y="225475"/>
                </a:lnTo>
                <a:lnTo>
                  <a:pt x="5486400" y="245617"/>
                </a:lnTo>
                <a:lnTo>
                  <a:pt x="5486400" y="1228089"/>
                </a:lnTo>
                <a:lnTo>
                  <a:pt x="5483184" y="1267926"/>
                </a:lnTo>
                <a:lnTo>
                  <a:pt x="5473876" y="1305718"/>
                </a:lnTo>
                <a:lnTo>
                  <a:pt x="5458981" y="1340958"/>
                </a:lnTo>
                <a:lnTo>
                  <a:pt x="5427270" y="1387929"/>
                </a:lnTo>
                <a:lnTo>
                  <a:pt x="5385834" y="1426313"/>
                </a:lnTo>
                <a:lnTo>
                  <a:pt x="5336381" y="1454404"/>
                </a:lnTo>
                <a:lnTo>
                  <a:pt x="5299801" y="1466568"/>
                </a:lnTo>
                <a:lnTo>
                  <a:pt x="5260924" y="1472893"/>
                </a:lnTo>
                <a:lnTo>
                  <a:pt x="5240782" y="1473708"/>
                </a:lnTo>
                <a:lnTo>
                  <a:pt x="245617" y="1473708"/>
                </a:lnTo>
                <a:lnTo>
                  <a:pt x="205781" y="1470492"/>
                </a:lnTo>
                <a:lnTo>
                  <a:pt x="167989" y="1461184"/>
                </a:lnTo>
                <a:lnTo>
                  <a:pt x="132749" y="1446289"/>
                </a:lnTo>
                <a:lnTo>
                  <a:pt x="85778" y="1414578"/>
                </a:lnTo>
                <a:lnTo>
                  <a:pt x="47394" y="1373142"/>
                </a:lnTo>
                <a:lnTo>
                  <a:pt x="19304" y="1323689"/>
                </a:lnTo>
                <a:lnTo>
                  <a:pt x="7139" y="1287109"/>
                </a:lnTo>
                <a:lnTo>
                  <a:pt x="814" y="1248232"/>
                </a:lnTo>
                <a:lnTo>
                  <a:pt x="0" y="1228089"/>
                </a:lnTo>
                <a:lnTo>
                  <a:pt x="0" y="245617"/>
                </a:lnTo>
                <a:close/>
              </a:path>
            </a:pathLst>
          </a:custGeom>
          <a:ln w="12191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49198" y="2193416"/>
            <a:ext cx="1920240" cy="1112520"/>
          </a:xfrm>
          <a:custGeom>
            <a:avLst/>
            <a:gdLst/>
            <a:ahLst/>
            <a:cxnLst/>
            <a:rect l="l" t="t" r="r" b="b"/>
            <a:pathLst>
              <a:path w="2560320" h="1483360">
                <a:moveTo>
                  <a:pt x="0" y="247142"/>
                </a:moveTo>
                <a:lnTo>
                  <a:pt x="3234" y="207046"/>
                </a:lnTo>
                <a:lnTo>
                  <a:pt x="12600" y="169013"/>
                </a:lnTo>
                <a:lnTo>
                  <a:pt x="27586" y="133551"/>
                </a:lnTo>
                <a:lnTo>
                  <a:pt x="47685" y="101169"/>
                </a:lnTo>
                <a:lnTo>
                  <a:pt x="86307" y="59480"/>
                </a:lnTo>
                <a:lnTo>
                  <a:pt x="133568" y="27579"/>
                </a:lnTo>
                <a:lnTo>
                  <a:pt x="169028" y="12596"/>
                </a:lnTo>
                <a:lnTo>
                  <a:pt x="207055" y="3233"/>
                </a:lnTo>
                <a:lnTo>
                  <a:pt x="247142" y="0"/>
                </a:lnTo>
                <a:lnTo>
                  <a:pt x="2313178" y="0"/>
                </a:lnTo>
                <a:lnTo>
                  <a:pt x="2353273" y="3233"/>
                </a:lnTo>
                <a:lnTo>
                  <a:pt x="2391306" y="12596"/>
                </a:lnTo>
                <a:lnTo>
                  <a:pt x="2426768" y="27579"/>
                </a:lnTo>
                <a:lnTo>
                  <a:pt x="2459150" y="47674"/>
                </a:lnTo>
                <a:lnTo>
                  <a:pt x="2500839" y="86291"/>
                </a:lnTo>
                <a:lnTo>
                  <a:pt x="2532740" y="133551"/>
                </a:lnTo>
                <a:lnTo>
                  <a:pt x="2547723" y="169013"/>
                </a:lnTo>
                <a:lnTo>
                  <a:pt x="2557086" y="207046"/>
                </a:lnTo>
                <a:lnTo>
                  <a:pt x="2560320" y="247142"/>
                </a:lnTo>
                <a:lnTo>
                  <a:pt x="2560320" y="1235710"/>
                </a:lnTo>
                <a:lnTo>
                  <a:pt x="2557086" y="1275805"/>
                </a:lnTo>
                <a:lnTo>
                  <a:pt x="2547723" y="1313838"/>
                </a:lnTo>
                <a:lnTo>
                  <a:pt x="2532740" y="1349300"/>
                </a:lnTo>
                <a:lnTo>
                  <a:pt x="2512645" y="1381682"/>
                </a:lnTo>
                <a:lnTo>
                  <a:pt x="2474028" y="1423371"/>
                </a:lnTo>
                <a:lnTo>
                  <a:pt x="2426768" y="1455272"/>
                </a:lnTo>
                <a:lnTo>
                  <a:pt x="2391306" y="1470255"/>
                </a:lnTo>
                <a:lnTo>
                  <a:pt x="2353273" y="1479618"/>
                </a:lnTo>
                <a:lnTo>
                  <a:pt x="2313178" y="1482852"/>
                </a:lnTo>
                <a:lnTo>
                  <a:pt x="247142" y="1482852"/>
                </a:lnTo>
                <a:lnTo>
                  <a:pt x="207055" y="1479618"/>
                </a:lnTo>
                <a:lnTo>
                  <a:pt x="169028" y="1470255"/>
                </a:lnTo>
                <a:lnTo>
                  <a:pt x="133568" y="1455272"/>
                </a:lnTo>
                <a:lnTo>
                  <a:pt x="101185" y="1435177"/>
                </a:lnTo>
                <a:lnTo>
                  <a:pt x="59493" y="1396560"/>
                </a:lnTo>
                <a:lnTo>
                  <a:pt x="27586" y="1349300"/>
                </a:lnTo>
                <a:lnTo>
                  <a:pt x="12600" y="1313838"/>
                </a:lnTo>
                <a:lnTo>
                  <a:pt x="3234" y="1275805"/>
                </a:lnTo>
                <a:lnTo>
                  <a:pt x="0" y="1235710"/>
                </a:lnTo>
                <a:lnTo>
                  <a:pt x="0" y="247142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763130" y="2207133"/>
            <a:ext cx="1920240" cy="1098709"/>
          </a:xfrm>
          <a:custGeom>
            <a:avLst/>
            <a:gdLst/>
            <a:ahLst/>
            <a:cxnLst/>
            <a:rect l="l" t="t" r="r" b="b"/>
            <a:pathLst>
              <a:path w="2560320" h="1464945">
                <a:moveTo>
                  <a:pt x="0" y="244093"/>
                </a:moveTo>
                <a:lnTo>
                  <a:pt x="3196" y="204515"/>
                </a:lnTo>
                <a:lnTo>
                  <a:pt x="12450" y="166965"/>
                </a:lnTo>
                <a:lnTo>
                  <a:pt x="36585" y="115543"/>
                </a:lnTo>
                <a:lnTo>
                  <a:pt x="71516" y="71516"/>
                </a:lnTo>
                <a:lnTo>
                  <a:pt x="115543" y="36585"/>
                </a:lnTo>
                <a:lnTo>
                  <a:pt x="166965" y="12450"/>
                </a:lnTo>
                <a:lnTo>
                  <a:pt x="204515" y="3196"/>
                </a:lnTo>
                <a:lnTo>
                  <a:pt x="244094" y="0"/>
                </a:lnTo>
                <a:lnTo>
                  <a:pt x="2316226" y="0"/>
                </a:lnTo>
                <a:lnTo>
                  <a:pt x="2355804" y="3196"/>
                </a:lnTo>
                <a:lnTo>
                  <a:pt x="2393354" y="12450"/>
                </a:lnTo>
                <a:lnTo>
                  <a:pt x="2444776" y="36585"/>
                </a:lnTo>
                <a:lnTo>
                  <a:pt x="2488803" y="71516"/>
                </a:lnTo>
                <a:lnTo>
                  <a:pt x="2523734" y="115543"/>
                </a:lnTo>
                <a:lnTo>
                  <a:pt x="2547869" y="166965"/>
                </a:lnTo>
                <a:lnTo>
                  <a:pt x="2557123" y="204515"/>
                </a:lnTo>
                <a:lnTo>
                  <a:pt x="2560320" y="244093"/>
                </a:lnTo>
                <a:lnTo>
                  <a:pt x="2560320" y="1220469"/>
                </a:lnTo>
                <a:lnTo>
                  <a:pt x="2557123" y="1260048"/>
                </a:lnTo>
                <a:lnTo>
                  <a:pt x="2547869" y="1297598"/>
                </a:lnTo>
                <a:lnTo>
                  <a:pt x="2523734" y="1349020"/>
                </a:lnTo>
                <a:lnTo>
                  <a:pt x="2488803" y="1393047"/>
                </a:lnTo>
                <a:lnTo>
                  <a:pt x="2444776" y="1427978"/>
                </a:lnTo>
                <a:lnTo>
                  <a:pt x="2393354" y="1452113"/>
                </a:lnTo>
                <a:lnTo>
                  <a:pt x="2355804" y="1461367"/>
                </a:lnTo>
                <a:lnTo>
                  <a:pt x="2316226" y="1464564"/>
                </a:lnTo>
                <a:lnTo>
                  <a:pt x="244094" y="1464564"/>
                </a:lnTo>
                <a:lnTo>
                  <a:pt x="204515" y="1461367"/>
                </a:lnTo>
                <a:lnTo>
                  <a:pt x="166965" y="1452113"/>
                </a:lnTo>
                <a:lnTo>
                  <a:pt x="115543" y="1427978"/>
                </a:lnTo>
                <a:lnTo>
                  <a:pt x="71516" y="1393047"/>
                </a:lnTo>
                <a:lnTo>
                  <a:pt x="36585" y="1349020"/>
                </a:lnTo>
                <a:lnTo>
                  <a:pt x="12450" y="1297598"/>
                </a:lnTo>
                <a:lnTo>
                  <a:pt x="3196" y="1260048"/>
                </a:lnTo>
                <a:lnTo>
                  <a:pt x="0" y="1220469"/>
                </a:lnTo>
                <a:lnTo>
                  <a:pt x="0" y="244093"/>
                </a:lnTo>
                <a:close/>
              </a:path>
            </a:pathLst>
          </a:custGeom>
          <a:ln w="12192">
            <a:solidFill>
              <a:srgbClr val="A6A6A6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1191768" y="2271141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7616" y="2271141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66530" y="2270284"/>
            <a:ext cx="33289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8" dirty="0">
                <a:solidFill>
                  <a:srgbClr val="006FC0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6469" y="2281066"/>
            <a:ext cx="32480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3" dirty="0">
                <a:solidFill>
                  <a:srgbClr val="006FC0"/>
                </a:solidFill>
                <a:latin typeface="Calibri"/>
                <a:cs typeface="Calibri"/>
              </a:rPr>
              <a:t>D</a:t>
            </a:r>
            <a:r>
              <a:rPr sz="1500" b="1" spc="-4" dirty="0">
                <a:solidFill>
                  <a:srgbClr val="006FC0"/>
                </a:solidFill>
                <a:latin typeface="Calibri"/>
                <a:cs typeface="Calibri"/>
              </a:rPr>
              <a:t>TE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6900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6299" y="2400700"/>
            <a:ext cx="2233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Wingdings"/>
                <a:cs typeface="Wingdings"/>
              </a:rPr>
              <a:t></a:t>
            </a:r>
            <a:endParaRPr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6225" y="3077814"/>
            <a:ext cx="677227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CSU</a:t>
            </a:r>
            <a:r>
              <a:rPr sz="1350" b="1" spc="-15" dirty="0">
                <a:solidFill>
                  <a:srgbClr val="454551"/>
                </a:solidFill>
                <a:latin typeface="Calibri"/>
                <a:cs typeface="Calibri"/>
              </a:rPr>
              <a:t>/</a:t>
            </a:r>
            <a:r>
              <a:rPr sz="1350"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sz="1350" b="1" spc="-11" dirty="0">
                <a:solidFill>
                  <a:srgbClr val="454551"/>
                </a:solidFill>
                <a:latin typeface="Calibri"/>
                <a:cs typeface="Calibri"/>
              </a:rPr>
              <a:t>SU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01260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667733" y="1096701"/>
            <a:ext cx="65722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 responsable de establecer, mantener y terminar los enlaces físicos.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63688" y="2132856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63688" y="3677494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63688" y="4671269"/>
            <a:ext cx="6572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63688" y="5763469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3121000" y="2632919"/>
            <a:ext cx="5214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(Inalámbrica,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621188" y="3633044"/>
            <a:ext cx="25717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978500" y="4556969"/>
            <a:ext cx="21431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  <a:p>
            <a:pPr algn="just">
              <a:lnSpc>
                <a:spcPct val="150000"/>
              </a:lnSpc>
            </a:pPr>
            <a:r>
              <a:rPr lang="es-MX" sz="16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906938" y="5557094"/>
            <a:ext cx="1214438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0653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medio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09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59632" y="101149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0359" y="165333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96371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6498" y="47667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1622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1565"/>
              </p:ext>
            </p:extLst>
          </p:nvPr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6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4743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62167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118750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7382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4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5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6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17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751734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4515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046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42105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23848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</p:spTree>
    <p:extLst>
      <p:ext uri="{BB962C8B-B14F-4D97-AF65-F5344CB8AC3E}">
        <p14:creationId xmlns:p14="http://schemas.microsoft.com/office/powerpoint/2010/main" val="398260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971550"/>
            <a:ext cx="2286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20484" name="11 Rectángulo"/>
          <p:cNvSpPr>
            <a:spLocks noChangeArrowheads="1"/>
          </p:cNvSpPr>
          <p:nvPr/>
        </p:nvSpPr>
        <p:spPr bwMode="auto">
          <a:xfrm>
            <a:off x="857250" y="1628800"/>
            <a:ext cx="76438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término "puerto serial" normalmente identifica el hardware conforme al estándar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63" y="3212976"/>
            <a:ext cx="1981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03639"/>
            <a:ext cx="29527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12 Rectángulo"/>
          <p:cNvSpPr>
            <a:spLocks noChangeArrowheads="1"/>
          </p:cNvSpPr>
          <p:nvPr/>
        </p:nvSpPr>
        <p:spPr bwMode="auto">
          <a:xfrm>
            <a:off x="857250" y="2484463"/>
            <a:ext cx="7572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RS-232</a:t>
            </a:r>
            <a:r>
              <a:rPr lang="es-MX" sz="1800" dirty="0">
                <a:latin typeface="ZapfHumnst BT"/>
              </a:rPr>
              <a:t> consiste de un conector tipo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DB-9 (9 pines).</a:t>
            </a:r>
            <a:endParaRPr lang="es-MX" sz="18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RS-232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20072" y="3175400"/>
            <a:ext cx="3196388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622425" algn="l"/>
              </a:tabLst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1.  DCD (Detecta la portadora)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(Recibe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3.-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TxD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(Transmite datos)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4.- DTR (Terminal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5.- SG (Tierra)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6.- DSR (Equipo de datos listo)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7.- RTS (Solicita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8.- CTS (Disponible para enviar) </a:t>
            </a:r>
          </a:p>
          <a:p>
            <a:pPr marL="0" marR="0" lvl="0" indent="0" algn="l" defTabSz="914400" rtl="0" eaLnBrk="0" fontAlgn="base" latinLnBrk="0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9.- RI (Indica llamada) </a:t>
            </a:r>
          </a:p>
        </p:txBody>
      </p:sp>
    </p:spTree>
    <p:extLst>
      <p:ext uri="{BB962C8B-B14F-4D97-AF65-F5344CB8AC3E}">
        <p14:creationId xmlns:p14="http://schemas.microsoft.com/office/powerpoint/2010/main" val="7971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484" grpId="0"/>
      <p:bldP spid="2048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38103" y="2728379"/>
            <a:ext cx="3121929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56994" y="3535595"/>
            <a:ext cx="25717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39347" y="4349064"/>
            <a:ext cx="376875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35673" y="5441966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16016" y="2627049"/>
            <a:ext cx="372472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(Ondas de radio,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211960" y="3491145"/>
            <a:ext cx="2571750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53211" y="4093824"/>
            <a:ext cx="2143125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 (Par trenzado)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BNC, F (Coaxial)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ST, SC, LC (Fibra óptica)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68190" y="5202284"/>
            <a:ext cx="1214438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89756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ECE5403-0F55-4DF7-B651-CE99B1D63984}"/>
              </a:ext>
            </a:extLst>
          </p:cNvPr>
          <p:cNvSpPr txBox="1"/>
          <p:nvPr/>
        </p:nvSpPr>
        <p:spPr>
          <a:xfrm>
            <a:off x="1763688" y="939843"/>
            <a:ext cx="6840760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2600"/>
              </a:lnSpc>
              <a:buClr>
                <a:srgbClr val="454551"/>
              </a:buClr>
              <a:tabLst>
                <a:tab pos="180975" algn="l"/>
              </a:tabLst>
            </a:pPr>
            <a:r>
              <a:rPr lang="es-ES"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La capa física es responsable de p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epa</a:t>
            </a:r>
            <a:r>
              <a:rPr b="1" spc="-60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ar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los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lang="es-ES"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ames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pa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se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 t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asmi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do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3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6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4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3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v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és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u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n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me</a:t>
            </a:r>
            <a:r>
              <a:rPr b="1" spc="-23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io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í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26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c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o</a:t>
            </a:r>
            <a:r>
              <a:rPr lang="es-ES"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.</a:t>
            </a:r>
            <a:endParaRPr dirty="0">
              <a:solidFill>
                <a:schemeClr val="accent5">
                  <a:lumMod val="75000"/>
                </a:schemeClr>
              </a:solidFill>
              <a:latin typeface="ZapfHumnst BT"/>
              <a:cs typeface="Calibri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01155DE3-EFBB-4428-948A-7C14D7B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673" y="1812612"/>
            <a:ext cx="65722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conexión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5DF2A81-B777-4C43-A0AB-53B43A3A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75" y="1784067"/>
            <a:ext cx="5214938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  <p:bldP spid="28" grpId="0" autoUpdateAnimBg="0"/>
      <p:bldP spid="2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13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conexión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233" y="1591037"/>
            <a:ext cx="772833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que se produzcan las comunicaciones de red, se debe establecer una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a una red local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87805" y="3122063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por cable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7428" y="3568859"/>
            <a:ext cx="252028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36053" y="4077072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29" y="2665528"/>
            <a:ext cx="196031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A451159-B1FB-4308-8AA8-333CDBF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09848"/>
            <a:ext cx="5286354" cy="3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50" y="607198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Tarjetas de interfaz de red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91973" y="2140389"/>
            <a:ext cx="498465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Conectan un dispositivo a la red.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por cable.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7879" y="3576682"/>
            <a:ext cx="7122876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NIC de red de área local inalámbrica (WLAN)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02085" y="4122037"/>
            <a:ext cx="36433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inalámbricas.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78089"/>
            <a:ext cx="498465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interfaz de red (NIC)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A514995-F55C-49D9-9954-A46F39E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03" y="4103900"/>
            <a:ext cx="3955452" cy="2474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7AF630-A5B9-40BE-A9FA-C7BF0C8E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64602"/>
            <a:ext cx="3019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medio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3450</Words>
  <Application>Microsoft Office PowerPoint</Application>
  <PresentationFormat>Presentación en pantalla (4:3)</PresentationFormat>
  <Paragraphs>554</Paragraphs>
  <Slides>52</Slides>
  <Notes>41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64" baseType="lpstr">
      <vt:lpstr>Arial</vt:lpstr>
      <vt:lpstr>Calibri</vt:lpstr>
      <vt:lpstr>Calibri Light</vt:lpstr>
      <vt:lpstr>Dom Casual</vt:lpstr>
      <vt:lpstr>inherit</vt:lpstr>
      <vt:lpstr>Monotype Sorts</vt:lpstr>
      <vt:lpstr>Symbol</vt:lpstr>
      <vt:lpstr>Times New Roman</vt:lpstr>
      <vt:lpstr>Wingdings</vt:lpstr>
      <vt:lpstr>ZapfHumnst BT</vt:lpstr>
      <vt:lpstr>Tema de Office</vt:lpstr>
      <vt:lpstr>Imagen</vt:lpstr>
      <vt:lpstr>TC 200B  Interconexión de dispositivos</vt:lpstr>
      <vt:lpstr>Presentación de PowerPoint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Características de la capa física Rendimiento</vt:lpstr>
      <vt:lpstr>Señalización.</vt:lpstr>
      <vt:lpstr>Codificación.</vt:lpstr>
      <vt:lpstr>Tipos de medios físicos.</vt:lpstr>
      <vt:lpstr>Medios de Cobre – Coaxial.</vt:lpstr>
      <vt:lpstr>Medios de Cobre – UTP.</vt:lpstr>
      <vt:lpstr>Medios de Cobre – STP.</vt:lpstr>
      <vt:lpstr>Evolución del cable UTP.</vt:lpstr>
      <vt:lpstr>Medios ópticos.</vt:lpstr>
      <vt:lpstr>Medios ópticos – Total Internal Reflection.</vt:lpstr>
      <vt:lpstr>Medios ópticos – Conectores.</vt:lpstr>
      <vt:lpstr>Medios inalámbricos.</vt:lpstr>
      <vt:lpstr>Medios inalámbricos – Propiedades de las Ondas EM.</vt:lpstr>
      <vt:lpstr>Medios inalámbricos – El espectro Electromagnético.</vt:lpstr>
      <vt:lpstr>Presentación de PowerPoint</vt:lpstr>
      <vt:lpstr>Medios inalámbricos – Bandas de frecuencia.</vt:lpstr>
      <vt:lpstr>Medios inalámbricos – Bandas de frecuencia. [2]</vt:lpstr>
      <vt:lpstr>Atenuación, Distancia y Frecuencia.</vt:lpstr>
      <vt:lpstr>Medios de Cobre – Interfaces WAN (seriales).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124</cp:revision>
  <cp:lastPrinted>2020-02-27T15:33:41Z</cp:lastPrinted>
  <dcterms:created xsi:type="dcterms:W3CDTF">2013-06-11T22:32:36Z</dcterms:created>
  <dcterms:modified xsi:type="dcterms:W3CDTF">2022-03-27T23:31:21Z</dcterms:modified>
</cp:coreProperties>
</file>