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28.jpg" ContentType="image/jp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324" r:id="rId21"/>
    <p:sldId id="325" r:id="rId22"/>
    <p:sldId id="812" r:id="rId23"/>
    <p:sldId id="811" r:id="rId24"/>
    <p:sldId id="326" r:id="rId25"/>
    <p:sldId id="808" r:id="rId26"/>
    <p:sldId id="810" r:id="rId27"/>
    <p:sldId id="805" r:id="rId28"/>
    <p:sldId id="807" r:id="rId29"/>
    <p:sldId id="806" r:id="rId30"/>
    <p:sldId id="817" r:id="rId31"/>
    <p:sldId id="816" r:id="rId32"/>
    <p:sldId id="328" r:id="rId33"/>
    <p:sldId id="804" r:id="rId3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250" autoAdjust="0"/>
  </p:normalViewPr>
  <p:slideViewPr>
    <p:cSldViewPr>
      <p:cViewPr varScale="1">
        <p:scale>
          <a:sx n="115" d="100"/>
          <a:sy n="115" d="100"/>
        </p:scale>
        <p:origin x="1416" y="96"/>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4.png"/></Relationships>
</file>

<file path=ppt/drawings/_rels/vmlDrawing7.v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13/03/2022</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b="0" i="0" dirty="0">
                <a:solidFill>
                  <a:srgbClr val="202124"/>
                </a:solidFill>
                <a:effectLst/>
                <a:latin typeface="arial" panose="020B0604020202020204" pitchFamily="34" charset="0"/>
              </a:rPr>
              <a:t>Un </a:t>
            </a:r>
            <a:r>
              <a:rPr lang="es-ES" b="1" i="0" dirty="0">
                <a:solidFill>
                  <a:srgbClr val="202124"/>
                </a:solidFill>
                <a:effectLst/>
                <a:latin typeface="arial" panose="020B0604020202020204" pitchFamily="34" charset="0"/>
              </a:rPr>
              <a:t>Bridge</a:t>
            </a:r>
            <a:r>
              <a:rPr lang="es-ES" b="0" i="0" dirty="0">
                <a:solidFill>
                  <a:srgbClr val="202124"/>
                </a:solidFill>
                <a:effectLst/>
                <a:latin typeface="arial" panose="020B0604020202020204" pitchFamily="34" charset="0"/>
              </a:rPr>
              <a:t> o Puente de red conecta dos redes de área local. Un </a:t>
            </a:r>
            <a:r>
              <a:rPr lang="es-ES" b="1" i="0" dirty="0">
                <a:solidFill>
                  <a:srgbClr val="202124"/>
                </a:solidFill>
                <a:effectLst/>
                <a:latin typeface="arial" panose="020B0604020202020204" pitchFamily="34" charset="0"/>
              </a:rPr>
              <a:t>Switch</a:t>
            </a:r>
            <a:r>
              <a:rPr lang="es-ES" b="0" i="0" dirty="0">
                <a:solidFill>
                  <a:srgbClr val="202124"/>
                </a:solidFill>
                <a:effectLst/>
                <a:latin typeface="arial" panose="020B0604020202020204" pitchFamily="34" charset="0"/>
              </a:rPr>
              <a:t> o Conmutador de red, por otro lado, conecta varios clientes a una red.</a:t>
            </a:r>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26</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30</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b="0" dirty="0"/>
          </a:p>
        </p:txBody>
      </p:sp>
    </p:spTree>
    <p:extLst>
      <p:ext uri="{BB962C8B-B14F-4D97-AF65-F5344CB8AC3E}">
        <p14:creationId xmlns:p14="http://schemas.microsoft.com/office/powerpoint/2010/main" val="29678920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r>
              <a:rPr lang="es-ES" sz="1200" kern="1200" dirty="0">
                <a:solidFill>
                  <a:schemeClr val="tx1"/>
                </a:solidFill>
                <a:latin typeface="Arial" charset="0"/>
              </a:rPr>
              <a:t>3.2 – Protocolos y estándares de red</a:t>
            </a:r>
            <a:endParaRPr lang="es-ES" sz="1200" kern="1200" dirty="0">
              <a:solidFill>
                <a:schemeClr val="tx1"/>
              </a:solidFill>
              <a:latin typeface="Arial" charset="0"/>
              <a:ea typeface="ＭＳ Ｐゴシック" charset="0"/>
              <a:cs typeface="ＭＳ Ｐゴシック" charset="0"/>
            </a:endParaRPr>
          </a:p>
          <a:p>
            <a:pPr>
              <a:lnSpc>
                <a:spcPct val="80000"/>
              </a:lnSpc>
              <a:buFontTx/>
              <a:buNone/>
            </a:pPr>
            <a:r>
              <a:rPr lang="es-ES" dirty="0">
                <a:latin typeface="Arial" charset="0"/>
              </a:rPr>
              <a:t>3.2.4 – </a:t>
            </a:r>
            <a:r>
              <a:rPr lang="es-ES" altLang="en-US" sz="1200" dirty="0"/>
              <a:t>Modelos de referencia</a:t>
            </a:r>
          </a:p>
          <a:p>
            <a:r>
              <a:rPr lang="es-ES" dirty="0">
                <a:latin typeface="Arial" charset="0"/>
              </a:rPr>
              <a:t>3.2.4.2 – Modelo de referencia OSI</a:t>
            </a: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32</a:t>
            </a:fld>
            <a:endParaRPr lang="es-MX" dirty="0"/>
          </a:p>
        </p:txBody>
      </p:sp>
    </p:spTree>
    <p:extLst>
      <p:ext uri="{BB962C8B-B14F-4D97-AF65-F5344CB8AC3E}">
        <p14:creationId xmlns:p14="http://schemas.microsoft.com/office/powerpoint/2010/main" val="37434514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33</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ES" b="0" dirty="0"/>
          </a:p>
        </p:txBody>
      </p:sp>
    </p:spTree>
    <p:extLst>
      <p:ext uri="{BB962C8B-B14F-4D97-AF65-F5344CB8AC3E}">
        <p14:creationId xmlns:p14="http://schemas.microsoft.com/office/powerpoint/2010/main" val="40889511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13/03/2022</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13/03/2022</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24.png"/><Relationship Id="rId5" Type="http://schemas.openxmlformats.org/officeDocument/2006/relationships/oleObject" Target="../embeddings/oleObject6.bin"/><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notesSlide" Target="../notesSlides/notesSlide13.xml"/><Relationship Id="rId7" Type="http://schemas.openxmlformats.org/officeDocument/2006/relationships/image" Target="../media/image42.png"/><Relationship Id="rId12" Type="http://schemas.openxmlformats.org/officeDocument/2006/relationships/image" Target="../media/image46.jpe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11" Type="http://schemas.openxmlformats.org/officeDocument/2006/relationships/image" Target="../media/image45.png"/><Relationship Id="rId5" Type="http://schemas.openxmlformats.org/officeDocument/2006/relationships/image" Target="../media/image41.png"/><Relationship Id="rId10" Type="http://schemas.openxmlformats.org/officeDocument/2006/relationships/image" Target="../media/image44.jpeg"/><Relationship Id="rId4" Type="http://schemas.openxmlformats.org/officeDocument/2006/relationships/oleObject" Target="../embeddings/oleObject7.bin"/><Relationship Id="rId9" Type="http://schemas.openxmlformats.org/officeDocument/2006/relationships/image" Target="../media/image43.png"/></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4.v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ox(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spid="_x0000_s5197" name="Bitmap Image" r:id="rId3" imgW="1752475" imgH="2400653" progId="Paint.Picture">
                  <p:embed/>
                </p:oleObj>
              </mc:Choice>
              <mc:Fallback>
                <p:oleObj name="Bitmap Image" r:id="rId3" imgW="1752475" imgH="240065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2"/>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rgbClr val="FF0000"/>
                </a:solidFill>
                <a:latin typeface="ZapfHumnst BT"/>
              </a:rPr>
              <a:t>Establece un esquema de direccionamiento global (lógico) entre redes para determinar el mejor camino (ruta) por el cual los mensajes puedan llegar a su destino final.</a:t>
            </a:r>
            <a:endParaRPr lang="es-MX" dirty="0"/>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4"/>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spid="_x0000_s23567" name="Imagen" r:id="rId5" imgW="1077063" imgH="924514" progId="Word.Picture.8">
                  <p:embed/>
                </p:oleObj>
              </mc:Choice>
              <mc:Fallback>
                <p:oleObj name="Imagen" r:id="rId5"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spid="_x0000_s6221"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51520" y="1023515"/>
            <a:ext cx="8555370" cy="1800493"/>
          </a:xfrm>
        </p:spPr>
        <p:txBody>
          <a:bodyPr wrap="square">
            <a:spAutoFit/>
          </a:bodyPr>
          <a:lstStyle/>
          <a:p>
            <a:pPr marL="0" indent="0">
              <a:buNone/>
            </a:pPr>
            <a:r>
              <a:rPr lang="es-ES" sz="1600" dirty="0"/>
              <a:t>Entre los beneficios del uso de un modelo en capas, se incluyen los siguientes:</a:t>
            </a:r>
          </a:p>
          <a:p>
            <a:pPr algn="just">
              <a:spcBef>
                <a:spcPts val="0"/>
              </a:spcBef>
            </a:pPr>
            <a:r>
              <a:rPr lang="es-MX" sz="1600" b="1" dirty="0">
                <a:solidFill>
                  <a:schemeClr val="accent6">
                    <a:lumMod val="75000"/>
                  </a:schemeClr>
                </a:solidFill>
              </a:rPr>
              <a:t>Reduce la complejidad</a:t>
            </a:r>
            <a:r>
              <a:rPr lang="es-MX" sz="1600" dirty="0"/>
              <a:t>, ya que separa el proceso de comunicación en pasos simples. </a:t>
            </a:r>
            <a:r>
              <a:rPr lang="es-ES" sz="1600" b="1" dirty="0">
                <a:solidFill>
                  <a:schemeClr val="accent6">
                    <a:lumMod val="75000"/>
                  </a:schemeClr>
                </a:solidFill>
              </a:rPr>
              <a:t>Agrupa / divide actividades en módulos</a:t>
            </a:r>
            <a:r>
              <a:rPr lang="es-ES" sz="1600" dirty="0"/>
              <a:t>.</a:t>
            </a:r>
            <a:endParaRPr lang="es-MX" sz="1600" dirty="0"/>
          </a:p>
          <a:p>
            <a:pPr algn="just">
              <a:spcBef>
                <a:spcPts val="0"/>
              </a:spcBef>
              <a:buClr>
                <a:srgbClr val="454551"/>
              </a:buClr>
              <a:tabLst>
                <a:tab pos="241300" algn="l"/>
              </a:tabLst>
            </a:pPr>
            <a:r>
              <a:rPr lang="es-ES" sz="1600" dirty="0"/>
              <a:t>Ayuda en el </a:t>
            </a:r>
            <a:r>
              <a:rPr lang="es-ES" sz="1600" b="1" dirty="0">
                <a:solidFill>
                  <a:schemeClr val="accent6">
                    <a:lumMod val="75000"/>
                  </a:schemeClr>
                </a:solidFill>
              </a:rPr>
              <a:t>diseño de protocolos</a:t>
            </a:r>
            <a:r>
              <a:rPr lang="es-ES" sz="1600" dirty="0"/>
              <a:t>, ya que </a:t>
            </a:r>
            <a:r>
              <a:rPr lang="es-ES" sz="1600" b="1" dirty="0">
                <a:solidFill>
                  <a:schemeClr val="accent6">
                    <a:lumMod val="75000"/>
                  </a:schemeClr>
                </a:solidFill>
                <a:latin typeface="ZapfHumnst BT"/>
              </a:rPr>
              <a:t>cada capa tiene funciones y protocolos claramente definidos. </a:t>
            </a:r>
          </a:p>
          <a:p>
            <a:pPr algn="just">
              <a:spcBef>
                <a:spcPts val="0"/>
              </a:spcBef>
              <a:buClr>
                <a:srgbClr val="454551"/>
              </a:buClr>
              <a:tabLst>
                <a:tab pos="241300" algn="l"/>
              </a:tabLst>
            </a:pPr>
            <a:r>
              <a:rPr lang="es-ES" sz="1600" b="1" dirty="0">
                <a:solidFill>
                  <a:schemeClr val="accent6">
                    <a:lumMod val="75000"/>
                  </a:schemeClr>
                </a:solidFill>
                <a:latin typeface="ZapfHumnst BT"/>
              </a:rPr>
              <a:t>Facilita la evolución. </a:t>
            </a:r>
            <a:r>
              <a:rPr lang="es-ES" sz="1600" dirty="0">
                <a:solidFill>
                  <a:schemeClr val="tx1">
                    <a:lumMod val="95000"/>
                    <a:lumOff val="5000"/>
                  </a:schemeClr>
                </a:solidFill>
                <a:latin typeface="ZapfHumnst BT"/>
              </a:rPr>
              <a:t>Evita que los cambios de tecnología en una capa afecten a las otras capas.</a:t>
            </a:r>
            <a:endParaRPr lang="es-ES" sz="1600" dirty="0"/>
          </a:p>
        </p:txBody>
      </p:sp>
      <p:pic>
        <p:nvPicPr>
          <p:cNvPr id="4" name="Picture 3" descr="Introduction to Networks - Mozilla Firefox"/>
          <p:cNvPicPr>
            <a:picLocks noChangeAspect="1"/>
          </p:cNvPicPr>
          <p:nvPr/>
        </p:nvPicPr>
        <p:blipFill>
          <a:blip r:embed="rId3"/>
          <a:stretch>
            <a:fillRect/>
          </a:stretch>
        </p:blipFill>
        <p:spPr>
          <a:xfrm>
            <a:off x="4068787" y="2855205"/>
            <a:ext cx="4738103" cy="3909849"/>
          </a:xfrm>
          <a:prstGeom prst="rect">
            <a:avLst/>
          </a:prstGeom>
        </p:spPr>
      </p:pic>
      <p:sp>
        <p:nvSpPr>
          <p:cNvPr id="5" name="Rectangle 2">
            <a:extLst>
              <a:ext uri="{FF2B5EF4-FFF2-40B4-BE49-F238E27FC236}">
                <a16:creationId xmlns:a16="http://schemas.microsoft.com/office/drawing/2014/main" id="{2BB66BE3-109F-4A2A-A6AA-531B71D9E9BF}"/>
              </a:ext>
            </a:extLst>
          </p:cNvPr>
          <p:cNvSpPr txBox="1">
            <a:spLocks noChangeArrowheads="1"/>
          </p:cNvSpPr>
          <p:nvPr/>
        </p:nvSpPr>
        <p:spPr>
          <a:xfrm>
            <a:off x="144064" y="0"/>
            <a:ext cx="8964488" cy="1052736"/>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Beneficios del uso de un modelo en capas</a:t>
            </a:r>
          </a:p>
        </p:txBody>
      </p:sp>
      <p:sp>
        <p:nvSpPr>
          <p:cNvPr id="6" name="Rectangle 6">
            <a:extLst>
              <a:ext uri="{FF2B5EF4-FFF2-40B4-BE49-F238E27FC236}">
                <a16:creationId xmlns:a16="http://schemas.microsoft.com/office/drawing/2014/main" id="{C493A6AA-6FD8-48EF-8CB2-7FF8B504DA36}"/>
              </a:ext>
            </a:extLst>
          </p:cNvPr>
          <p:cNvSpPr txBox="1">
            <a:spLocks noChangeArrowheads="1"/>
          </p:cNvSpPr>
          <p:nvPr/>
        </p:nvSpPr>
        <p:spPr bwMode="auto">
          <a:xfrm>
            <a:off x="216852" y="2924944"/>
            <a:ext cx="3687644" cy="1969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rtlCol="0" anchor="t" anchorCtr="0" compatLnSpc="1">
            <a:prstTxWarp prst="textNoShape">
              <a:avLst/>
            </a:prstTxWarp>
            <a:spAutoFit/>
          </a:bodyPr>
          <a:lstStyle>
            <a:lvl1pPr marL="169863" indent="-169863" algn="l" defTabSz="914400" rtl="0" eaLnBrk="1" latinLnBrk="0" hangingPunct="1">
              <a:lnSpc>
                <a:spcPct val="100000"/>
              </a:lnSpc>
              <a:spcBef>
                <a:spcPts val="600"/>
              </a:spcBef>
              <a:spcAft>
                <a:spcPts val="600"/>
              </a:spcAft>
              <a:buFont typeface="Wingdings" panose="05000000000000000000" pitchFamily="2" charset="2"/>
              <a:buChar char="§"/>
              <a:defRPr sz="3200" kern="1200">
                <a:solidFill>
                  <a:srgbClr val="000000"/>
                </a:solidFill>
                <a:latin typeface="+mn-lt"/>
                <a:ea typeface="+mn-ea"/>
                <a:cs typeface="+mn-cs"/>
              </a:defRPr>
            </a:lvl1pPr>
            <a:lvl2pPr marL="742950" indent="-285750" algn="l" defTabSz="914400" rtl="0" eaLnBrk="1" latinLnBrk="0" hangingPunct="1">
              <a:lnSpc>
                <a:spcPct val="100000"/>
              </a:lnSpc>
              <a:spcBef>
                <a:spcPts val="300"/>
              </a:spcBef>
              <a:spcAft>
                <a:spcPts val="300"/>
              </a:spcAft>
              <a:buFont typeface="Arial" pitchFamily="34" charset="0"/>
              <a:buChar char="–"/>
              <a:defRPr sz="2800" kern="1200">
                <a:solidFill>
                  <a:srgbClr val="000000"/>
                </a:solidFill>
                <a:latin typeface="+mn-lt"/>
                <a:ea typeface="+mn-ea"/>
                <a:cs typeface="+mn-cs"/>
              </a:defRPr>
            </a:lvl2pPr>
            <a:lvl3pPr marL="1143000" indent="-228600" algn="l" defTabSz="914400" rtl="0" eaLnBrk="1" latinLnBrk="0" hangingPunct="1">
              <a:lnSpc>
                <a:spcPct val="100000"/>
              </a:lnSpc>
              <a:spcBef>
                <a:spcPts val="300"/>
              </a:spcBef>
              <a:spcAft>
                <a:spcPts val="300"/>
              </a:spcAft>
              <a:buFont typeface="Arial" pitchFamily="34" charset="0"/>
              <a:buChar char="•"/>
              <a:defRPr sz="2400" kern="1200">
                <a:solidFill>
                  <a:srgbClr val="000000"/>
                </a:solidFill>
                <a:latin typeface="+mn-lt"/>
                <a:ea typeface="+mn-ea"/>
                <a:cs typeface="+mn-cs"/>
              </a:defRPr>
            </a:lvl3pPr>
            <a:lvl4pPr marL="1600200" indent="-228600" algn="l" defTabSz="914400" rtl="0" eaLnBrk="1" latinLnBrk="0" hangingPunct="1">
              <a:lnSpc>
                <a:spcPct val="100000"/>
              </a:lnSpc>
              <a:spcBef>
                <a:spcPts val="300"/>
              </a:spcBef>
              <a:spcAft>
                <a:spcPts val="300"/>
              </a:spcAft>
              <a:buFont typeface="Arial" pitchFamily="34" charset="0"/>
              <a:buChar char="–"/>
              <a:defRPr sz="2000" kern="1200">
                <a:solidFill>
                  <a:srgbClr val="000000"/>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pPr>
            <a:r>
              <a:rPr lang="es-ES" sz="1600" dirty="0"/>
              <a:t>Permite solamente la </a:t>
            </a:r>
            <a:r>
              <a:rPr lang="es-ES" sz="1600" b="1" dirty="0">
                <a:solidFill>
                  <a:schemeClr val="accent6">
                    <a:lumMod val="75000"/>
                  </a:schemeClr>
                </a:solidFill>
              </a:rPr>
              <a:t>c</a:t>
            </a:r>
            <a:r>
              <a:rPr lang="es-MX" sz="1600" b="1" dirty="0" err="1">
                <a:solidFill>
                  <a:schemeClr val="accent6">
                    <a:lumMod val="75000"/>
                  </a:schemeClr>
                </a:solidFill>
              </a:rPr>
              <a:t>omunicación</a:t>
            </a:r>
            <a:r>
              <a:rPr lang="es-MX" sz="1600" b="1" dirty="0">
                <a:solidFill>
                  <a:schemeClr val="accent6">
                    <a:lumMod val="75000"/>
                  </a:schemeClr>
                </a:solidFill>
              </a:rPr>
              <a:t> entre capas adyacentes. </a:t>
            </a:r>
            <a:endParaRPr lang="es-ES" sz="1600" dirty="0"/>
          </a:p>
          <a:p>
            <a:pPr>
              <a:spcBef>
                <a:spcPts val="0"/>
              </a:spcBef>
            </a:pPr>
            <a:r>
              <a:rPr lang="es-MX" sz="1600" dirty="0">
                <a:solidFill>
                  <a:schemeClr val="tx1">
                    <a:lumMod val="95000"/>
                    <a:lumOff val="5000"/>
                  </a:schemeClr>
                </a:solidFill>
                <a:latin typeface="ZapfHumnst BT"/>
              </a:rPr>
              <a:t>Permite </a:t>
            </a:r>
            <a:r>
              <a:rPr lang="es-MX" sz="1600" b="1" dirty="0">
                <a:solidFill>
                  <a:schemeClr val="accent6">
                    <a:lumMod val="75000"/>
                  </a:schemeClr>
                </a:solidFill>
                <a:latin typeface="ZapfHumnst BT"/>
              </a:rPr>
              <a:t>la comunicación de distintos tipos de hardware y software </a:t>
            </a:r>
            <a:r>
              <a:rPr lang="es-MX" sz="1600" dirty="0">
                <a:solidFill>
                  <a:schemeClr val="tx1">
                    <a:lumMod val="95000"/>
                    <a:lumOff val="5000"/>
                  </a:schemeClr>
                </a:solidFill>
                <a:latin typeface="ZapfHumnst BT"/>
              </a:rPr>
              <a:t>de red.</a:t>
            </a:r>
          </a:p>
          <a:p>
            <a:pPr>
              <a:spcBef>
                <a:spcPts val="0"/>
              </a:spcBef>
            </a:pPr>
            <a:r>
              <a:rPr lang="es-ES" sz="1600" dirty="0"/>
              <a:t>Proporciona un </a:t>
            </a:r>
            <a:r>
              <a:rPr lang="es-ES" sz="1600" b="1" dirty="0">
                <a:solidFill>
                  <a:schemeClr val="accent6">
                    <a:lumMod val="75000"/>
                  </a:schemeClr>
                </a:solidFill>
              </a:rPr>
              <a:t>lenguaje común </a:t>
            </a:r>
            <a:r>
              <a:rPr lang="es-ES" sz="1600" dirty="0"/>
              <a:t>para describir las funciones y capacidades de una red.</a:t>
            </a:r>
          </a:p>
        </p:txBody>
      </p:sp>
    </p:spTree>
    <p:extLst>
      <p:ext uri="{BB962C8B-B14F-4D97-AF65-F5344CB8AC3E}">
        <p14:creationId xmlns:p14="http://schemas.microsoft.com/office/powerpoint/2010/main" val="1982673151"/>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Text Box 3"/>
          <p:cNvSpPr txBox="1">
            <a:spLocks noChangeArrowheads="1"/>
          </p:cNvSpPr>
          <p:nvPr/>
        </p:nvSpPr>
        <p:spPr bwMode="auto">
          <a:xfrm>
            <a:off x="1194233" y="4498174"/>
            <a:ext cx="735665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Simplifica la enseñanza y el aprendizaje</a:t>
            </a:r>
          </a:p>
          <a:p>
            <a:pPr marL="0" lvl="1" algn="just"/>
            <a:r>
              <a:rPr lang="es-MX" sz="1600" dirty="0">
                <a:solidFill>
                  <a:schemeClr val="bg2">
                    <a:lumMod val="25000"/>
                  </a:schemeClr>
                </a:solidFill>
                <a:latin typeface="ZapfHumnst BT"/>
              </a:rPr>
              <a:t>Proporciona un lenguaje común para describir las funciones y capacidades de una red.</a:t>
            </a:r>
          </a:p>
        </p:txBody>
      </p:sp>
      <p:graphicFrame>
        <p:nvGraphicFramePr>
          <p:cNvPr id="18436" name="Object 4"/>
          <p:cNvGraphicFramePr>
            <a:graphicFrameLocks noChangeAspect="1"/>
          </p:cNvGraphicFramePr>
          <p:nvPr>
            <p:extLst>
              <p:ext uri="{D42A27DB-BD31-4B8C-83A1-F6EECF244321}">
                <p14:modId xmlns:p14="http://schemas.microsoft.com/office/powerpoint/2010/main" val="1372941359"/>
              </p:ext>
            </p:extLst>
          </p:nvPr>
        </p:nvGraphicFramePr>
        <p:xfrm>
          <a:off x="513067" y="4528544"/>
          <a:ext cx="542925" cy="409575"/>
        </p:xfrm>
        <a:graphic>
          <a:graphicData uri="http://schemas.openxmlformats.org/presentationml/2006/ole">
            <mc:AlternateContent xmlns:mc="http://schemas.openxmlformats.org/markup-compatibility/2006">
              <mc:Choice xmlns:v="urn:schemas-microsoft-com:vml" Requires="v">
                <p:oleObj spid="_x0000_s17703" name="Bitmap Image" r:id="rId4" imgW="542823" imgH="409738" progId="Paint.Picture">
                  <p:embed/>
                </p:oleObj>
              </mc:Choice>
              <mc:Fallback>
                <p:oleObj name="Bitmap Image" r:id="rId4" imgW="542823" imgH="409738" progId="Paint.Picture">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3067" y="4528544"/>
                        <a:ext cx="542925"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4" name="Text Box 7"/>
          <p:cNvSpPr txBox="1">
            <a:spLocks noChangeArrowheads="1"/>
          </p:cNvSpPr>
          <p:nvPr/>
        </p:nvSpPr>
        <p:spPr bwMode="auto">
          <a:xfrm>
            <a:off x="1200155" y="5245354"/>
            <a:ext cx="7072313"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spcBef>
                <a:spcPct val="50000"/>
              </a:spcBef>
            </a:pPr>
            <a:r>
              <a:rPr lang="es-MX" b="1" dirty="0">
                <a:solidFill>
                  <a:schemeClr val="accent6">
                    <a:lumMod val="75000"/>
                  </a:schemeClr>
                </a:solidFill>
                <a:latin typeface="ZapfHumnst BT"/>
              </a:rPr>
              <a:t>Asegura la interoperabilidad de tecnologías</a:t>
            </a:r>
          </a:p>
          <a:p>
            <a:pPr algn="just"/>
            <a:r>
              <a:rPr lang="es-MX" sz="1600" dirty="0">
                <a:solidFill>
                  <a:schemeClr val="bg2">
                    <a:lumMod val="25000"/>
                  </a:schemeClr>
                </a:solidFill>
                <a:latin typeface="ZapfHumnst BT"/>
              </a:rPr>
              <a:t>Permite a los distintos tipos de hardware y software de red comunicarse entre sí.</a:t>
            </a:r>
            <a:endParaRPr lang="es-MX" dirty="0">
              <a:solidFill>
                <a:schemeClr val="bg2">
                  <a:lumMod val="25000"/>
                </a:schemeClr>
              </a:solidFill>
              <a:latin typeface="ZapfHumnst BT"/>
            </a:endParaRPr>
          </a:p>
        </p:txBody>
      </p:sp>
      <p:graphicFrame>
        <p:nvGraphicFramePr>
          <p:cNvPr id="18438" name="Object 8"/>
          <p:cNvGraphicFramePr>
            <a:graphicFrameLocks noChangeAspect="1"/>
          </p:cNvGraphicFramePr>
          <p:nvPr>
            <p:extLst>
              <p:ext uri="{D42A27DB-BD31-4B8C-83A1-F6EECF244321}">
                <p14:modId xmlns:p14="http://schemas.microsoft.com/office/powerpoint/2010/main" val="928444301"/>
              </p:ext>
            </p:extLst>
          </p:nvPr>
        </p:nvGraphicFramePr>
        <p:xfrm>
          <a:off x="539660" y="2271675"/>
          <a:ext cx="485775" cy="400050"/>
        </p:xfrm>
        <a:graphic>
          <a:graphicData uri="http://schemas.openxmlformats.org/presentationml/2006/ole">
            <mc:AlternateContent xmlns:mc="http://schemas.openxmlformats.org/markup-compatibility/2006">
              <mc:Choice xmlns:v="urn:schemas-microsoft-com:vml" Requires="v">
                <p:oleObj spid="_x0000_s17704" name="Bitmap Image" r:id="rId6" imgW="485592" imgH="400000" progId="Paint.Picture">
                  <p:embed/>
                </p:oleObj>
              </mc:Choice>
              <mc:Fallback>
                <p:oleObj name="Bitmap Image" r:id="rId6" imgW="485592" imgH="400000" progId="Paint.Picture">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9660" y="2271675"/>
                        <a:ext cx="485775"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6" name="Text Box 13"/>
          <p:cNvSpPr txBox="1">
            <a:spLocks noChangeArrowheads="1"/>
          </p:cNvSpPr>
          <p:nvPr/>
        </p:nvSpPr>
        <p:spPr bwMode="auto">
          <a:xfrm>
            <a:off x="1185002" y="1205948"/>
            <a:ext cx="710088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Reduce la complejidad</a:t>
            </a:r>
          </a:p>
          <a:p>
            <a:pPr marL="12700">
              <a:lnSpc>
                <a:spcPct val="100000"/>
              </a:lnSpc>
              <a:buClr>
                <a:srgbClr val="454551"/>
              </a:buClr>
              <a:tabLst>
                <a:tab pos="241300" algn="l"/>
              </a:tabLst>
            </a:pPr>
            <a:r>
              <a:rPr lang="es-MX" sz="1600" dirty="0">
                <a:solidFill>
                  <a:schemeClr val="bg2">
                    <a:lumMod val="25000"/>
                  </a:schemeClr>
                </a:solidFill>
                <a:latin typeface="ZapfHumnst BT"/>
              </a:rPr>
              <a:t>Separa el proceso de comunicación en pasos simples. </a:t>
            </a:r>
            <a:r>
              <a:rPr lang="es-ES" sz="1600" dirty="0">
                <a:solidFill>
                  <a:schemeClr val="bg2">
                    <a:lumMod val="25000"/>
                  </a:schemeClr>
                </a:solidFill>
                <a:latin typeface="ZapfHumnst BT"/>
              </a:rPr>
              <a:t>Agrupa / divide actividades en módulos.</a:t>
            </a:r>
            <a:endParaRPr lang="es-MX" sz="1600" dirty="0">
              <a:solidFill>
                <a:schemeClr val="bg2">
                  <a:lumMod val="25000"/>
                </a:schemeClr>
              </a:solidFill>
              <a:latin typeface="ZapfHumnst BT"/>
            </a:endParaRPr>
          </a:p>
        </p:txBody>
      </p:sp>
      <p:graphicFrame>
        <p:nvGraphicFramePr>
          <p:cNvPr id="18440" name="Object 14"/>
          <p:cNvGraphicFramePr>
            <a:graphicFrameLocks noChangeAspect="1"/>
          </p:cNvGraphicFramePr>
          <p:nvPr>
            <p:extLst>
              <p:ext uri="{D42A27DB-BD31-4B8C-83A1-F6EECF244321}">
                <p14:modId xmlns:p14="http://schemas.microsoft.com/office/powerpoint/2010/main" val="8146571"/>
              </p:ext>
            </p:extLst>
          </p:nvPr>
        </p:nvGraphicFramePr>
        <p:xfrm>
          <a:off x="470627" y="1205948"/>
          <a:ext cx="457200" cy="465138"/>
        </p:xfrm>
        <a:graphic>
          <a:graphicData uri="http://schemas.openxmlformats.org/presentationml/2006/ole">
            <mc:AlternateContent xmlns:mc="http://schemas.openxmlformats.org/markup-compatibility/2006">
              <mc:Choice xmlns:v="urn:schemas-microsoft-com:vml" Requires="v">
                <p:oleObj spid="_x0000_s17705" name="Bitmap Image" r:id="rId8" imgW="457249" imgH="466523" progId="Paint.Picture">
                  <p:embed/>
                </p:oleObj>
              </mc:Choice>
              <mc:Fallback>
                <p:oleObj name="Bitmap Image" r:id="rId8" imgW="457249" imgH="466523" progId="Paint.Picture">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27" y="1205948"/>
                        <a:ext cx="457200" cy="46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347" name="Text Box 13"/>
          <p:cNvSpPr txBox="1">
            <a:spLocks noChangeArrowheads="1"/>
          </p:cNvSpPr>
          <p:nvPr/>
        </p:nvSpPr>
        <p:spPr bwMode="auto">
          <a:xfrm>
            <a:off x="1236375" y="3640675"/>
            <a:ext cx="71008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Facilita la evolución</a:t>
            </a:r>
          </a:p>
          <a:p>
            <a:pPr marL="0" lvl="1" algn="just"/>
            <a:r>
              <a:rPr lang="es-ES" sz="1600" dirty="0">
                <a:solidFill>
                  <a:schemeClr val="bg2">
                    <a:lumMod val="25000"/>
                  </a:schemeClr>
                </a:solidFill>
                <a:latin typeface="ZapfHumnst BT"/>
              </a:rPr>
              <a:t>Evita que los cambios de tecnología en una capa afecten las otras capas.</a:t>
            </a:r>
            <a:endParaRPr lang="es-MX" sz="1600" dirty="0">
              <a:solidFill>
                <a:schemeClr val="bg2">
                  <a:lumMod val="25000"/>
                </a:schemeClr>
              </a:solidFill>
              <a:latin typeface="ZapfHumnst BT"/>
            </a:endParaRPr>
          </a:p>
        </p:txBody>
      </p:sp>
      <p:pic>
        <p:nvPicPr>
          <p:cNvPr id="18442" name="18 Imagen" descr="chipnuevo.jpg"/>
          <p:cNvPicPr>
            <a:picLocks noChangeAspect="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446909" y="3770212"/>
            <a:ext cx="577850"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2"/>
          <p:cNvSpPr txBox="1">
            <a:spLocks noChangeArrowheads="1"/>
          </p:cNvSpPr>
          <p:nvPr/>
        </p:nvSpPr>
        <p:spPr>
          <a:xfrm>
            <a:off x="-25184" y="-12700"/>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¿Por qué un modelo de capas?</a:t>
            </a:r>
          </a:p>
        </p:txBody>
      </p:sp>
      <p:sp>
        <p:nvSpPr>
          <p:cNvPr id="13" name="Text Box 11"/>
          <p:cNvSpPr txBox="1">
            <a:spLocks noChangeArrowheads="1"/>
          </p:cNvSpPr>
          <p:nvPr/>
        </p:nvSpPr>
        <p:spPr bwMode="auto">
          <a:xfrm>
            <a:off x="1209234" y="2886765"/>
            <a:ext cx="7100888"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spcBef>
                <a:spcPct val="50000"/>
              </a:spcBef>
            </a:pPr>
            <a:r>
              <a:rPr lang="es-MX" b="1" dirty="0">
                <a:solidFill>
                  <a:schemeClr val="accent6">
                    <a:lumMod val="75000"/>
                  </a:schemeClr>
                </a:solidFill>
                <a:latin typeface="ZapfHumnst BT"/>
              </a:rPr>
              <a:t>Comunicación solo entre capas adyacentes</a:t>
            </a:r>
          </a:p>
          <a:p>
            <a:pPr marL="0" lvl="1" algn="just"/>
            <a:r>
              <a:rPr lang="es-ES" sz="1600" dirty="0">
                <a:solidFill>
                  <a:schemeClr val="bg2">
                    <a:lumMod val="25000"/>
                  </a:schemeClr>
                </a:solidFill>
                <a:latin typeface="ZapfHumnst BT"/>
              </a:rPr>
              <a:t>Estandariza la interacción entre capas.</a:t>
            </a:r>
            <a:endParaRPr lang="es-MX" sz="1600" dirty="0">
              <a:solidFill>
                <a:schemeClr val="bg2">
                  <a:lumMod val="25000"/>
                </a:schemeClr>
              </a:solidFill>
              <a:latin typeface="ZapfHumnst BT"/>
            </a:endParaRPr>
          </a:p>
        </p:txBody>
      </p:sp>
      <p:sp>
        <p:nvSpPr>
          <p:cNvPr id="16" name="CuadroTexto 15">
            <a:extLst>
              <a:ext uri="{FF2B5EF4-FFF2-40B4-BE49-F238E27FC236}">
                <a16:creationId xmlns:a16="http://schemas.microsoft.com/office/drawing/2014/main" id="{F774D158-61C1-4910-9861-CE2C3EBC0E92}"/>
              </a:ext>
            </a:extLst>
          </p:cNvPr>
          <p:cNvSpPr txBox="1"/>
          <p:nvPr/>
        </p:nvSpPr>
        <p:spPr>
          <a:xfrm>
            <a:off x="1200972" y="2132856"/>
            <a:ext cx="7907532" cy="707886"/>
          </a:xfrm>
          <a:prstGeom prst="rect">
            <a:avLst/>
          </a:prstGeom>
          <a:noFill/>
        </p:spPr>
        <p:txBody>
          <a:bodyPr wrap="square">
            <a:spAutoFit/>
          </a:bodyPr>
          <a:lstStyle/>
          <a:p>
            <a:pPr>
              <a:lnSpc>
                <a:spcPct val="100000"/>
              </a:lnSpc>
              <a:spcBef>
                <a:spcPct val="50000"/>
              </a:spcBef>
              <a:buClr>
                <a:srgbClr val="454551"/>
              </a:buClr>
              <a:tabLst>
                <a:tab pos="241300" algn="l"/>
              </a:tabLst>
            </a:pPr>
            <a:r>
              <a:rPr lang="es-ES" sz="2400" b="1" dirty="0">
                <a:solidFill>
                  <a:schemeClr val="accent6">
                    <a:lumMod val="75000"/>
                  </a:schemeClr>
                </a:solidFill>
                <a:latin typeface="ZapfHumnst BT"/>
              </a:rPr>
              <a:t>Cada capa tiene funciones y protocolos claramente definidos</a:t>
            </a:r>
          </a:p>
          <a:p>
            <a:pPr>
              <a:lnSpc>
                <a:spcPct val="100000"/>
              </a:lnSpc>
              <a:buClr>
                <a:srgbClr val="454551"/>
              </a:buClr>
              <a:tabLst>
                <a:tab pos="241300" algn="l"/>
              </a:tabLst>
            </a:pPr>
            <a:r>
              <a:rPr lang="es-ES" sz="1600" dirty="0">
                <a:solidFill>
                  <a:schemeClr val="bg2">
                    <a:lumMod val="25000"/>
                  </a:schemeClr>
                </a:solidFill>
                <a:latin typeface="ZapfHumnst BT"/>
              </a:rPr>
              <a:t>No se traslapan o repiten entre capas.</a:t>
            </a:r>
            <a:endParaRPr lang="es-ES" sz="2400" b="1" dirty="0">
              <a:solidFill>
                <a:schemeClr val="accent6">
                  <a:lumMod val="75000"/>
                </a:schemeClr>
              </a:solidFill>
              <a:latin typeface="ZapfHumnst BT"/>
            </a:endParaRPr>
          </a:p>
        </p:txBody>
      </p:sp>
      <p:pic>
        <p:nvPicPr>
          <p:cNvPr id="5" name="Imagen 4" descr="Interfaz de usuario gráfica, Aplicación&#10;&#10;Descripción generada automáticamente">
            <a:extLst>
              <a:ext uri="{FF2B5EF4-FFF2-40B4-BE49-F238E27FC236}">
                <a16:creationId xmlns:a16="http://schemas.microsoft.com/office/drawing/2014/main" id="{13924E54-0BDF-4E38-900C-A01550113119}"/>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1560" y="2895185"/>
            <a:ext cx="383823" cy="691046"/>
          </a:xfrm>
          <a:prstGeom prst="rect">
            <a:avLst/>
          </a:prstGeom>
        </p:spPr>
      </p:pic>
      <p:pic>
        <p:nvPicPr>
          <p:cNvPr id="7" name="Imagen 6" descr="Diagrama&#10;&#10;Descripción generada automáticamente">
            <a:extLst>
              <a:ext uri="{FF2B5EF4-FFF2-40B4-BE49-F238E27FC236}">
                <a16:creationId xmlns:a16="http://schemas.microsoft.com/office/drawing/2014/main" id="{FAB25FC4-0D07-4B03-9BEC-0CD68648EC72}"/>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79512" y="5266023"/>
            <a:ext cx="765561" cy="574530"/>
          </a:xfrm>
          <a:prstGeom prst="rect">
            <a:avLst/>
          </a:prstGeom>
        </p:spPr>
      </p:pic>
    </p:spTree>
    <p:extLst>
      <p:ext uri="{BB962C8B-B14F-4D97-AF65-F5344CB8AC3E}">
        <p14:creationId xmlns:p14="http://schemas.microsoft.com/office/powerpoint/2010/main" val="4272786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346"/>
                                        </p:tgtEl>
                                        <p:attrNameLst>
                                          <p:attrName>style.visibility</p:attrName>
                                        </p:attrNameLst>
                                      </p:cBhvr>
                                      <p:to>
                                        <p:strVal val="visible"/>
                                      </p:to>
                                    </p:set>
                                    <p:animEffect transition="in" filter="box(in)">
                                      <p:cBhvr>
                                        <p:cTn id="7" dur="2000"/>
                                        <p:tgtEl>
                                          <p:spTgt spid="143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4347"/>
                                        </p:tgtEl>
                                        <p:attrNameLst>
                                          <p:attrName>style.visibility</p:attrName>
                                        </p:attrNameLst>
                                      </p:cBhvr>
                                      <p:to>
                                        <p:strVal val="visible"/>
                                      </p:to>
                                    </p:set>
                                    <p:animEffect transition="in" filter="box(in)">
                                      <p:cBhvr>
                                        <p:cTn id="12" dur="2000"/>
                                        <p:tgtEl>
                                          <p:spTgt spid="143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4343"/>
                                        </p:tgtEl>
                                        <p:attrNameLst>
                                          <p:attrName>style.visibility</p:attrName>
                                        </p:attrNameLst>
                                      </p:cBhvr>
                                      <p:to>
                                        <p:strVal val="visible"/>
                                      </p:to>
                                    </p:set>
                                    <p:animEffect transition="in" filter="box(in)">
                                      <p:cBhvr>
                                        <p:cTn id="17" dur="2000"/>
                                        <p:tgtEl>
                                          <p:spTgt spid="1434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4344"/>
                                        </p:tgtEl>
                                        <p:attrNameLst>
                                          <p:attrName>style.visibility</p:attrName>
                                        </p:attrNameLst>
                                      </p:cBhvr>
                                      <p:to>
                                        <p:strVal val="visible"/>
                                      </p:to>
                                    </p:set>
                                    <p:animEffect transition="in" filter="box(in)">
                                      <p:cBhvr>
                                        <p:cTn id="22" dur="2000"/>
                                        <p:tgtEl>
                                          <p:spTgt spid="14344"/>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ox(in)">
                                      <p:cBhvr>
                                        <p:cTn id="27"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3" grpId="0"/>
      <p:bldP spid="14344" grpId="0"/>
      <p:bldP spid="14346" grpId="0"/>
      <p:bldP spid="14347" grpId="0"/>
      <p:bldP spid="1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144064" y="1412776"/>
            <a:ext cx="4186768" cy="3662541"/>
          </a:xfrm>
        </p:spPr>
        <p:txBody>
          <a:bodyPr wrap="square">
            <a:spAutoFit/>
          </a:bodyPr>
          <a:lstStyle/>
          <a:p>
            <a:pPr marL="0" indent="0">
              <a:buNone/>
            </a:pPr>
            <a:r>
              <a:rPr lang="es-ES" sz="1600" dirty="0"/>
              <a:t>Entre los beneficios del uso de un modelo en capas, se incluyen los siguientes:</a:t>
            </a:r>
          </a:p>
          <a:p>
            <a:pPr>
              <a:buFont typeface="Arial" panose="020B0604020202020204" pitchFamily="34" charset="0"/>
              <a:buChar char="•"/>
            </a:pPr>
            <a:r>
              <a:rPr lang="es-ES" sz="1600" dirty="0"/>
              <a:t>Ayuda en el </a:t>
            </a:r>
            <a:r>
              <a:rPr lang="es-ES" sz="1600" b="1" dirty="0">
                <a:solidFill>
                  <a:schemeClr val="accent6">
                    <a:lumMod val="75000"/>
                  </a:schemeClr>
                </a:solidFill>
              </a:rPr>
              <a:t>diseño de protocolos</a:t>
            </a:r>
            <a:r>
              <a:rPr lang="es-ES" sz="1600" dirty="0"/>
              <a:t>, ya que los protocolos que operan en cada capa tienen funciones definidas.</a:t>
            </a:r>
          </a:p>
          <a:p>
            <a:pPr>
              <a:buFont typeface="Arial" panose="020B0604020202020204" pitchFamily="34" charset="0"/>
              <a:buChar char="•"/>
            </a:pPr>
            <a:r>
              <a:rPr lang="es-ES" sz="1600" dirty="0"/>
              <a:t>Fomenta la </a:t>
            </a:r>
            <a:r>
              <a:rPr lang="es-ES" sz="1600" b="1" dirty="0">
                <a:solidFill>
                  <a:schemeClr val="accent6">
                    <a:lumMod val="75000"/>
                  </a:schemeClr>
                </a:solidFill>
              </a:rPr>
              <a:t>competencia</a:t>
            </a:r>
            <a:r>
              <a:rPr lang="es-ES" sz="1600" dirty="0"/>
              <a:t>, ya que los productos de distintos proveedores pueden trabajar en conjunto.</a:t>
            </a:r>
          </a:p>
          <a:p>
            <a:pPr>
              <a:buFont typeface="Arial" panose="020B0604020202020204" pitchFamily="34" charset="0"/>
              <a:buChar char="•"/>
            </a:pPr>
            <a:r>
              <a:rPr lang="es-ES" sz="1600" dirty="0"/>
              <a:t>Evita que los cambios de tecnología en una capa afecten a las otras capas.</a:t>
            </a:r>
          </a:p>
          <a:p>
            <a:pPr>
              <a:buFont typeface="Arial" panose="020B0604020202020204" pitchFamily="34" charset="0"/>
              <a:buChar char="•"/>
            </a:pPr>
            <a:r>
              <a:rPr lang="es-ES" sz="1600" dirty="0"/>
              <a:t>Proporciona un </a:t>
            </a:r>
            <a:r>
              <a:rPr lang="es-ES" sz="1600" b="1" dirty="0">
                <a:solidFill>
                  <a:schemeClr val="accent6">
                    <a:lumMod val="75000"/>
                  </a:schemeClr>
                </a:solidFill>
              </a:rPr>
              <a:t>lenguaje común </a:t>
            </a:r>
            <a:r>
              <a:rPr lang="es-ES" sz="1600" dirty="0"/>
              <a:t>para describir las funciones y capacidades de red.</a:t>
            </a:r>
          </a:p>
        </p:txBody>
      </p:sp>
      <p:pic>
        <p:nvPicPr>
          <p:cNvPr id="4" name="Picture 3" descr="Introduction to Networks - Mozilla Firefox"/>
          <p:cNvPicPr>
            <a:picLocks noChangeAspect="1"/>
          </p:cNvPicPr>
          <p:nvPr/>
        </p:nvPicPr>
        <p:blipFill>
          <a:blip r:embed="rId3"/>
          <a:stretch>
            <a:fillRect/>
          </a:stretch>
        </p:blipFill>
        <p:spPr>
          <a:xfrm>
            <a:off x="4330404" y="1474075"/>
            <a:ext cx="4738103" cy="3909849"/>
          </a:xfrm>
          <a:prstGeom prst="rect">
            <a:avLst/>
          </a:prstGeom>
        </p:spPr>
      </p:pic>
      <p:sp>
        <p:nvSpPr>
          <p:cNvPr id="5" name="Rectangle 2">
            <a:extLst>
              <a:ext uri="{FF2B5EF4-FFF2-40B4-BE49-F238E27FC236}">
                <a16:creationId xmlns:a16="http://schemas.microsoft.com/office/drawing/2014/main" id="{2BB66BE3-109F-4A2A-A6AA-531B71D9E9BF}"/>
              </a:ext>
            </a:extLst>
          </p:cNvPr>
          <p:cNvSpPr txBox="1">
            <a:spLocks noChangeArrowheads="1"/>
          </p:cNvSpPr>
          <p:nvPr/>
        </p:nvSpPr>
        <p:spPr>
          <a:xfrm>
            <a:off x="144064" y="0"/>
            <a:ext cx="8964488" cy="1052736"/>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Beneficios del uso de un modelo en capas</a:t>
            </a:r>
          </a:p>
        </p:txBody>
      </p:sp>
    </p:spTree>
    <p:extLst>
      <p:ext uri="{BB962C8B-B14F-4D97-AF65-F5344CB8AC3E}">
        <p14:creationId xmlns:p14="http://schemas.microsoft.com/office/powerpoint/2010/main" val="3718046497"/>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spid="_x0000_s22575" name="Bitmap Image" r:id="rId3" imgW="1685950" imgH="2590983" progId="Paint.Picture">
                  <p:embed/>
                </p:oleObj>
              </mc:Choice>
              <mc:Fallback>
                <p:oleObj name="Bitmap Image" r:id="rId3" imgW="1685950" imgH="2590983"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spid="_x0000_s7245"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spid="_x0000_s8269" name="Bitmap Image" r:id="rId3" imgW="5505088" imgH="2486134" progId="Paint.Picture">
                  <p:embed/>
                </p:oleObj>
              </mc:Choice>
              <mc:Fallback>
                <p:oleObj name="Bitmap Image" r:id="rId3" imgW="5505088" imgH="2486134" progId="Paint.Picture">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56564"/>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2238</TotalTime>
  <Words>2279</Words>
  <Application>Microsoft Office PowerPoint</Application>
  <PresentationFormat>Presentación en pantalla (4:3)</PresentationFormat>
  <Paragraphs>214</Paragraphs>
  <Slides>33</Slides>
  <Notes>14</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2</vt:i4>
      </vt:variant>
      <vt:variant>
        <vt:lpstr>Títulos de diapositiva</vt:lpstr>
      </vt:variant>
      <vt:variant>
        <vt:i4>33</vt:i4>
      </vt:variant>
    </vt:vector>
  </HeadingPairs>
  <TitlesOfParts>
    <vt:vector size="43" baseType="lpstr">
      <vt:lpstr>Arial</vt: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122</cp:revision>
  <dcterms:created xsi:type="dcterms:W3CDTF">2013-06-11T22:32:36Z</dcterms:created>
  <dcterms:modified xsi:type="dcterms:W3CDTF">2022-03-13T23:28:24Z</dcterms:modified>
</cp:coreProperties>
</file>