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75" r:id="rId3"/>
    <p:sldId id="303" r:id="rId4"/>
    <p:sldId id="307" r:id="rId5"/>
    <p:sldId id="262" r:id="rId6"/>
    <p:sldId id="308" r:id="rId7"/>
    <p:sldId id="309" r:id="rId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200"/>
    <a:srgbClr val="050A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2819" autoAdjust="0"/>
  </p:normalViewPr>
  <p:slideViewPr>
    <p:cSldViewPr>
      <p:cViewPr varScale="1">
        <p:scale>
          <a:sx n="71" d="100"/>
          <a:sy n="71" d="100"/>
        </p:scale>
        <p:origin x="352"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04/03/2021</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2</a:t>
            </a:fld>
            <a:endParaRPr lang="es-MX" dirty="0"/>
          </a:p>
        </p:txBody>
      </p:sp>
    </p:spTree>
    <p:extLst>
      <p:ext uri="{BB962C8B-B14F-4D97-AF65-F5344CB8AC3E}">
        <p14:creationId xmlns:p14="http://schemas.microsoft.com/office/powerpoint/2010/main" val="2654867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3</a:t>
            </a:fld>
            <a:endParaRPr lang="es-MX" dirty="0"/>
          </a:p>
        </p:txBody>
      </p:sp>
    </p:spTree>
    <p:extLst>
      <p:ext uri="{BB962C8B-B14F-4D97-AF65-F5344CB8AC3E}">
        <p14:creationId xmlns:p14="http://schemas.microsoft.com/office/powerpoint/2010/main" val="798361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4</a:t>
            </a:fld>
            <a:endParaRPr lang="es-MX" dirty="0"/>
          </a:p>
        </p:txBody>
      </p:sp>
    </p:spTree>
    <p:extLst>
      <p:ext uri="{BB962C8B-B14F-4D97-AF65-F5344CB8AC3E}">
        <p14:creationId xmlns:p14="http://schemas.microsoft.com/office/powerpoint/2010/main" val="145119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04/03/2021</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04/03/2021</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04/03/2021</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04/03/2021</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04/03/2021</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04/03/2021</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04/03/2021</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04/03/2021</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04/03/2021</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04/03/2021</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04/03/2021</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04/03/2021</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2022 </a:t>
            </a:r>
            <a:br>
              <a:rPr lang="es-MX" sz="3200" dirty="0">
                <a:solidFill>
                  <a:schemeClr val="bg2">
                    <a:lumMod val="50000"/>
                  </a:schemeClr>
                </a:solidFill>
              </a:rPr>
            </a:br>
            <a:r>
              <a:rPr lang="es-MX" sz="3200" dirty="0">
                <a:solidFill>
                  <a:schemeClr val="bg2">
                    <a:lumMod val="50000"/>
                  </a:schemeClr>
                </a:solidFill>
              </a:rPr>
              <a:t>Interconexión de redes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Protocolos de ruteo</a:t>
            </a:r>
          </a:p>
          <a:p>
            <a:pPr eaLnBrk="1" fontAlgn="auto" hangingPunct="1">
              <a:spcAft>
                <a:spcPts val="0"/>
              </a:spcAft>
              <a:defRPr/>
            </a:pPr>
            <a:r>
              <a:rPr lang="es-MX" sz="2000" dirty="0">
                <a:solidFill>
                  <a:schemeClr val="accent4">
                    <a:lumMod val="50000"/>
                  </a:schemeClr>
                </a:solidFill>
              </a:rPr>
              <a:t>Tecnológico de Monterrey, Campus Querétaro</a:t>
            </a:r>
          </a:p>
        </p:txBody>
      </p:sp>
      <p:pic>
        <p:nvPicPr>
          <p:cNvPr id="5" name="Imagen 4" descr="Logotipo&#10;&#10;Descripción generada automáticamente">
            <a:extLst>
              <a:ext uri="{FF2B5EF4-FFF2-40B4-BE49-F238E27FC236}">
                <a16:creationId xmlns:a16="http://schemas.microsoft.com/office/drawing/2014/main" id="{F4BFC986-6D54-472C-AD54-15826305B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3426007"/>
            <a:ext cx="2808312" cy="3322510"/>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a:t>
            </a:r>
          </a:p>
        </p:txBody>
      </p:sp>
      <p:sp>
        <p:nvSpPr>
          <p:cNvPr id="7" name="Rectangle 1"/>
          <p:cNvSpPr>
            <a:spLocks noChangeArrowheads="1"/>
          </p:cNvSpPr>
          <p:nvPr/>
        </p:nvSpPr>
        <p:spPr bwMode="auto">
          <a:xfrm>
            <a:off x="395536" y="1556792"/>
            <a:ext cx="8208912" cy="1661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Un protocolo de ruteo es un conjunto de reglas que describe cómo los dispositivos de ruteo de la capa tres enviarán actualizaciones entre ellos acerca de las redes disponibles. Si existe más de una ruta hacia una red remota, el protocolo también determina cómo seleccionar la mejor ruta. Las rutas aprendidas de las actualizaciones son mantenidas en la tabla de ruteo de cada ruteador.</a:t>
            </a:r>
            <a:endParaRPr lang="es-MX" altLang="es-MX" sz="1600" dirty="0">
              <a:solidFill>
                <a:schemeClr val="bg2">
                  <a:lumMod val="25000"/>
                </a:schemeClr>
              </a:solidFill>
              <a:latin typeface="Arial" pitchFamily="34" charset="0"/>
              <a:cs typeface="Arial" pitchFamily="34" charset="0"/>
            </a:endParaRPr>
          </a:p>
        </p:txBody>
      </p:sp>
      <p:pic>
        <p:nvPicPr>
          <p:cNvPr id="4" name="Imagen 3" descr="Diagrama&#10;&#10;Descripción generada automáticamente">
            <a:extLst>
              <a:ext uri="{FF2B5EF4-FFF2-40B4-BE49-F238E27FC236}">
                <a16:creationId xmlns:a16="http://schemas.microsoft.com/office/drawing/2014/main" id="{0A9566A6-E447-4D86-9E38-85D3DE283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628" y="3565614"/>
            <a:ext cx="6552728" cy="2575900"/>
          </a:xfrm>
          <a:prstGeom prst="rect">
            <a:avLst/>
          </a:prstGeom>
        </p:spPr>
      </p:pic>
    </p:spTree>
    <p:extLst>
      <p:ext uri="{BB962C8B-B14F-4D97-AF65-F5344CB8AC3E}">
        <p14:creationId xmlns:p14="http://schemas.microsoft.com/office/powerpoint/2010/main" val="326690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Tablas de ruteo</a:t>
            </a:r>
          </a:p>
        </p:txBody>
      </p:sp>
      <p:sp>
        <p:nvSpPr>
          <p:cNvPr id="7" name="Rectangle 1">
            <a:extLst>
              <a:ext uri="{FF2B5EF4-FFF2-40B4-BE49-F238E27FC236}">
                <a16:creationId xmlns:a16="http://schemas.microsoft.com/office/drawing/2014/main" id="{A9251F75-48F8-4CC4-8492-52B05D02FBB0}"/>
              </a:ext>
            </a:extLst>
          </p:cNvPr>
          <p:cNvSpPr>
            <a:spLocks noChangeArrowheads="1"/>
          </p:cNvSpPr>
          <p:nvPr/>
        </p:nvSpPr>
        <p:spPr bwMode="auto">
          <a:xfrm>
            <a:off x="395536" y="1187624"/>
            <a:ext cx="8208912" cy="1661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Un protocolo de ruteo es un conjunto de reglas que describe cómo los dispositivos de ruteo de la capa tres enviarán actualizaciones entre ellos acerca de las redes disponibles. Si existe más de una ruta hacia una red remota, el protocolo también determina cómo seleccionar la mejor ruta. Las rutas aprendidas de las actualizaciones son mantenidas en la tabla de ruteo de cada ruteador.</a:t>
            </a:r>
            <a:endParaRPr lang="es-MX" altLang="es-MX" sz="1600" dirty="0">
              <a:solidFill>
                <a:schemeClr val="bg2">
                  <a:lumMod val="25000"/>
                </a:schemeClr>
              </a:solidFill>
              <a:latin typeface="Arial" pitchFamily="34" charset="0"/>
              <a:cs typeface="Arial" pitchFamily="34" charset="0"/>
            </a:endParaRPr>
          </a:p>
        </p:txBody>
      </p:sp>
      <p:pic>
        <p:nvPicPr>
          <p:cNvPr id="4" name="Imagen 3" descr="Diagrama&#10;&#10;Descripción generada automáticamente">
            <a:extLst>
              <a:ext uri="{FF2B5EF4-FFF2-40B4-BE49-F238E27FC236}">
                <a16:creationId xmlns:a16="http://schemas.microsoft.com/office/drawing/2014/main" id="{457A99BA-79AE-43E1-A3B7-6A699CF0D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429" y="3140968"/>
            <a:ext cx="5191125" cy="3171825"/>
          </a:xfrm>
          <a:prstGeom prst="rect">
            <a:avLst/>
          </a:prstGeom>
        </p:spPr>
      </p:pic>
    </p:spTree>
    <p:extLst>
      <p:ext uri="{BB962C8B-B14F-4D97-AF65-F5344CB8AC3E}">
        <p14:creationId xmlns:p14="http://schemas.microsoft.com/office/powerpoint/2010/main" val="74899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Convergencia</a:t>
            </a:r>
          </a:p>
        </p:txBody>
      </p:sp>
      <p:sp>
        <p:nvSpPr>
          <p:cNvPr id="7" name="Rectangle 1">
            <a:extLst>
              <a:ext uri="{FF2B5EF4-FFF2-40B4-BE49-F238E27FC236}">
                <a16:creationId xmlns:a16="http://schemas.microsoft.com/office/drawing/2014/main" id="{A9251F75-48F8-4CC4-8492-52B05D02FBB0}"/>
              </a:ext>
            </a:extLst>
          </p:cNvPr>
          <p:cNvSpPr>
            <a:spLocks noChangeArrowheads="1"/>
          </p:cNvSpPr>
          <p:nvPr/>
        </p:nvSpPr>
        <p:spPr bwMode="auto">
          <a:xfrm>
            <a:off x="395535" y="1169375"/>
            <a:ext cx="8208912" cy="134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La convergencia se da cuando todos los ruteadores del dominio de ruteo coinciden en las rutas que están disponibles. El tiempo de convergencia es el tiempo que toma el que todos los ruteadores sincronicen sus tablas de ruteo después de que ha habido un cambio en la topología de la red.</a:t>
            </a:r>
            <a:endParaRPr lang="es-MX" altLang="es-MX" sz="1600" dirty="0">
              <a:solidFill>
                <a:schemeClr val="bg2">
                  <a:lumMod val="25000"/>
                </a:schemeClr>
              </a:solidFill>
              <a:latin typeface="Arial" pitchFamily="34" charset="0"/>
              <a:cs typeface="Arial" pitchFamily="34" charset="0"/>
            </a:endParaRPr>
          </a:p>
        </p:txBody>
      </p:sp>
      <p:pic>
        <p:nvPicPr>
          <p:cNvPr id="3" name="Imagen 2" descr="Imagen que contiene interior, tabla, hombre, lavabo&#10;&#10;Descripción generada automáticamente">
            <a:extLst>
              <a:ext uri="{FF2B5EF4-FFF2-40B4-BE49-F238E27FC236}">
                <a16:creationId xmlns:a16="http://schemas.microsoft.com/office/drawing/2014/main" id="{EDB191EC-3DE3-4B17-B2E9-741BF13CF1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2924944"/>
            <a:ext cx="3739861" cy="3096344"/>
          </a:xfrm>
          <a:prstGeom prst="rect">
            <a:avLst/>
          </a:prstGeom>
        </p:spPr>
      </p:pic>
    </p:spTree>
    <p:extLst>
      <p:ext uri="{BB962C8B-B14F-4D97-AF65-F5344CB8AC3E}">
        <p14:creationId xmlns:p14="http://schemas.microsoft.com/office/powerpoint/2010/main" val="172741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 interior</a:t>
            </a:r>
          </a:p>
        </p:txBody>
      </p:sp>
      <p:pic>
        <p:nvPicPr>
          <p:cNvPr id="6" name="Imagen 5">
            <a:extLst>
              <a:ext uri="{FF2B5EF4-FFF2-40B4-BE49-F238E27FC236}">
                <a16:creationId xmlns:a16="http://schemas.microsoft.com/office/drawing/2014/main" id="{6A7A85E1-B5D9-41E5-8907-A302B6EC45D5}"/>
              </a:ext>
            </a:extLst>
          </p:cNvPr>
          <p:cNvPicPr>
            <a:picLocks noChangeAspect="1"/>
          </p:cNvPicPr>
          <p:nvPr/>
        </p:nvPicPr>
        <p:blipFill>
          <a:blip r:embed="rId2"/>
          <a:stretch>
            <a:fillRect/>
          </a:stretch>
        </p:blipFill>
        <p:spPr>
          <a:xfrm>
            <a:off x="1475656" y="2780928"/>
            <a:ext cx="5675707" cy="3048000"/>
          </a:xfrm>
          <a:prstGeom prst="rect">
            <a:avLst/>
          </a:prstGeom>
        </p:spPr>
      </p:pic>
      <p:sp>
        <p:nvSpPr>
          <p:cNvPr id="7" name="Rectangle 1">
            <a:extLst>
              <a:ext uri="{FF2B5EF4-FFF2-40B4-BE49-F238E27FC236}">
                <a16:creationId xmlns:a16="http://schemas.microsoft.com/office/drawing/2014/main" id="{FB75CD55-7846-472C-BBC2-B9252090169A}"/>
              </a:ext>
            </a:extLst>
          </p:cNvPr>
          <p:cNvSpPr>
            <a:spLocks noChangeArrowheads="1"/>
          </p:cNvSpPr>
          <p:nvPr/>
        </p:nvSpPr>
        <p:spPr bwMode="auto">
          <a:xfrm>
            <a:off x="899592" y="1399424"/>
            <a:ext cx="763284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600" dirty="0">
                <a:solidFill>
                  <a:schemeClr val="bg2">
                    <a:lumMod val="25000"/>
                  </a:schemeClr>
                </a:solidFill>
                <a:latin typeface="Arial" pitchFamily="34" charset="0"/>
                <a:cs typeface="Arial" pitchFamily="34" charset="0"/>
              </a:rPr>
              <a:t>Son los protocolos de ruteo que operan dentro de una organización (sistema autónomo).</a:t>
            </a:r>
          </a:p>
          <a:p>
            <a:endParaRPr lang="es-MX" sz="1600" dirty="0">
              <a:solidFill>
                <a:schemeClr val="bg2">
                  <a:lumMod val="25000"/>
                </a:schemeClr>
              </a:solidFill>
              <a:latin typeface="Arial" pitchFamily="34" charset="0"/>
              <a:cs typeface="Arial" pitchFamily="34" charset="0"/>
            </a:endParaRPr>
          </a:p>
          <a:p>
            <a:r>
              <a:rPr lang="es-MX" sz="1600" dirty="0">
                <a:solidFill>
                  <a:schemeClr val="bg2">
                    <a:lumMod val="25000"/>
                  </a:schemeClr>
                </a:solidFill>
                <a:latin typeface="Arial" pitchFamily="34" charset="0"/>
                <a:cs typeface="Arial" pitchFamily="34" charset="0"/>
              </a:rPr>
              <a:t>Por ejemplo: </a:t>
            </a:r>
            <a:r>
              <a:rPr lang="es-MX" sz="1600" b="1" dirty="0">
                <a:solidFill>
                  <a:schemeClr val="bg2">
                    <a:lumMod val="25000"/>
                  </a:schemeClr>
                </a:solidFill>
                <a:latin typeface="Arial" pitchFamily="34" charset="0"/>
                <a:cs typeface="Arial" pitchFamily="34" charset="0"/>
              </a:rPr>
              <a:t>RIPv1, IGRP, EIGRP, OSPF, IS-IS</a:t>
            </a:r>
            <a:r>
              <a:rPr lang="es-MX" sz="1600" dirty="0">
                <a:solidFill>
                  <a:schemeClr val="bg2">
                    <a:lumMod val="25000"/>
                  </a:schemeClr>
                </a:solidFill>
                <a:latin typeface="Arial" pitchFamily="34" charset="0"/>
                <a:cs typeface="Arial" pitchFamily="34" charset="0"/>
              </a:rPr>
              <a:t>.</a:t>
            </a:r>
          </a:p>
        </p:txBody>
      </p:sp>
    </p:spTree>
    <p:extLst>
      <p:ext uri="{BB962C8B-B14F-4D97-AF65-F5344CB8AC3E}">
        <p14:creationId xmlns:p14="http://schemas.microsoft.com/office/powerpoint/2010/main" val="178025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 exterior</a:t>
            </a:r>
          </a:p>
        </p:txBody>
      </p:sp>
      <p:pic>
        <p:nvPicPr>
          <p:cNvPr id="6" name="Imagen 5">
            <a:extLst>
              <a:ext uri="{FF2B5EF4-FFF2-40B4-BE49-F238E27FC236}">
                <a16:creationId xmlns:a16="http://schemas.microsoft.com/office/drawing/2014/main" id="{6A7A85E1-B5D9-41E5-8907-A302B6EC45D5}"/>
              </a:ext>
            </a:extLst>
          </p:cNvPr>
          <p:cNvPicPr>
            <a:picLocks noChangeAspect="1"/>
          </p:cNvPicPr>
          <p:nvPr/>
        </p:nvPicPr>
        <p:blipFill>
          <a:blip r:embed="rId2"/>
          <a:stretch>
            <a:fillRect/>
          </a:stretch>
        </p:blipFill>
        <p:spPr>
          <a:xfrm>
            <a:off x="1475656" y="2780928"/>
            <a:ext cx="5675707" cy="3048000"/>
          </a:xfrm>
          <a:prstGeom prst="rect">
            <a:avLst/>
          </a:prstGeom>
        </p:spPr>
      </p:pic>
      <p:sp>
        <p:nvSpPr>
          <p:cNvPr id="7" name="Rectangle 1">
            <a:extLst>
              <a:ext uri="{FF2B5EF4-FFF2-40B4-BE49-F238E27FC236}">
                <a16:creationId xmlns:a16="http://schemas.microsoft.com/office/drawing/2014/main" id="{FB75CD55-7846-472C-BBC2-B9252090169A}"/>
              </a:ext>
            </a:extLst>
          </p:cNvPr>
          <p:cNvSpPr>
            <a:spLocks noChangeArrowheads="1"/>
          </p:cNvSpPr>
          <p:nvPr/>
        </p:nvSpPr>
        <p:spPr bwMode="auto">
          <a:xfrm>
            <a:off x="827584" y="1030169"/>
            <a:ext cx="784887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sz="1600" dirty="0">
                <a:solidFill>
                  <a:schemeClr val="bg2">
                    <a:lumMod val="25000"/>
                  </a:schemeClr>
                </a:solidFill>
                <a:latin typeface="Arial" pitchFamily="34" charset="0"/>
                <a:cs typeface="Arial" pitchFamily="34" charset="0"/>
              </a:rPr>
              <a:t>Son los protocolos de ruteo que intercambian información de ruteo entre sistemas autónomos. Estos protocolos son altamente complejos, debido a la necesidad de determinar políticas entre organizaciones diferentes. </a:t>
            </a:r>
          </a:p>
          <a:p>
            <a:endParaRPr lang="es-MX" sz="1600" dirty="0">
              <a:solidFill>
                <a:schemeClr val="bg2">
                  <a:lumMod val="25000"/>
                </a:schemeClr>
              </a:solidFill>
              <a:latin typeface="Arial" pitchFamily="34" charset="0"/>
              <a:cs typeface="Arial" pitchFamily="34" charset="0"/>
            </a:endParaRPr>
          </a:p>
          <a:p>
            <a:r>
              <a:rPr lang="es-MX" sz="1600" dirty="0">
                <a:solidFill>
                  <a:schemeClr val="bg2">
                    <a:lumMod val="25000"/>
                  </a:schemeClr>
                </a:solidFill>
                <a:latin typeface="Arial" pitchFamily="34" charset="0"/>
                <a:cs typeface="Arial" pitchFamily="34" charset="0"/>
              </a:rPr>
              <a:t>Ejemplo: </a:t>
            </a:r>
            <a:r>
              <a:rPr lang="es-MX" sz="1600" b="1" dirty="0">
                <a:solidFill>
                  <a:schemeClr val="bg2">
                    <a:lumMod val="25000"/>
                  </a:schemeClr>
                </a:solidFill>
                <a:latin typeface="Arial" pitchFamily="34" charset="0"/>
                <a:cs typeface="Arial" pitchFamily="34" charset="0"/>
              </a:rPr>
              <a:t>BGP-4 </a:t>
            </a:r>
            <a:r>
              <a:rPr lang="es-MX" sz="1600" dirty="0">
                <a:solidFill>
                  <a:schemeClr val="bg2">
                    <a:lumMod val="25000"/>
                  </a:schemeClr>
                </a:solidFill>
                <a:latin typeface="Arial" pitchFamily="34" charset="0"/>
                <a:cs typeface="Arial" pitchFamily="34" charset="0"/>
              </a:rPr>
              <a:t>(</a:t>
            </a:r>
            <a:r>
              <a:rPr lang="es-MX" sz="1600" dirty="0" err="1">
                <a:solidFill>
                  <a:schemeClr val="bg2">
                    <a:lumMod val="25000"/>
                  </a:schemeClr>
                </a:solidFill>
                <a:latin typeface="Arial" pitchFamily="34" charset="0"/>
                <a:cs typeface="Arial" pitchFamily="34" charset="0"/>
              </a:rPr>
              <a:t>Border</a:t>
            </a:r>
            <a:r>
              <a:rPr lang="es-MX" sz="1600" dirty="0">
                <a:solidFill>
                  <a:schemeClr val="bg2">
                    <a:lumMod val="25000"/>
                  </a:schemeClr>
                </a:solidFill>
                <a:latin typeface="Arial" pitchFamily="34" charset="0"/>
                <a:cs typeface="Arial" pitchFamily="34" charset="0"/>
              </a:rPr>
              <a:t> Gateway </a:t>
            </a:r>
            <a:r>
              <a:rPr lang="es-MX" sz="1600" dirty="0" err="1">
                <a:solidFill>
                  <a:schemeClr val="bg2">
                    <a:lumMod val="25000"/>
                  </a:schemeClr>
                </a:solidFill>
                <a:latin typeface="Arial" pitchFamily="34" charset="0"/>
                <a:cs typeface="Arial" pitchFamily="34" charset="0"/>
              </a:rPr>
              <a:t>Protocol</a:t>
            </a:r>
            <a:r>
              <a:rPr lang="es-MX" sz="1600" dirty="0">
                <a:solidFill>
                  <a:schemeClr val="bg2">
                    <a:lumMod val="25000"/>
                  </a:schemeClr>
                </a:solidFill>
                <a:latin typeface="Arial" pitchFamily="34" charset="0"/>
                <a:cs typeface="Arial" pitchFamily="34" charset="0"/>
              </a:rPr>
              <a:t> </a:t>
            </a:r>
            <a:r>
              <a:rPr lang="es-MX" sz="1600" dirty="0" err="1">
                <a:solidFill>
                  <a:schemeClr val="bg2">
                    <a:lumMod val="25000"/>
                  </a:schemeClr>
                </a:solidFill>
                <a:latin typeface="Arial" pitchFamily="34" charset="0"/>
                <a:cs typeface="Arial" pitchFamily="34" charset="0"/>
              </a:rPr>
              <a:t>Version</a:t>
            </a:r>
            <a:r>
              <a:rPr lang="es-MX" sz="1600" dirty="0">
                <a:solidFill>
                  <a:schemeClr val="bg2">
                    <a:lumMod val="25000"/>
                  </a:schemeClr>
                </a:solidFill>
                <a:latin typeface="Arial" pitchFamily="34" charset="0"/>
                <a:cs typeface="Arial" pitchFamily="34" charset="0"/>
              </a:rPr>
              <a:t> 4).</a:t>
            </a:r>
          </a:p>
        </p:txBody>
      </p:sp>
    </p:spTree>
    <p:extLst>
      <p:ext uri="{BB962C8B-B14F-4D97-AF65-F5344CB8AC3E}">
        <p14:creationId xmlns:p14="http://schemas.microsoft.com/office/powerpoint/2010/main" val="164591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Resumen de los protocolos de ruteo</a:t>
            </a:r>
          </a:p>
        </p:txBody>
      </p:sp>
      <p:pic>
        <p:nvPicPr>
          <p:cNvPr id="8" name="Imagen 7">
            <a:extLst>
              <a:ext uri="{FF2B5EF4-FFF2-40B4-BE49-F238E27FC236}">
                <a16:creationId xmlns:a16="http://schemas.microsoft.com/office/drawing/2014/main" id="{B4E95C18-9D9F-4786-A897-ECD8C44CACE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28800"/>
            <a:ext cx="6912768" cy="3672408"/>
          </a:xfrm>
          <a:prstGeom prst="rect">
            <a:avLst/>
          </a:prstGeom>
          <a:noFill/>
          <a:ln>
            <a:noFill/>
          </a:ln>
        </p:spPr>
      </p:pic>
    </p:spTree>
    <p:extLst>
      <p:ext uri="{BB962C8B-B14F-4D97-AF65-F5344CB8AC3E}">
        <p14:creationId xmlns:p14="http://schemas.microsoft.com/office/powerpoint/2010/main" val="26454928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3007</TotalTime>
  <Words>299</Words>
  <Application>Microsoft Office PowerPoint</Application>
  <PresentationFormat>Presentación en pantalla (4:3)</PresentationFormat>
  <Paragraphs>22</Paragraphs>
  <Slides>7</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Dom Casual</vt:lpstr>
      <vt:lpstr>Tema de Office</vt:lpstr>
      <vt:lpstr>TC 2022  Interconexión de redes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133</cp:revision>
  <dcterms:created xsi:type="dcterms:W3CDTF">2013-06-11T22:32:36Z</dcterms:created>
  <dcterms:modified xsi:type="dcterms:W3CDTF">2021-03-04T17:09:20Z</dcterms:modified>
</cp:coreProperties>
</file>