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8.jpg" ContentType="image/jpg"/>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817" r:id="rId21"/>
    <p:sldId id="324" r:id="rId22"/>
    <p:sldId id="325" r:id="rId23"/>
    <p:sldId id="812" r:id="rId24"/>
    <p:sldId id="811" r:id="rId25"/>
    <p:sldId id="326" r:id="rId26"/>
    <p:sldId id="808" r:id="rId27"/>
    <p:sldId id="810" r:id="rId28"/>
    <p:sldId id="805" r:id="rId29"/>
    <p:sldId id="807" r:id="rId30"/>
    <p:sldId id="806" r:id="rId31"/>
    <p:sldId id="328" r:id="rId32"/>
    <p:sldId id="816" r:id="rId3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1" autoAdjust="0"/>
  </p:normalViewPr>
  <p:slideViewPr>
    <p:cSldViewPr>
      <p:cViewPr varScale="1">
        <p:scale>
          <a:sx n="52" d="100"/>
          <a:sy n="52" d="100"/>
        </p:scale>
        <p:origin x="1628" y="4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24/05/2022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s.wikipedia.org/wiki/Telecomunicaci%C3%B3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20</a:t>
            </a:fld>
            <a:endParaRPr lang="es-MX" sz="1200"/>
          </a:p>
        </p:txBody>
      </p:sp>
    </p:spTree>
    <p:extLst>
      <p:ext uri="{BB962C8B-B14F-4D97-AF65-F5344CB8AC3E}">
        <p14:creationId xmlns:p14="http://schemas.microsoft.com/office/powerpoint/2010/main" val="25509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a:hlinkClick r:id="rId3" tooltip="Telecomunicación"/>
              </a:rPr>
              <a:t>telecomunicaciones</a:t>
            </a:r>
            <a:r>
              <a:rPr lang="es-ES" dirty="0"/>
              <a:t>, </a:t>
            </a:r>
            <a:r>
              <a:rPr lang="es-ES" b="1" dirty="0"/>
              <a:t>no orientado a la conexión</a:t>
            </a:r>
            <a:r>
              <a:rPr lang="es-ES" dirty="0"/>
              <a:t> significa una comunicación entre dos puntos finales de una red en los que un mensaje puede ser enviado desde un punto final a otro sin acuerdo previo. </a:t>
            </a:r>
          </a:p>
          <a:p>
            <a:r>
              <a:rPr lang="es-ES" dirty="0"/>
              <a:t>El dispositivo en un extremo de la comunicación transmite los datos al otro, sin tener que asegurarse de que el receptor esté disponible y listo para recibir los datos. El emisor simplemente envía un mensaje dirigido al receptor. </a:t>
            </a:r>
          </a:p>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4"/>
                </a:solidFill>
                <a:effectLst/>
                <a:latin typeface="arial" panose="020B0604020202020204" pitchFamily="34" charset="0"/>
              </a:rPr>
              <a:t>Un </a:t>
            </a:r>
            <a:r>
              <a:rPr lang="es-ES" b="1" i="0" dirty="0">
                <a:solidFill>
                  <a:srgbClr val="202124"/>
                </a:solidFill>
                <a:effectLst/>
                <a:latin typeface="arial" panose="020B0604020202020204" pitchFamily="34" charset="0"/>
              </a:rPr>
              <a:t>Bridge</a:t>
            </a:r>
            <a:r>
              <a:rPr lang="es-ES" b="0" i="0" dirty="0">
                <a:solidFill>
                  <a:srgbClr val="202124"/>
                </a:solidFill>
                <a:effectLst/>
                <a:latin typeface="arial" panose="020B0604020202020204" pitchFamily="34" charset="0"/>
              </a:rPr>
              <a:t> o Puente de red conecta dos redes de área local. Un </a:t>
            </a:r>
            <a:r>
              <a:rPr lang="es-ES" b="1" i="0" dirty="0">
                <a:solidFill>
                  <a:srgbClr val="202124"/>
                </a:solidFill>
                <a:effectLst/>
                <a:latin typeface="arial" panose="020B0604020202020204" pitchFamily="34" charset="0"/>
              </a:rPr>
              <a:t>Switch</a:t>
            </a:r>
            <a:r>
              <a:rPr lang="es-ES" b="0" i="0" dirty="0">
                <a:solidFill>
                  <a:srgbClr val="202124"/>
                </a:solidFill>
                <a:effectLst/>
                <a:latin typeface="arial" panose="020B0604020202020204" pitchFamily="34" charset="0"/>
              </a:rPr>
              <a:t> o Conmutador de red, por otro lado, conecta varios clientes a una red.</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31</a:t>
            </a:fld>
            <a:endParaRPr lang="es-MX" dirty="0"/>
          </a:p>
        </p:txBody>
      </p:sp>
    </p:spTree>
    <p:extLst>
      <p:ext uri="{BB962C8B-B14F-4D97-AF65-F5344CB8AC3E}">
        <p14:creationId xmlns:p14="http://schemas.microsoft.com/office/powerpoint/2010/main" val="3743451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3.2.4 – </a:t>
            </a:r>
            <a:r>
              <a:rPr lang="es-ES" altLang="en-US" sz="1200" dirty="0"/>
              <a:t>Modelos de referencia</a:t>
            </a:r>
          </a:p>
          <a:p>
            <a:r>
              <a:rPr lang="es-ES" dirty="0">
                <a:latin typeface="Arial" charset="0"/>
              </a:rPr>
              <a:t>3.2.4.2 – Modelo de referencia OSI</a:t>
            </a: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24/05/2022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40.png"/><Relationship Id="rId12" Type="http://schemas.openxmlformats.org/officeDocument/2006/relationships/image" Target="../media/image44.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43.png"/><Relationship Id="rId5" Type="http://schemas.openxmlformats.org/officeDocument/2006/relationships/image" Target="../media/image39.png"/><Relationship Id="rId10" Type="http://schemas.openxmlformats.org/officeDocument/2006/relationships/image" Target="../media/image42.jpeg"/><Relationship Id="rId4" Type="http://schemas.openxmlformats.org/officeDocument/2006/relationships/oleObject" Target="../embeddings/oleObject7.bin"/><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94127" y="5170747"/>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205"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14989" y="1628507"/>
            <a:ext cx="6072188" cy="481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ts val="600"/>
              </a:spcBef>
            </a:pPr>
            <a:r>
              <a:rPr lang="es-MX" sz="2000" dirty="0">
                <a:latin typeface="+mn-lt"/>
              </a:rPr>
              <a:t>La capa de transporte es la responsable del </a:t>
            </a:r>
            <a:r>
              <a:rPr lang="es-MX" sz="2000" b="1" dirty="0">
                <a:solidFill>
                  <a:schemeClr val="accent6">
                    <a:lumMod val="75000"/>
                  </a:schemeClr>
                </a:solidFill>
                <a:latin typeface="+mn-lt"/>
              </a:rPr>
              <a:t>control de flujo</a:t>
            </a:r>
            <a:r>
              <a:rPr lang="es-MX" sz="2000" dirty="0">
                <a:solidFill>
                  <a:schemeClr val="accent6">
                    <a:lumMod val="75000"/>
                  </a:schemeClr>
                </a:solidFill>
                <a:latin typeface="+mn-lt"/>
              </a:rPr>
              <a:t> </a:t>
            </a:r>
            <a:r>
              <a:rPr lang="es-MX" sz="2000" dirty="0">
                <a:latin typeface="+mn-lt"/>
              </a:rPr>
              <a:t>y del </a:t>
            </a:r>
            <a:r>
              <a:rPr lang="es-MX" sz="2000" b="1" dirty="0">
                <a:solidFill>
                  <a:schemeClr val="accent6">
                    <a:lumMod val="75000"/>
                  </a:schemeClr>
                </a:solidFill>
                <a:latin typeface="+mn-lt"/>
              </a:rPr>
              <a:t>control de errores</a:t>
            </a:r>
            <a:r>
              <a:rPr lang="es-MX" sz="2000" dirty="0">
                <a:latin typeface="+mn-lt"/>
              </a:rPr>
              <a:t>. </a:t>
            </a:r>
          </a:p>
          <a:p>
            <a:pPr marL="342900" indent="-342900" algn="just">
              <a:lnSpc>
                <a:spcPct val="150000"/>
              </a:lnSpc>
              <a:spcBef>
                <a:spcPts val="600"/>
              </a:spcBef>
              <a:buFont typeface="Arial" panose="020B0604020202020204" pitchFamily="34" charset="0"/>
              <a:buChar char="•"/>
            </a:pPr>
            <a:r>
              <a:rPr lang="es-MX" sz="2000" dirty="0">
                <a:latin typeface="+mn-lt"/>
              </a:rPr>
              <a:t>El </a:t>
            </a:r>
            <a:r>
              <a:rPr lang="es-MX" sz="2000" b="1" dirty="0">
                <a:solidFill>
                  <a:schemeClr val="accent6">
                    <a:lumMod val="75000"/>
                  </a:schemeClr>
                </a:solidFill>
                <a:latin typeface="+mn-lt"/>
              </a:rPr>
              <a:t>control de flujo </a:t>
            </a:r>
            <a:r>
              <a:rPr lang="es-MX" sz="2000" dirty="0">
                <a:latin typeface="+mn-lt"/>
              </a:rPr>
              <a:t>sirve para determinar </a:t>
            </a:r>
            <a:r>
              <a:rPr lang="es-MX" sz="2000" b="1" dirty="0">
                <a:latin typeface="+mn-lt"/>
              </a:rPr>
              <a:t>la velocidad óptima de transmisión</a:t>
            </a:r>
            <a:r>
              <a:rPr lang="es-MX" sz="2000" dirty="0">
                <a:latin typeface="+mn-lt"/>
              </a:rPr>
              <a:t> que garantice que un emisor con velocidad de conexión alta no apabulle a un receptor cuya conexión sea lenta. </a:t>
            </a:r>
          </a:p>
          <a:p>
            <a:pPr marL="342900" indent="-342900" algn="just">
              <a:lnSpc>
                <a:spcPct val="150000"/>
              </a:lnSpc>
              <a:spcBef>
                <a:spcPts val="600"/>
              </a:spcBef>
              <a:buFont typeface="Arial" panose="020B0604020202020204" pitchFamily="34" charset="0"/>
              <a:buChar char="•"/>
            </a:pPr>
            <a:r>
              <a:rPr lang="es-MX" sz="2000" dirty="0">
                <a:latin typeface="+mn-lt"/>
              </a:rPr>
              <a:t>La capa de transporte realiza un </a:t>
            </a:r>
            <a:r>
              <a:rPr lang="es-MX" sz="2000" b="1" dirty="0">
                <a:solidFill>
                  <a:schemeClr val="accent6">
                    <a:lumMod val="75000"/>
                  </a:schemeClr>
                </a:solidFill>
                <a:latin typeface="+mn-lt"/>
              </a:rPr>
              <a:t>control de errores</a:t>
            </a:r>
            <a:r>
              <a:rPr lang="es-MX" sz="2000" dirty="0">
                <a:latin typeface="+mn-lt"/>
              </a:rPr>
              <a:t> en el extremo receptor consistente en asegurarse de que todos los datos recibidos estén completos, y solicitará el reenvío en caso de que 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3945259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4"/>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spid="_x0000_s23575" name="Imagen" r:id="rId5" imgW="1077063" imgH="924514" progId="Word.Picture.8">
                  <p:embed/>
                </p:oleObj>
              </mc:Choice>
              <mc:Fallback>
                <p:oleObj name="Imagen" r:id="rId5"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929554" y="3671661"/>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4" y="3152001"/>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a:latin typeface="Calibri"/>
                <a:cs typeface="Calibri"/>
              </a:rPr>
              <a:t>S</a:t>
            </a:r>
            <a:r>
              <a:rPr b="1" spc="-20" dirty="0">
                <a:latin typeface="Calibri"/>
                <a:cs typeface="Calibri"/>
              </a:rPr>
              <a:t>wi</a:t>
            </a:r>
            <a:r>
              <a:rPr b="1" spc="-55" dirty="0">
                <a:latin typeface="Calibri"/>
                <a:cs typeface="Calibri"/>
              </a:rPr>
              <a:t>t</a:t>
            </a:r>
            <a:r>
              <a:rPr b="1" spc="-5" dirty="0">
                <a:latin typeface="Calibri"/>
                <a:cs typeface="Calibri"/>
              </a:rPr>
              <a:t>c</a:t>
            </a:r>
            <a:r>
              <a:rPr b="1" dirty="0">
                <a:latin typeface="Calibri"/>
                <a:cs typeface="Calibri"/>
              </a:rPr>
              <a:t>h</a:t>
            </a:r>
            <a:r>
              <a:rPr lang="es-ES" b="1" dirty="0">
                <a:latin typeface="Calibri"/>
                <a:cs typeface="Calibri"/>
              </a:rPr>
              <a:t> / B</a:t>
            </a:r>
            <a:r>
              <a:rPr b="1" spc="-10" dirty="0">
                <a:latin typeface="Calibri"/>
                <a:cs typeface="Calibri"/>
              </a:rPr>
              <a:t>ri</a:t>
            </a:r>
            <a:r>
              <a:rPr b="1" spc="-30" dirty="0">
                <a:latin typeface="Calibri"/>
                <a:cs typeface="Calibri"/>
              </a:rPr>
              <a:t>d</a:t>
            </a:r>
            <a:r>
              <a:rPr b="1" spc="-25" dirty="0">
                <a:latin typeface="Calibri"/>
                <a:cs typeface="Calibri"/>
              </a:rPr>
              <a:t>g</a:t>
            </a:r>
            <a:r>
              <a:rPr b="1" spc="-15" dirty="0">
                <a:latin typeface="Calibri"/>
                <a:cs typeface="Calibri"/>
              </a:rPr>
              <a:t>e</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436096" y="2868141"/>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7" y="4705718"/>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9" y="314336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29"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194233" y="4498174"/>
            <a:ext cx="73566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la enseñanza y el aprendizaje</a:t>
            </a:r>
          </a:p>
          <a:p>
            <a:pPr marL="0" lvl="1" algn="just"/>
            <a:r>
              <a:rPr lang="es-MX" sz="1600" dirty="0">
                <a:solidFill>
                  <a:schemeClr val="bg2">
                    <a:lumMod val="25000"/>
                  </a:schemeClr>
                </a:solidFill>
                <a:latin typeface="ZapfHumnst BT"/>
              </a:rPr>
              <a:t>Proporciona un lenguaje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1372941359"/>
              </p:ext>
            </p:extLst>
          </p:nvPr>
        </p:nvGraphicFramePr>
        <p:xfrm>
          <a:off x="513067" y="4528544"/>
          <a:ext cx="542925" cy="409575"/>
        </p:xfrm>
        <a:graphic>
          <a:graphicData uri="http://schemas.openxmlformats.org/presentationml/2006/ole">
            <mc:AlternateContent xmlns:mc="http://schemas.openxmlformats.org/markup-compatibility/2006">
              <mc:Choice xmlns:v="urn:schemas-microsoft-com:vml" Requires="v">
                <p:oleObj spid="_x0000_s17727" name="Bitmap Image" r:id="rId4" imgW="542823" imgH="409738" progId="Paint.Picture">
                  <p:embed/>
                </p:oleObj>
              </mc:Choice>
              <mc:Fallback>
                <p:oleObj name="Bitmap Image" r:id="rId4" imgW="542823" imgH="4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67" y="452854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00155" y="5245354"/>
            <a:ext cx="7072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928444301"/>
              </p:ext>
            </p:extLst>
          </p:nvPr>
        </p:nvGraphicFramePr>
        <p:xfrm>
          <a:off x="539660" y="2271675"/>
          <a:ext cx="485775" cy="400050"/>
        </p:xfrm>
        <a:graphic>
          <a:graphicData uri="http://schemas.openxmlformats.org/presentationml/2006/ole">
            <mc:AlternateContent xmlns:mc="http://schemas.openxmlformats.org/markup-compatibility/2006">
              <mc:Choice xmlns:v="urn:schemas-microsoft-com:vml" Requires="v">
                <p:oleObj spid="_x0000_s17728" name="Bitmap Image" r:id="rId6" imgW="485592" imgH="400000" progId="Paint.Picture">
                  <p:embed/>
                </p:oleObj>
              </mc:Choice>
              <mc:Fallback>
                <p:oleObj name="Bitmap Image" r:id="rId6" imgW="485592" imgH="4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660" y="2271675"/>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185002" y="1205948"/>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pPr marL="12700">
              <a:lnSpc>
                <a:spcPct val="100000"/>
              </a:lnSpc>
              <a:buClr>
                <a:srgbClr val="454551"/>
              </a:buClr>
              <a:tabLst>
                <a:tab pos="241300" algn="l"/>
              </a:tabLst>
            </a:pPr>
            <a:r>
              <a:rPr lang="es-MX" sz="1600" dirty="0">
                <a:solidFill>
                  <a:schemeClr val="bg2">
                    <a:lumMod val="25000"/>
                  </a:schemeClr>
                </a:solidFill>
                <a:latin typeface="ZapfHumnst BT"/>
              </a:rPr>
              <a:t>Separa el proceso de comunicación en pasos simples. </a:t>
            </a:r>
            <a:r>
              <a:rPr lang="es-ES" sz="1600" dirty="0">
                <a:solidFill>
                  <a:schemeClr val="bg2">
                    <a:lumMod val="25000"/>
                  </a:schemeClr>
                </a:solidFill>
                <a:latin typeface="ZapfHumnst BT"/>
              </a:rPr>
              <a:t>Agrupa / divide actividades en módulos.</a:t>
            </a:r>
            <a:endParaRPr lang="es-MX" sz="1600" dirty="0">
              <a:solidFill>
                <a:schemeClr val="bg2">
                  <a:lumMod val="25000"/>
                </a:schemeClr>
              </a:solidFill>
              <a:latin typeface="ZapfHumnst BT"/>
            </a:endParaRPr>
          </a:p>
        </p:txBody>
      </p:sp>
      <p:graphicFrame>
        <p:nvGraphicFramePr>
          <p:cNvPr id="18440" name="Object 14"/>
          <p:cNvGraphicFramePr>
            <a:graphicFrameLocks noChangeAspect="1"/>
          </p:cNvGraphicFramePr>
          <p:nvPr>
            <p:extLst>
              <p:ext uri="{D42A27DB-BD31-4B8C-83A1-F6EECF244321}">
                <p14:modId xmlns:p14="http://schemas.microsoft.com/office/powerpoint/2010/main" val="8146571"/>
              </p:ext>
            </p:extLst>
          </p:nvPr>
        </p:nvGraphicFramePr>
        <p:xfrm>
          <a:off x="470627" y="1205948"/>
          <a:ext cx="457200" cy="465138"/>
        </p:xfrm>
        <a:graphic>
          <a:graphicData uri="http://schemas.openxmlformats.org/presentationml/2006/ole">
            <mc:AlternateContent xmlns:mc="http://schemas.openxmlformats.org/markup-compatibility/2006">
              <mc:Choice xmlns:v="urn:schemas-microsoft-com:vml" Requires="v">
                <p:oleObj spid="_x0000_s17729" name="Bitmap Image" r:id="rId8" imgW="457249" imgH="466523" progId="Paint.Picture">
                  <p:embed/>
                </p:oleObj>
              </mc:Choice>
              <mc:Fallback>
                <p:oleObj name="Bitmap Image" r:id="rId8" imgW="457249" imgH="46652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627" y="1205948"/>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236375" y="36406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ES" sz="1600" dirty="0">
                <a:solidFill>
                  <a:schemeClr val="bg2">
                    <a:lumMod val="25000"/>
                  </a:schemeClr>
                </a:solidFill>
                <a:latin typeface="ZapfHumnst BT"/>
              </a:rPr>
              <a:t>Evita que los cambios de tecnología en una capa afecten las otras capas.</a:t>
            </a:r>
            <a:endParaRPr lang="es-MX" sz="1600" dirty="0">
              <a:solidFill>
                <a:schemeClr val="bg2">
                  <a:lumMod val="25000"/>
                </a:schemeClr>
              </a:solidFill>
              <a:latin typeface="ZapfHumnst BT"/>
            </a:endParaRPr>
          </a:p>
        </p:txBody>
      </p:sp>
      <p:pic>
        <p:nvPicPr>
          <p:cNvPr id="18442" name="18 Imagen" descr="chipnuevo.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909" y="3770212"/>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capas?</a:t>
            </a:r>
          </a:p>
        </p:txBody>
      </p:sp>
      <p:sp>
        <p:nvSpPr>
          <p:cNvPr id="13" name="Text Box 11"/>
          <p:cNvSpPr txBox="1">
            <a:spLocks noChangeArrowheads="1"/>
          </p:cNvSpPr>
          <p:nvPr/>
        </p:nvSpPr>
        <p:spPr bwMode="auto">
          <a:xfrm>
            <a:off x="1209234" y="2886765"/>
            <a:ext cx="7100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Comunicación solo entre capas adyacentes</a:t>
            </a:r>
          </a:p>
          <a:p>
            <a:pPr marL="0" lvl="1" algn="just"/>
            <a:r>
              <a:rPr lang="es-ES" sz="1600" dirty="0">
                <a:solidFill>
                  <a:schemeClr val="bg2">
                    <a:lumMod val="25000"/>
                  </a:schemeClr>
                </a:solidFill>
                <a:latin typeface="ZapfHumnst BT"/>
              </a:rPr>
              <a:t>Estandariza la interacción entre capas.</a:t>
            </a:r>
            <a:endParaRPr lang="es-MX" sz="1600" dirty="0">
              <a:solidFill>
                <a:schemeClr val="bg2">
                  <a:lumMod val="25000"/>
                </a:schemeClr>
              </a:solidFill>
              <a:latin typeface="ZapfHumnst BT"/>
            </a:endParaRPr>
          </a:p>
        </p:txBody>
      </p:sp>
      <p:sp>
        <p:nvSpPr>
          <p:cNvPr id="16" name="CuadroTexto 15">
            <a:extLst>
              <a:ext uri="{FF2B5EF4-FFF2-40B4-BE49-F238E27FC236}">
                <a16:creationId xmlns:a16="http://schemas.microsoft.com/office/drawing/2014/main" id="{F774D158-61C1-4910-9861-CE2C3EBC0E92}"/>
              </a:ext>
            </a:extLst>
          </p:cNvPr>
          <p:cNvSpPr txBox="1"/>
          <p:nvPr/>
        </p:nvSpPr>
        <p:spPr>
          <a:xfrm>
            <a:off x="1200972" y="2132856"/>
            <a:ext cx="7907532" cy="707886"/>
          </a:xfrm>
          <a:prstGeom prst="rect">
            <a:avLst/>
          </a:prstGeom>
          <a:noFill/>
        </p:spPr>
        <p:txBody>
          <a:bodyPr wrap="square">
            <a:spAutoFit/>
          </a:bodyPr>
          <a:lstStyle/>
          <a:p>
            <a:pPr>
              <a:lnSpc>
                <a:spcPct val="100000"/>
              </a:lnSpc>
              <a:spcBef>
                <a:spcPct val="50000"/>
              </a:spcBef>
              <a:buClr>
                <a:srgbClr val="454551"/>
              </a:buClr>
              <a:tabLst>
                <a:tab pos="241300" algn="l"/>
              </a:tabLst>
            </a:pPr>
            <a:r>
              <a:rPr lang="es-ES" sz="2400" b="1" dirty="0">
                <a:solidFill>
                  <a:schemeClr val="accent6">
                    <a:lumMod val="75000"/>
                  </a:schemeClr>
                </a:solidFill>
                <a:latin typeface="ZapfHumnst BT"/>
              </a:rPr>
              <a:t>Cada capa tiene funciones y protocolos claramente definidos</a:t>
            </a:r>
          </a:p>
          <a:p>
            <a:pPr>
              <a:lnSpc>
                <a:spcPct val="100000"/>
              </a:lnSpc>
              <a:buClr>
                <a:srgbClr val="454551"/>
              </a:buClr>
              <a:tabLst>
                <a:tab pos="241300" algn="l"/>
              </a:tabLst>
            </a:pPr>
            <a:r>
              <a:rPr lang="es-ES" sz="1600" dirty="0">
                <a:solidFill>
                  <a:schemeClr val="bg2">
                    <a:lumMod val="25000"/>
                  </a:schemeClr>
                </a:solidFill>
                <a:latin typeface="ZapfHumnst BT"/>
              </a:rPr>
              <a:t>No se traslapan o repiten entre capas.</a:t>
            </a:r>
            <a:endParaRPr lang="es-ES" sz="2400" b="1" dirty="0">
              <a:solidFill>
                <a:schemeClr val="accent6">
                  <a:lumMod val="75000"/>
                </a:schemeClr>
              </a:solidFill>
              <a:latin typeface="ZapfHumnst BT"/>
            </a:endParaRPr>
          </a:p>
        </p:txBody>
      </p:sp>
      <p:pic>
        <p:nvPicPr>
          <p:cNvPr id="5" name="Imagen 4" descr="Interfaz de usuario gráfica, Aplicación&#10;&#10;Descripción generada automáticamente">
            <a:extLst>
              <a:ext uri="{FF2B5EF4-FFF2-40B4-BE49-F238E27FC236}">
                <a16:creationId xmlns:a16="http://schemas.microsoft.com/office/drawing/2014/main" id="{13924E54-0BDF-4E38-900C-A015501131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1560" y="2895185"/>
            <a:ext cx="383823" cy="691046"/>
          </a:xfrm>
          <a:prstGeom prst="rect">
            <a:avLst/>
          </a:prstGeom>
        </p:spPr>
      </p:pic>
      <p:pic>
        <p:nvPicPr>
          <p:cNvPr id="7" name="Imagen 6" descr="Diagrama&#10;&#10;Descripción generada automáticamente">
            <a:extLst>
              <a:ext uri="{FF2B5EF4-FFF2-40B4-BE49-F238E27FC236}">
                <a16:creationId xmlns:a16="http://schemas.microsoft.com/office/drawing/2014/main" id="{FAB25FC4-0D07-4B03-9BEC-0CD68648EC7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512" y="5266023"/>
            <a:ext cx="765561" cy="574530"/>
          </a:xfrm>
          <a:prstGeom prst="rect">
            <a:avLst/>
          </a:prstGeom>
        </p:spPr>
      </p:pic>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7"/>
                                        </p:tgtEl>
                                        <p:attrNameLst>
                                          <p:attrName>style.visibility</p:attrName>
                                        </p:attrNameLst>
                                      </p:cBhvr>
                                      <p:to>
                                        <p:strVal val="visible"/>
                                      </p:to>
                                    </p:set>
                                    <p:animEffect transition="in" filter="box(in)">
                                      <p:cBhvr>
                                        <p:cTn id="22" dur="2000"/>
                                        <p:tgtEl>
                                          <p:spTgt spid="1434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box(in)">
                                      <p:cBhvr>
                                        <p:cTn id="27" dur="2000"/>
                                        <p:tgtEl>
                                          <p:spTgt spid="1434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box(in)">
                                      <p:cBhvr>
                                        <p:cTn id="32" dur="20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83"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53"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77"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2313</TotalTime>
  <Words>2239</Words>
  <Application>Microsoft Office PowerPoint</Application>
  <PresentationFormat>Presentación en pantalla (4:3)</PresentationFormat>
  <Paragraphs>207</Paragraphs>
  <Slides>32</Slides>
  <Notes>14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2" baseType="lpstr">
      <vt:lpstr>Arial</vt: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128</cp:revision>
  <dcterms:created xsi:type="dcterms:W3CDTF">2013-06-11T22:32:36Z</dcterms:created>
  <dcterms:modified xsi:type="dcterms:W3CDTF">2022-05-24T13:36:28Z</dcterms:modified>
</cp:coreProperties>
</file>