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7" r:id="rId2"/>
    <p:sldId id="275" r:id="rId3"/>
    <p:sldId id="303" r:id="rId4"/>
    <p:sldId id="307" r:id="rId5"/>
    <p:sldId id="262" r:id="rId6"/>
    <p:sldId id="308" r:id="rId7"/>
    <p:sldId id="309" r:id="rId8"/>
  </p:sldIdLst>
  <p:sldSz cx="9144000" cy="6858000" type="screen4x3"/>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E2200"/>
    <a:srgbClr val="050AC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62" autoAdjust="0"/>
    <p:restoredTop sz="92819" autoAdjust="0"/>
  </p:normalViewPr>
  <p:slideViewPr>
    <p:cSldViewPr>
      <p:cViewPr varScale="1">
        <p:scale>
          <a:sx n="102" d="100"/>
          <a:sy n="102" d="100"/>
        </p:scale>
        <p:origin x="1800" y="10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MX" dirty="0"/>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D445F07-8756-451B-A938-0248325FC7BB}" type="datetimeFigureOut">
              <a:rPr lang="es-MX" smtClean="0"/>
              <a:t>12/06/2022</a:t>
            </a:fld>
            <a:endParaRPr lang="es-MX" dirty="0"/>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MX" dirty="0"/>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MX" dirty="0"/>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993AEC0-242E-4FA7-9D3C-51E1036AC3CB}" type="slidenum">
              <a:rPr lang="es-MX" smtClean="0"/>
              <a:t>‹Nº›</a:t>
            </a:fld>
            <a:endParaRPr lang="es-MX" dirty="0"/>
          </a:p>
        </p:txBody>
      </p:sp>
    </p:spTree>
    <p:extLst>
      <p:ext uri="{BB962C8B-B14F-4D97-AF65-F5344CB8AC3E}">
        <p14:creationId xmlns:p14="http://schemas.microsoft.com/office/powerpoint/2010/main" val="38170667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MX" dirty="0"/>
          </a:p>
        </p:txBody>
      </p:sp>
      <p:sp>
        <p:nvSpPr>
          <p:cNvPr id="4" name="3 Marcador de número de diapositiva"/>
          <p:cNvSpPr>
            <a:spLocks noGrp="1"/>
          </p:cNvSpPr>
          <p:nvPr>
            <p:ph type="sldNum" sz="quarter" idx="10"/>
          </p:nvPr>
        </p:nvSpPr>
        <p:spPr/>
        <p:txBody>
          <a:bodyPr/>
          <a:lstStyle/>
          <a:p>
            <a:fld id="{5993AEC0-242E-4FA7-9D3C-51E1036AC3CB}" type="slidenum">
              <a:rPr lang="es-MX" smtClean="0"/>
              <a:t>1</a:t>
            </a:fld>
            <a:endParaRPr lang="es-MX" dirty="0"/>
          </a:p>
        </p:txBody>
      </p:sp>
    </p:spTree>
    <p:extLst>
      <p:ext uri="{BB962C8B-B14F-4D97-AF65-F5344CB8AC3E}">
        <p14:creationId xmlns:p14="http://schemas.microsoft.com/office/powerpoint/2010/main" val="14854257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10"/>
          </p:nvPr>
        </p:nvSpPr>
        <p:spPr/>
        <p:txBody>
          <a:bodyPr/>
          <a:lstStyle/>
          <a:p>
            <a:fld id="{5993AEC0-242E-4FA7-9D3C-51E1036AC3CB}" type="slidenum">
              <a:rPr lang="es-MX" smtClean="0"/>
              <a:t>2</a:t>
            </a:fld>
            <a:endParaRPr lang="es-MX" dirty="0"/>
          </a:p>
        </p:txBody>
      </p:sp>
    </p:spTree>
    <p:extLst>
      <p:ext uri="{BB962C8B-B14F-4D97-AF65-F5344CB8AC3E}">
        <p14:creationId xmlns:p14="http://schemas.microsoft.com/office/powerpoint/2010/main" val="26548673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10"/>
          </p:nvPr>
        </p:nvSpPr>
        <p:spPr/>
        <p:txBody>
          <a:bodyPr/>
          <a:lstStyle/>
          <a:p>
            <a:fld id="{5993AEC0-242E-4FA7-9D3C-51E1036AC3CB}" type="slidenum">
              <a:rPr lang="es-MX" smtClean="0"/>
              <a:t>3</a:t>
            </a:fld>
            <a:endParaRPr lang="es-MX" dirty="0"/>
          </a:p>
        </p:txBody>
      </p:sp>
    </p:spTree>
    <p:extLst>
      <p:ext uri="{BB962C8B-B14F-4D97-AF65-F5344CB8AC3E}">
        <p14:creationId xmlns:p14="http://schemas.microsoft.com/office/powerpoint/2010/main" val="7983615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10"/>
          </p:nvPr>
        </p:nvSpPr>
        <p:spPr/>
        <p:txBody>
          <a:bodyPr/>
          <a:lstStyle/>
          <a:p>
            <a:fld id="{5993AEC0-242E-4FA7-9D3C-51E1036AC3CB}" type="slidenum">
              <a:rPr lang="es-MX" smtClean="0"/>
              <a:t>4</a:t>
            </a:fld>
            <a:endParaRPr lang="es-MX" dirty="0"/>
          </a:p>
        </p:txBody>
      </p:sp>
    </p:spTree>
    <p:extLst>
      <p:ext uri="{BB962C8B-B14F-4D97-AF65-F5344CB8AC3E}">
        <p14:creationId xmlns:p14="http://schemas.microsoft.com/office/powerpoint/2010/main" val="14511939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a:t>Haga clic para modificar el estilo de título del patrón</a:t>
            </a:r>
            <a:endParaRPr lang="es-MX"/>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s-MX"/>
          </a:p>
        </p:txBody>
      </p:sp>
      <p:sp>
        <p:nvSpPr>
          <p:cNvPr id="4" name="3 Marcador de fecha"/>
          <p:cNvSpPr>
            <a:spLocks noGrp="1"/>
          </p:cNvSpPr>
          <p:nvPr>
            <p:ph type="dt" sz="half" idx="10"/>
          </p:nvPr>
        </p:nvSpPr>
        <p:spPr/>
        <p:txBody>
          <a:bodyPr/>
          <a:lstStyle/>
          <a:p>
            <a:fld id="{5E75A0DC-66C6-4CEC-A5EB-F8C97CEC3796}" type="datetimeFigureOut">
              <a:rPr lang="es-MX" smtClean="0"/>
              <a:t>12/06/2022</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42313673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MX"/>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fecha"/>
          <p:cNvSpPr>
            <a:spLocks noGrp="1"/>
          </p:cNvSpPr>
          <p:nvPr>
            <p:ph type="dt" sz="half" idx="10"/>
          </p:nvPr>
        </p:nvSpPr>
        <p:spPr/>
        <p:txBody>
          <a:bodyPr/>
          <a:lstStyle/>
          <a:p>
            <a:fld id="{5E75A0DC-66C6-4CEC-A5EB-F8C97CEC3796}" type="datetimeFigureOut">
              <a:rPr lang="es-MX" smtClean="0"/>
              <a:t>12/06/2022</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13328958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a:t>Haga clic para modificar el estilo de título del patrón</a:t>
            </a:r>
            <a:endParaRPr lang="es-MX"/>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fecha"/>
          <p:cNvSpPr>
            <a:spLocks noGrp="1"/>
          </p:cNvSpPr>
          <p:nvPr>
            <p:ph type="dt" sz="half" idx="10"/>
          </p:nvPr>
        </p:nvSpPr>
        <p:spPr/>
        <p:txBody>
          <a:bodyPr/>
          <a:lstStyle/>
          <a:p>
            <a:fld id="{5E75A0DC-66C6-4CEC-A5EB-F8C97CEC3796}" type="datetimeFigureOut">
              <a:rPr lang="es-MX" smtClean="0"/>
              <a:t>12/06/2022</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8788415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MX"/>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fecha"/>
          <p:cNvSpPr>
            <a:spLocks noGrp="1"/>
          </p:cNvSpPr>
          <p:nvPr>
            <p:ph type="dt" sz="half" idx="10"/>
          </p:nvPr>
        </p:nvSpPr>
        <p:spPr/>
        <p:txBody>
          <a:bodyPr/>
          <a:lstStyle/>
          <a:p>
            <a:fld id="{5E75A0DC-66C6-4CEC-A5EB-F8C97CEC3796}" type="datetimeFigureOut">
              <a:rPr lang="es-MX" smtClean="0"/>
              <a:t>12/06/2022</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5733793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a:t>Haga clic para modificar el estilo de título del patrón</a:t>
            </a:r>
            <a:endParaRPr lang="es-MX"/>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3 Marcador de fecha"/>
          <p:cNvSpPr>
            <a:spLocks noGrp="1"/>
          </p:cNvSpPr>
          <p:nvPr>
            <p:ph type="dt" sz="half" idx="10"/>
          </p:nvPr>
        </p:nvSpPr>
        <p:spPr/>
        <p:txBody>
          <a:bodyPr/>
          <a:lstStyle/>
          <a:p>
            <a:fld id="{5E75A0DC-66C6-4CEC-A5EB-F8C97CEC3796}" type="datetimeFigureOut">
              <a:rPr lang="es-MX" smtClean="0"/>
              <a:t>12/06/2022</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33127862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MX"/>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4 Marcador de fecha"/>
          <p:cNvSpPr>
            <a:spLocks noGrp="1"/>
          </p:cNvSpPr>
          <p:nvPr>
            <p:ph type="dt" sz="half" idx="10"/>
          </p:nvPr>
        </p:nvSpPr>
        <p:spPr/>
        <p:txBody>
          <a:bodyPr/>
          <a:lstStyle/>
          <a:p>
            <a:fld id="{5E75A0DC-66C6-4CEC-A5EB-F8C97CEC3796}" type="datetimeFigureOut">
              <a:rPr lang="es-MX" smtClean="0"/>
              <a:t>12/06/2022</a:t>
            </a:fld>
            <a:endParaRPr lang="es-MX" dirty="0"/>
          </a:p>
        </p:txBody>
      </p:sp>
      <p:sp>
        <p:nvSpPr>
          <p:cNvPr id="6" name="5 Marcador de pie de página"/>
          <p:cNvSpPr>
            <a:spLocks noGrp="1"/>
          </p:cNvSpPr>
          <p:nvPr>
            <p:ph type="ftr" sz="quarter" idx="11"/>
          </p:nvPr>
        </p:nvSpPr>
        <p:spPr/>
        <p:txBody>
          <a:bodyPr/>
          <a:lstStyle/>
          <a:p>
            <a:endParaRPr lang="es-MX" dirty="0"/>
          </a:p>
        </p:txBody>
      </p:sp>
      <p:sp>
        <p:nvSpPr>
          <p:cNvPr id="7" name="6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34727605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a:t>Haga clic para modificar el estilo de título del patrón</a:t>
            </a:r>
            <a:endParaRPr lang="es-MX"/>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7" name="6 Marcador de fecha"/>
          <p:cNvSpPr>
            <a:spLocks noGrp="1"/>
          </p:cNvSpPr>
          <p:nvPr>
            <p:ph type="dt" sz="half" idx="10"/>
          </p:nvPr>
        </p:nvSpPr>
        <p:spPr/>
        <p:txBody>
          <a:bodyPr/>
          <a:lstStyle/>
          <a:p>
            <a:fld id="{5E75A0DC-66C6-4CEC-A5EB-F8C97CEC3796}" type="datetimeFigureOut">
              <a:rPr lang="es-MX" smtClean="0"/>
              <a:t>12/06/2022</a:t>
            </a:fld>
            <a:endParaRPr lang="es-MX" dirty="0"/>
          </a:p>
        </p:txBody>
      </p:sp>
      <p:sp>
        <p:nvSpPr>
          <p:cNvPr id="8" name="7 Marcador de pie de página"/>
          <p:cNvSpPr>
            <a:spLocks noGrp="1"/>
          </p:cNvSpPr>
          <p:nvPr>
            <p:ph type="ftr" sz="quarter" idx="11"/>
          </p:nvPr>
        </p:nvSpPr>
        <p:spPr/>
        <p:txBody>
          <a:bodyPr/>
          <a:lstStyle/>
          <a:p>
            <a:endParaRPr lang="es-MX" dirty="0"/>
          </a:p>
        </p:txBody>
      </p:sp>
      <p:sp>
        <p:nvSpPr>
          <p:cNvPr id="9" name="8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25791569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MX"/>
          </a:p>
        </p:txBody>
      </p:sp>
      <p:sp>
        <p:nvSpPr>
          <p:cNvPr id="3" name="2 Marcador de fecha"/>
          <p:cNvSpPr>
            <a:spLocks noGrp="1"/>
          </p:cNvSpPr>
          <p:nvPr>
            <p:ph type="dt" sz="half" idx="10"/>
          </p:nvPr>
        </p:nvSpPr>
        <p:spPr/>
        <p:txBody>
          <a:bodyPr/>
          <a:lstStyle/>
          <a:p>
            <a:fld id="{5E75A0DC-66C6-4CEC-A5EB-F8C97CEC3796}" type="datetimeFigureOut">
              <a:rPr lang="es-MX" smtClean="0"/>
              <a:t>12/06/2022</a:t>
            </a:fld>
            <a:endParaRPr lang="es-MX" dirty="0"/>
          </a:p>
        </p:txBody>
      </p:sp>
      <p:sp>
        <p:nvSpPr>
          <p:cNvPr id="4" name="3 Marcador de pie de página"/>
          <p:cNvSpPr>
            <a:spLocks noGrp="1"/>
          </p:cNvSpPr>
          <p:nvPr>
            <p:ph type="ftr" sz="quarter" idx="11"/>
          </p:nvPr>
        </p:nvSpPr>
        <p:spPr/>
        <p:txBody>
          <a:bodyPr/>
          <a:lstStyle/>
          <a:p>
            <a:endParaRPr lang="es-MX" dirty="0"/>
          </a:p>
        </p:txBody>
      </p:sp>
      <p:sp>
        <p:nvSpPr>
          <p:cNvPr id="5" name="4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21797410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5E75A0DC-66C6-4CEC-A5EB-F8C97CEC3796}" type="datetimeFigureOut">
              <a:rPr lang="es-MX" smtClean="0"/>
              <a:t>12/06/2022</a:t>
            </a:fld>
            <a:endParaRPr lang="es-MX" dirty="0"/>
          </a:p>
        </p:txBody>
      </p:sp>
      <p:sp>
        <p:nvSpPr>
          <p:cNvPr id="3" name="2 Marcador de pie de página"/>
          <p:cNvSpPr>
            <a:spLocks noGrp="1"/>
          </p:cNvSpPr>
          <p:nvPr>
            <p:ph type="ftr" sz="quarter" idx="11"/>
          </p:nvPr>
        </p:nvSpPr>
        <p:spPr/>
        <p:txBody>
          <a:bodyPr/>
          <a:lstStyle/>
          <a:p>
            <a:endParaRPr lang="es-MX" dirty="0"/>
          </a:p>
        </p:txBody>
      </p:sp>
      <p:sp>
        <p:nvSpPr>
          <p:cNvPr id="4" name="3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29251508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a:t>Haga clic para modificar el estilo de título del patrón</a:t>
            </a:r>
            <a:endParaRPr lang="es-MX"/>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5E75A0DC-66C6-4CEC-A5EB-F8C97CEC3796}" type="datetimeFigureOut">
              <a:rPr lang="es-MX" smtClean="0"/>
              <a:t>12/06/2022</a:t>
            </a:fld>
            <a:endParaRPr lang="es-MX" dirty="0"/>
          </a:p>
        </p:txBody>
      </p:sp>
      <p:sp>
        <p:nvSpPr>
          <p:cNvPr id="6" name="5 Marcador de pie de página"/>
          <p:cNvSpPr>
            <a:spLocks noGrp="1"/>
          </p:cNvSpPr>
          <p:nvPr>
            <p:ph type="ftr" sz="quarter" idx="11"/>
          </p:nvPr>
        </p:nvSpPr>
        <p:spPr/>
        <p:txBody>
          <a:bodyPr/>
          <a:lstStyle/>
          <a:p>
            <a:endParaRPr lang="es-MX" dirty="0"/>
          </a:p>
        </p:txBody>
      </p:sp>
      <p:sp>
        <p:nvSpPr>
          <p:cNvPr id="7" name="6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22447041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a:t>Haga clic para modificar el estilo de título del patrón</a:t>
            </a:r>
            <a:endParaRPr lang="es-MX"/>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dirty="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5E75A0DC-66C6-4CEC-A5EB-F8C97CEC3796}" type="datetimeFigureOut">
              <a:rPr lang="es-MX" smtClean="0"/>
              <a:t>12/06/2022</a:t>
            </a:fld>
            <a:endParaRPr lang="es-MX" dirty="0"/>
          </a:p>
        </p:txBody>
      </p:sp>
      <p:sp>
        <p:nvSpPr>
          <p:cNvPr id="6" name="5 Marcador de pie de página"/>
          <p:cNvSpPr>
            <a:spLocks noGrp="1"/>
          </p:cNvSpPr>
          <p:nvPr>
            <p:ph type="ftr" sz="quarter" idx="11"/>
          </p:nvPr>
        </p:nvSpPr>
        <p:spPr/>
        <p:txBody>
          <a:bodyPr/>
          <a:lstStyle/>
          <a:p>
            <a:endParaRPr lang="es-MX" dirty="0"/>
          </a:p>
        </p:txBody>
      </p:sp>
      <p:sp>
        <p:nvSpPr>
          <p:cNvPr id="7" name="6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5959272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a:t>Haga clic para modificar el estilo de título del patrón</a:t>
            </a:r>
            <a:endParaRPr lang="es-MX"/>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75A0DC-66C6-4CEC-A5EB-F8C97CEC3796}" type="datetimeFigureOut">
              <a:rPr lang="es-MX" smtClean="0"/>
              <a:t>12/06/2022</a:t>
            </a:fld>
            <a:endParaRPr lang="es-MX" dirty="0"/>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dirty="0"/>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77EE1E-7A06-4E7F-9AFB-189FC69B7B0C}" type="slidenum">
              <a:rPr lang="es-MX" smtClean="0"/>
              <a:t>‹Nº›</a:t>
            </a:fld>
            <a:endParaRPr lang="es-MX" dirty="0"/>
          </a:p>
        </p:txBody>
      </p:sp>
    </p:spTree>
    <p:extLst>
      <p:ext uri="{BB962C8B-B14F-4D97-AF65-F5344CB8AC3E}">
        <p14:creationId xmlns:p14="http://schemas.microsoft.com/office/powerpoint/2010/main" val="201769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45840" y="620688"/>
            <a:ext cx="7342584" cy="1470025"/>
          </a:xfrm>
        </p:spPr>
        <p:txBody>
          <a:bodyPr rtlCol="0">
            <a:normAutofit/>
          </a:bodyPr>
          <a:lstStyle/>
          <a:p>
            <a:pPr algn="l" eaLnBrk="1" fontAlgn="auto" hangingPunct="1">
              <a:spcAft>
                <a:spcPts val="0"/>
              </a:spcAft>
              <a:defRPr/>
            </a:pPr>
            <a:r>
              <a:rPr lang="es-MX" sz="3200" dirty="0">
                <a:solidFill>
                  <a:schemeClr val="bg2">
                    <a:lumMod val="50000"/>
                  </a:schemeClr>
                </a:solidFill>
              </a:rPr>
              <a:t>TC 2006B </a:t>
            </a:r>
            <a:br>
              <a:rPr lang="es-MX" sz="3200" dirty="0">
                <a:solidFill>
                  <a:schemeClr val="bg2">
                    <a:lumMod val="50000"/>
                  </a:schemeClr>
                </a:solidFill>
              </a:rPr>
            </a:br>
            <a:r>
              <a:rPr lang="es-MX" sz="3200" dirty="0">
                <a:solidFill>
                  <a:schemeClr val="bg2">
                    <a:lumMod val="50000"/>
                  </a:schemeClr>
                </a:solidFill>
              </a:rPr>
              <a:t>Interconexión de dispositivos</a:t>
            </a:r>
          </a:p>
        </p:txBody>
      </p:sp>
      <p:sp>
        <p:nvSpPr>
          <p:cNvPr id="3" name="Subtitle 2"/>
          <p:cNvSpPr>
            <a:spLocks noGrp="1"/>
          </p:cNvSpPr>
          <p:nvPr>
            <p:ph type="subTitle" idx="1"/>
          </p:nvPr>
        </p:nvSpPr>
        <p:spPr>
          <a:xfrm>
            <a:off x="1371600" y="2376463"/>
            <a:ext cx="6400800" cy="1249288"/>
          </a:xfrm>
        </p:spPr>
        <p:txBody>
          <a:bodyPr rtlCol="0">
            <a:normAutofit/>
          </a:bodyPr>
          <a:lstStyle/>
          <a:p>
            <a:pPr eaLnBrk="1" fontAlgn="auto" hangingPunct="1">
              <a:spcAft>
                <a:spcPts val="0"/>
              </a:spcAft>
              <a:defRPr/>
            </a:pPr>
            <a:r>
              <a:rPr lang="es-MX" b="1" dirty="0">
                <a:solidFill>
                  <a:schemeClr val="accent4">
                    <a:lumMod val="50000"/>
                  </a:schemeClr>
                </a:solidFill>
              </a:rPr>
              <a:t>Protocolos de ruteo</a:t>
            </a:r>
          </a:p>
          <a:p>
            <a:pPr eaLnBrk="1" fontAlgn="auto" hangingPunct="1">
              <a:spcAft>
                <a:spcPts val="0"/>
              </a:spcAft>
              <a:defRPr/>
            </a:pPr>
            <a:r>
              <a:rPr lang="es-MX" sz="2000" dirty="0">
                <a:solidFill>
                  <a:schemeClr val="accent4">
                    <a:lumMod val="50000"/>
                  </a:schemeClr>
                </a:solidFill>
              </a:rPr>
              <a:t>Tecnológico de Monterrey, Campus Querétaro</a:t>
            </a:r>
          </a:p>
        </p:txBody>
      </p:sp>
      <p:pic>
        <p:nvPicPr>
          <p:cNvPr id="5" name="Imagen 4" descr="Logotipo&#10;&#10;Descripción generada automáticamente">
            <a:extLst>
              <a:ext uri="{FF2B5EF4-FFF2-40B4-BE49-F238E27FC236}">
                <a16:creationId xmlns:a16="http://schemas.microsoft.com/office/drawing/2014/main" id="{F4BFC986-6D54-472C-AD54-15826305BF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31840" y="3426007"/>
            <a:ext cx="2808312" cy="3322510"/>
          </a:xfrm>
          <a:prstGeom prst="rect">
            <a:avLst/>
          </a:prstGeom>
        </p:spPr>
      </p:pic>
    </p:spTree>
    <p:extLst>
      <p:ext uri="{BB962C8B-B14F-4D97-AF65-F5344CB8AC3E}">
        <p14:creationId xmlns:p14="http://schemas.microsoft.com/office/powerpoint/2010/main" val="25538555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a:xfrm>
            <a:off x="144016" y="44624"/>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200" b="1" dirty="0">
                <a:solidFill>
                  <a:schemeClr val="accent4">
                    <a:lumMod val="50000"/>
                  </a:schemeClr>
                </a:solidFill>
                <a:effectLst>
                  <a:outerShdw blurRad="38100" dist="38100" dir="2700000" algn="tl">
                    <a:srgbClr val="C0C0C0"/>
                  </a:outerShdw>
                </a:effectLst>
                <a:latin typeface="Dom Casual" charset="0"/>
              </a:rPr>
              <a:t>Protocolos de ruteo</a:t>
            </a:r>
          </a:p>
        </p:txBody>
      </p:sp>
      <p:sp>
        <p:nvSpPr>
          <p:cNvPr id="7" name="Rectangle 1"/>
          <p:cNvSpPr>
            <a:spLocks noChangeArrowheads="1"/>
          </p:cNvSpPr>
          <p:nvPr/>
        </p:nvSpPr>
        <p:spPr bwMode="auto">
          <a:xfrm>
            <a:off x="395536" y="1556792"/>
            <a:ext cx="8208912" cy="16618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eaLnBrk="0" fontAlgn="base" hangingPunct="0">
              <a:lnSpc>
                <a:spcPts val="2500"/>
              </a:lnSpc>
              <a:spcBef>
                <a:spcPct val="0"/>
              </a:spcBef>
              <a:spcAft>
                <a:spcPct val="0"/>
              </a:spcAft>
            </a:pPr>
            <a:r>
              <a:rPr lang="es-ES" altLang="es-MX" sz="1600" dirty="0">
                <a:solidFill>
                  <a:schemeClr val="bg2">
                    <a:lumMod val="25000"/>
                  </a:schemeClr>
                </a:solidFill>
                <a:latin typeface="Arial" pitchFamily="34" charset="0"/>
                <a:cs typeface="Arial" pitchFamily="34" charset="0"/>
              </a:rPr>
              <a:t>Un </a:t>
            </a:r>
            <a:r>
              <a:rPr lang="es-ES" altLang="es-MX" sz="1600" b="1" dirty="0">
                <a:solidFill>
                  <a:schemeClr val="bg2">
                    <a:lumMod val="25000"/>
                  </a:schemeClr>
                </a:solidFill>
                <a:latin typeface="Arial" pitchFamily="34" charset="0"/>
                <a:cs typeface="Arial" pitchFamily="34" charset="0"/>
              </a:rPr>
              <a:t>protocolo de ruteo </a:t>
            </a:r>
            <a:r>
              <a:rPr lang="es-ES" altLang="es-MX" sz="1600" b="1" dirty="0">
                <a:solidFill>
                  <a:schemeClr val="accent6">
                    <a:lumMod val="75000"/>
                  </a:schemeClr>
                </a:solidFill>
                <a:latin typeface="Arial" pitchFamily="34" charset="0"/>
                <a:cs typeface="Arial" pitchFamily="34" charset="0"/>
              </a:rPr>
              <a:t>es un conjunto de reglas que describe cómo los dispositivos de ruteo de la capa tres enviarán actualizaciones entre ellos acerca de las redes disponibles. </a:t>
            </a:r>
            <a:r>
              <a:rPr lang="es-ES" altLang="es-MX" sz="1600" dirty="0">
                <a:solidFill>
                  <a:schemeClr val="bg2">
                    <a:lumMod val="25000"/>
                  </a:schemeClr>
                </a:solidFill>
                <a:latin typeface="Arial" pitchFamily="34" charset="0"/>
                <a:cs typeface="Arial" pitchFamily="34" charset="0"/>
              </a:rPr>
              <a:t>Si existe más de una ruta hacia una red remota, el protocolo también determina cómo seleccionar la mejor ruta. Las rutas aprendidas de las actualizaciones son mantenidas en la tabla de ruteo de cada ruteador.</a:t>
            </a:r>
            <a:endParaRPr lang="es-MX" altLang="es-MX" sz="1600" dirty="0">
              <a:solidFill>
                <a:schemeClr val="bg2">
                  <a:lumMod val="25000"/>
                </a:schemeClr>
              </a:solidFill>
              <a:latin typeface="Arial" pitchFamily="34" charset="0"/>
              <a:cs typeface="Arial" pitchFamily="34" charset="0"/>
            </a:endParaRPr>
          </a:p>
        </p:txBody>
      </p:sp>
      <p:pic>
        <p:nvPicPr>
          <p:cNvPr id="4" name="Imagen 3" descr="Diagrama&#10;&#10;Descripción generada automáticamente">
            <a:extLst>
              <a:ext uri="{FF2B5EF4-FFF2-40B4-BE49-F238E27FC236}">
                <a16:creationId xmlns:a16="http://schemas.microsoft.com/office/drawing/2014/main" id="{0A9566A6-E447-4D86-9E38-85D3DE28315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23628" y="3565614"/>
            <a:ext cx="6552728" cy="2575900"/>
          </a:xfrm>
          <a:prstGeom prst="rect">
            <a:avLst/>
          </a:prstGeom>
        </p:spPr>
      </p:pic>
    </p:spTree>
    <p:extLst>
      <p:ext uri="{BB962C8B-B14F-4D97-AF65-F5344CB8AC3E}">
        <p14:creationId xmlns:p14="http://schemas.microsoft.com/office/powerpoint/2010/main" val="32669006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a:xfrm>
            <a:off x="144016" y="44624"/>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200" dirty="0">
                <a:solidFill>
                  <a:srgbClr val="3333CC"/>
                </a:solidFill>
                <a:effectLst>
                  <a:outerShdw blurRad="38100" dist="38100" dir="2700000" algn="tl">
                    <a:srgbClr val="C0C0C0"/>
                  </a:outerShdw>
                </a:effectLst>
                <a:latin typeface="Dom Casual" charset="0"/>
              </a:rPr>
              <a:t> </a:t>
            </a:r>
            <a:r>
              <a:rPr lang="es-ES_tradnl" sz="3200" b="1" dirty="0">
                <a:solidFill>
                  <a:schemeClr val="accent4">
                    <a:lumMod val="50000"/>
                  </a:schemeClr>
                </a:solidFill>
                <a:effectLst>
                  <a:outerShdw blurRad="38100" dist="38100" dir="2700000" algn="tl">
                    <a:srgbClr val="C0C0C0"/>
                  </a:outerShdw>
                </a:effectLst>
                <a:latin typeface="Dom Casual" charset="0"/>
              </a:rPr>
              <a:t>Tablas de ruteo</a:t>
            </a:r>
          </a:p>
        </p:txBody>
      </p:sp>
      <p:sp>
        <p:nvSpPr>
          <p:cNvPr id="7" name="Rectangle 1">
            <a:extLst>
              <a:ext uri="{FF2B5EF4-FFF2-40B4-BE49-F238E27FC236}">
                <a16:creationId xmlns:a16="http://schemas.microsoft.com/office/drawing/2014/main" id="{A9251F75-48F8-4CC4-8492-52B05D02FBB0}"/>
              </a:ext>
            </a:extLst>
          </p:cNvPr>
          <p:cNvSpPr>
            <a:spLocks noChangeArrowheads="1"/>
          </p:cNvSpPr>
          <p:nvPr/>
        </p:nvSpPr>
        <p:spPr bwMode="auto">
          <a:xfrm>
            <a:off x="467544" y="1187624"/>
            <a:ext cx="8208912" cy="13412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eaLnBrk="0" fontAlgn="base" hangingPunct="0">
              <a:lnSpc>
                <a:spcPts val="2500"/>
              </a:lnSpc>
              <a:spcBef>
                <a:spcPct val="0"/>
              </a:spcBef>
              <a:spcAft>
                <a:spcPct val="0"/>
              </a:spcAft>
            </a:pPr>
            <a:r>
              <a:rPr lang="es-ES" altLang="es-MX" sz="1600" dirty="0">
                <a:solidFill>
                  <a:schemeClr val="bg2">
                    <a:lumMod val="25000"/>
                  </a:schemeClr>
                </a:solidFill>
                <a:latin typeface="Arial" pitchFamily="34" charset="0"/>
                <a:cs typeface="Arial" pitchFamily="34" charset="0"/>
              </a:rPr>
              <a:t>Un ruteador se basa en su </a:t>
            </a:r>
            <a:r>
              <a:rPr lang="es-ES" altLang="es-MX" sz="1600" b="1" dirty="0">
                <a:solidFill>
                  <a:schemeClr val="bg2">
                    <a:lumMod val="25000"/>
                  </a:schemeClr>
                </a:solidFill>
                <a:latin typeface="Arial" pitchFamily="34" charset="0"/>
                <a:cs typeface="Arial" pitchFamily="34" charset="0"/>
              </a:rPr>
              <a:t>tabla de ruteo </a:t>
            </a:r>
            <a:r>
              <a:rPr lang="es-ES" altLang="es-MX" sz="1600" b="1" dirty="0">
                <a:solidFill>
                  <a:schemeClr val="accent6">
                    <a:lumMod val="75000"/>
                  </a:schemeClr>
                </a:solidFill>
                <a:latin typeface="Arial" pitchFamily="34" charset="0"/>
                <a:cs typeface="Arial" pitchFamily="34" charset="0"/>
              </a:rPr>
              <a:t>para tomar decisiones acerca de hacia dónde enviar los paquetes de datos para que éstos lleguen a su destino final </a:t>
            </a:r>
            <a:r>
              <a:rPr lang="es-ES" altLang="es-MX" sz="1600" dirty="0">
                <a:solidFill>
                  <a:schemeClr val="bg2">
                    <a:lumMod val="25000"/>
                  </a:schemeClr>
                </a:solidFill>
                <a:latin typeface="Arial" pitchFamily="34" charset="0"/>
                <a:cs typeface="Arial" pitchFamily="34" charset="0"/>
              </a:rPr>
              <a:t>el cual está identificado en la dirección destino del paquete. Típicamente, una tabla de ruteo contiene cuatro campos: </a:t>
            </a:r>
            <a:r>
              <a:rPr lang="es-ES" altLang="es-MX" sz="1600" b="1" dirty="0">
                <a:solidFill>
                  <a:schemeClr val="bg2">
                    <a:lumMod val="25000"/>
                  </a:schemeClr>
                </a:solidFill>
                <a:latin typeface="Arial" pitchFamily="34" charset="0"/>
                <a:cs typeface="Arial" pitchFamily="34" charset="0"/>
              </a:rPr>
              <a:t>network, outgoing interface, metric, next logical hop</a:t>
            </a:r>
            <a:r>
              <a:rPr lang="es-ES" altLang="es-MX" sz="1600" dirty="0">
                <a:solidFill>
                  <a:schemeClr val="bg2">
                    <a:lumMod val="25000"/>
                  </a:schemeClr>
                </a:solidFill>
                <a:latin typeface="Arial" pitchFamily="34" charset="0"/>
                <a:cs typeface="Arial" pitchFamily="34" charset="0"/>
              </a:rPr>
              <a:t>.</a:t>
            </a:r>
            <a:endParaRPr lang="es-MX" altLang="es-MX" sz="1600" dirty="0">
              <a:solidFill>
                <a:schemeClr val="bg2">
                  <a:lumMod val="25000"/>
                </a:schemeClr>
              </a:solidFill>
              <a:latin typeface="Arial" pitchFamily="34" charset="0"/>
              <a:cs typeface="Arial" pitchFamily="34" charset="0"/>
            </a:endParaRPr>
          </a:p>
        </p:txBody>
      </p:sp>
      <p:pic>
        <p:nvPicPr>
          <p:cNvPr id="4" name="Imagen 3" descr="Diagrama&#10;&#10;Descripción generada automáticamente">
            <a:extLst>
              <a:ext uri="{FF2B5EF4-FFF2-40B4-BE49-F238E27FC236}">
                <a16:creationId xmlns:a16="http://schemas.microsoft.com/office/drawing/2014/main" id="{457A99BA-79AE-43E1-A3B7-6A699CF0D8E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76437" y="2852936"/>
            <a:ext cx="5191125" cy="3171825"/>
          </a:xfrm>
          <a:prstGeom prst="rect">
            <a:avLst/>
          </a:prstGeom>
        </p:spPr>
      </p:pic>
    </p:spTree>
    <p:extLst>
      <p:ext uri="{BB962C8B-B14F-4D97-AF65-F5344CB8AC3E}">
        <p14:creationId xmlns:p14="http://schemas.microsoft.com/office/powerpoint/2010/main" val="7489935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a:xfrm>
            <a:off x="144016" y="44624"/>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200" b="1" dirty="0">
                <a:solidFill>
                  <a:schemeClr val="accent4">
                    <a:lumMod val="50000"/>
                  </a:schemeClr>
                </a:solidFill>
                <a:effectLst>
                  <a:outerShdw blurRad="38100" dist="38100" dir="2700000" algn="tl">
                    <a:srgbClr val="C0C0C0"/>
                  </a:outerShdw>
                </a:effectLst>
                <a:latin typeface="Dom Casual" charset="0"/>
              </a:rPr>
              <a:t>Convergencia</a:t>
            </a:r>
          </a:p>
        </p:txBody>
      </p:sp>
      <p:sp>
        <p:nvSpPr>
          <p:cNvPr id="7" name="Rectangle 1">
            <a:extLst>
              <a:ext uri="{FF2B5EF4-FFF2-40B4-BE49-F238E27FC236}">
                <a16:creationId xmlns:a16="http://schemas.microsoft.com/office/drawing/2014/main" id="{A9251F75-48F8-4CC4-8492-52B05D02FBB0}"/>
              </a:ext>
            </a:extLst>
          </p:cNvPr>
          <p:cNvSpPr>
            <a:spLocks noChangeArrowheads="1"/>
          </p:cNvSpPr>
          <p:nvPr/>
        </p:nvSpPr>
        <p:spPr bwMode="auto">
          <a:xfrm>
            <a:off x="755575" y="1169375"/>
            <a:ext cx="7776865" cy="13412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eaLnBrk="0" fontAlgn="base" hangingPunct="0">
              <a:lnSpc>
                <a:spcPts val="2500"/>
              </a:lnSpc>
              <a:spcBef>
                <a:spcPct val="0"/>
              </a:spcBef>
              <a:spcAft>
                <a:spcPct val="0"/>
              </a:spcAft>
            </a:pPr>
            <a:r>
              <a:rPr lang="es-ES" altLang="es-MX" sz="1600" dirty="0">
                <a:solidFill>
                  <a:schemeClr val="bg2">
                    <a:lumMod val="25000"/>
                  </a:schemeClr>
                </a:solidFill>
                <a:latin typeface="Arial" pitchFamily="34" charset="0"/>
                <a:cs typeface="Arial" pitchFamily="34" charset="0"/>
              </a:rPr>
              <a:t>La </a:t>
            </a:r>
            <a:r>
              <a:rPr lang="es-ES" altLang="es-MX" sz="1600" b="1" dirty="0">
                <a:solidFill>
                  <a:schemeClr val="bg2">
                    <a:lumMod val="25000"/>
                  </a:schemeClr>
                </a:solidFill>
                <a:latin typeface="Arial" pitchFamily="34" charset="0"/>
                <a:cs typeface="Arial" pitchFamily="34" charset="0"/>
              </a:rPr>
              <a:t>convergencia</a:t>
            </a:r>
            <a:r>
              <a:rPr lang="es-ES" altLang="es-MX" sz="1600" dirty="0">
                <a:solidFill>
                  <a:schemeClr val="bg2">
                    <a:lumMod val="25000"/>
                  </a:schemeClr>
                </a:solidFill>
                <a:latin typeface="Arial" pitchFamily="34" charset="0"/>
                <a:cs typeface="Arial" pitchFamily="34" charset="0"/>
              </a:rPr>
              <a:t> se da cuando </a:t>
            </a:r>
            <a:r>
              <a:rPr lang="es-ES" altLang="es-MX" sz="1600" b="1" dirty="0">
                <a:solidFill>
                  <a:schemeClr val="accent6">
                    <a:lumMod val="75000"/>
                  </a:schemeClr>
                </a:solidFill>
                <a:latin typeface="Arial" pitchFamily="34" charset="0"/>
                <a:cs typeface="Arial" pitchFamily="34" charset="0"/>
              </a:rPr>
              <a:t>todos los ruteadores del dominio de ruteo coinciden en las rutas que están disponibles</a:t>
            </a:r>
            <a:r>
              <a:rPr lang="es-ES" altLang="es-MX" sz="1600" dirty="0">
                <a:solidFill>
                  <a:schemeClr val="bg2">
                    <a:lumMod val="25000"/>
                  </a:schemeClr>
                </a:solidFill>
                <a:latin typeface="Arial" pitchFamily="34" charset="0"/>
                <a:cs typeface="Arial" pitchFamily="34" charset="0"/>
              </a:rPr>
              <a:t>. El tiempo de convergencia es el tiempo que toma el que todos los ruteadores sincronicen sus tablas de ruteo después de que ha habido un cambio en la topología de la red.</a:t>
            </a:r>
            <a:endParaRPr lang="es-MX" altLang="es-MX" sz="1600" dirty="0">
              <a:solidFill>
                <a:schemeClr val="bg2">
                  <a:lumMod val="25000"/>
                </a:schemeClr>
              </a:solidFill>
              <a:latin typeface="Arial" pitchFamily="34" charset="0"/>
              <a:cs typeface="Arial" pitchFamily="34" charset="0"/>
            </a:endParaRPr>
          </a:p>
        </p:txBody>
      </p:sp>
      <p:pic>
        <p:nvPicPr>
          <p:cNvPr id="6" name="Imagen 5">
            <a:extLst>
              <a:ext uri="{FF2B5EF4-FFF2-40B4-BE49-F238E27FC236}">
                <a16:creationId xmlns:a16="http://schemas.microsoft.com/office/drawing/2014/main" id="{17882F6E-9DD9-4A79-A8CF-E2C5D2A2CF2A}"/>
              </a:ext>
            </a:extLst>
          </p:cNvPr>
          <p:cNvPicPr>
            <a:picLocks noChangeAspect="1"/>
          </p:cNvPicPr>
          <p:nvPr/>
        </p:nvPicPr>
        <p:blipFill>
          <a:blip r:embed="rId3"/>
          <a:stretch>
            <a:fillRect/>
          </a:stretch>
        </p:blipFill>
        <p:spPr>
          <a:xfrm>
            <a:off x="1979712" y="2852936"/>
            <a:ext cx="5604852" cy="2835689"/>
          </a:xfrm>
          <a:prstGeom prst="rect">
            <a:avLst/>
          </a:prstGeom>
        </p:spPr>
      </p:pic>
    </p:spTree>
    <p:extLst>
      <p:ext uri="{BB962C8B-B14F-4D97-AF65-F5344CB8AC3E}">
        <p14:creationId xmlns:p14="http://schemas.microsoft.com/office/powerpoint/2010/main" val="1727417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a:xfrm>
            <a:off x="144016" y="44624"/>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200" b="1" dirty="0">
                <a:solidFill>
                  <a:schemeClr val="accent4">
                    <a:lumMod val="50000"/>
                  </a:schemeClr>
                </a:solidFill>
                <a:effectLst>
                  <a:outerShdw blurRad="38100" dist="38100" dir="2700000" algn="tl">
                    <a:srgbClr val="C0C0C0"/>
                  </a:outerShdw>
                </a:effectLst>
                <a:latin typeface="Dom Casual" charset="0"/>
              </a:rPr>
              <a:t>Protocolos de ruteo interior</a:t>
            </a:r>
          </a:p>
        </p:txBody>
      </p:sp>
      <p:sp>
        <p:nvSpPr>
          <p:cNvPr id="7" name="Rectangle 1">
            <a:extLst>
              <a:ext uri="{FF2B5EF4-FFF2-40B4-BE49-F238E27FC236}">
                <a16:creationId xmlns:a16="http://schemas.microsoft.com/office/drawing/2014/main" id="{FB75CD55-7846-472C-BBC2-B9252090169A}"/>
              </a:ext>
            </a:extLst>
          </p:cNvPr>
          <p:cNvSpPr>
            <a:spLocks noChangeArrowheads="1"/>
          </p:cNvSpPr>
          <p:nvPr/>
        </p:nvSpPr>
        <p:spPr bwMode="auto">
          <a:xfrm>
            <a:off x="899592" y="1210580"/>
            <a:ext cx="7416824" cy="12259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nSpc>
                <a:spcPts val="2500"/>
              </a:lnSpc>
            </a:pPr>
            <a:r>
              <a:rPr lang="es-MX" sz="1600" dirty="0">
                <a:solidFill>
                  <a:schemeClr val="bg2">
                    <a:lumMod val="25000"/>
                  </a:schemeClr>
                </a:solidFill>
                <a:latin typeface="Arial" pitchFamily="34" charset="0"/>
                <a:cs typeface="Arial" pitchFamily="34" charset="0"/>
              </a:rPr>
              <a:t>Son los protocolos de ruteo que </a:t>
            </a:r>
            <a:r>
              <a:rPr lang="es-MX" sz="1600" b="1" dirty="0">
                <a:solidFill>
                  <a:schemeClr val="accent6">
                    <a:lumMod val="75000"/>
                  </a:schemeClr>
                </a:solidFill>
                <a:latin typeface="Arial" pitchFamily="34" charset="0"/>
                <a:cs typeface="Arial" pitchFamily="34" charset="0"/>
              </a:rPr>
              <a:t>operan dentro de una organización </a:t>
            </a:r>
            <a:r>
              <a:rPr lang="es-MX" sz="1600" dirty="0">
                <a:solidFill>
                  <a:schemeClr val="bg2">
                    <a:lumMod val="25000"/>
                  </a:schemeClr>
                </a:solidFill>
                <a:latin typeface="Arial" pitchFamily="34" charset="0"/>
                <a:cs typeface="Arial" pitchFamily="34" charset="0"/>
              </a:rPr>
              <a:t>(sistema autónomo).</a:t>
            </a:r>
          </a:p>
          <a:p>
            <a:endParaRPr lang="es-MX" sz="1600" dirty="0">
              <a:solidFill>
                <a:schemeClr val="bg2">
                  <a:lumMod val="25000"/>
                </a:schemeClr>
              </a:solidFill>
              <a:latin typeface="Arial" pitchFamily="34" charset="0"/>
              <a:cs typeface="Arial" pitchFamily="34" charset="0"/>
            </a:endParaRPr>
          </a:p>
          <a:p>
            <a:r>
              <a:rPr lang="es-MX" sz="1600" dirty="0">
                <a:solidFill>
                  <a:schemeClr val="bg2">
                    <a:lumMod val="25000"/>
                  </a:schemeClr>
                </a:solidFill>
                <a:latin typeface="Arial" pitchFamily="34" charset="0"/>
                <a:cs typeface="Arial" pitchFamily="34" charset="0"/>
              </a:rPr>
              <a:t>Por ejemplo: </a:t>
            </a:r>
            <a:r>
              <a:rPr lang="es-MX" sz="1600" b="1" dirty="0">
                <a:solidFill>
                  <a:schemeClr val="bg2">
                    <a:lumMod val="25000"/>
                  </a:schemeClr>
                </a:solidFill>
                <a:latin typeface="Arial" pitchFamily="34" charset="0"/>
                <a:cs typeface="Arial" pitchFamily="34" charset="0"/>
              </a:rPr>
              <a:t>RIPv1, IGRP, EIGRP, OSPF, IS-IS</a:t>
            </a:r>
            <a:r>
              <a:rPr lang="es-MX" sz="1600" dirty="0">
                <a:solidFill>
                  <a:schemeClr val="bg2">
                    <a:lumMod val="25000"/>
                  </a:schemeClr>
                </a:solidFill>
                <a:latin typeface="Arial" pitchFamily="34" charset="0"/>
                <a:cs typeface="Arial" pitchFamily="34" charset="0"/>
              </a:rPr>
              <a:t>.</a:t>
            </a:r>
          </a:p>
        </p:txBody>
      </p:sp>
      <p:pic>
        <p:nvPicPr>
          <p:cNvPr id="4" name="Imagen 3">
            <a:extLst>
              <a:ext uri="{FF2B5EF4-FFF2-40B4-BE49-F238E27FC236}">
                <a16:creationId xmlns:a16="http://schemas.microsoft.com/office/drawing/2014/main" id="{8ED1DBF0-9F36-4DAF-9F1C-F4E3060244DE}"/>
              </a:ext>
            </a:extLst>
          </p:cNvPr>
          <p:cNvPicPr>
            <a:picLocks noChangeAspect="1"/>
          </p:cNvPicPr>
          <p:nvPr/>
        </p:nvPicPr>
        <p:blipFill>
          <a:blip r:embed="rId2"/>
          <a:stretch>
            <a:fillRect/>
          </a:stretch>
        </p:blipFill>
        <p:spPr>
          <a:xfrm>
            <a:off x="1979712" y="2674160"/>
            <a:ext cx="5760640" cy="3912345"/>
          </a:xfrm>
          <a:prstGeom prst="rect">
            <a:avLst/>
          </a:prstGeom>
        </p:spPr>
      </p:pic>
    </p:spTree>
    <p:extLst>
      <p:ext uri="{BB962C8B-B14F-4D97-AF65-F5344CB8AC3E}">
        <p14:creationId xmlns:p14="http://schemas.microsoft.com/office/powerpoint/2010/main" val="1780251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a:xfrm>
            <a:off x="144016" y="44624"/>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200" b="1" dirty="0">
                <a:solidFill>
                  <a:schemeClr val="accent4">
                    <a:lumMod val="50000"/>
                  </a:schemeClr>
                </a:solidFill>
                <a:effectLst>
                  <a:outerShdw blurRad="38100" dist="38100" dir="2700000" algn="tl">
                    <a:srgbClr val="C0C0C0"/>
                  </a:outerShdw>
                </a:effectLst>
                <a:latin typeface="Dom Casual" charset="0"/>
              </a:rPr>
              <a:t>Protocolos de ruteo exterior</a:t>
            </a:r>
          </a:p>
        </p:txBody>
      </p:sp>
      <p:sp>
        <p:nvSpPr>
          <p:cNvPr id="7" name="Rectangle 1">
            <a:extLst>
              <a:ext uri="{FF2B5EF4-FFF2-40B4-BE49-F238E27FC236}">
                <a16:creationId xmlns:a16="http://schemas.microsoft.com/office/drawing/2014/main" id="{FB75CD55-7846-472C-BBC2-B9252090169A}"/>
              </a:ext>
            </a:extLst>
          </p:cNvPr>
          <p:cNvSpPr>
            <a:spLocks noChangeArrowheads="1"/>
          </p:cNvSpPr>
          <p:nvPr/>
        </p:nvSpPr>
        <p:spPr bwMode="auto">
          <a:xfrm>
            <a:off x="1043608" y="1052736"/>
            <a:ext cx="7344816" cy="15465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a:lnSpc>
                <a:spcPts val="2500"/>
              </a:lnSpc>
            </a:pPr>
            <a:r>
              <a:rPr lang="es-MX" sz="1600" dirty="0">
                <a:solidFill>
                  <a:schemeClr val="bg2">
                    <a:lumMod val="25000"/>
                  </a:schemeClr>
                </a:solidFill>
                <a:latin typeface="Arial" pitchFamily="34" charset="0"/>
                <a:cs typeface="Arial" pitchFamily="34" charset="0"/>
              </a:rPr>
              <a:t>Son los protocolos de ruteo que </a:t>
            </a:r>
            <a:r>
              <a:rPr lang="es-MX" sz="1600" b="1" dirty="0">
                <a:solidFill>
                  <a:schemeClr val="accent6">
                    <a:lumMod val="75000"/>
                  </a:schemeClr>
                </a:solidFill>
                <a:latin typeface="Arial" pitchFamily="34" charset="0"/>
                <a:cs typeface="Arial" pitchFamily="34" charset="0"/>
              </a:rPr>
              <a:t>intercambian información de ruteo entre sistemas autónomos</a:t>
            </a:r>
            <a:r>
              <a:rPr lang="es-MX" sz="1600" dirty="0">
                <a:solidFill>
                  <a:schemeClr val="bg2">
                    <a:lumMod val="25000"/>
                  </a:schemeClr>
                </a:solidFill>
                <a:latin typeface="Arial" pitchFamily="34" charset="0"/>
                <a:cs typeface="Arial" pitchFamily="34" charset="0"/>
              </a:rPr>
              <a:t>. Estos protocolos son altamente complejos, debido a la necesidad de determinar políticas entre organizaciones diferentes. </a:t>
            </a:r>
          </a:p>
          <a:p>
            <a:endParaRPr lang="es-MX" sz="1600" dirty="0">
              <a:solidFill>
                <a:schemeClr val="bg2">
                  <a:lumMod val="25000"/>
                </a:schemeClr>
              </a:solidFill>
              <a:latin typeface="Arial" pitchFamily="34" charset="0"/>
              <a:cs typeface="Arial" pitchFamily="34" charset="0"/>
            </a:endParaRPr>
          </a:p>
          <a:p>
            <a:r>
              <a:rPr lang="es-MX" sz="1600" dirty="0">
                <a:solidFill>
                  <a:schemeClr val="bg2">
                    <a:lumMod val="25000"/>
                  </a:schemeClr>
                </a:solidFill>
                <a:latin typeface="Arial" pitchFamily="34" charset="0"/>
                <a:cs typeface="Arial" pitchFamily="34" charset="0"/>
              </a:rPr>
              <a:t>Ejemplo: </a:t>
            </a:r>
            <a:r>
              <a:rPr lang="es-MX" sz="1600" b="1" dirty="0">
                <a:solidFill>
                  <a:schemeClr val="bg2">
                    <a:lumMod val="25000"/>
                  </a:schemeClr>
                </a:solidFill>
                <a:latin typeface="Arial" pitchFamily="34" charset="0"/>
                <a:cs typeface="Arial" pitchFamily="34" charset="0"/>
              </a:rPr>
              <a:t>BGP-4 </a:t>
            </a:r>
            <a:r>
              <a:rPr lang="es-MX" sz="1600" dirty="0">
                <a:solidFill>
                  <a:schemeClr val="bg2">
                    <a:lumMod val="25000"/>
                  </a:schemeClr>
                </a:solidFill>
                <a:latin typeface="Arial" pitchFamily="34" charset="0"/>
                <a:cs typeface="Arial" pitchFamily="34" charset="0"/>
              </a:rPr>
              <a:t>(Border Gateway Protocol Version 4).</a:t>
            </a:r>
          </a:p>
        </p:txBody>
      </p:sp>
      <p:pic>
        <p:nvPicPr>
          <p:cNvPr id="2" name="Imagen 1">
            <a:extLst>
              <a:ext uri="{FF2B5EF4-FFF2-40B4-BE49-F238E27FC236}">
                <a16:creationId xmlns:a16="http://schemas.microsoft.com/office/drawing/2014/main" id="{533F4876-F322-445C-97EA-7FDC56DB895B}"/>
              </a:ext>
            </a:extLst>
          </p:cNvPr>
          <p:cNvPicPr>
            <a:picLocks noChangeAspect="1"/>
          </p:cNvPicPr>
          <p:nvPr/>
        </p:nvPicPr>
        <p:blipFill>
          <a:blip r:embed="rId2"/>
          <a:stretch>
            <a:fillRect/>
          </a:stretch>
        </p:blipFill>
        <p:spPr>
          <a:xfrm>
            <a:off x="1752188" y="2780928"/>
            <a:ext cx="5748143" cy="3903857"/>
          </a:xfrm>
          <a:prstGeom prst="rect">
            <a:avLst/>
          </a:prstGeom>
        </p:spPr>
      </p:pic>
    </p:spTree>
    <p:extLst>
      <p:ext uri="{BB962C8B-B14F-4D97-AF65-F5344CB8AC3E}">
        <p14:creationId xmlns:p14="http://schemas.microsoft.com/office/powerpoint/2010/main" val="16459166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a:xfrm>
            <a:off x="125759" y="103604"/>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200" b="1" dirty="0">
                <a:solidFill>
                  <a:schemeClr val="accent4">
                    <a:lumMod val="50000"/>
                  </a:schemeClr>
                </a:solidFill>
                <a:effectLst>
                  <a:outerShdw blurRad="38100" dist="38100" dir="2700000" algn="tl">
                    <a:srgbClr val="C0C0C0"/>
                  </a:outerShdw>
                </a:effectLst>
                <a:latin typeface="Dom Casual" charset="0"/>
              </a:rPr>
              <a:t>Resumen de los protocolos de ruteo</a:t>
            </a:r>
          </a:p>
        </p:txBody>
      </p:sp>
      <p:graphicFrame>
        <p:nvGraphicFramePr>
          <p:cNvPr id="2" name="Tabla 2">
            <a:extLst>
              <a:ext uri="{FF2B5EF4-FFF2-40B4-BE49-F238E27FC236}">
                <a16:creationId xmlns:a16="http://schemas.microsoft.com/office/drawing/2014/main" id="{75D6A848-980A-4F98-96B1-C30F7AAB5A3C}"/>
              </a:ext>
            </a:extLst>
          </p:cNvPr>
          <p:cNvGraphicFramePr>
            <a:graphicFrameLocks noGrp="1"/>
          </p:cNvGraphicFramePr>
          <p:nvPr>
            <p:extLst>
              <p:ext uri="{D42A27DB-BD31-4B8C-83A1-F6EECF244321}">
                <p14:modId xmlns:p14="http://schemas.microsoft.com/office/powerpoint/2010/main" val="1746374341"/>
              </p:ext>
            </p:extLst>
          </p:nvPr>
        </p:nvGraphicFramePr>
        <p:xfrm>
          <a:off x="755576" y="1412776"/>
          <a:ext cx="7704855" cy="4770120"/>
        </p:xfrm>
        <a:graphic>
          <a:graphicData uri="http://schemas.openxmlformats.org/drawingml/2006/table">
            <a:tbl>
              <a:tblPr firstRow="1" bandRow="1">
                <a:tableStyleId>{5C22544A-7EE6-4342-B048-85BDC9FD1C3A}</a:tableStyleId>
              </a:tblPr>
              <a:tblGrid>
                <a:gridCol w="1540971">
                  <a:extLst>
                    <a:ext uri="{9D8B030D-6E8A-4147-A177-3AD203B41FA5}">
                      <a16:colId xmlns:a16="http://schemas.microsoft.com/office/drawing/2014/main" val="2383758676"/>
                    </a:ext>
                  </a:extLst>
                </a:gridCol>
                <a:gridCol w="1540971">
                  <a:extLst>
                    <a:ext uri="{9D8B030D-6E8A-4147-A177-3AD203B41FA5}">
                      <a16:colId xmlns:a16="http://schemas.microsoft.com/office/drawing/2014/main" val="1183670672"/>
                    </a:ext>
                  </a:extLst>
                </a:gridCol>
                <a:gridCol w="1540971">
                  <a:extLst>
                    <a:ext uri="{9D8B030D-6E8A-4147-A177-3AD203B41FA5}">
                      <a16:colId xmlns:a16="http://schemas.microsoft.com/office/drawing/2014/main" val="1668456061"/>
                    </a:ext>
                  </a:extLst>
                </a:gridCol>
                <a:gridCol w="1540971">
                  <a:extLst>
                    <a:ext uri="{9D8B030D-6E8A-4147-A177-3AD203B41FA5}">
                      <a16:colId xmlns:a16="http://schemas.microsoft.com/office/drawing/2014/main" val="3451999211"/>
                    </a:ext>
                  </a:extLst>
                </a:gridCol>
                <a:gridCol w="1540971">
                  <a:extLst>
                    <a:ext uri="{9D8B030D-6E8A-4147-A177-3AD203B41FA5}">
                      <a16:colId xmlns:a16="http://schemas.microsoft.com/office/drawing/2014/main" val="3896906438"/>
                    </a:ext>
                  </a:extLst>
                </a:gridCol>
              </a:tblGrid>
              <a:tr h="370840">
                <a:tc>
                  <a:txBody>
                    <a:bodyPr/>
                    <a:lstStyle/>
                    <a:p>
                      <a:pPr algn="ctr"/>
                      <a:r>
                        <a:rPr lang="es-ES" b="1" dirty="0">
                          <a:latin typeface="+mn-lt"/>
                        </a:rPr>
                        <a:t>Protocol</a:t>
                      </a:r>
                      <a:endParaRPr lang="es-MX" b="1" dirty="0">
                        <a:latin typeface="+mn-lt"/>
                      </a:endParaRPr>
                    </a:p>
                  </a:txBody>
                  <a:tcPr anchor="ctr"/>
                </a:tc>
                <a:tc>
                  <a:txBody>
                    <a:bodyPr/>
                    <a:lstStyle/>
                    <a:p>
                      <a:pPr algn="ctr"/>
                      <a:r>
                        <a:rPr lang="es-ES" b="1" dirty="0">
                          <a:latin typeface="+mn-lt"/>
                        </a:rPr>
                        <a:t>Type</a:t>
                      </a:r>
                      <a:endParaRPr lang="es-MX" b="1" dirty="0">
                        <a:latin typeface="+mn-lt"/>
                      </a:endParaRPr>
                    </a:p>
                  </a:txBody>
                  <a:tcPr anchor="ctr"/>
                </a:tc>
                <a:tc>
                  <a:txBody>
                    <a:bodyPr/>
                    <a:lstStyle/>
                    <a:p>
                      <a:pPr algn="ctr"/>
                      <a:r>
                        <a:rPr lang="es-ES" b="1" dirty="0">
                          <a:latin typeface="+mn-lt"/>
                        </a:rPr>
                        <a:t>Technology</a:t>
                      </a:r>
                      <a:endParaRPr lang="es-MX" b="1" dirty="0">
                        <a:latin typeface="+mn-lt"/>
                      </a:endParaRPr>
                    </a:p>
                  </a:txBody>
                  <a:tcPr anchor="ctr"/>
                </a:tc>
                <a:tc>
                  <a:txBody>
                    <a:bodyPr/>
                    <a:lstStyle/>
                    <a:p>
                      <a:pPr algn="ctr"/>
                      <a:r>
                        <a:rPr lang="es-ES" b="1" dirty="0">
                          <a:latin typeface="+mn-lt"/>
                        </a:rPr>
                        <a:t>Metric</a:t>
                      </a:r>
                      <a:endParaRPr lang="es-MX" b="1" dirty="0">
                        <a:latin typeface="+mn-lt"/>
                      </a:endParaRPr>
                    </a:p>
                  </a:txBody>
                  <a:tcPr anchor="ctr"/>
                </a:tc>
                <a:tc>
                  <a:txBody>
                    <a:bodyPr/>
                    <a:lstStyle/>
                    <a:p>
                      <a:pPr algn="ctr"/>
                      <a:r>
                        <a:rPr lang="es-ES" b="1" dirty="0">
                          <a:latin typeface="+mn-lt"/>
                        </a:rPr>
                        <a:t>Updates</a:t>
                      </a:r>
                      <a:endParaRPr lang="es-MX" b="1" dirty="0">
                        <a:latin typeface="+mn-lt"/>
                      </a:endParaRPr>
                    </a:p>
                  </a:txBody>
                  <a:tcPr anchor="ctr"/>
                </a:tc>
                <a:extLst>
                  <a:ext uri="{0D108BD9-81ED-4DB2-BD59-A6C34878D82A}">
                    <a16:rowId xmlns:a16="http://schemas.microsoft.com/office/drawing/2014/main" val="1165859789"/>
                  </a:ext>
                </a:extLst>
              </a:tr>
              <a:tr h="370840">
                <a:tc>
                  <a:txBody>
                    <a:bodyPr/>
                    <a:lstStyle/>
                    <a:p>
                      <a:pPr algn="ctr"/>
                      <a:r>
                        <a:rPr lang="es-ES" b="1" dirty="0">
                          <a:latin typeface="+mn-lt"/>
                        </a:rPr>
                        <a:t>RIP v1 y v2</a:t>
                      </a:r>
                      <a:endParaRPr lang="es-MX" b="1" dirty="0">
                        <a:latin typeface="+mn-lt"/>
                      </a:endParaRPr>
                    </a:p>
                  </a:txBody>
                  <a:tcPr anchor="ctr"/>
                </a:tc>
                <a:tc>
                  <a:txBody>
                    <a:bodyPr/>
                    <a:lstStyle/>
                    <a:p>
                      <a:pPr algn="ctr"/>
                      <a:r>
                        <a:rPr lang="es-ES" b="0" dirty="0">
                          <a:latin typeface="+mn-lt"/>
                        </a:rPr>
                        <a:t>Interior</a:t>
                      </a:r>
                      <a:endParaRPr lang="es-MX" b="0" dirty="0">
                        <a:latin typeface="+mn-lt"/>
                      </a:endParaRPr>
                    </a:p>
                  </a:txBody>
                  <a:tcPr anchor="ctr"/>
                </a:tc>
                <a:tc>
                  <a:txBody>
                    <a:bodyPr/>
                    <a:lstStyle/>
                    <a:p>
                      <a:pPr algn="ctr"/>
                      <a:r>
                        <a:rPr lang="es-ES" b="0" dirty="0">
                          <a:latin typeface="+mn-lt"/>
                        </a:rPr>
                        <a:t>Distance vector</a:t>
                      </a:r>
                      <a:endParaRPr lang="es-MX" b="0" dirty="0">
                        <a:latin typeface="+mn-lt"/>
                      </a:endParaRPr>
                    </a:p>
                  </a:txBody>
                  <a:tcPr anchor="ctr"/>
                </a:tc>
                <a:tc>
                  <a:txBody>
                    <a:bodyPr/>
                    <a:lstStyle/>
                    <a:p>
                      <a:pPr algn="ctr"/>
                      <a:r>
                        <a:rPr lang="es-ES" b="0" dirty="0">
                          <a:latin typeface="+mn-lt"/>
                        </a:rPr>
                        <a:t>Hop count</a:t>
                      </a:r>
                      <a:endParaRPr lang="es-MX" b="0" dirty="0">
                        <a:latin typeface="+mn-lt"/>
                      </a:endParaRPr>
                    </a:p>
                  </a:txBody>
                  <a:tcPr anchor="ctr"/>
                </a:tc>
                <a:tc>
                  <a:txBody>
                    <a:bodyPr/>
                    <a:lstStyle/>
                    <a:p>
                      <a:pPr algn="ctr"/>
                      <a:r>
                        <a:rPr lang="es-ES" b="0" dirty="0">
                          <a:latin typeface="+mn-lt"/>
                        </a:rPr>
                        <a:t>Every 30 segs.</a:t>
                      </a:r>
                      <a:endParaRPr lang="es-MX" b="0" dirty="0">
                        <a:latin typeface="+mn-lt"/>
                      </a:endParaRPr>
                    </a:p>
                  </a:txBody>
                  <a:tcPr anchor="ctr"/>
                </a:tc>
                <a:extLst>
                  <a:ext uri="{0D108BD9-81ED-4DB2-BD59-A6C34878D82A}">
                    <a16:rowId xmlns:a16="http://schemas.microsoft.com/office/drawing/2014/main" val="2844887373"/>
                  </a:ext>
                </a:extLst>
              </a:tr>
              <a:tr h="370840">
                <a:tc>
                  <a:txBody>
                    <a:bodyPr/>
                    <a:lstStyle/>
                    <a:p>
                      <a:pPr algn="ctr"/>
                      <a:r>
                        <a:rPr lang="es-ES" b="1" dirty="0">
                          <a:latin typeface="+mn-lt"/>
                        </a:rPr>
                        <a:t>IGRP</a:t>
                      </a:r>
                      <a:endParaRPr lang="es-MX" b="1" dirty="0">
                        <a:latin typeface="+mn-lt"/>
                      </a:endParaRPr>
                    </a:p>
                  </a:txBody>
                  <a:tcPr anchor="ctr"/>
                </a:tc>
                <a:tc>
                  <a:txBody>
                    <a:bodyPr/>
                    <a:lstStyle/>
                    <a:p>
                      <a:pPr algn="ctr"/>
                      <a:r>
                        <a:rPr lang="es-ES" b="0" dirty="0">
                          <a:latin typeface="+mn-lt"/>
                        </a:rPr>
                        <a:t>Interior</a:t>
                      </a:r>
                      <a:endParaRPr lang="es-MX" b="0" dirty="0">
                        <a:latin typeface="+mn-lt"/>
                      </a:endParaRPr>
                    </a:p>
                  </a:txBody>
                  <a:tcPr anchor="ctr"/>
                </a:tc>
                <a:tc>
                  <a:txBody>
                    <a:bodyPr/>
                    <a:lstStyle/>
                    <a:p>
                      <a:pPr algn="ctr"/>
                      <a:r>
                        <a:rPr lang="es-ES" b="0" dirty="0">
                          <a:latin typeface="+mn-lt"/>
                        </a:rPr>
                        <a:t>Distance vector</a:t>
                      </a:r>
                      <a:endParaRPr lang="es-MX" b="0" dirty="0">
                        <a:latin typeface="+mn-lt"/>
                      </a:endParaRPr>
                    </a:p>
                  </a:txBody>
                  <a:tcPr anchor="ctr"/>
                </a:tc>
                <a:tc>
                  <a:txBody>
                    <a:bodyPr/>
                    <a:lstStyle/>
                    <a:p>
                      <a:pPr algn="ctr"/>
                      <a:r>
                        <a:rPr lang="es-ES" b="0" dirty="0">
                          <a:latin typeface="+mn-lt"/>
                        </a:rPr>
                        <a:t>Bandwidth, delay, load, reliability MTU</a:t>
                      </a:r>
                      <a:endParaRPr lang="es-MX" b="0" dirty="0">
                        <a:latin typeface="+mn-lt"/>
                      </a:endParaRPr>
                    </a:p>
                  </a:txBody>
                  <a:tcPr anchor="ctr"/>
                </a:tc>
                <a:tc>
                  <a:txBody>
                    <a:bodyPr/>
                    <a:lstStyle/>
                    <a:p>
                      <a:pPr algn="ctr"/>
                      <a:r>
                        <a:rPr lang="es-ES" b="0" dirty="0">
                          <a:latin typeface="+mn-lt"/>
                        </a:rPr>
                        <a:t>Every 90 segs.</a:t>
                      </a:r>
                      <a:endParaRPr lang="es-MX" b="0" dirty="0">
                        <a:latin typeface="+mn-lt"/>
                      </a:endParaRPr>
                    </a:p>
                  </a:txBody>
                  <a:tcPr anchor="ctr"/>
                </a:tc>
                <a:extLst>
                  <a:ext uri="{0D108BD9-81ED-4DB2-BD59-A6C34878D82A}">
                    <a16:rowId xmlns:a16="http://schemas.microsoft.com/office/drawing/2014/main" val="937669454"/>
                  </a:ext>
                </a:extLst>
              </a:tr>
              <a:tr h="370840">
                <a:tc>
                  <a:txBody>
                    <a:bodyPr/>
                    <a:lstStyle/>
                    <a:p>
                      <a:pPr algn="ctr"/>
                      <a:r>
                        <a:rPr lang="es-ES" b="1" dirty="0">
                          <a:latin typeface="+mn-lt"/>
                        </a:rPr>
                        <a:t>EIGRP</a:t>
                      </a:r>
                      <a:endParaRPr lang="es-MX" b="1" dirty="0">
                        <a:latin typeface="+mn-lt"/>
                      </a:endParaRPr>
                    </a:p>
                  </a:txBody>
                  <a:tcPr anchor="ctr"/>
                </a:tc>
                <a:tc>
                  <a:txBody>
                    <a:bodyPr/>
                    <a:lstStyle/>
                    <a:p>
                      <a:pPr algn="ctr"/>
                      <a:r>
                        <a:rPr lang="es-ES" b="0" dirty="0">
                          <a:latin typeface="+mn-lt"/>
                        </a:rPr>
                        <a:t>Interior</a:t>
                      </a:r>
                      <a:endParaRPr lang="es-MX" b="0" dirty="0">
                        <a:latin typeface="+mn-lt"/>
                      </a:endParaRPr>
                    </a:p>
                  </a:txBody>
                  <a:tcPr anchor="ctr"/>
                </a:tc>
                <a:tc>
                  <a:txBody>
                    <a:bodyPr/>
                    <a:lstStyle/>
                    <a:p>
                      <a:pPr algn="ctr"/>
                      <a:r>
                        <a:rPr lang="es-ES" b="0" dirty="0">
                          <a:latin typeface="+mn-lt"/>
                        </a:rPr>
                        <a:t>Advanced distance vector</a:t>
                      </a:r>
                      <a:endParaRPr lang="es-MX" b="0" dirty="0">
                        <a:latin typeface="+mn-lt"/>
                      </a:endParaRPr>
                    </a:p>
                  </a:txBody>
                  <a:tcPr anchor="ctr"/>
                </a:tc>
                <a:tc>
                  <a:txBody>
                    <a:bodyPr/>
                    <a:lstStyle/>
                    <a:p>
                      <a:pPr algn="ctr"/>
                      <a:r>
                        <a:rPr lang="es-ES" b="0" dirty="0">
                          <a:latin typeface="+mn-lt"/>
                        </a:rPr>
                        <a:t>Bandwidth, delay, load, reliability MTU</a:t>
                      </a:r>
                      <a:endParaRPr lang="es-MX" b="0" dirty="0">
                        <a:latin typeface="+mn-lt"/>
                      </a:endParaRPr>
                    </a:p>
                  </a:txBody>
                  <a:tcPr anchor="ctr"/>
                </a:tc>
                <a:tc>
                  <a:txBody>
                    <a:bodyPr/>
                    <a:lstStyle/>
                    <a:p>
                      <a:pPr algn="ctr"/>
                      <a:r>
                        <a:rPr lang="es-ES" b="0" dirty="0">
                          <a:latin typeface="+mn-lt"/>
                        </a:rPr>
                        <a:t>Incremental</a:t>
                      </a:r>
                      <a:endParaRPr lang="es-MX" b="0" dirty="0">
                        <a:latin typeface="+mn-lt"/>
                      </a:endParaRPr>
                    </a:p>
                  </a:txBody>
                  <a:tcPr anchor="ctr"/>
                </a:tc>
                <a:extLst>
                  <a:ext uri="{0D108BD9-81ED-4DB2-BD59-A6C34878D82A}">
                    <a16:rowId xmlns:a16="http://schemas.microsoft.com/office/drawing/2014/main" val="4270957730"/>
                  </a:ext>
                </a:extLst>
              </a:tr>
              <a:tr h="370840">
                <a:tc>
                  <a:txBody>
                    <a:bodyPr/>
                    <a:lstStyle/>
                    <a:p>
                      <a:pPr algn="ctr"/>
                      <a:r>
                        <a:rPr lang="es-ES" b="1" dirty="0">
                          <a:latin typeface="+mn-lt"/>
                        </a:rPr>
                        <a:t>OSPF</a:t>
                      </a:r>
                      <a:endParaRPr lang="es-MX" b="1" dirty="0">
                        <a:latin typeface="+mn-lt"/>
                      </a:endParaRPr>
                    </a:p>
                  </a:txBody>
                  <a:tcPr anchor="ctr"/>
                </a:tc>
                <a:tc>
                  <a:txBody>
                    <a:bodyPr/>
                    <a:lstStyle/>
                    <a:p>
                      <a:pPr algn="ctr"/>
                      <a:r>
                        <a:rPr lang="es-ES" b="0" dirty="0">
                          <a:latin typeface="+mn-lt"/>
                        </a:rPr>
                        <a:t>Interior</a:t>
                      </a:r>
                      <a:endParaRPr lang="es-MX" b="0" dirty="0">
                        <a:latin typeface="+mn-lt"/>
                      </a:endParaRPr>
                    </a:p>
                  </a:txBody>
                  <a:tcPr anchor="ctr"/>
                </a:tc>
                <a:tc>
                  <a:txBody>
                    <a:bodyPr/>
                    <a:lstStyle/>
                    <a:p>
                      <a:pPr algn="ctr"/>
                      <a:r>
                        <a:rPr lang="es-ES" b="0" dirty="0">
                          <a:latin typeface="+mn-lt"/>
                        </a:rPr>
                        <a:t>Link state</a:t>
                      </a:r>
                      <a:endParaRPr lang="es-MX" b="0" dirty="0">
                        <a:latin typeface="+mn-lt"/>
                      </a:endParaRPr>
                    </a:p>
                  </a:txBody>
                  <a:tcPr anchor="ctr"/>
                </a:tc>
                <a:tc>
                  <a:txBody>
                    <a:bodyPr/>
                    <a:lstStyle/>
                    <a:p>
                      <a:pPr algn="ctr"/>
                      <a:r>
                        <a:rPr lang="es-ES" b="0" dirty="0">
                          <a:latin typeface="+mn-lt"/>
                        </a:rPr>
                        <a:t>Cost</a:t>
                      </a:r>
                      <a:endParaRPr lang="es-MX" b="0" dirty="0">
                        <a:latin typeface="+mn-lt"/>
                      </a:endParaRPr>
                    </a:p>
                  </a:txBody>
                  <a:tcPr anchor="ctr"/>
                </a:tc>
                <a:tc>
                  <a:txBody>
                    <a:bodyPr/>
                    <a:lstStyle/>
                    <a:p>
                      <a:pPr algn="ctr"/>
                      <a:r>
                        <a:rPr lang="es-ES" b="0" dirty="0">
                          <a:latin typeface="+mn-lt"/>
                        </a:rPr>
                        <a:t>Incremental</a:t>
                      </a:r>
                      <a:endParaRPr lang="es-MX" b="0" dirty="0">
                        <a:latin typeface="+mn-lt"/>
                      </a:endParaRPr>
                    </a:p>
                  </a:txBody>
                  <a:tcPr anchor="ctr"/>
                </a:tc>
                <a:extLst>
                  <a:ext uri="{0D108BD9-81ED-4DB2-BD59-A6C34878D82A}">
                    <a16:rowId xmlns:a16="http://schemas.microsoft.com/office/drawing/2014/main" val="150872776"/>
                  </a:ext>
                </a:extLst>
              </a:tr>
              <a:tr h="370840">
                <a:tc>
                  <a:txBody>
                    <a:bodyPr/>
                    <a:lstStyle/>
                    <a:p>
                      <a:pPr algn="ctr"/>
                      <a:r>
                        <a:rPr lang="es-ES" b="1" dirty="0">
                          <a:latin typeface="+mn-lt"/>
                        </a:rPr>
                        <a:t>IS - IS</a:t>
                      </a:r>
                      <a:endParaRPr lang="es-MX" b="1" dirty="0">
                        <a:latin typeface="+mn-lt"/>
                      </a:endParaRPr>
                    </a:p>
                  </a:txBody>
                  <a:tcPr anchor="ctr"/>
                </a:tc>
                <a:tc>
                  <a:txBody>
                    <a:bodyPr/>
                    <a:lstStyle/>
                    <a:p>
                      <a:pPr algn="ctr"/>
                      <a:r>
                        <a:rPr lang="es-ES" b="0" dirty="0">
                          <a:latin typeface="+mn-lt"/>
                        </a:rPr>
                        <a:t>Interior</a:t>
                      </a:r>
                      <a:endParaRPr lang="es-MX" b="0" dirty="0">
                        <a:latin typeface="+mn-lt"/>
                      </a:endParaRPr>
                    </a:p>
                  </a:txBody>
                  <a:tcPr anchor="ctr"/>
                </a:tc>
                <a:tc>
                  <a:txBody>
                    <a:bodyPr/>
                    <a:lstStyle/>
                    <a:p>
                      <a:pPr algn="ctr"/>
                      <a:r>
                        <a:rPr lang="es-ES" b="0" dirty="0">
                          <a:latin typeface="+mn-lt"/>
                        </a:rPr>
                        <a:t>Link state</a:t>
                      </a:r>
                      <a:endParaRPr lang="es-MX" b="0" dirty="0">
                        <a:latin typeface="+mn-lt"/>
                      </a:endParaRPr>
                    </a:p>
                  </a:txBody>
                  <a:tcPr anchor="ctr"/>
                </a:tc>
                <a:tc>
                  <a:txBody>
                    <a:bodyPr/>
                    <a:lstStyle/>
                    <a:p>
                      <a:pPr algn="ctr"/>
                      <a:r>
                        <a:rPr lang="es-ES" b="0" dirty="0">
                          <a:latin typeface="+mn-lt"/>
                        </a:rPr>
                        <a:t>Cost</a:t>
                      </a:r>
                      <a:endParaRPr lang="es-MX" b="0" dirty="0">
                        <a:latin typeface="+mn-lt"/>
                      </a:endParaRPr>
                    </a:p>
                  </a:txBody>
                  <a:tcPr anchor="ctr"/>
                </a:tc>
                <a:tc>
                  <a:txBody>
                    <a:bodyPr/>
                    <a:lstStyle/>
                    <a:p>
                      <a:pPr algn="ctr"/>
                      <a:r>
                        <a:rPr lang="es-ES" b="0" dirty="0">
                          <a:latin typeface="+mn-lt"/>
                        </a:rPr>
                        <a:t>Incremental</a:t>
                      </a:r>
                      <a:endParaRPr lang="es-MX" b="0" dirty="0">
                        <a:latin typeface="+mn-lt"/>
                      </a:endParaRPr>
                    </a:p>
                  </a:txBody>
                  <a:tcPr anchor="ctr"/>
                </a:tc>
                <a:extLst>
                  <a:ext uri="{0D108BD9-81ED-4DB2-BD59-A6C34878D82A}">
                    <a16:rowId xmlns:a16="http://schemas.microsoft.com/office/drawing/2014/main" val="1511957183"/>
                  </a:ext>
                </a:extLst>
              </a:tr>
              <a:tr h="370840">
                <a:tc>
                  <a:txBody>
                    <a:bodyPr/>
                    <a:lstStyle/>
                    <a:p>
                      <a:pPr algn="ctr"/>
                      <a:r>
                        <a:rPr lang="es-ES" b="1" dirty="0">
                          <a:latin typeface="+mn-lt"/>
                        </a:rPr>
                        <a:t>BGP-4</a:t>
                      </a:r>
                      <a:endParaRPr lang="es-MX" b="1" dirty="0">
                        <a:latin typeface="+mn-lt"/>
                      </a:endParaRPr>
                    </a:p>
                  </a:txBody>
                  <a:tcPr anchor="ctr"/>
                </a:tc>
                <a:tc>
                  <a:txBody>
                    <a:bodyPr/>
                    <a:lstStyle/>
                    <a:p>
                      <a:pPr algn="ctr"/>
                      <a:r>
                        <a:rPr lang="es-ES" b="0" dirty="0">
                          <a:latin typeface="+mn-lt"/>
                        </a:rPr>
                        <a:t>Exterior</a:t>
                      </a:r>
                      <a:endParaRPr lang="es-MX" b="0" dirty="0">
                        <a:latin typeface="+mn-lt"/>
                      </a:endParaRPr>
                    </a:p>
                  </a:txBody>
                  <a:tcPr anchor="ctr"/>
                </a:tc>
                <a:tc>
                  <a:txBody>
                    <a:bodyPr/>
                    <a:lstStyle/>
                    <a:p>
                      <a:pPr algn="ctr"/>
                      <a:r>
                        <a:rPr lang="es-ES" b="0" dirty="0">
                          <a:latin typeface="+mn-lt"/>
                        </a:rPr>
                        <a:t>Path vector</a:t>
                      </a:r>
                      <a:endParaRPr lang="es-MX" b="0" dirty="0">
                        <a:latin typeface="+mn-lt"/>
                      </a:endParaRPr>
                    </a:p>
                  </a:txBody>
                  <a:tcPr anchor="ctr"/>
                </a:tc>
                <a:tc>
                  <a:txBody>
                    <a:bodyPr/>
                    <a:lstStyle/>
                    <a:p>
                      <a:pPr algn="ctr"/>
                      <a:r>
                        <a:rPr lang="es-ES" b="0" dirty="0">
                          <a:latin typeface="+mn-lt"/>
                        </a:rPr>
                        <a:t>Multi-Exit discriminator</a:t>
                      </a:r>
                      <a:endParaRPr lang="es-MX" b="0" dirty="0">
                        <a:latin typeface="+mn-lt"/>
                      </a:endParaRPr>
                    </a:p>
                  </a:txBody>
                  <a:tcPr anchor="ctr"/>
                </a:tc>
                <a:tc>
                  <a:txBody>
                    <a:bodyPr/>
                    <a:lstStyle/>
                    <a:p>
                      <a:pPr algn="ctr"/>
                      <a:r>
                        <a:rPr lang="es-ES" b="0" dirty="0">
                          <a:latin typeface="+mn-lt"/>
                        </a:rPr>
                        <a:t>Incremental</a:t>
                      </a:r>
                      <a:endParaRPr lang="es-MX" b="0" dirty="0">
                        <a:latin typeface="+mn-lt"/>
                      </a:endParaRPr>
                    </a:p>
                  </a:txBody>
                  <a:tcPr anchor="ctr"/>
                </a:tc>
                <a:extLst>
                  <a:ext uri="{0D108BD9-81ED-4DB2-BD59-A6C34878D82A}">
                    <a16:rowId xmlns:a16="http://schemas.microsoft.com/office/drawing/2014/main" val="3074479257"/>
                  </a:ext>
                </a:extLst>
              </a:tr>
            </a:tbl>
          </a:graphicData>
        </a:graphic>
      </p:graphicFrame>
    </p:spTree>
    <p:extLst>
      <p:ext uri="{BB962C8B-B14F-4D97-AF65-F5344CB8AC3E}">
        <p14:creationId xmlns:p14="http://schemas.microsoft.com/office/powerpoint/2010/main" val="2645492860"/>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3095</TotalTime>
  <Words>361</Words>
  <Application>Microsoft Office PowerPoint</Application>
  <PresentationFormat>Presentación en pantalla (4:3)</PresentationFormat>
  <Paragraphs>57</Paragraphs>
  <Slides>7</Slides>
  <Notes>4</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7</vt:i4>
      </vt:variant>
    </vt:vector>
  </HeadingPairs>
  <TitlesOfParts>
    <vt:vector size="11" baseType="lpstr">
      <vt:lpstr>Arial</vt:lpstr>
      <vt:lpstr>Calibri</vt:lpstr>
      <vt:lpstr>Dom Casual</vt:lpstr>
      <vt:lpstr>Tema de Office</vt:lpstr>
      <vt:lpstr>TC 2006B  Interconexión de dispositivos</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TC1017  Solución de problemas con programación</dc:title>
  <dc:creator>profesor</dc:creator>
  <cp:lastModifiedBy>Lizethe Pérez Fuertes</cp:lastModifiedBy>
  <cp:revision>139</cp:revision>
  <dcterms:created xsi:type="dcterms:W3CDTF">2013-06-11T22:32:36Z</dcterms:created>
  <dcterms:modified xsi:type="dcterms:W3CDTF">2022-06-12T16:54:59Z</dcterms:modified>
</cp:coreProperties>
</file>