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317" r:id="rId3"/>
    <p:sldId id="318" r:id="rId4"/>
    <p:sldId id="319" r:id="rId5"/>
    <p:sldId id="344" r:id="rId6"/>
    <p:sldId id="320" r:id="rId7"/>
    <p:sldId id="628" r:id="rId8"/>
    <p:sldId id="635" r:id="rId9"/>
    <p:sldId id="631" r:id="rId10"/>
    <p:sldId id="637" r:id="rId11"/>
    <p:sldId id="632" r:id="rId12"/>
    <p:sldId id="321" r:id="rId13"/>
    <p:sldId id="346" r:id="rId14"/>
    <p:sldId id="347" r:id="rId15"/>
    <p:sldId id="322" r:id="rId16"/>
    <p:sldId id="323" r:id="rId17"/>
    <p:sldId id="324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250" autoAdjust="0"/>
  </p:normalViewPr>
  <p:slideViewPr>
    <p:cSldViewPr>
      <p:cViewPr varScale="1">
        <p:scale>
          <a:sx n="103" d="100"/>
          <a:sy n="103" d="100"/>
        </p:scale>
        <p:origin x="17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80423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6445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01220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55959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24746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80446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035565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14/05/2023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Dispositivos de red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458" y="3429000"/>
            <a:ext cx="3821774" cy="2879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611560" y="987439"/>
            <a:ext cx="7200800" cy="396519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 DSL (Digital Subscriber Line – Línea de suscriptor digital)</a:t>
            </a:r>
            <a:endParaRPr lang="es-ES" sz="1600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FF3A71A8-E945-4E3A-B912-ED44C187E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104" y="1659089"/>
            <a:ext cx="2827200" cy="1424615"/>
          </a:xfrm>
          <a:prstGeom prst="rect">
            <a:avLst/>
          </a:prstGeom>
        </p:spPr>
      </p:pic>
      <p:sp>
        <p:nvSpPr>
          <p:cNvPr id="15" name="Rectangle 6">
            <a:extLst>
              <a:ext uri="{FF2B5EF4-FFF2-40B4-BE49-F238E27FC236}">
                <a16:creationId xmlns:a16="http://schemas.microsoft.com/office/drawing/2014/main" id="{98B2FD3E-9E69-474D-A637-D97FDA7E3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561984"/>
            <a:ext cx="4752528" cy="17302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DSL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(Digital Subscriber Line)</a:t>
            </a:r>
            <a:r>
              <a:rPr lang="es-ES" sz="1600" dirty="0"/>
              <a:t>, es una tecnología que permite el acceso a Internet, utilizando las </a:t>
            </a:r>
            <a:r>
              <a:rPr lang="es-ES" sz="1600" b="1" dirty="0"/>
              <a:t>líneas telefónicas normales de par trenzado </a:t>
            </a:r>
            <a:r>
              <a:rPr lang="es-ES" sz="1600" dirty="0"/>
              <a:t>existentes en los hogares y empresas para la transmisión de datos a alta velocidad.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EEAE4B-1150-4D3C-BADD-3C8E11331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334" y="3456705"/>
            <a:ext cx="3492679" cy="2959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5257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971600" y="980728"/>
            <a:ext cx="7488832" cy="2245743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WLAN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El </a:t>
            </a:r>
            <a:r>
              <a:rPr lang="es-ES" sz="1600" b="1" dirty="0"/>
              <a:t>Wi-Fi</a:t>
            </a:r>
            <a:r>
              <a:rPr lang="es-ES" sz="1600" dirty="0"/>
              <a:t> de nuestro router inalámbrico se denomina como </a:t>
            </a:r>
            <a:r>
              <a:rPr lang="es-ES" sz="1600" b="1" dirty="0"/>
              <a:t>WLAN</a:t>
            </a:r>
            <a:r>
              <a:rPr lang="es-ES" sz="1600" dirty="0"/>
              <a:t>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única diferencia entre </a:t>
            </a:r>
            <a:r>
              <a:rPr lang="es-ES" sz="1600" b="1" dirty="0"/>
              <a:t>WLAN</a:t>
            </a:r>
            <a:r>
              <a:rPr lang="es-ES" sz="1600" dirty="0"/>
              <a:t> y </a:t>
            </a:r>
            <a:r>
              <a:rPr lang="es-ES" sz="1600" b="1" dirty="0"/>
              <a:t>LAN</a:t>
            </a:r>
            <a:r>
              <a:rPr lang="es-ES" sz="1600" dirty="0"/>
              <a:t>, es el medio de transmisión. 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600" dirty="0"/>
              <a:t>En la </a:t>
            </a:r>
            <a:r>
              <a:rPr lang="es-ES" sz="1600" b="1" dirty="0">
                <a:solidFill>
                  <a:srgbClr val="FF0000"/>
                </a:solidFill>
              </a:rPr>
              <a:t>LAN </a:t>
            </a:r>
            <a:r>
              <a:rPr lang="es-ES" sz="1600" dirty="0"/>
              <a:t>se hace uso de cables de par trenzado o de fibra óptica.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  <a:buFont typeface="Courier New" panose="02070309020205020404" pitchFamily="49" charset="0"/>
              <a:buChar char="o"/>
            </a:pPr>
            <a:r>
              <a:rPr lang="es-ES" sz="1600" dirty="0"/>
              <a:t>En la </a:t>
            </a:r>
            <a:r>
              <a:rPr lang="es-ES" sz="1600" b="1" dirty="0">
                <a:solidFill>
                  <a:srgbClr val="FF0000"/>
                </a:solidFill>
              </a:rPr>
              <a:t>WLAN</a:t>
            </a:r>
            <a:r>
              <a:rPr lang="es-ES" sz="1600" dirty="0"/>
              <a:t> utilizamos el aire como medio de transmisión, es decir, hacemos uso de la tecnología Wi-Fi.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CB33FF7-3325-4973-AF36-806DBBF2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760" y="3635330"/>
            <a:ext cx="4164852" cy="203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404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33191" y="1268760"/>
            <a:ext cx="7993670" cy="6217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(Punto de acceso inalámbrico (WAP-Wireless Access Point) o AP-Access Point) 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748464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Access Point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5292080" y="2381448"/>
            <a:ext cx="3241142" cy="3469993"/>
            <a:chOff x="5532768" y="2016789"/>
            <a:chExt cx="3241142" cy="3469993"/>
          </a:xfrm>
        </p:grpSpPr>
        <p:pic>
          <p:nvPicPr>
            <p:cNvPr id="2" name="Imagen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64035" y="2572132"/>
              <a:ext cx="2809875" cy="2914650"/>
            </a:xfrm>
            <a:prstGeom prst="rect">
              <a:avLst/>
            </a:prstGeom>
          </p:spPr>
        </p:pic>
        <p:sp>
          <p:nvSpPr>
            <p:cNvPr id="7" name="Nube 6"/>
            <p:cNvSpPr/>
            <p:nvPr/>
          </p:nvSpPr>
          <p:spPr>
            <a:xfrm>
              <a:off x="5532768" y="2016789"/>
              <a:ext cx="1199472" cy="600075"/>
            </a:xfrm>
            <a:prstGeom prst="cloud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1400" b="1" dirty="0"/>
                <a:t>Internet</a:t>
              </a:r>
            </a:p>
          </p:txBody>
        </p:sp>
      </p:grp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633191" y="1995561"/>
            <a:ext cx="4314345" cy="17113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Son dispositivos que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permiten la conexión inalámbrica de un dispositivo móvil de cómputo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(computadora, tablet, smartphone)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 una red.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611560" y="3756661"/>
            <a:ext cx="4314345" cy="2126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Normalmente, puede conectarse a una red cableada, y puede transmitir datos entre los dispositivos conectados a la red cableada y los dispositivos inalámbricos.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2718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44624"/>
            <a:ext cx="8844409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 vs Access point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559" y="2132856"/>
            <a:ext cx="7559905" cy="4608305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1187624" y="1124744"/>
            <a:ext cx="633576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interconecta dispositivos de comunicación inalámbrica para formar una red inalámbrica. Reciben la información, la almacenan la trasmiten entre la red inalámbrica y la red cableada.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899592" y="5085184"/>
            <a:ext cx="2952328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conecta varias redes, por lo que permite la conexión a Internet.</a:t>
            </a: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6719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275" y="1757782"/>
            <a:ext cx="5057775" cy="2419350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222030" y="1289660"/>
            <a:ext cx="1901698" cy="39395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conecta a clientes inalámbricos a una red cableada. Tiene un conector RJ-45 en el que se conecta "la red cableada" y los clientes (laptops, pdas, pcs, etc) se conectan a la red por medio del access point.</a:t>
            </a: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6804248" y="1152515"/>
            <a:ext cx="2220314" cy="4580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lnSpc>
                <a:spcPts val="25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Router inalámbrico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dispositivo que salió de la mezcla de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Switch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diseñado para compartir una conexión hacia Internet. Tiene conectores RJ-45 para la "LAN", 1 conector RJ-45 para "el enlace a Internet" o red WAN e incluye antenas para permitir la conexión de clientes inalámbricos.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4" name="AutoShape 2" descr="[​IMG]"/>
          <p:cNvSpPr>
            <a:spLocks noChangeAspect="1" noChangeArrowheads="1"/>
          </p:cNvSpPr>
          <p:nvPr/>
        </p:nvSpPr>
        <p:spPr bwMode="auto">
          <a:xfrm>
            <a:off x="155575" y="-460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12" name="Rectangle 2"/>
          <p:cNvSpPr txBox="1">
            <a:spLocks noChangeArrowheads="1"/>
          </p:cNvSpPr>
          <p:nvPr/>
        </p:nvSpPr>
        <p:spPr>
          <a:xfrm>
            <a:off x="107504" y="-18256"/>
            <a:ext cx="891705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 inalámbrico vs Access point</a:t>
            </a: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618384" y="5521991"/>
            <a:ext cx="5184576" cy="1054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2500"/>
              </a:lnSpc>
              <a:spcBef>
                <a:spcPts val="600"/>
              </a:spcBef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puede transferir datos de forma inalámbrica o por cable.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puede ser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pero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no puede ser un </a:t>
            </a:r>
            <a:r>
              <a:rPr lang="es-MX" altLang="es-MX" sz="16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2" name="Nube 1"/>
          <p:cNvSpPr/>
          <p:nvPr/>
        </p:nvSpPr>
        <p:spPr>
          <a:xfrm rot="7777100">
            <a:off x="2036549" y="1794371"/>
            <a:ext cx="2249247" cy="3299078"/>
          </a:xfrm>
          <a:prstGeom prst="cloud">
            <a:avLst/>
          </a:prstGeom>
          <a:noFill/>
          <a:ln w="12700">
            <a:solidFill>
              <a:schemeClr val="accent6">
                <a:lumMod val="75000"/>
                <a:alpha val="22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5363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376" y="2022083"/>
            <a:ext cx="2824814" cy="3024336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Radio frecuencia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3568" y="1695286"/>
            <a:ext cx="4624342" cy="367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El término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radiofrecuencia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se aplica a la porción menos energética del espectro electromagnético, situada entre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 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y unos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GHz</a:t>
            </a:r>
            <a:r>
              <a:rPr lang="es-MX" sz="19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</a:p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Las </a:t>
            </a:r>
            <a:r>
              <a:rPr lang="es-MX" sz="19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ondas electromagnéticas </a:t>
            </a:r>
            <a:r>
              <a:rPr lang="es-MX" sz="19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de esta región del espectro se pueden transmitir aplicando la corriente alterna originada en un generador a una antena. </a:t>
            </a:r>
          </a:p>
        </p:txBody>
      </p:sp>
    </p:spTree>
    <p:extLst>
      <p:ext uri="{BB962C8B-B14F-4D97-AF65-F5344CB8AC3E}">
        <p14:creationId xmlns:p14="http://schemas.microsoft.com/office/powerpoint/2010/main" val="40904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Microondas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718613" y="1556792"/>
            <a:ext cx="7706774" cy="1338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La radiocomunicación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se refiere a la transmisión de datos o energía a través de radiofrecuencias. Se denomina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microondas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 a las ondas electromagnéticas; generalmente de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 </a:t>
            </a:r>
            <a:endParaRPr lang="es-MX" sz="2000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40B842-678F-4802-BF79-FCEA8634C1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117" y="3134076"/>
            <a:ext cx="3672408" cy="2832711"/>
          </a:xfrm>
          <a:prstGeom prst="rect">
            <a:avLst/>
          </a:prstGeom>
        </p:spPr>
      </p:pic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718613" y="3000839"/>
            <a:ext cx="4536504" cy="2957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desventaja es que viajan en línea directa y no curva (sobre la tierra), por tanto, necesitan estar relativamente cerca una estación de otra. (máximo de 40 a 48 kilómetros de distancia) y se deben encontrar en lugares altos para asegurar las transmisión sin obstrucción. </a:t>
            </a:r>
          </a:p>
        </p:txBody>
      </p:sp>
    </p:spTree>
    <p:extLst>
      <p:ext uri="{BB962C8B-B14F-4D97-AF65-F5344CB8AC3E}">
        <p14:creationId xmlns:p14="http://schemas.microsoft.com/office/powerpoint/2010/main" val="286834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340768"/>
            <a:ext cx="3558854" cy="2299567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Cables UTP, coaxial y fibra óptica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72" y="3018033"/>
            <a:ext cx="3411855" cy="1130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1210" y="3374496"/>
            <a:ext cx="3474452" cy="2493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54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2266728"/>
            <a:ext cx="4461147" cy="2592288"/>
          </a:xfrm>
          <a:prstGeom prst="rect">
            <a:avLst/>
          </a:prstGeom>
        </p:spPr>
      </p:pic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890589" y="2065368"/>
            <a:ext cx="7488832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Hubs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Switches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Ruteadores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Access Points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Radio frecuencia/ microondas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Cables UTP, Coaxial o de Fibra óptica</a:t>
            </a:r>
          </a:p>
          <a:p>
            <a:pPr algn="ctr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Hardware de comunicaciones</a:t>
            </a:r>
          </a:p>
        </p:txBody>
      </p:sp>
      <p:sp>
        <p:nvSpPr>
          <p:cNvPr id="3" name="Rectángulo 2"/>
          <p:cNvSpPr/>
          <p:nvPr/>
        </p:nvSpPr>
        <p:spPr>
          <a:xfrm>
            <a:off x="881844" y="1435724"/>
            <a:ext cx="7399076" cy="506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600"/>
              </a:spcBef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Las redes se comunican gracias al 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</a:rPr>
              <a:t>hardware de comunicaciones:</a:t>
            </a:r>
            <a:endParaRPr lang="es-MX" sz="20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87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686710" y="1412776"/>
            <a:ext cx="7773721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49263" lvl="1" indent="7938" algn="just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Conectan componentes de red, para lo cual envían un paquete de datos a todos los dispositivos conectados.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3128375"/>
            <a:ext cx="422756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0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Switch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930" y="2828118"/>
            <a:ext cx="3312368" cy="2586801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755576" y="1443081"/>
            <a:ext cx="7773722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Es un aparato muy semejante al hub, pero tiene una gran diferencia: Este sí 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diferencia los equipos conectados a el por su “MAC address”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 </a:t>
            </a: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763584" y="2441902"/>
            <a:ext cx="415476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Los datos enviados por una computadora llegan solamente a la computadora a la que se ha enviado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 creando una especie de canal de comunicación exclusiva entre el origen y el destino.</a:t>
            </a:r>
          </a:p>
          <a:p>
            <a:pPr algn="just">
              <a:lnSpc>
                <a:spcPct val="150000"/>
              </a:lnSpc>
            </a:pP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6162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Hub vs Switch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1772816"/>
            <a:ext cx="5812694" cy="482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732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144016" y="19776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816" y="1916832"/>
            <a:ext cx="3528392" cy="3443516"/>
          </a:xfrm>
          <a:prstGeom prst="rect">
            <a:avLst/>
          </a:prstGeom>
        </p:spPr>
      </p:pic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467545" y="3590097"/>
            <a:ext cx="4322649" cy="1600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Su función principal consiste en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enviar paquetes de datos de una red a otra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, es decir, interconectar subredes.</a:t>
            </a:r>
            <a:r>
              <a:rPr lang="es-ES" altLang="es-MX" sz="2000" dirty="0">
                <a:solidFill>
                  <a:srgbClr val="212121"/>
                </a:solidFill>
                <a:latin typeface="inherit"/>
              </a:rPr>
              <a:t> 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467544" y="1916832"/>
            <a:ext cx="4538673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792163" lvl="1" indent="-34290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Un router es un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tipo especializado de computadora 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utilizado para </a:t>
            </a:r>
            <a:r>
              <a:rPr lang="es-ES" altLang="es-MX" sz="20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dirigir el tráfico a través de Internet</a:t>
            </a: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  <a:latin typeface="+mn-lt"/>
              </a:rPr>
              <a:t>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0529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1" y="1463298"/>
            <a:ext cx="6149219" cy="381591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827584" y="1124744"/>
            <a:ext cx="7488832" cy="338554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inalámbrica </a:t>
            </a:r>
            <a:r>
              <a:rPr lang="es-ES" sz="1600" dirty="0"/>
              <a:t>mediante ondas de radio.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14A166D-831D-4CD8-88F9-A0D7B72635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5382530"/>
            <a:ext cx="74888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Conexión física </a:t>
            </a:r>
            <a:r>
              <a:rPr lang="es-ES" sz="1600" dirty="0"/>
              <a:t>puede ser una conexión por cable.</a:t>
            </a:r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60648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DEB74275-8F94-41ED-AB54-12AF9158F7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268760"/>
            <a:ext cx="5904656" cy="443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51886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899592" y="1149017"/>
            <a:ext cx="7488832" cy="2294474"/>
          </a:xfrm>
        </p:spPr>
        <p:txBody>
          <a:bodyPr wrap="square">
            <a:sp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Puertos LAN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Comúnmente cuatro puertos LAN.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Son donde conectamos nuestras PCs, impresoras, servidores y cualquier dispositivo cableado. </a:t>
            </a:r>
          </a:p>
          <a:p>
            <a:pPr algn="just">
              <a:lnSpc>
                <a:spcPts val="26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s-ES" sz="1600" dirty="0"/>
              <a:t>La velocidad de los puertos ethernet puede ser de </a:t>
            </a:r>
            <a:r>
              <a:rPr lang="es-ES" sz="1600" b="1" dirty="0"/>
              <a:t>10/100/1000 Mbps</a:t>
            </a:r>
            <a:r>
              <a:rPr lang="es-ES" sz="1600" dirty="0"/>
              <a:t>, aunque podríamos tener velocidades superiores como </a:t>
            </a:r>
            <a:r>
              <a:rPr lang="es-ES" sz="1600" b="1" dirty="0"/>
              <a:t>2.5 Gbps</a:t>
            </a:r>
            <a:r>
              <a:rPr lang="es-ES" sz="1600" dirty="0"/>
              <a:t>, </a:t>
            </a:r>
            <a:r>
              <a:rPr lang="es-ES" sz="1600" b="1" dirty="0"/>
              <a:t>5 Gbps</a:t>
            </a:r>
            <a:r>
              <a:rPr lang="es-ES" sz="1600" dirty="0"/>
              <a:t> y </a:t>
            </a:r>
            <a:r>
              <a:rPr lang="es-ES" sz="1600" b="1" dirty="0"/>
              <a:t>10 Gbps</a:t>
            </a:r>
            <a:r>
              <a:rPr lang="es-ES" sz="1600" dirty="0"/>
              <a:t>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Ruteador doméstico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0076042F-B7D6-4413-9517-714BB3E19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79" y="3861048"/>
            <a:ext cx="3877641" cy="199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348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2524</TotalTime>
  <Words>781</Words>
  <Application>Microsoft Office PowerPoint</Application>
  <PresentationFormat>Presentación en pantalla (4:3)</PresentationFormat>
  <Paragraphs>65</Paragraphs>
  <Slides>17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Courier New</vt:lpstr>
      <vt:lpstr>Dom Casual</vt:lpstr>
      <vt:lpstr>inherit</vt:lpstr>
      <vt:lpstr>Wingdings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180</cp:revision>
  <dcterms:created xsi:type="dcterms:W3CDTF">2013-06-11T22:32:36Z</dcterms:created>
  <dcterms:modified xsi:type="dcterms:W3CDTF">2023-05-14T22:43:45Z</dcterms:modified>
</cp:coreProperties>
</file>