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1" r:id="rId2"/>
    <p:sldId id="493" r:id="rId3"/>
    <p:sldId id="852" r:id="rId4"/>
    <p:sldId id="351" r:id="rId5"/>
    <p:sldId id="352" r:id="rId6"/>
    <p:sldId id="856" r:id="rId7"/>
    <p:sldId id="853" r:id="rId8"/>
    <p:sldId id="628" r:id="rId9"/>
    <p:sldId id="855" r:id="rId10"/>
    <p:sldId id="857" r:id="rId11"/>
    <p:sldId id="629" r:id="rId12"/>
    <p:sldId id="630" r:id="rId13"/>
    <p:sldId id="632" r:id="rId14"/>
    <p:sldId id="631" r:id="rId15"/>
    <p:sldId id="636" r:id="rId16"/>
    <p:sldId id="482" r:id="rId17"/>
    <p:sldId id="484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2639" autoAdjust="0"/>
  </p:normalViewPr>
  <p:slideViewPr>
    <p:cSldViewPr>
      <p:cViewPr varScale="1">
        <p:scale>
          <a:sx n="102" d="100"/>
          <a:sy n="102" d="100"/>
        </p:scale>
        <p:origin x="20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26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812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00506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206642" y="193205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7992888" cy="3312368"/>
          </a:xfrm>
        </p:spPr>
        <p:txBody>
          <a:bodyPr>
            <a:noAutofit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rgbClr val="333333"/>
                </a:solidFill>
              </a:rPr>
              <a:t>Las señales </a:t>
            </a:r>
            <a:r>
              <a:rPr lang="es-ES" sz="1600" dirty="0" err="1">
                <a:solidFill>
                  <a:srgbClr val="333333"/>
                </a:solidFill>
              </a:rPr>
              <a:t>Wi</a:t>
            </a:r>
            <a:r>
              <a:rPr lang="es-ES" sz="1600" dirty="0">
                <a:solidFill>
                  <a:srgbClr val="333333"/>
                </a:solidFill>
              </a:rPr>
              <a:t>-Fi se propagan por medio de la emisión de </a:t>
            </a:r>
            <a:r>
              <a:rPr lang="es-ES" sz="1600" b="1" dirty="0">
                <a:solidFill>
                  <a:srgbClr val="333333"/>
                </a:solidFill>
              </a:rPr>
              <a:t>ondas electromagnéticas </a:t>
            </a:r>
            <a:r>
              <a:rPr lang="es-ES" sz="1600" dirty="0">
                <a:solidFill>
                  <a:srgbClr val="333333"/>
                </a:solidFill>
              </a:rPr>
              <a:t>que cubren un área determinada. Si la señal es </a:t>
            </a:r>
            <a:r>
              <a:rPr lang="es-ES" sz="1600" b="1" dirty="0">
                <a:solidFill>
                  <a:srgbClr val="333333"/>
                </a:solidFill>
              </a:rPr>
              <a:t>2.4G </a:t>
            </a:r>
            <a:r>
              <a:rPr lang="es-ES" sz="1600" dirty="0">
                <a:solidFill>
                  <a:srgbClr val="333333"/>
                </a:solidFill>
              </a:rPr>
              <a:t>puede atravesar sin mucha dificultad determinados obstáculos como muros y puertas, mientras que las señales </a:t>
            </a:r>
            <a:r>
              <a:rPr lang="es-ES" sz="1600" b="1" dirty="0">
                <a:solidFill>
                  <a:srgbClr val="333333"/>
                </a:solidFill>
              </a:rPr>
              <a:t>5G </a:t>
            </a:r>
            <a:r>
              <a:rPr lang="es-ES" sz="1600" dirty="0">
                <a:solidFill>
                  <a:srgbClr val="333333"/>
                </a:solidFill>
              </a:rPr>
              <a:t>no pueden hacerlo tan fácilmente, por lo que su alcance es reducido.</a:t>
            </a:r>
          </a:p>
          <a:p>
            <a:pPr algn="just">
              <a:lnSpc>
                <a:spcPts val="2600"/>
              </a:lnSpc>
              <a:spcAft>
                <a:spcPts val="0"/>
              </a:spcAft>
            </a:pPr>
            <a:r>
              <a:rPr lang="es-ES" sz="1600" dirty="0">
                <a:solidFill>
                  <a:srgbClr val="333333"/>
                </a:solidFill>
              </a:rPr>
              <a:t>Las antenas en los equipos inalámbricos emiten las </a:t>
            </a:r>
            <a:r>
              <a:rPr lang="es-ES" sz="1600" b="1" dirty="0">
                <a:solidFill>
                  <a:srgbClr val="333333"/>
                </a:solidFill>
              </a:rPr>
              <a:t>ondas electromagnéticas</a:t>
            </a:r>
            <a:r>
              <a:rPr lang="es-ES" sz="1600" dirty="0">
                <a:solidFill>
                  <a:srgbClr val="333333"/>
                </a:solidFill>
              </a:rPr>
              <a:t> que permiten a los dispositivos conectarse a Internet. 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1363485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ruteador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7590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F108C6F-C32D-4C69-9A53-47C7160F0D19}"/>
              </a:ext>
            </a:extLst>
          </p:cNvPr>
          <p:cNvSpPr txBox="1">
            <a:spLocks/>
          </p:cNvSpPr>
          <p:nvPr/>
        </p:nvSpPr>
        <p:spPr bwMode="auto">
          <a:xfrm>
            <a:off x="605623" y="2566573"/>
            <a:ext cx="5046497" cy="249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53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cómo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88640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7" y="2416174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21189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4975477" y="1443850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877707" y="1439136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232212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Estándar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3990">
            <a:extLst>
              <a:ext uri="{FF2B5EF4-FFF2-40B4-BE49-F238E27FC236}">
                <a16:creationId xmlns:a16="http://schemas.microsoft.com/office/drawing/2014/main" id="{42028B80-9D09-4F8F-8CC2-D15E3DD7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8"/>
            <a:ext cx="3816424" cy="2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575556" y="1178239"/>
            <a:ext cx="7884876" cy="3114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MAN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ser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simétrico 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Las antenas de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-Max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 operan a una frecuencia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210895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2016112"/>
            <a:ext cx="345638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medios inalámbricos.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LAN inalámbricas.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92025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3608" y="1920707"/>
            <a:ext cx="6362244" cy="166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WPAN - Bluetooth: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WLAN - </a:t>
            </a:r>
            <a:r>
              <a:rPr lang="es-MX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WWAN –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3" name="Imagen 2" descr="Imagen que contiene medidor, teléfono&#10;&#10;Descripción generada automáticamente">
            <a:extLst>
              <a:ext uri="{FF2B5EF4-FFF2-40B4-BE49-F238E27FC236}">
                <a16:creationId xmlns:a16="http://schemas.microsoft.com/office/drawing/2014/main" id="{6114799D-7569-4D96-AB43-337D4C81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57" y="3933056"/>
            <a:ext cx="2882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20888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2924944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15476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15962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28549"/>
            <a:ext cx="5400600" cy="3885949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340768"/>
            <a:ext cx="7416594" cy="5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1951866"/>
            <a:ext cx="2376034" cy="265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personales.</a:t>
            </a:r>
            <a:endParaRPr lang="es-ES" dirty="0"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Bluetooth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48680"/>
            <a:ext cx="753903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LAN inalámbricas</a:t>
            </a:r>
          </a:p>
          <a:p>
            <a:pPr algn="ctr"/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845094-FDD9-4BA5-98CC-B95946CE533D}"/>
              </a:ext>
            </a:extLst>
          </p:cNvPr>
          <p:cNvSpPr txBox="1">
            <a:spLocks noChangeArrowheads="1"/>
          </p:cNvSpPr>
          <p:nvPr/>
        </p:nvSpPr>
        <p:spPr>
          <a:xfrm>
            <a:off x="526981" y="1692639"/>
            <a:ext cx="7806586" cy="1884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Punto de acceso inalámbrico (AP)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Concentra las señales inalámbricas de los usuarios y se conecta a la infraestructura de red cableada.</a:t>
            </a:r>
          </a:p>
          <a:p>
            <a:pPr marL="57150" indent="0" algn="just">
              <a:lnSpc>
                <a:spcPts val="2600"/>
              </a:lnSpc>
              <a:spcBef>
                <a:spcPts val="120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Adaptadores NIC inalámbricos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Proporcionan capacidad de comunicación inalámbrica a cada dispositivo de red.</a:t>
            </a:r>
            <a:endParaRPr lang="es-ES" altLang="en-US" sz="1600" b="1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5603AD-8D3A-4C14-974F-4C91A1218643}"/>
              </a:ext>
            </a:extLst>
          </p:cNvPr>
          <p:cNvSpPr txBox="1"/>
          <p:nvPr/>
        </p:nvSpPr>
        <p:spPr>
          <a:xfrm>
            <a:off x="5601671" y="3754365"/>
            <a:ext cx="2726668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algn="just">
              <a:lnSpc>
                <a:spcPts val="2600"/>
              </a:lnSpc>
            </a:pPr>
            <a:r>
              <a:rPr lang="es-ES" sz="1600" dirty="0"/>
              <a:t>Los </a:t>
            </a:r>
            <a:r>
              <a:rPr lang="es-ES" sz="1600" b="1" dirty="0">
                <a:solidFill>
                  <a:srgbClr val="FF0000"/>
                </a:solidFill>
              </a:rPr>
              <a:t>ruteadores inalámbricos domésticos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/>
              <a:t>y de pequeñas empresas integran las funciones de un ruteador, un switch y un punto de acceso en un solo dispositivo.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81076F-01D5-4033-A20B-329B74E8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3" y="3645024"/>
            <a:ext cx="4666697" cy="21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03244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para: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Conectar dispositivos a Internet.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dirty="0">
                <a:solidFill>
                  <a:srgbClr val="333333"/>
                </a:solidFill>
                <a:latin typeface="Charter"/>
              </a:rPr>
              <a:t>Inter</a:t>
            </a: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cambiar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-Fi?</a:t>
            </a:r>
          </a:p>
        </p:txBody>
      </p:sp>
    </p:spTree>
    <p:extLst>
      <p:ext uri="{BB962C8B-B14F-4D97-AF65-F5344CB8AC3E}">
        <p14:creationId xmlns:p14="http://schemas.microsoft.com/office/powerpoint/2010/main" val="24875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65350"/>
            <a:ext cx="835292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ruteador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ruteador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ruteador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ruteador recibe Internet a través de un cable,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78" y="129929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62472"/>
            <a:ext cx="4896544" cy="7829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539552" y="2564904"/>
            <a:ext cx="391556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 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baja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Más interferencias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410236" y="2564904"/>
            <a:ext cx="4005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</p:txBody>
      </p:sp>
    </p:spTree>
    <p:extLst>
      <p:ext uri="{BB962C8B-B14F-4D97-AF65-F5344CB8AC3E}">
        <p14:creationId xmlns:p14="http://schemas.microsoft.com/office/powerpoint/2010/main" val="2627315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1836</TotalTime>
  <Words>1029</Words>
  <Application>Microsoft Office PowerPoint</Application>
  <PresentationFormat>Presentación en pantalla (4:3)</PresentationFormat>
  <Paragraphs>142</Paragraphs>
  <Slides>17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Charter</vt:lpstr>
      <vt:lpstr>Dom Casual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157</cp:revision>
  <cp:lastPrinted>2013-10-21T22:10:45Z</cp:lastPrinted>
  <dcterms:created xsi:type="dcterms:W3CDTF">2013-06-11T22:32:36Z</dcterms:created>
  <dcterms:modified xsi:type="dcterms:W3CDTF">2023-05-14T23:57:11Z</dcterms:modified>
</cp:coreProperties>
</file>