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6.jpg" ContentType="image/jp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0" r:id="rId3"/>
    <p:sldId id="325" r:id="rId4"/>
    <p:sldId id="802" r:id="rId5"/>
    <p:sldId id="461" r:id="rId6"/>
    <p:sldId id="817" r:id="rId7"/>
    <p:sldId id="818" r:id="rId8"/>
    <p:sldId id="803" r:id="rId9"/>
    <p:sldId id="809" r:id="rId10"/>
    <p:sldId id="810" r:id="rId11"/>
    <p:sldId id="811" r:id="rId12"/>
    <p:sldId id="812" r:id="rId13"/>
    <p:sldId id="813" r:id="rId14"/>
    <p:sldId id="815" r:id="rId15"/>
    <p:sldId id="819" r:id="rId16"/>
    <p:sldId id="820" r:id="rId17"/>
    <p:sldId id="821" r:id="rId18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02629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97294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1553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/>
              <a:t>Unshielded Twisted Pair (UTP) – Par trenzado sin blindaje</a:t>
            </a:r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7EF743-8FF5-47A4-A840-9B574142FC6C}" type="slidenum">
              <a:rPr lang="es-MX" sz="1200"/>
              <a:pPr/>
              <a:t>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048569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5825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5CEDC6-FF9E-4C4B-B8AB-ECAF7FC41997}" type="slidenum">
              <a:rPr lang="es-MX" sz="120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31826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BC9F65-076D-4D41-94BB-8570E2D32CAC}" type="slidenum">
              <a:rPr lang="es-MX" sz="120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167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026298B-5E7C-4E78-85D0-66EA50753166}" type="slidenum">
              <a:rPr lang="es-MX" sz="120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688599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6F04661-FEDA-4297-9392-E99059580857}" type="slidenum">
              <a:rPr lang="es-MX" sz="120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47360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A84191A6-563A-4421-A646-760D0C5092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3356992"/>
            <a:ext cx="4104456" cy="30783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Capa física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1675" y="1401763"/>
            <a:ext cx="754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sz="2000">
              <a:latin typeface="ZapfHumnst BT"/>
            </a:endParaRPr>
          </a:p>
        </p:txBody>
      </p:sp>
      <p:graphicFrame>
        <p:nvGraphicFramePr>
          <p:cNvPr id="10244" name="Object 2"/>
          <p:cNvGraphicFramePr>
            <a:graphicFrameLocks/>
          </p:cNvGraphicFramePr>
          <p:nvPr/>
        </p:nvGraphicFramePr>
        <p:xfrm>
          <a:off x="298450" y="2176463"/>
          <a:ext cx="36766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6" name="Imagen" r:id="rId3" imgW="3676650" imgH="1965325" progId="MS_ClipArt_Gallery.2">
                  <p:embed/>
                </p:oleObj>
              </mc:Choice>
              <mc:Fallback>
                <p:oleObj name="Imagen" r:id="rId3" imgW="3676650" imgH="1965325" progId="MS_ClipArt_Gallery.2">
                  <p:embed/>
                  <p:pic>
                    <p:nvPicPr>
                      <p:cNvPr id="1024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176463"/>
                        <a:ext cx="36766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219200" y="4221163"/>
            <a:ext cx="23479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Líneas de Teléfono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Cable Coaxial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Microondas</a:t>
            </a:r>
          </a:p>
        </p:txBody>
      </p:sp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74650" y="1563688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7" name="Imagen" r:id="rId5" imgW="2012950" imgH="977900" progId="MS_ClipArt_Gallery.2">
                  <p:embed/>
                </p:oleObj>
              </mc:Choice>
              <mc:Fallback>
                <p:oleObj name="Imagen" r:id="rId5" imgW="2012950" imgH="977900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563688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09600" y="1020763"/>
            <a:ext cx="155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Analógicas</a:t>
            </a:r>
          </a:p>
        </p:txBody>
      </p:sp>
      <p:graphicFrame>
        <p:nvGraphicFramePr>
          <p:cNvPr id="10248" name="Object 4"/>
          <p:cNvGraphicFramePr>
            <a:graphicFrameLocks/>
          </p:cNvGraphicFramePr>
          <p:nvPr/>
        </p:nvGraphicFramePr>
        <p:xfrm>
          <a:off x="4360863" y="5183188"/>
          <a:ext cx="19129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8" name="Imagen" r:id="rId7" imgW="1912938" imgH="1168400" progId="MS_ClipArt_Gallery.2">
                  <p:embed/>
                </p:oleObj>
              </mc:Choice>
              <mc:Fallback>
                <p:oleObj name="Imagen" r:id="rId7" imgW="1912938" imgH="1168400" progId="MS_ClipArt_Gallery.2">
                  <p:embed/>
                  <p:pic>
                    <p:nvPicPr>
                      <p:cNvPr id="10248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183188"/>
                        <a:ext cx="19129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"/>
          <p:cNvGraphicFramePr>
            <a:graphicFrameLocks/>
          </p:cNvGraphicFramePr>
          <p:nvPr/>
        </p:nvGraphicFramePr>
        <p:xfrm>
          <a:off x="5786438" y="1143000"/>
          <a:ext cx="2697162" cy="246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9" name="Imagen" r:id="rId9" imgW="2697163" imgH="2465388" progId="MS_ClipArt_Gallery.2">
                  <p:embed/>
                </p:oleObj>
              </mc:Choice>
              <mc:Fallback>
                <p:oleObj name="Imagen" r:id="rId9" imgW="2697163" imgH="2465388" progId="MS_ClipArt_Gallery.2">
                  <p:embed/>
                  <p:pic>
                    <p:nvPicPr>
                      <p:cNvPr id="1024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143000"/>
                        <a:ext cx="2697162" cy="246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324600" y="3763963"/>
            <a:ext cx="173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>
                <a:latin typeface="ZapfHumnst BT"/>
              </a:rPr>
              <a:t>Computadora</a:t>
            </a:r>
          </a:p>
        </p:txBody>
      </p:sp>
      <p:grpSp>
        <p:nvGrpSpPr>
          <p:cNvPr id="10251" name="Group 11"/>
          <p:cNvGrpSpPr>
            <a:grpSpLocks/>
          </p:cNvGrpSpPr>
          <p:nvPr/>
        </p:nvGrpSpPr>
        <p:grpSpPr bwMode="auto">
          <a:xfrm>
            <a:off x="5181600" y="1906588"/>
            <a:ext cx="1828800" cy="381000"/>
            <a:chOff x="3504" y="960"/>
            <a:chExt cx="1152" cy="240"/>
          </a:xfrm>
        </p:grpSpPr>
        <p:grpSp>
          <p:nvGrpSpPr>
            <p:cNvPr id="10256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10259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1027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9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80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0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1027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6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7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1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1027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3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4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2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10269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0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71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10263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10266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7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10268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10264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0265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10257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10258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10252" name="Rectangle 37"/>
          <p:cNvSpPr>
            <a:spLocks noChangeArrowheads="1"/>
          </p:cNvSpPr>
          <p:nvPr/>
        </p:nvSpPr>
        <p:spPr bwMode="auto">
          <a:xfrm>
            <a:off x="5486400" y="1249363"/>
            <a:ext cx="125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Digitales</a:t>
            </a:r>
          </a:p>
        </p:txBody>
      </p:sp>
      <p:sp>
        <p:nvSpPr>
          <p:cNvPr id="10253" name="Arc 38"/>
          <p:cNvSpPr>
            <a:spLocks/>
          </p:cNvSpPr>
          <p:nvPr/>
        </p:nvSpPr>
        <p:spPr bwMode="auto">
          <a:xfrm>
            <a:off x="3813175" y="3586163"/>
            <a:ext cx="1068388" cy="1295400"/>
          </a:xfrm>
          <a:custGeom>
            <a:avLst/>
            <a:gdLst>
              <a:gd name="T0" fmla="*/ 0 w 21632"/>
              <a:gd name="T1" fmla="*/ 0 h 21600"/>
              <a:gd name="T2" fmla="*/ 2147483647 w 21632"/>
              <a:gd name="T3" fmla="*/ 2147483647 h 21600"/>
              <a:gd name="T4" fmla="*/ 2147483647 w 21632"/>
              <a:gd name="T5" fmla="*/ 2147483647 h 21600"/>
              <a:gd name="T6" fmla="*/ 0 60000 65536"/>
              <a:gd name="T7" fmla="*/ 0 60000 65536"/>
              <a:gd name="T8" fmla="*/ 0 60000 65536"/>
              <a:gd name="T9" fmla="*/ 0 w 21632"/>
              <a:gd name="T10" fmla="*/ 0 h 21600"/>
              <a:gd name="T11" fmla="*/ 21632 w 216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32" h="21600" fill="none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</a:path>
              <a:path w="21632" h="21600" stroke="0" extrusionOk="0">
                <a:moveTo>
                  <a:pt x="0" y="0"/>
                </a:moveTo>
                <a:cubicBezTo>
                  <a:pt x="10" y="0"/>
                  <a:pt x="21" y="-1"/>
                  <a:pt x="32" y="0"/>
                </a:cubicBezTo>
                <a:cubicBezTo>
                  <a:pt x="11961" y="0"/>
                  <a:pt x="21632" y="9670"/>
                  <a:pt x="21632" y="21600"/>
                </a:cubicBezTo>
                <a:lnTo>
                  <a:pt x="32" y="21600"/>
                </a:lnTo>
                <a:lnTo>
                  <a:pt x="0" y="0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4" name="Arc 39"/>
          <p:cNvSpPr>
            <a:spLocks/>
          </p:cNvSpPr>
          <p:nvPr/>
        </p:nvSpPr>
        <p:spPr bwMode="auto">
          <a:xfrm>
            <a:off x="5184775" y="3586163"/>
            <a:ext cx="457200" cy="1219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</a:path>
              <a:path w="21600" h="21600" stroke="0" extrusionOk="0">
                <a:moveTo>
                  <a:pt x="0" y="21544"/>
                </a:moveTo>
                <a:cubicBezTo>
                  <a:pt x="30" y="9665"/>
                  <a:pt x="9646" y="41"/>
                  <a:pt x="21525" y="0"/>
                </a:cubicBezTo>
                <a:lnTo>
                  <a:pt x="21600" y="21600"/>
                </a:lnTo>
                <a:lnTo>
                  <a:pt x="0" y="21544"/>
                </a:lnTo>
                <a:close/>
              </a:path>
            </a:pathLst>
          </a:custGeom>
          <a:noFill/>
          <a:ln w="76200" cap="rnd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55" name="Rectangle 40"/>
          <p:cNvSpPr>
            <a:spLocks noChangeArrowheads="1"/>
          </p:cNvSpPr>
          <p:nvPr/>
        </p:nvSpPr>
        <p:spPr bwMode="auto">
          <a:xfrm>
            <a:off x="6232525" y="5319713"/>
            <a:ext cx="17684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lang="es-MX" sz="2000" b="1">
                <a:latin typeface="ZapfHumnst BT"/>
              </a:rPr>
              <a:t>MODEM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Convierte </a:t>
            </a:r>
          </a:p>
          <a:p>
            <a:pPr defTabSz="762000" eaLnBrk="0" hangingPunct="0"/>
            <a:r>
              <a:rPr lang="es-MX" sz="2000">
                <a:latin typeface="ZapfHumnst BT"/>
              </a:rPr>
              <a:t>señales</a:t>
            </a:r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07851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89248" y="95255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conector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51805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5365" name="25 CuadroTexto"/>
          <p:cNvSpPr txBox="1">
            <a:spLocks noChangeArrowheads="1"/>
          </p:cNvSpPr>
          <p:nvPr/>
        </p:nvSpPr>
        <p:spPr bwMode="auto">
          <a:xfrm>
            <a:off x="857250" y="2271713"/>
            <a:ext cx="7500938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5366" name="16 CuadroTexto"/>
          <p:cNvSpPr txBox="1">
            <a:spLocks noChangeArrowheads="1"/>
          </p:cNvSpPr>
          <p:nvPr/>
        </p:nvSpPr>
        <p:spPr bwMode="auto">
          <a:xfrm>
            <a:off x="857250" y="3259138"/>
            <a:ext cx="3929063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>
                <a:latin typeface="ZapfHumnst BT"/>
              </a:rPr>
              <a:t>Posee ocho "pines“ o conexiones eléctricas, que normalmente se usan como extremos de cables de </a:t>
            </a:r>
            <a:r>
              <a:rPr lang="es-MX" sz="1800" b="1">
                <a:latin typeface="ZapfHumnst BT"/>
              </a:rPr>
              <a:t>par trenzado</a:t>
            </a:r>
            <a:r>
              <a:rPr lang="es-MX" sz="1800">
                <a:latin typeface="ZapfHumnst BT"/>
              </a:rPr>
              <a:t> (cables de red </a:t>
            </a:r>
            <a:r>
              <a:rPr lang="es-MX" sz="1800" b="1">
                <a:latin typeface="ZapfHumnst BT"/>
              </a:rPr>
              <a:t>Ethernet</a:t>
            </a:r>
            <a:r>
              <a:rPr lang="es-MX" sz="1800">
                <a:latin typeface="ZapfHumnst BT"/>
              </a:rPr>
              <a:t>) de 8 pines (4 pares). </a:t>
            </a:r>
          </a:p>
        </p:txBody>
      </p:sp>
      <p:pic>
        <p:nvPicPr>
          <p:cNvPr id="112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857500"/>
            <a:ext cx="2938462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228595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5365" grpId="0"/>
      <p:bldP spid="153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143000"/>
            <a:ext cx="3214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RJ11</a:t>
            </a:r>
          </a:p>
        </p:txBody>
      </p:sp>
      <p:sp>
        <p:nvSpPr>
          <p:cNvPr id="16389" name="25 CuadroTexto"/>
          <p:cNvSpPr txBox="1">
            <a:spLocks noChangeArrowheads="1"/>
          </p:cNvSpPr>
          <p:nvPr/>
        </p:nvSpPr>
        <p:spPr bwMode="auto">
          <a:xfrm>
            <a:off x="857250" y="1928813"/>
            <a:ext cx="4643438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conector más difundido globalmente para la conexión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aparatos telefónicos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convencionales, donde se suelen utilizar generalmente sólo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dos pines centrales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pic>
        <p:nvPicPr>
          <p:cNvPr id="12293" name="8 Imagen" descr="rj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2000250"/>
            <a:ext cx="2800350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857250" y="3789040"/>
            <a:ext cx="4714875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de medidas reducidas y tiene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seis contactos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como para soportar cables de hasta esa cantidad de hilos.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conectores</a:t>
            </a:r>
          </a:p>
        </p:txBody>
      </p:sp>
    </p:spTree>
    <p:extLst>
      <p:ext uri="{BB962C8B-B14F-4D97-AF65-F5344CB8AC3E}">
        <p14:creationId xmlns:p14="http://schemas.microsoft.com/office/powerpoint/2010/main" val="317041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389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928688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los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tipos de puertos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71500" y="1643063"/>
            <a:ext cx="5357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Ethernet</a:t>
            </a:r>
          </a:p>
        </p:txBody>
      </p:sp>
      <p:sp>
        <p:nvSpPr>
          <p:cNvPr id="17413" name="25 CuadroTexto"/>
          <p:cNvSpPr txBox="1">
            <a:spLocks noChangeArrowheads="1"/>
          </p:cNvSpPr>
          <p:nvPr/>
        </p:nvSpPr>
        <p:spPr bwMode="auto">
          <a:xfrm>
            <a:off x="928688" y="2286000"/>
            <a:ext cx="3929062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es el nombre de una tecnología de redes LAN basada en tramas de datos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 </a:t>
            </a:r>
          </a:p>
        </p:txBody>
      </p:sp>
      <p:pic>
        <p:nvPicPr>
          <p:cNvPr id="13318" name="12 Imagen" descr="puerto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785938"/>
            <a:ext cx="326866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25 CuadroTexto"/>
          <p:cNvSpPr txBox="1">
            <a:spLocks noChangeArrowheads="1"/>
          </p:cNvSpPr>
          <p:nvPr/>
        </p:nvSpPr>
        <p:spPr bwMode="auto">
          <a:xfrm>
            <a:off x="928688" y="3714750"/>
            <a:ext cx="428625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Ethernet define: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características de cableado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señalización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nivel físico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formatos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trama (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frame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del nivel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enlace de datos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del   </a:t>
            </a:r>
          </a:p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modelo OSI.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281948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41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Puerto Serial</a:t>
            </a:r>
          </a:p>
        </p:txBody>
      </p:sp>
      <p:sp>
        <p:nvSpPr>
          <p:cNvPr id="19460" name="25 CuadroTexto"/>
          <p:cNvSpPr txBox="1">
            <a:spLocks noChangeArrowheads="1"/>
          </p:cNvSpPr>
          <p:nvPr/>
        </p:nvSpPr>
        <p:spPr bwMode="auto">
          <a:xfrm>
            <a:off x="785813" y="1785938"/>
            <a:ext cx="521493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interfaz de comunicaciones entre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computadoras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periféricos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 donde la información es transmitida bit a bit enviando o recibiendo un solo bit a la vez.</a:t>
            </a:r>
          </a:p>
        </p:txBody>
      </p:sp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782349" y="3587229"/>
            <a:ext cx="79295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muchos periféricos la interfaz USB ha reemplazado al puerto serial. Sin embargo, los puertos seriales todavía  pueden encontrarse en: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Sistemas de automatización industrial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Dispositivos de redes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668708"/>
            <a:ext cx="2493370" cy="143962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936" y="1571625"/>
            <a:ext cx="2466975" cy="185737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puertos</a:t>
            </a:r>
          </a:p>
        </p:txBody>
      </p:sp>
    </p:spTree>
    <p:extLst>
      <p:ext uri="{BB962C8B-B14F-4D97-AF65-F5344CB8AC3E}">
        <p14:creationId xmlns:p14="http://schemas.microsoft.com/office/powerpoint/2010/main" val="3513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460" grpId="0"/>
      <p:bldP spid="194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539552" y="1052736"/>
            <a:ext cx="6090644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que pueden fluir desde un lugar hacia otro en un período de tiempo determinado.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Ancho de banda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Bandwidth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99227B9-C010-4697-9C98-BBEC1393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8" y="4120963"/>
            <a:ext cx="7785546" cy="1865432"/>
          </a:xfrm>
          <a:prstGeom prst="rect">
            <a:avLst/>
          </a:prstGeom>
        </p:spPr>
      </p:pic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492896"/>
            <a:ext cx="7929562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b="1" dirty="0">
                <a:solidFill>
                  <a:srgbClr val="FF0000"/>
                </a:solidFill>
                <a:latin typeface="ZapfHumnst BT"/>
              </a:rPr>
              <a:t>Ancho de banda vs. Velocidad</a:t>
            </a:r>
          </a:p>
          <a:p>
            <a:pPr algn="just" eaLnBrk="1" hangingPunct="1">
              <a:lnSpc>
                <a:spcPct val="150000"/>
              </a:lnSpc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cantidad de información que recibes cada segundo, mientras que la </a:t>
            </a:r>
            <a:r>
              <a:rPr lang="es-ES" sz="1800" b="1" dirty="0">
                <a:solidFill>
                  <a:srgbClr val="0070C0"/>
                </a:solidFill>
                <a:latin typeface="ZapfHumnst BT"/>
              </a:rPr>
              <a:t>velocidad</a:t>
            </a:r>
            <a:r>
              <a:rPr lang="es-ES" sz="1800" dirty="0">
                <a:solidFill>
                  <a:srgbClr val="0070C0"/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cuán rápido esa información se recibe o descarga.</a:t>
            </a:r>
          </a:p>
        </p:txBody>
      </p:sp>
      <p:pic>
        <p:nvPicPr>
          <p:cNvPr id="4" name="Imagen 3" descr="Un reloj de aguja&#10;&#10;Descripción generada automáticamente">
            <a:extLst>
              <a:ext uri="{FF2B5EF4-FFF2-40B4-BE49-F238E27FC236}">
                <a16:creationId xmlns:a16="http://schemas.microsoft.com/office/drawing/2014/main" id="{831CDD8A-8A4D-4629-B003-E24B3DCD4D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4768"/>
            <a:ext cx="2100136" cy="21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5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467544" y="919389"/>
            <a:ext cx="806489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Mide la cantidad de datos movidos satisfactoriamente de un lugar a otro en un período de tiempo determinado.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Rendimiento</a:t>
            </a:r>
          </a:p>
          <a:p>
            <a:pPr>
              <a:defRPr/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Throughput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10 CuadroTexto">
            <a:extLst>
              <a:ext uri="{FF2B5EF4-FFF2-40B4-BE49-F238E27FC236}">
                <a16:creationId xmlns:a16="http://schemas.microsoft.com/office/drawing/2014/main" id="{5DF5F351-DED2-4954-B397-FE471225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34927"/>
            <a:ext cx="7929562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12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general, no coincide con el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debido a diversos factores: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Cantidad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tráfico.</a:t>
            </a:r>
          </a:p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Latencia (demora) creada por los dispositivos de red encontrados entre origen y destino.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DB030F-1D15-4E29-8D4C-65924A45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69" y="5523112"/>
            <a:ext cx="81086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ISP afirma que su conexión de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ancho de banda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ofrece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50 Mbps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pero en realidad obtiene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20 Mbps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Aquí el rendimiento es de 20 Mbps, mientras que el ancho de banda es de 50 Mbps (el rendimiento máximo). 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6FE28A6-B3E3-47B7-B226-0CDD3E9D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691" y="3717032"/>
            <a:ext cx="3715268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10 CuadroTexto"/>
          <p:cNvSpPr txBox="1">
            <a:spLocks noChangeArrowheads="1"/>
          </p:cNvSpPr>
          <p:nvPr/>
        </p:nvSpPr>
        <p:spPr bwMode="auto">
          <a:xfrm>
            <a:off x="539552" y="1412776"/>
            <a:ext cx="8064896" cy="1295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ES" sz="1800" dirty="0">
                <a:latin typeface="ZapfHumnst BT"/>
              </a:rPr>
              <a:t>Se refiere a que la cantidad de datos que se reciben cada segundo está siendo reducido por algún factor como el tipo de red que otorga el proveedor o por una saturación de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Ancho de banda limitado</a:t>
            </a:r>
          </a:p>
        </p:txBody>
      </p:sp>
    </p:spTree>
    <p:extLst>
      <p:ext uri="{BB962C8B-B14F-4D97-AF65-F5344CB8AC3E}">
        <p14:creationId xmlns:p14="http://schemas.microsoft.com/office/powerpoint/2010/main" val="17355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computer, computadora, tabla, pequeño&#10;&#10;Descripción generada automáticamente">
            <a:extLst>
              <a:ext uri="{FF2B5EF4-FFF2-40B4-BE49-F238E27FC236}">
                <a16:creationId xmlns:a16="http://schemas.microsoft.com/office/drawing/2014/main" id="{E2C07EF6-12FA-4CF0-9A47-A76FB22F1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42320"/>
            <a:ext cx="4182211" cy="3136658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742320"/>
            <a:ext cx="3528392" cy="337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Funcione</a:t>
            </a:r>
            <a:r>
              <a:rPr lang="es-ES" sz="1800" spc="-15" dirty="0">
                <a:latin typeface="Calibri"/>
                <a:cs typeface="Calibri"/>
              </a:rPr>
              <a:t>s</a:t>
            </a:r>
            <a:r>
              <a:rPr lang="es-ES" sz="1800" spc="35" dirty="0">
                <a:latin typeface="Calibri"/>
                <a:cs typeface="Calibri"/>
              </a:rPr>
              <a:t> </a:t>
            </a:r>
            <a:r>
              <a:rPr lang="es-ES" sz="1800" spc="-20" dirty="0">
                <a:latin typeface="Calibri"/>
                <a:cs typeface="Calibri"/>
              </a:rPr>
              <a:t>d</a:t>
            </a:r>
            <a:r>
              <a:rPr lang="es-ES" sz="1800" spc="-15" dirty="0">
                <a:latin typeface="Calibri"/>
                <a:cs typeface="Calibri"/>
              </a:rPr>
              <a:t>e</a:t>
            </a:r>
            <a:r>
              <a:rPr lang="es-ES" sz="1800" spc="5" dirty="0">
                <a:latin typeface="Calibri"/>
                <a:cs typeface="Calibri"/>
              </a:rPr>
              <a:t> </a:t>
            </a:r>
            <a:r>
              <a:rPr lang="es-ES" sz="1800" spc="-10" dirty="0">
                <a:latin typeface="Calibri"/>
                <a:cs typeface="Calibri"/>
              </a:rPr>
              <a:t>la</a:t>
            </a:r>
            <a:r>
              <a:rPr lang="es-ES" sz="1800" spc="-5" dirty="0">
                <a:latin typeface="Calibri"/>
                <a:cs typeface="Calibri"/>
              </a:rPr>
              <a:t> c</a:t>
            </a:r>
            <a:r>
              <a:rPr lang="es-ES" sz="1800" spc="-20" dirty="0">
                <a:latin typeface="Calibri"/>
                <a:cs typeface="Calibri"/>
              </a:rPr>
              <a:t>ap</a:t>
            </a:r>
            <a:r>
              <a:rPr lang="es-ES" sz="1800" spc="-15" dirty="0">
                <a:latin typeface="Calibri"/>
                <a:cs typeface="Calibri"/>
              </a:rPr>
              <a:t>a</a:t>
            </a:r>
            <a:r>
              <a:rPr lang="es-ES" sz="1800" spc="5" dirty="0">
                <a:latin typeface="Calibri"/>
                <a:cs typeface="Calibri"/>
              </a:rPr>
              <a:t> f</a:t>
            </a:r>
            <a:r>
              <a:rPr lang="es-ES" sz="1800" spc="-15" dirty="0">
                <a:latin typeface="Calibri"/>
                <a:cs typeface="Calibri"/>
              </a:rPr>
              <a:t>ís</a:t>
            </a:r>
            <a:r>
              <a:rPr lang="es-ES" sz="1800" spc="-20" dirty="0">
                <a:latin typeface="Calibri"/>
                <a:cs typeface="Calibri"/>
              </a:rPr>
              <a:t>i</a:t>
            </a:r>
            <a:r>
              <a:rPr lang="es-ES" sz="1800" spc="-35" dirty="0">
                <a:latin typeface="Calibri"/>
                <a:cs typeface="Calibri"/>
              </a:rPr>
              <a:t>c</a:t>
            </a:r>
            <a:r>
              <a:rPr lang="es-ES" sz="1800" spc="-15" dirty="0">
                <a:latin typeface="Calibri"/>
                <a:cs typeface="Calibri"/>
              </a:rPr>
              <a:t>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15" dirty="0">
                <a:latin typeface="Calibri"/>
                <a:cs typeface="Calibri"/>
              </a:rPr>
              <a:t>Tipos de conexión.</a:t>
            </a:r>
            <a:endParaRPr lang="es-ES" sz="1800" dirty="0">
              <a:latin typeface="Calibri"/>
              <a:cs typeface="Calibri"/>
            </a:endParaRP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Medios de comunicación.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señales.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conectores.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Tipos de puertos.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Ancho de banda.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800" spc="-20" dirty="0">
                <a:latin typeface="Calibri"/>
                <a:cs typeface="Calibri"/>
              </a:rPr>
              <a:t>Rendimiento.</a:t>
            </a:r>
            <a:endParaRPr lang="es-MX" sz="18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3449782"/>
            <a:ext cx="8064896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4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equ</a:t>
            </a:r>
            <a:r>
              <a:rPr sz="2100" b="1" spc="-2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</a:t>
            </a:r>
            <a:r>
              <a:rPr sz="2100" b="1" spc="-3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y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53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2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er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í</a:t>
            </a:r>
            <a:r>
              <a:rPr sz="2100" b="1" spc="-4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b="1" spc="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debe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21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100"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21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cump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1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552" y="3862230"/>
            <a:ext cx="7866698" cy="14285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3875" indent="-171450"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me</a:t>
            </a:r>
            <a:r>
              <a:rPr sz="1600" spc="-19" dirty="0">
                <a:cs typeface="Calibri"/>
              </a:rPr>
              <a:t>c</a:t>
            </a:r>
            <a:r>
              <a:rPr sz="1600" dirty="0">
                <a:cs typeface="Calibri"/>
              </a:rPr>
              <a:t>áni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spc="-23" dirty="0">
                <a:cs typeface="Calibri"/>
              </a:rPr>
              <a:t>c</a:t>
            </a:r>
            <a:r>
              <a:rPr sz="1600" spc="-4" dirty="0">
                <a:cs typeface="Calibri"/>
              </a:rPr>
              <a:t>ompo</a:t>
            </a:r>
            <a:r>
              <a:rPr sz="1600" spc="4" dirty="0">
                <a:cs typeface="Calibri"/>
              </a:rPr>
              <a:t>n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</a:t>
            </a:r>
            <a:r>
              <a:rPr sz="1600" dirty="0">
                <a:cs typeface="Calibri"/>
              </a:rPr>
              <a:t>s</a:t>
            </a:r>
            <a:r>
              <a:rPr sz="1600" spc="-4" dirty="0">
                <a:cs typeface="Calibri"/>
              </a:rPr>
              <a:t>:</a:t>
            </a:r>
            <a:r>
              <a:rPr sz="1600" spc="8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m</a:t>
            </a:r>
            <a:r>
              <a:rPr sz="1600" spc="-15" dirty="0">
                <a:cs typeface="Calibri"/>
              </a:rPr>
              <a:t>a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er</a:t>
            </a:r>
            <a:r>
              <a:rPr sz="1600" spc="-11" dirty="0">
                <a:cs typeface="Calibri"/>
              </a:rPr>
              <a:t>i</a:t>
            </a:r>
            <a:r>
              <a:rPr sz="1600" spc="-8" dirty="0">
                <a:cs typeface="Calibri"/>
              </a:rPr>
              <a:t>ales,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dimen</a:t>
            </a:r>
            <a:r>
              <a:rPr sz="1600" spc="8" dirty="0">
                <a:cs typeface="Calibri"/>
              </a:rPr>
              <a:t>s</a:t>
            </a:r>
            <a:r>
              <a:rPr sz="1600" spc="-4" dirty="0">
                <a:cs typeface="Calibri"/>
              </a:rPr>
              <a:t>ion</a:t>
            </a:r>
            <a:r>
              <a:rPr sz="1600" dirty="0">
                <a:cs typeface="Calibri"/>
              </a:rPr>
              <a:t>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lon</a:t>
            </a:r>
            <a:r>
              <a:rPr sz="1600" spc="4" dirty="0">
                <a:cs typeface="Calibri"/>
              </a:rPr>
              <a:t>g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tude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,</a:t>
            </a:r>
            <a:r>
              <a:rPr sz="1600" spc="19" dirty="0">
                <a:cs typeface="Calibri"/>
              </a:rPr>
              <a:t> </a:t>
            </a:r>
            <a:r>
              <a:rPr sz="1600" dirty="0">
                <a:cs typeface="Calibri"/>
              </a:rPr>
              <a:t>mapa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pine</a:t>
            </a:r>
            <a:r>
              <a:rPr sz="1600" dirty="0">
                <a:cs typeface="Calibri"/>
              </a:rPr>
              <a:t>s</a:t>
            </a:r>
            <a:r>
              <a:rPr sz="1600" spc="19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ot</a:t>
            </a:r>
            <a:r>
              <a:rPr sz="1600" spc="-34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17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15" dirty="0">
                <a:cs typeface="Calibri"/>
              </a:rPr>
              <a:t>P</a:t>
            </a:r>
            <a:r>
              <a:rPr sz="1600" spc="-30" dirty="0">
                <a:cs typeface="Calibri"/>
              </a:rPr>
              <a:t>r</a:t>
            </a:r>
            <a:r>
              <a:rPr sz="1600" spc="-4" dirty="0">
                <a:cs typeface="Calibri"/>
              </a:rPr>
              <a:t>opieda</a:t>
            </a:r>
            <a:r>
              <a:rPr sz="1600" spc="4" dirty="0">
                <a:cs typeface="Calibri"/>
              </a:rPr>
              <a:t>d</a:t>
            </a:r>
            <a:r>
              <a:rPr sz="1600" spc="-8" dirty="0">
                <a:cs typeface="Calibri"/>
              </a:rPr>
              <a:t>es</a:t>
            </a:r>
            <a:r>
              <a:rPr sz="1600" spc="11" dirty="0">
                <a:cs typeface="Calibri"/>
              </a:rPr>
              <a:t> </a:t>
            </a:r>
            <a:r>
              <a:rPr sz="1600" spc="-4" dirty="0">
                <a:cs typeface="Calibri"/>
              </a:rPr>
              <a:t>físi</a:t>
            </a:r>
            <a:r>
              <a:rPr sz="1600" spc="-15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4" dirty="0">
                <a:cs typeface="Calibri"/>
              </a:rPr>
              <a:t> </a:t>
            </a:r>
            <a:r>
              <a:rPr sz="1600" spc="-8" dirty="0">
                <a:cs typeface="Calibri"/>
              </a:rPr>
              <a:t>y</a:t>
            </a:r>
            <a:r>
              <a:rPr sz="1600" dirty="0">
                <a:cs typeface="Calibri"/>
              </a:rPr>
              <a:t> </a:t>
            </a:r>
            <a:r>
              <a:rPr sz="1600" spc="-8" dirty="0">
                <a:cs typeface="Calibri"/>
              </a:rPr>
              <a:t>eléc</a:t>
            </a:r>
            <a:r>
              <a:rPr sz="1600" spc="-15" dirty="0">
                <a:cs typeface="Calibri"/>
              </a:rPr>
              <a:t>t</a:t>
            </a:r>
            <a:r>
              <a:rPr sz="160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i</a:t>
            </a:r>
            <a:r>
              <a:rPr sz="1600" spc="-23" dirty="0">
                <a:cs typeface="Calibri"/>
              </a:rPr>
              <a:t>c</a:t>
            </a:r>
            <a:r>
              <a:rPr sz="1600" dirty="0">
                <a:cs typeface="Calibri"/>
              </a:rPr>
              <a:t>as</a:t>
            </a:r>
            <a:r>
              <a:rPr sz="1600" spc="23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4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 </a:t>
            </a:r>
            <a:r>
              <a:rPr sz="1600" spc="-11" dirty="0">
                <a:cs typeface="Calibri"/>
              </a:rPr>
              <a:t>m</a:t>
            </a:r>
            <a:r>
              <a:rPr sz="1600" spc="-4" dirty="0">
                <a:cs typeface="Calibri"/>
              </a:rPr>
              <a:t>e</a:t>
            </a:r>
            <a:r>
              <a:rPr sz="1600" dirty="0">
                <a:cs typeface="Calibri"/>
              </a:rPr>
              <a:t>d</a:t>
            </a:r>
            <a:r>
              <a:rPr sz="1600" spc="-4" dirty="0">
                <a:cs typeface="Calibri"/>
              </a:rPr>
              <a:t>io</a:t>
            </a:r>
            <a:r>
              <a:rPr sz="1600" dirty="0">
                <a:cs typeface="Calibri"/>
              </a:rPr>
              <a:t>s.</a:t>
            </a:r>
          </a:p>
          <a:p>
            <a:pPr marL="523875" indent="-171450">
              <a:spcBef>
                <a:spcPts val="206"/>
              </a:spcBef>
              <a:buClr>
                <a:srgbClr val="454551"/>
              </a:buClr>
              <a:buFont typeface="Arial"/>
              <a:buChar char="•"/>
              <a:tabLst>
                <a:tab pos="523875" algn="l"/>
              </a:tabLst>
            </a:pPr>
            <a:r>
              <a:rPr sz="1600" spc="-4" dirty="0">
                <a:cs typeface="Calibri"/>
              </a:rPr>
              <a:t>T</a:t>
            </a:r>
            <a:r>
              <a:rPr sz="1600" spc="-8" dirty="0">
                <a:cs typeface="Calibri"/>
              </a:rPr>
              <a:t>i</a:t>
            </a:r>
            <a:r>
              <a:rPr sz="1600" spc="-4" dirty="0">
                <a:cs typeface="Calibri"/>
              </a:rPr>
              <a:t>p</a:t>
            </a:r>
            <a:r>
              <a:rPr sz="1600" dirty="0">
                <a:cs typeface="Calibri"/>
              </a:rPr>
              <a:t>o</a:t>
            </a:r>
            <a:r>
              <a:rPr sz="1600" spc="11" dirty="0">
                <a:cs typeface="Calibri"/>
              </a:rPr>
              <a:t> </a:t>
            </a:r>
            <a:r>
              <a:rPr sz="1600" spc="-8" dirty="0">
                <a:cs typeface="Calibri"/>
              </a:rPr>
              <a:t>de</a:t>
            </a:r>
            <a:r>
              <a:rPr sz="1600" spc="11" dirty="0">
                <a:cs typeface="Calibri"/>
              </a:rPr>
              <a:t> </a:t>
            </a:r>
            <a:r>
              <a:rPr sz="1600" spc="-11" dirty="0">
                <a:cs typeface="Calibri"/>
              </a:rPr>
              <a:t>s</a:t>
            </a:r>
            <a:r>
              <a:rPr sz="1600" spc="-4" dirty="0">
                <a:cs typeface="Calibri"/>
              </a:rPr>
              <a:t>eñale</a:t>
            </a:r>
            <a:r>
              <a:rPr sz="1600" dirty="0">
                <a:cs typeface="Calibri"/>
              </a:rPr>
              <a:t>s </a:t>
            </a:r>
            <a:r>
              <a:rPr sz="1600" spc="-4" dirty="0">
                <a:cs typeface="Calibri"/>
              </a:rPr>
              <a:t>pa</a:t>
            </a:r>
            <a:r>
              <a:rPr sz="1600" spc="-26" dirty="0">
                <a:cs typeface="Calibri"/>
              </a:rPr>
              <a:t>r</a:t>
            </a:r>
            <a:r>
              <a:rPr sz="1600" dirty="0">
                <a:cs typeface="Calibri"/>
              </a:rPr>
              <a:t>a 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ep</a:t>
            </a:r>
            <a:r>
              <a:rPr sz="1600" spc="-30" dirty="0">
                <a:cs typeface="Calibri"/>
              </a:rPr>
              <a:t>r</a:t>
            </a:r>
            <a:r>
              <a:rPr sz="1600" spc="-8" dirty="0">
                <a:cs typeface="Calibri"/>
              </a:rPr>
              <a:t>e</a:t>
            </a:r>
            <a:r>
              <a:rPr sz="1600" spc="-4" dirty="0">
                <a:cs typeface="Calibri"/>
              </a:rPr>
              <a:t>s</a:t>
            </a:r>
            <a:r>
              <a:rPr sz="1600" spc="-8" dirty="0">
                <a:cs typeface="Calibri"/>
              </a:rPr>
              <a:t>e</a:t>
            </a:r>
            <a:r>
              <a:rPr sz="1600" spc="-15" dirty="0">
                <a:cs typeface="Calibri"/>
              </a:rPr>
              <a:t>n</a:t>
            </a:r>
            <a:r>
              <a:rPr sz="1600" spc="-30" dirty="0">
                <a:cs typeface="Calibri"/>
              </a:rPr>
              <a:t>t</a:t>
            </a:r>
            <a:r>
              <a:rPr sz="1600" spc="-8" dirty="0">
                <a:cs typeface="Calibri"/>
              </a:rPr>
              <a:t>ar</a:t>
            </a:r>
            <a:r>
              <a:rPr sz="1600" dirty="0">
                <a:cs typeface="Calibri"/>
              </a:rPr>
              <a:t> </a:t>
            </a:r>
            <a:r>
              <a:rPr sz="1600" spc="-4" dirty="0">
                <a:cs typeface="Calibri"/>
              </a:rPr>
              <a:t>lo</a:t>
            </a:r>
            <a:r>
              <a:rPr sz="1600" dirty="0">
                <a:cs typeface="Calibri"/>
              </a:rPr>
              <a:t>s</a:t>
            </a:r>
            <a:r>
              <a:rPr sz="1600" spc="11" dirty="0">
                <a:cs typeface="Calibri"/>
              </a:rPr>
              <a:t> </a:t>
            </a:r>
            <a:r>
              <a:rPr sz="1600" dirty="0">
                <a:cs typeface="Calibri"/>
              </a:rPr>
              <a:t>b</a:t>
            </a:r>
            <a:r>
              <a:rPr sz="1600" spc="-4" dirty="0">
                <a:cs typeface="Calibri"/>
              </a:rPr>
              <a:t>i</a:t>
            </a:r>
            <a:r>
              <a:rPr sz="1600" dirty="0">
                <a:cs typeface="Calibri"/>
              </a:rPr>
              <a:t>ts.</a:t>
            </a:r>
            <a:endParaRPr sz="1600" dirty="0">
              <a:cs typeface="Times New Roman"/>
            </a:endParaRPr>
          </a:p>
          <a:p>
            <a:pPr marL="180975" indent="-171450">
              <a:spcBef>
                <a:spcPts val="863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3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ani</a:t>
            </a:r>
            <a:r>
              <a:rPr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z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aciones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qu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los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fine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IEE</a:t>
            </a:r>
            <a:r>
              <a:rPr spc="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ANSI,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3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pc="-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8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pc="-19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,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ISO</a:t>
            </a:r>
            <a:r>
              <a:rPr spc="-23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ot</a:t>
            </a:r>
            <a:r>
              <a:rPr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pc="-4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pc="-1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91613" y="1544332"/>
            <a:ext cx="2750344" cy="293370"/>
          </a:xfrm>
          <a:custGeom>
            <a:avLst/>
            <a:gdLst/>
            <a:ahLst/>
            <a:cxnLst/>
            <a:rect l="l" t="t" r="r" b="b"/>
            <a:pathLst>
              <a:path w="3667125" h="391160">
                <a:moveTo>
                  <a:pt x="0" y="391134"/>
                </a:moveTo>
                <a:lnTo>
                  <a:pt x="3666616" y="391134"/>
                </a:lnTo>
                <a:lnTo>
                  <a:pt x="3666616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91613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041595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86850" y="1544313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86850" y="1837682"/>
            <a:ext cx="2759869" cy="0"/>
          </a:xfrm>
          <a:custGeom>
            <a:avLst/>
            <a:gdLst/>
            <a:ahLst/>
            <a:cxnLst/>
            <a:rect l="l" t="t" r="r" b="b"/>
            <a:pathLst>
              <a:path w="3679825">
                <a:moveTo>
                  <a:pt x="0" y="0"/>
                </a:moveTo>
                <a:lnTo>
                  <a:pt x="3679342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283957" y="1624990"/>
            <a:ext cx="765128" cy="118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3265718" y="1544332"/>
            <a:ext cx="2736533" cy="293370"/>
          </a:xfrm>
          <a:custGeom>
            <a:avLst/>
            <a:gdLst/>
            <a:ahLst/>
            <a:cxnLst/>
            <a:rect l="l" t="t" r="r" b="b"/>
            <a:pathLst>
              <a:path w="3648709" h="391160">
                <a:moveTo>
                  <a:pt x="0" y="391134"/>
                </a:moveTo>
                <a:lnTo>
                  <a:pt x="3648582" y="391134"/>
                </a:lnTo>
                <a:lnTo>
                  <a:pt x="3648582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3265718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6002060" y="1539551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5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3260955" y="1544313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3260955" y="1837682"/>
            <a:ext cx="2746058" cy="0"/>
          </a:xfrm>
          <a:custGeom>
            <a:avLst/>
            <a:gdLst/>
            <a:ahLst/>
            <a:cxnLst/>
            <a:rect l="l" t="t" r="r" b="b"/>
            <a:pathLst>
              <a:path w="3661409">
                <a:moveTo>
                  <a:pt x="0" y="0"/>
                </a:moveTo>
                <a:lnTo>
                  <a:pt x="366115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669578" y="1610703"/>
            <a:ext cx="1934147" cy="156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232946" y="1545760"/>
            <a:ext cx="2743200" cy="293370"/>
          </a:xfrm>
          <a:custGeom>
            <a:avLst/>
            <a:gdLst/>
            <a:ahLst/>
            <a:cxnLst/>
            <a:rect l="l" t="t" r="r" b="b"/>
            <a:pathLst>
              <a:path w="3657600" h="391160">
                <a:moveTo>
                  <a:pt x="0" y="391134"/>
                </a:moveTo>
                <a:lnTo>
                  <a:pt x="3657600" y="391134"/>
                </a:lnTo>
                <a:lnTo>
                  <a:pt x="3657600" y="0"/>
                </a:lnTo>
                <a:lnTo>
                  <a:pt x="0" y="0"/>
                </a:lnTo>
                <a:lnTo>
                  <a:pt x="0" y="391134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2329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8976146" y="1540980"/>
            <a:ext cx="0" cy="312419"/>
          </a:xfrm>
          <a:custGeom>
            <a:avLst/>
            <a:gdLst/>
            <a:ahLst/>
            <a:cxnLst/>
            <a:rect l="l" t="t" r="r" b="b"/>
            <a:pathLst>
              <a:path h="416560">
                <a:moveTo>
                  <a:pt x="0" y="0"/>
                </a:moveTo>
                <a:lnTo>
                  <a:pt x="0" y="4165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228184" y="154574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6228184" y="1839112"/>
            <a:ext cx="2752725" cy="0"/>
          </a:xfrm>
          <a:custGeom>
            <a:avLst/>
            <a:gdLst/>
            <a:ahLst/>
            <a:cxnLst/>
            <a:rect l="l" t="t" r="r" b="b"/>
            <a:pathLst>
              <a:path w="3670300">
                <a:moveTo>
                  <a:pt x="0" y="0"/>
                </a:moveTo>
                <a:lnTo>
                  <a:pt x="36703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7297078" y="1597463"/>
            <a:ext cx="613695" cy="147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950000" y="1907500"/>
            <a:ext cx="1471041" cy="955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998006" y="1955508"/>
            <a:ext cx="1337310" cy="8218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983719" y="1941219"/>
            <a:ext cx="1365885" cy="850583"/>
          </a:xfrm>
          <a:custGeom>
            <a:avLst/>
            <a:gdLst/>
            <a:ahLst/>
            <a:cxnLst/>
            <a:rect l="l" t="t" r="r" b="b"/>
            <a:pathLst>
              <a:path w="1821180" h="1134110">
                <a:moveTo>
                  <a:pt x="0" y="1133855"/>
                </a:moveTo>
                <a:lnTo>
                  <a:pt x="1821180" y="1133855"/>
                </a:lnTo>
                <a:lnTo>
                  <a:pt x="1821180" y="0"/>
                </a:lnTo>
                <a:lnTo>
                  <a:pt x="0" y="0"/>
                </a:lnTo>
                <a:lnTo>
                  <a:pt x="0" y="1133855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3904654" y="1907500"/>
            <a:ext cx="1498473" cy="97612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3952662" y="1955507"/>
            <a:ext cx="1364741" cy="8423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3938373" y="1941220"/>
            <a:ext cx="1393508" cy="871061"/>
          </a:xfrm>
          <a:custGeom>
            <a:avLst/>
            <a:gdLst/>
            <a:ahLst/>
            <a:cxnLst/>
            <a:rect l="l" t="t" r="r" b="b"/>
            <a:pathLst>
              <a:path w="1858009" h="1161414">
                <a:moveTo>
                  <a:pt x="0" y="1161288"/>
                </a:moveTo>
                <a:lnTo>
                  <a:pt x="1857755" y="1161288"/>
                </a:lnTo>
                <a:lnTo>
                  <a:pt x="1857755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6881026" y="1907500"/>
            <a:ext cx="1484757" cy="97612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6929033" y="1955507"/>
            <a:ext cx="1351026" cy="84239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6914746" y="1941220"/>
            <a:ext cx="1379696" cy="871061"/>
          </a:xfrm>
          <a:custGeom>
            <a:avLst/>
            <a:gdLst/>
            <a:ahLst/>
            <a:cxnLst/>
            <a:rect l="l" t="t" r="r" b="b"/>
            <a:pathLst>
              <a:path w="1839595" h="1161414">
                <a:moveTo>
                  <a:pt x="0" y="1161288"/>
                </a:moveTo>
                <a:lnTo>
                  <a:pt x="1839468" y="1161288"/>
                </a:lnTo>
                <a:lnTo>
                  <a:pt x="1839468" y="0"/>
                </a:lnTo>
                <a:lnTo>
                  <a:pt x="0" y="0"/>
                </a:lnTo>
                <a:lnTo>
                  <a:pt x="0" y="1161288"/>
                </a:lnTo>
                <a:close/>
              </a:path>
            </a:pathLst>
          </a:custGeom>
          <a:ln w="38100">
            <a:solidFill>
              <a:srgbClr val="45455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D0791243-C5FD-4FD1-9898-7CB0AABF080A}"/>
              </a:ext>
            </a:extLst>
          </p:cNvPr>
          <p:cNvSpPr txBox="1">
            <a:spLocks noChangeArrowheads="1"/>
          </p:cNvSpPr>
          <p:nvPr/>
        </p:nvSpPr>
        <p:spPr>
          <a:xfrm>
            <a:off x="174539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Estándares de medios y hardware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67869" y="1772816"/>
            <a:ext cx="5593796" cy="3732596"/>
          </a:xfrm>
        </p:spPr>
        <p:txBody>
          <a:bodyPr>
            <a:normAutofit/>
          </a:bodyPr>
          <a:lstStyle/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IEEE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 </a:t>
            </a:r>
            <a:r>
              <a:rPr lang="es-ES" sz="1400" dirty="0"/>
              <a:t>dedicado a avanzar en innovación tecnológica y a elaborar estándares en una amplia gama de sectores, que incluyen redes.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/>
              <a:t>estándares para equipos de radio, torres de telefonía móvil, dispositivos de voz sobre IP (VoIP) y comunicaciones satelitales.</a:t>
            </a:r>
          </a:p>
          <a:p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Sector de Normalización de las Telecomunicaciones de la Unión Internacional de Telecomunicaciones (ITU-T</a:t>
            </a:r>
            <a:r>
              <a:rPr lang="es-ES" sz="1400" dirty="0">
                <a:solidFill>
                  <a:schemeClr val="accent6">
                    <a:lumMod val="75000"/>
                  </a:schemeClr>
                </a:solidFill>
              </a:rPr>
              <a:t>):</a:t>
            </a:r>
            <a:r>
              <a:rPr lang="es-ES" sz="1400" dirty="0"/>
              <a:t>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010068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Organizaciones de estándares de comunicaciones y electrónica</a:t>
            </a:r>
            <a:endParaRPr lang="es-ES" altLang="en-US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84" y="2204864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22 Grupo"/>
          <p:cNvGrpSpPr>
            <a:grpSpLocks/>
          </p:cNvGrpSpPr>
          <p:nvPr/>
        </p:nvGrpSpPr>
        <p:grpSpPr bwMode="auto">
          <a:xfrm>
            <a:off x="190500" y="1758950"/>
            <a:ext cx="1206500" cy="3714750"/>
            <a:chOff x="571472" y="1285860"/>
            <a:chExt cx="1206500" cy="3714750"/>
          </a:xfrm>
        </p:grpSpPr>
        <p:sp>
          <p:nvSpPr>
            <p:cNvPr id="9" name="6 Rectángulo redondeado"/>
            <p:cNvSpPr>
              <a:spLocks noChangeArrowheads="1"/>
            </p:cNvSpPr>
            <p:nvPr/>
          </p:nvSpPr>
          <p:spPr bwMode="auto">
            <a:xfrm>
              <a:off x="571472" y="1285860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0" name="7 Rectángulo redondeado"/>
            <p:cNvSpPr>
              <a:spLocks noChangeArrowheads="1"/>
            </p:cNvSpPr>
            <p:nvPr/>
          </p:nvSpPr>
          <p:spPr bwMode="auto">
            <a:xfrm>
              <a:off x="571472" y="18271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2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1" name="8 Rectángulo redondeado"/>
            <p:cNvSpPr>
              <a:spLocks noChangeArrowheads="1"/>
            </p:cNvSpPr>
            <p:nvPr/>
          </p:nvSpPr>
          <p:spPr bwMode="auto">
            <a:xfrm>
              <a:off x="571472" y="2370123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2" name="16 Rectángulo redondeado"/>
            <p:cNvSpPr>
              <a:spLocks noChangeArrowheads="1"/>
            </p:cNvSpPr>
            <p:nvPr/>
          </p:nvSpPr>
          <p:spPr bwMode="auto">
            <a:xfrm>
              <a:off x="571472" y="2911460"/>
              <a:ext cx="1206500" cy="4635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3" name="17 Rectángulo redondeado"/>
            <p:cNvSpPr>
              <a:spLocks noChangeArrowheads="1"/>
            </p:cNvSpPr>
            <p:nvPr/>
          </p:nvSpPr>
          <p:spPr bwMode="auto">
            <a:xfrm>
              <a:off x="571472" y="3452798"/>
              <a:ext cx="1206500" cy="465137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4" name="18 Rectángulo redondeado"/>
            <p:cNvSpPr>
              <a:spLocks noChangeArrowheads="1"/>
            </p:cNvSpPr>
            <p:nvPr/>
          </p:nvSpPr>
          <p:spPr bwMode="auto">
            <a:xfrm>
              <a:off x="571472" y="3994135"/>
              <a:ext cx="1206500" cy="465138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es-MX" sz="1300" b="1">
                  <a:solidFill>
                    <a:schemeClr val="tx2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4116" name="26 Rectángulo redondeado"/>
            <p:cNvSpPr>
              <a:spLocks noChangeArrowheads="1"/>
            </p:cNvSpPr>
            <p:nvPr/>
          </p:nvSpPr>
          <p:spPr bwMode="auto">
            <a:xfrm>
              <a:off x="571472" y="45362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738103" y="2728379"/>
            <a:ext cx="3121929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medio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56994" y="3535595"/>
            <a:ext cx="25717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señal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39347" y="4349064"/>
            <a:ext cx="376875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conector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1735673" y="5441966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Define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puertos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4716016" y="2627049"/>
            <a:ext cx="3724726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Guiado  (UTP, STP, Coaxial, Fibra óptica)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guiado  (Ondas de radio, microondas)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4211960" y="3491145"/>
            <a:ext cx="2571750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Analógica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453211" y="4093824"/>
            <a:ext cx="2143125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RJ45 (Par trenzado)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BNC, F (Coaxial)</a:t>
            </a:r>
          </a:p>
          <a:p>
            <a:pPr marL="257175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ST, SC, LC (Fibra óptica)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468190" y="5202284"/>
            <a:ext cx="1214438" cy="106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Ethernet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Serial</a:t>
            </a:r>
          </a:p>
          <a:p>
            <a:pPr marL="257175" indent="-342900"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USB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89756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Capa física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EECE5403-0F55-4DF7-B651-CE99B1D63984}"/>
              </a:ext>
            </a:extLst>
          </p:cNvPr>
          <p:cNvSpPr txBox="1"/>
          <p:nvPr/>
        </p:nvSpPr>
        <p:spPr>
          <a:xfrm>
            <a:off x="1763688" y="939843"/>
            <a:ext cx="6840760" cy="644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>
              <a:lnSpc>
                <a:spcPts val="2600"/>
              </a:lnSpc>
              <a:buClr>
                <a:srgbClr val="454551"/>
              </a:buClr>
              <a:tabLst>
                <a:tab pos="180975" algn="l"/>
              </a:tabLst>
            </a:pPr>
            <a:r>
              <a:rPr lang="es-ES"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La capa física es responsable de p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epa</a:t>
            </a:r>
            <a:r>
              <a:rPr b="1" spc="-60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ar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los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lang="es-ES"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4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ames</a:t>
            </a:r>
            <a:r>
              <a:rPr b="1" spc="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pa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se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 t</a:t>
            </a:r>
            <a:r>
              <a:rPr b="1" spc="-56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asmi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do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3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6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r</a:t>
            </a:r>
            <a:r>
              <a:rPr b="1" spc="-4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3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v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és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u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n</a:t>
            </a:r>
            <a:r>
              <a:rPr b="1" spc="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me</a:t>
            </a:r>
            <a:r>
              <a:rPr b="1" spc="-23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io</a:t>
            </a:r>
            <a:r>
              <a:rPr b="1" spc="11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f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í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s</a:t>
            </a:r>
            <a:r>
              <a:rPr b="1" spc="-8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i</a:t>
            </a:r>
            <a:r>
              <a:rPr b="1" spc="-26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c</a:t>
            </a:r>
            <a:r>
              <a:rPr b="1" spc="-4" dirty="0" err="1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o</a:t>
            </a:r>
            <a:r>
              <a:rPr lang="es-ES" b="1" spc="-4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Calibri"/>
              </a:rPr>
              <a:t>.</a:t>
            </a:r>
            <a:endParaRPr dirty="0">
              <a:solidFill>
                <a:schemeClr val="accent5">
                  <a:lumMod val="75000"/>
                </a:schemeClr>
              </a:solidFill>
              <a:latin typeface="ZapfHumnst BT"/>
              <a:cs typeface="Calibri"/>
            </a:endParaRP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01155DE3-EFBB-4428-948A-7C14D7B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673" y="1812612"/>
            <a:ext cx="657225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Establece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tipo de conexión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utilizar:</a:t>
            </a: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15DF2A81-B777-4C43-A0AB-53B43A3A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775" y="1784067"/>
            <a:ext cx="5214938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57175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  <a:p>
            <a:pPr algn="just">
              <a:lnSpc>
                <a:spcPts val="26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</p:spTree>
    <p:extLst>
      <p:ext uri="{BB962C8B-B14F-4D97-AF65-F5344CB8AC3E}">
        <p14:creationId xmlns:p14="http://schemas.microsoft.com/office/powerpoint/2010/main" val="7482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utoUpdateAnimBg="0"/>
      <p:bldP spid="22" grpId="0" autoUpdateAnimBg="0"/>
      <p:bldP spid="25" grpId="0" autoUpdateAnimBg="0"/>
      <p:bldP spid="18" grpId="0" autoUpdateAnimBg="0"/>
      <p:bldP spid="23" grpId="0" autoUpdateAnimBg="0"/>
      <p:bldP spid="24" grpId="0" autoUpdateAnimBg="0"/>
      <p:bldP spid="26" grpId="0" autoUpdateAnimBg="0"/>
      <p:bldP spid="28" grpId="0" autoUpdateAnimBg="0"/>
      <p:bldP spid="2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72713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conexión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9233" y="1591037"/>
            <a:ext cx="772833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de que se produzcan las comunicaciones de red, se debe establecer una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a una red local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787805" y="3122063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por cable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07428" y="3568859"/>
            <a:ext cx="252028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inalámbrica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736053" y="4077072"/>
            <a:ext cx="3643312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29" y="2665528"/>
            <a:ext cx="196031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Conexión física</a:t>
            </a: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A451159-B1FB-4308-8AA8-333CDBF17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609848"/>
            <a:ext cx="5286354" cy="328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28750" y="607198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Tarjetas de interfaz de red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991973" y="2140389"/>
            <a:ext cx="4984651" cy="701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Conectan un dispositivo a la red.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por cable.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87879" y="3576682"/>
            <a:ext cx="7122876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NIC de red de área local inalámbrica (WLAN)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902085" y="4122037"/>
            <a:ext cx="36433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utilizan para conexiones inalámbricas.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conexiones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8F7A4432-22BF-4398-A9AD-9882148FB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578089"/>
            <a:ext cx="4984651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interfaz de red (NIC)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A514995-F55C-49D9-9954-A46F39EA1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003" y="4103900"/>
            <a:ext cx="3955452" cy="247498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B7AF630-A5B9-40BE-A9FA-C7BF0C8EB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1364602"/>
            <a:ext cx="30194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143125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043608" y="967687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establece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medio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a utilizar: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714500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357438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81158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454525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357688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1000125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La capa física define el </a:t>
            </a:r>
            <a:r>
              <a:rPr lang="es-MX" sz="18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tipo de señal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 utilizar para transmitir los datos a través de un medio de transmisión  físico o inalámbrico:</a:t>
            </a: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4714875" y="2027238"/>
            <a:ext cx="4184650" cy="4489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571500" y="2000250"/>
            <a:ext cx="4025900" cy="426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MX" sz="1800">
              <a:latin typeface="ZapfHumnst BT"/>
            </a:endParaRPr>
          </a:p>
        </p:txBody>
      </p:sp>
      <p:graphicFrame>
        <p:nvGraphicFramePr>
          <p:cNvPr id="3074" name="Object 2"/>
          <p:cNvGraphicFramePr>
            <a:graphicFrameLocks/>
          </p:cNvGraphicFramePr>
          <p:nvPr/>
        </p:nvGraphicFramePr>
        <p:xfrm>
          <a:off x="711200" y="2152650"/>
          <a:ext cx="3675063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Imagen" r:id="rId3" imgW="3675063" imgH="1587500" progId="MS_ClipArt_Gallery.2">
                  <p:embed/>
                </p:oleObj>
              </mc:Choice>
              <mc:Fallback>
                <p:oleObj name="Imagen" r:id="rId3" imgW="3675063" imgH="1587500" progId="MS_ClipArt_Gallery.2">
                  <p:embed/>
                  <p:pic>
                    <p:nvPicPr>
                      <p:cNvPr id="307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152650"/>
                        <a:ext cx="3675063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54038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242050" y="4246563"/>
            <a:ext cx="454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019675" y="3255963"/>
            <a:ext cx="3733800" cy="990600"/>
            <a:chOff x="3264" y="2112"/>
            <a:chExt cx="2352" cy="624"/>
          </a:xfrm>
        </p:grpSpPr>
        <p:grpSp>
          <p:nvGrpSpPr>
            <p:cNvPr id="9237" name="Group 10"/>
            <p:cNvGrpSpPr>
              <a:grpSpLocks/>
            </p:cNvGrpSpPr>
            <p:nvPr/>
          </p:nvGrpSpPr>
          <p:grpSpPr bwMode="auto">
            <a:xfrm>
              <a:off x="3792" y="2112"/>
              <a:ext cx="240" cy="624"/>
              <a:chOff x="3792" y="2112"/>
              <a:chExt cx="240" cy="624"/>
            </a:xfrm>
          </p:grpSpPr>
          <p:sp>
            <p:nvSpPr>
              <p:cNvPr id="9256" name="Line 11"/>
              <p:cNvSpPr>
                <a:spLocks noChangeShapeType="1"/>
              </p:cNvSpPr>
              <p:nvPr/>
            </p:nvSpPr>
            <p:spPr bwMode="auto">
              <a:xfrm flipV="1">
                <a:off x="3792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7" name="Line 12"/>
              <p:cNvSpPr>
                <a:spLocks noChangeShapeType="1"/>
              </p:cNvSpPr>
              <p:nvPr/>
            </p:nvSpPr>
            <p:spPr bwMode="auto">
              <a:xfrm>
                <a:off x="3794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8" name="Line 13"/>
              <p:cNvSpPr>
                <a:spLocks noChangeShapeType="1"/>
              </p:cNvSpPr>
              <p:nvPr/>
            </p:nvSpPr>
            <p:spPr bwMode="auto">
              <a:xfrm>
                <a:off x="4032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8" name="Group 14"/>
            <p:cNvGrpSpPr>
              <a:grpSpLocks/>
            </p:cNvGrpSpPr>
            <p:nvPr/>
          </p:nvGrpSpPr>
          <p:grpSpPr bwMode="auto">
            <a:xfrm>
              <a:off x="4848" y="2112"/>
              <a:ext cx="240" cy="624"/>
              <a:chOff x="4848" y="2112"/>
              <a:chExt cx="240" cy="624"/>
            </a:xfrm>
          </p:grpSpPr>
          <p:sp>
            <p:nvSpPr>
              <p:cNvPr id="9253" name="Line 15"/>
              <p:cNvSpPr>
                <a:spLocks noChangeShapeType="1"/>
              </p:cNvSpPr>
              <p:nvPr/>
            </p:nvSpPr>
            <p:spPr bwMode="auto">
              <a:xfrm flipV="1">
                <a:off x="4848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4" name="Line 16"/>
              <p:cNvSpPr>
                <a:spLocks noChangeShapeType="1"/>
              </p:cNvSpPr>
              <p:nvPr/>
            </p:nvSpPr>
            <p:spPr bwMode="auto">
              <a:xfrm>
                <a:off x="4850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5" name="Line 17"/>
              <p:cNvSpPr>
                <a:spLocks noChangeShapeType="1"/>
              </p:cNvSpPr>
              <p:nvPr/>
            </p:nvSpPr>
            <p:spPr bwMode="auto">
              <a:xfrm>
                <a:off x="5088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39" name="Group 18"/>
            <p:cNvGrpSpPr>
              <a:grpSpLocks/>
            </p:cNvGrpSpPr>
            <p:nvPr/>
          </p:nvGrpSpPr>
          <p:grpSpPr bwMode="auto">
            <a:xfrm>
              <a:off x="4320" y="2112"/>
              <a:ext cx="240" cy="624"/>
              <a:chOff x="4320" y="2112"/>
              <a:chExt cx="240" cy="624"/>
            </a:xfrm>
          </p:grpSpPr>
          <p:sp>
            <p:nvSpPr>
              <p:cNvPr id="9250" name="Line 19"/>
              <p:cNvSpPr>
                <a:spLocks noChangeShapeType="1"/>
              </p:cNvSpPr>
              <p:nvPr/>
            </p:nvSpPr>
            <p:spPr bwMode="auto">
              <a:xfrm flipV="1">
                <a:off x="4320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1" name="Line 20"/>
              <p:cNvSpPr>
                <a:spLocks noChangeShapeType="1"/>
              </p:cNvSpPr>
              <p:nvPr/>
            </p:nvSpPr>
            <p:spPr bwMode="auto">
              <a:xfrm>
                <a:off x="4322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52" name="Line 21"/>
              <p:cNvSpPr>
                <a:spLocks noChangeShapeType="1"/>
              </p:cNvSpPr>
              <p:nvPr/>
            </p:nvSpPr>
            <p:spPr bwMode="auto">
              <a:xfrm>
                <a:off x="4560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0" name="Group 22"/>
            <p:cNvGrpSpPr>
              <a:grpSpLocks/>
            </p:cNvGrpSpPr>
            <p:nvPr/>
          </p:nvGrpSpPr>
          <p:grpSpPr bwMode="auto">
            <a:xfrm>
              <a:off x="3264" y="2112"/>
              <a:ext cx="240" cy="624"/>
              <a:chOff x="3264" y="2112"/>
              <a:chExt cx="240" cy="624"/>
            </a:xfrm>
          </p:grpSpPr>
          <p:sp>
            <p:nvSpPr>
              <p:cNvPr id="9247" name="Line 23"/>
              <p:cNvSpPr>
                <a:spLocks noChangeShapeType="1"/>
              </p:cNvSpPr>
              <p:nvPr/>
            </p:nvSpPr>
            <p:spPr bwMode="auto">
              <a:xfrm flipV="1">
                <a:off x="3264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8" name="Line 24"/>
              <p:cNvSpPr>
                <a:spLocks noChangeShapeType="1"/>
              </p:cNvSpPr>
              <p:nvPr/>
            </p:nvSpPr>
            <p:spPr bwMode="auto">
              <a:xfrm>
                <a:off x="3266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9" name="Line 25"/>
              <p:cNvSpPr>
                <a:spLocks noChangeShapeType="1"/>
              </p:cNvSpPr>
              <p:nvPr/>
            </p:nvSpPr>
            <p:spPr bwMode="auto">
              <a:xfrm>
                <a:off x="3504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9241" name="Group 26"/>
            <p:cNvGrpSpPr>
              <a:grpSpLocks/>
            </p:cNvGrpSpPr>
            <p:nvPr/>
          </p:nvGrpSpPr>
          <p:grpSpPr bwMode="auto">
            <a:xfrm>
              <a:off x="5376" y="2112"/>
              <a:ext cx="240" cy="624"/>
              <a:chOff x="5376" y="2112"/>
              <a:chExt cx="240" cy="624"/>
            </a:xfrm>
          </p:grpSpPr>
          <p:sp>
            <p:nvSpPr>
              <p:cNvPr id="9244" name="Line 27"/>
              <p:cNvSpPr>
                <a:spLocks noChangeShapeType="1"/>
              </p:cNvSpPr>
              <p:nvPr/>
            </p:nvSpPr>
            <p:spPr bwMode="auto">
              <a:xfrm flipV="1">
                <a:off x="5376" y="2113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5" name="Line 28"/>
              <p:cNvSpPr>
                <a:spLocks noChangeShapeType="1"/>
              </p:cNvSpPr>
              <p:nvPr/>
            </p:nvSpPr>
            <p:spPr bwMode="auto">
              <a:xfrm>
                <a:off x="5378" y="2112"/>
                <a:ext cx="2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9246" name="Line 29"/>
              <p:cNvSpPr>
                <a:spLocks noChangeShapeType="1"/>
              </p:cNvSpPr>
              <p:nvPr/>
            </p:nvSpPr>
            <p:spPr bwMode="auto">
              <a:xfrm>
                <a:off x="5616" y="2114"/>
                <a:ext cx="0" cy="6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9242" name="Line 30"/>
            <p:cNvSpPr>
              <a:spLocks noChangeShapeType="1"/>
            </p:cNvSpPr>
            <p:nvPr/>
          </p:nvSpPr>
          <p:spPr bwMode="auto">
            <a:xfrm>
              <a:off x="4562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43" name="Line 31"/>
            <p:cNvSpPr>
              <a:spLocks noChangeShapeType="1"/>
            </p:cNvSpPr>
            <p:nvPr/>
          </p:nvSpPr>
          <p:spPr bwMode="auto">
            <a:xfrm>
              <a:off x="5090" y="2736"/>
              <a:ext cx="2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3082" name="Rectangle 32"/>
          <p:cNvSpPr>
            <a:spLocks noChangeArrowheads="1"/>
          </p:cNvSpPr>
          <p:nvPr/>
        </p:nvSpPr>
        <p:spPr bwMode="auto">
          <a:xfrm>
            <a:off x="5003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3" name="Rectangle 33"/>
          <p:cNvSpPr>
            <a:spLocks noChangeArrowheads="1"/>
          </p:cNvSpPr>
          <p:nvPr/>
        </p:nvSpPr>
        <p:spPr bwMode="auto">
          <a:xfrm>
            <a:off x="58420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4" name="Rectangle 34"/>
          <p:cNvSpPr>
            <a:spLocks noChangeArrowheads="1"/>
          </p:cNvSpPr>
          <p:nvPr/>
        </p:nvSpPr>
        <p:spPr bwMode="auto">
          <a:xfrm>
            <a:off x="66802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5" name="Rectangle 35"/>
          <p:cNvSpPr>
            <a:spLocks noChangeArrowheads="1"/>
          </p:cNvSpPr>
          <p:nvPr/>
        </p:nvSpPr>
        <p:spPr bwMode="auto">
          <a:xfrm>
            <a:off x="75184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6" name="Rectangle 36"/>
          <p:cNvSpPr>
            <a:spLocks noChangeArrowheads="1"/>
          </p:cNvSpPr>
          <p:nvPr/>
        </p:nvSpPr>
        <p:spPr bwMode="auto">
          <a:xfrm>
            <a:off x="8432800" y="2706688"/>
            <a:ext cx="31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1</a:t>
            </a:r>
          </a:p>
        </p:txBody>
      </p:sp>
      <p:sp>
        <p:nvSpPr>
          <p:cNvPr id="3087" name="Rectangle 37"/>
          <p:cNvSpPr>
            <a:spLocks noChangeArrowheads="1"/>
          </p:cNvSpPr>
          <p:nvPr/>
        </p:nvSpPr>
        <p:spPr bwMode="auto">
          <a:xfrm>
            <a:off x="5461000" y="4230688"/>
            <a:ext cx="24304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>
                <a:latin typeface="ZapfHumnst BT"/>
              </a:rPr>
              <a:t>0          0        0         0</a:t>
            </a:r>
          </a:p>
        </p:txBody>
      </p:sp>
      <p:sp>
        <p:nvSpPr>
          <p:cNvPr id="3088" name="Rectangle 38"/>
          <p:cNvSpPr>
            <a:spLocks noChangeArrowheads="1"/>
          </p:cNvSpPr>
          <p:nvPr/>
        </p:nvSpPr>
        <p:spPr bwMode="auto">
          <a:xfrm>
            <a:off x="1250950" y="3829050"/>
            <a:ext cx="2408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 Analógicas</a:t>
            </a:r>
          </a:p>
        </p:txBody>
      </p:sp>
      <p:sp>
        <p:nvSpPr>
          <p:cNvPr id="3089" name="Rectangle 39"/>
          <p:cNvSpPr>
            <a:spLocks noChangeArrowheads="1"/>
          </p:cNvSpPr>
          <p:nvPr/>
        </p:nvSpPr>
        <p:spPr bwMode="auto">
          <a:xfrm>
            <a:off x="5781675" y="2173288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defTabSz="762000" eaLnBrk="0" hangingPunct="0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sp>
        <p:nvSpPr>
          <p:cNvPr id="3090" name="Rectangle 41"/>
          <p:cNvSpPr>
            <a:spLocks noChangeArrowheads="1"/>
          </p:cNvSpPr>
          <p:nvPr/>
        </p:nvSpPr>
        <p:spPr bwMode="auto">
          <a:xfrm>
            <a:off x="4714875" y="4687888"/>
            <a:ext cx="42672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Toma la forma de pulsos eléctricos (on-off) separados creando cuadrados y no ondas. 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Un pulso transmitido equivale a 1.</a:t>
            </a:r>
          </a:p>
          <a:p>
            <a:pPr marL="342900" indent="-342900" algn="just" defTabSz="762000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>
                <a:latin typeface="ZapfHumnst BT"/>
              </a:rPr>
              <a:t>Ausencia de pulso equivale a 0.</a:t>
            </a:r>
            <a:endParaRPr lang="es-MX" sz="1800">
              <a:latin typeface="ZapfHumnst BT"/>
            </a:endParaRPr>
          </a:p>
        </p:txBody>
      </p:sp>
      <p:sp>
        <p:nvSpPr>
          <p:cNvPr id="3091" name="54 CuadroTexto"/>
          <p:cNvSpPr txBox="1">
            <a:spLocks noChangeArrowheads="1"/>
          </p:cNvSpPr>
          <p:nvPr/>
        </p:nvSpPr>
        <p:spPr bwMode="auto">
          <a:xfrm>
            <a:off x="544513" y="4521200"/>
            <a:ext cx="3929063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Toma la forma de onda continua dentro de un cierto rango de frecuencia.</a:t>
            </a:r>
            <a:endParaRPr lang="es-MX" dirty="0"/>
          </a:p>
        </p:txBody>
      </p:sp>
      <p:sp>
        <p:nvSpPr>
          <p:cNvPr id="42" name="54 CuadroTexto"/>
          <p:cNvSpPr txBox="1">
            <a:spLocks noChangeArrowheads="1"/>
          </p:cNvSpPr>
          <p:nvPr/>
        </p:nvSpPr>
        <p:spPr bwMode="auto">
          <a:xfrm>
            <a:off x="571500" y="5299075"/>
            <a:ext cx="39290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latin typeface="ZapfHumnst BT"/>
              </a:rPr>
              <a:t>Teléfono, TV, radio fueron diseñados para usar este tipo de señales.</a:t>
            </a:r>
            <a:endParaRPr lang="es-MX" dirty="0"/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18272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77" grpId="0" animBg="1"/>
      <p:bldP spid="3078" grpId="0" animBg="1"/>
      <p:bldP spid="3079" grpId="0" animBg="1"/>
      <p:bldP spid="3080" grpId="0" animBg="1"/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0" grpId="0"/>
      <p:bldP spid="3091" grpId="0"/>
      <p:bldP spid="4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1134</Words>
  <Application>Microsoft Office PowerPoint</Application>
  <PresentationFormat>Presentación en pantalla (4:3)</PresentationFormat>
  <Paragraphs>153</Paragraphs>
  <Slides>17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</vt:lpstr>
      <vt:lpstr>TC 200B  Interconexión de dispositivos</vt:lpstr>
      <vt:lpstr>Presentación de PowerPoint</vt:lpstr>
      <vt:lpstr>Presentación de PowerPoint</vt:lpstr>
      <vt:lpstr>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129</cp:revision>
  <cp:lastPrinted>2020-02-27T15:33:41Z</cp:lastPrinted>
  <dcterms:created xsi:type="dcterms:W3CDTF">2013-06-11T22:32:36Z</dcterms:created>
  <dcterms:modified xsi:type="dcterms:W3CDTF">2022-04-02T04:12:00Z</dcterms:modified>
</cp:coreProperties>
</file>