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5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16.xml" ContentType="application/vnd.openxmlformats-officedocument.presentationml.tags+xml"/>
  <Override PartName="/ppt/notesSlides/notesSlide30.xml" ContentType="application/vnd.openxmlformats-officedocument.presentationml.notesSlide+xml"/>
  <Override PartName="/ppt/tags/tag17.xml" ContentType="application/vnd.openxmlformats-officedocument.presentationml.tags+xml"/>
  <Override PartName="/ppt/notesSlides/notesSlide31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19.xml" ContentType="application/vnd.openxmlformats-officedocument.presentationml.tags+xml"/>
  <Override PartName="/ppt/notesSlides/notesSlide35.xml" ContentType="application/vnd.openxmlformats-officedocument.presentationml.notesSlide+xml"/>
  <Override PartName="/ppt/tags/tag20.xml" ContentType="application/vnd.openxmlformats-officedocument.presentationml.tags+xml"/>
  <Override PartName="/ppt/notesSlides/notesSlide36.xml" ContentType="application/vnd.openxmlformats-officedocument.presentationml.notesSlide+xml"/>
  <Override PartName="/ppt/tags/tag21.xml" ContentType="application/vnd.openxmlformats-officedocument.presentationml.tags+xml"/>
  <Override PartName="/ppt/notesSlides/notesSlide37.xml" ContentType="application/vnd.openxmlformats-officedocument.presentationml.notesSlide+xml"/>
  <Override PartName="/ppt/tags/tag22.xml" ContentType="application/vnd.openxmlformats-officedocument.presentationml.tags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42"/>
  </p:notesMasterIdLst>
  <p:sldIdLst>
    <p:sldId id="513" r:id="rId2"/>
    <p:sldId id="730" r:id="rId3"/>
    <p:sldId id="1070" r:id="rId4"/>
    <p:sldId id="1108" r:id="rId5"/>
    <p:sldId id="1053" r:id="rId6"/>
    <p:sldId id="1072" r:id="rId7"/>
    <p:sldId id="763" r:id="rId8"/>
    <p:sldId id="1052" r:id="rId9"/>
    <p:sldId id="1069" r:id="rId10"/>
    <p:sldId id="876" r:id="rId11"/>
    <p:sldId id="1090" r:id="rId12"/>
    <p:sldId id="759" r:id="rId13"/>
    <p:sldId id="1054" r:id="rId14"/>
    <p:sldId id="1091" r:id="rId15"/>
    <p:sldId id="1103" r:id="rId16"/>
    <p:sldId id="1056" r:id="rId17"/>
    <p:sldId id="1058" r:id="rId18"/>
    <p:sldId id="1092" r:id="rId19"/>
    <p:sldId id="1093" r:id="rId20"/>
    <p:sldId id="1094" r:id="rId21"/>
    <p:sldId id="1061" r:id="rId22"/>
    <p:sldId id="1095" r:id="rId23"/>
    <p:sldId id="1096" r:id="rId24"/>
    <p:sldId id="1097" r:id="rId25"/>
    <p:sldId id="1098" r:id="rId26"/>
    <p:sldId id="1099" r:id="rId27"/>
    <p:sldId id="1063" r:id="rId28"/>
    <p:sldId id="1064" r:id="rId29"/>
    <p:sldId id="1100" r:id="rId30"/>
    <p:sldId id="1104" r:id="rId31"/>
    <p:sldId id="1105" r:id="rId32"/>
    <p:sldId id="957" r:id="rId33"/>
    <p:sldId id="958" r:id="rId34"/>
    <p:sldId id="1102" r:id="rId35"/>
    <p:sldId id="1106" r:id="rId36"/>
    <p:sldId id="1107" r:id="rId37"/>
    <p:sldId id="1101" r:id="rId38"/>
    <p:sldId id="1089" r:id="rId39"/>
    <p:sldId id="874" r:id="rId40"/>
    <p:sldId id="291" r:id="rId41"/>
  </p:sldIdLst>
  <p:sldSz cx="9144000" cy="5143500" type="screen16x9"/>
  <p:notesSz cx="6858000" cy="9144000"/>
  <p:custDataLst>
    <p:tags r:id="rId4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29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70340" autoAdjust="0"/>
  </p:normalViewPr>
  <p:slideViewPr>
    <p:cSldViewPr snapToGrid="0" showGuides="1">
      <p:cViewPr varScale="1">
        <p:scale>
          <a:sx n="59" d="100"/>
          <a:sy n="59" d="100"/>
        </p:scale>
        <p:origin x="1500" y="56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4/16/2021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5542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10 – Configuración básica de un router</a:t>
            </a:r>
          </a:p>
          <a:p>
            <a:pPr rtl="0"/>
            <a:r>
              <a:rPr lang="es-419"/>
              <a:t>10.1 Configure los ajustes iniciales del router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10 – Configuración básica de un router</a:t>
            </a:r>
          </a:p>
          <a:p>
            <a:pPr rtl="0"/>
            <a:r>
              <a:rPr lang="es-419"/>
              <a:t>10.1 Configure los ajustes iniciales del router</a:t>
            </a:r>
          </a:p>
          <a:p>
            <a:pPr rtl="0"/>
            <a:r>
              <a:rPr lang="es-419"/>
              <a:t>10.1.1 - Pasos básicos de configuración de enrutamiento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10 – Configuración básica de un router</a:t>
            </a:r>
          </a:p>
          <a:p>
            <a:pPr rtl="0"/>
            <a:r>
              <a:rPr lang="es-419"/>
              <a:t>10.1 Configure los ajustes iniciales del router</a:t>
            </a:r>
          </a:p>
          <a:p>
            <a:pPr rtl="0"/>
            <a:r>
              <a:rPr lang="es-419"/>
              <a:t>10.1.2 — Ejemplo de Configuración Básica de Enrutamiento</a:t>
            </a:r>
          </a:p>
          <a:p>
            <a:pPr rtl="0"/>
            <a:r>
              <a:rPr lang="es-419"/>
              <a:t>10.1.3 - Comprobador de sintaxis — Configurar los ajustes iniciales del router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1657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10 – Configuración básica de un router</a:t>
            </a:r>
          </a:p>
          <a:p>
            <a:pPr rtl="0"/>
            <a:r>
              <a:rPr lang="es-419"/>
              <a:t>10.1 Configure los ajustes iniciales del router</a:t>
            </a:r>
          </a:p>
          <a:p>
            <a:pPr rtl="0"/>
            <a:r>
              <a:rPr lang="es-419"/>
              <a:t>10.1.4 – Packet Tracer: Configuración de los parámetros iniciales del router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1304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10 – Configuración básica de un router</a:t>
            </a:r>
          </a:p>
          <a:p>
            <a:pPr rtl="0"/>
            <a:r>
              <a:rPr lang="es-419"/>
              <a:t>10.2 Configurar interfaces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10 – Configuración básica de un router</a:t>
            </a:r>
          </a:p>
          <a:p>
            <a:pPr rtl="0"/>
            <a:r>
              <a:rPr lang="es-419"/>
              <a:t>10.2 — Configurar interfaces</a:t>
            </a:r>
          </a:p>
          <a:p>
            <a:pPr rtl="0"/>
            <a:r>
              <a:rPr lang="es-419"/>
              <a:t>10.2.1 – Configurar interfaces de router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3039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10 – Configuración básica de un router</a:t>
            </a:r>
          </a:p>
          <a:p>
            <a:pPr rtl="0"/>
            <a:r>
              <a:rPr lang="es-419"/>
              <a:t>10.2 — Configurar interfaces</a:t>
            </a:r>
          </a:p>
          <a:p>
            <a:pPr rtl="0"/>
            <a:r>
              <a:rPr lang="es-419"/>
              <a:t>10.2.2 — Ejemplo de configuración de interfaces de router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903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10 – Configuración básica de un router</a:t>
            </a:r>
          </a:p>
          <a:p>
            <a:pPr rtl="0"/>
            <a:r>
              <a:rPr lang="es-419"/>
              <a:t>10.2 — Configurar interfaces</a:t>
            </a:r>
          </a:p>
          <a:p>
            <a:pPr rtl="0"/>
            <a:r>
              <a:rPr lang="es-419"/>
              <a:t>10.2.2 — Ejemplo de configuración de interfaces de router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1126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10 – Configuración básica de un router</a:t>
            </a:r>
          </a:p>
          <a:p>
            <a:pPr rtl="0"/>
            <a:r>
              <a:rPr lang="es-419"/>
              <a:t>10.2 — Configurar interfaces</a:t>
            </a:r>
          </a:p>
          <a:p>
            <a:pPr rtl="0"/>
            <a:r>
              <a:rPr lang="es-419"/>
              <a:t>10.2.3 – Verificación de configuración de interfaz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8833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10 – Configuración básica de un router</a:t>
            </a:r>
          </a:p>
          <a:p>
            <a:pPr rtl="0"/>
            <a:r>
              <a:rPr lang="es-419"/>
              <a:t>10.2 — Configurar interfaces</a:t>
            </a:r>
          </a:p>
          <a:p>
            <a:pPr rtl="0"/>
            <a:r>
              <a:rPr lang="es-419"/>
              <a:t>10.2.4 - Comandos de verificación de configuración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5062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0"/>
            <a:fld id="{7C839C26-801B-42B6-A101-60F37FE2B0A8}" type="slidenum">
              <a:rPr sz="800" b="0"/>
              <a:pPr algn="r"/>
              <a:t>2</a:t>
            </a:fld>
            <a:endParaRPr sz="800" b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771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10 – Configuración básica de un router</a:t>
            </a:r>
          </a:p>
          <a:p>
            <a:pPr rtl="0"/>
            <a:r>
              <a:rPr lang="es-419"/>
              <a:t>10.2 — Configurar interfaces</a:t>
            </a:r>
          </a:p>
          <a:p>
            <a:pPr rtl="0"/>
            <a:r>
              <a:rPr lang="es-419"/>
              <a:t>10.2.4 - Comandos de verificación de configuración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4442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10 – Configuración básica de un router</a:t>
            </a:r>
          </a:p>
          <a:p>
            <a:pPr rtl="0"/>
            <a:r>
              <a:rPr lang="es-419"/>
              <a:t>10.2 — Configurar interfaces</a:t>
            </a:r>
          </a:p>
          <a:p>
            <a:pPr rtl="0"/>
            <a:r>
              <a:rPr lang="es-419"/>
              <a:t>10.2.4 - Comandos de verificación de configuración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569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10 – Configuración básica de un router</a:t>
            </a:r>
          </a:p>
          <a:p>
            <a:pPr rtl="0"/>
            <a:r>
              <a:rPr lang="es-419"/>
              <a:t>10.2 — Configurar interfaces</a:t>
            </a:r>
          </a:p>
          <a:p>
            <a:pPr rtl="0"/>
            <a:r>
              <a:rPr lang="es-419"/>
              <a:t>10.2.4 - Comandos de verificación de configuración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7904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10 – Configuración básica de un router</a:t>
            </a:r>
          </a:p>
          <a:p>
            <a:pPr rtl="0"/>
            <a:r>
              <a:rPr lang="es-419"/>
              <a:t>10.2 — Configurar interfaces</a:t>
            </a:r>
          </a:p>
          <a:p>
            <a:pPr rtl="0"/>
            <a:r>
              <a:rPr lang="es-419"/>
              <a:t>10.2.4 - Comandos de verificación de configuración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15794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10 – Configuración básica de un router</a:t>
            </a:r>
          </a:p>
          <a:p>
            <a:pPr rtl="0"/>
            <a:r>
              <a:rPr lang="es-419"/>
              <a:t>10.2 — Configurar interfaces</a:t>
            </a:r>
          </a:p>
          <a:p>
            <a:pPr rtl="0"/>
            <a:r>
              <a:rPr lang="es-419"/>
              <a:t>10.2.4 - Comandos de verificación de configuración</a:t>
            </a:r>
          </a:p>
          <a:p>
            <a:pPr rtl="0"/>
            <a:r>
              <a:rPr lang="es-419"/>
              <a:t>10.2.5 Comprobador de sintaxis: Configurar interfaces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40744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10 – Configuración básica de un router</a:t>
            </a:r>
          </a:p>
          <a:p>
            <a:pPr rtl="0"/>
            <a:r>
              <a:rPr lang="es-419"/>
              <a:t>10.3 Configuración del gateway predeterminado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77554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10 – Configuración básica de un router</a:t>
            </a:r>
          </a:p>
          <a:p>
            <a:pPr rtl="0"/>
            <a:r>
              <a:rPr lang="es-419"/>
              <a:t>10.3 Configuración de la puerta de enlace predeterminada</a:t>
            </a:r>
          </a:p>
          <a:p>
            <a:pPr rtl="0"/>
            <a:r>
              <a:rPr lang="es-419"/>
              <a:t>10.3.1 - Puerta de enlace predeterminada en un host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55708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10 – Configuración básica de un router</a:t>
            </a:r>
          </a:p>
          <a:p>
            <a:pPr rtl="0"/>
            <a:r>
              <a:rPr lang="es-419"/>
              <a:t>10.3 Configuración de la puerta de enlace predeterminada</a:t>
            </a:r>
          </a:p>
          <a:p>
            <a:pPr rtl="0"/>
            <a:r>
              <a:rPr lang="es-419"/>
              <a:t>10.3.2 - Puerta de enlace predeterminada en un switch</a:t>
            </a:r>
          </a:p>
          <a:p>
            <a:pPr rtl="0"/>
            <a:r>
              <a:rPr lang="es-419"/>
              <a:t>10.3.3 — Comprobador de sintaxis — Configurar la puerta de enlace predeterminada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03103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10 – Configuración básica de un router</a:t>
            </a:r>
          </a:p>
          <a:p>
            <a:pPr rtl="0"/>
            <a:r>
              <a:rPr lang="es-419"/>
              <a:t>10.3— Configurar la puerta de enlace predeterminada</a:t>
            </a:r>
          </a:p>
          <a:p>
            <a:pPr rtl="0"/>
            <a:r>
              <a:rPr lang="es-419"/>
              <a:t>10.3.4 Packet Tracer: Conexión de un router a una 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36649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10 – Configuración básica de un router</a:t>
            </a:r>
          </a:p>
          <a:p>
            <a:pPr rtl="0"/>
            <a:r>
              <a:rPr lang="es-419"/>
              <a:t>10.3— Configurar la puerta de enlace predeterminada</a:t>
            </a:r>
          </a:p>
          <a:p>
            <a:pPr rtl="0"/>
            <a:r>
              <a:rPr lang="es-419"/>
              <a:t>10.3.5 – Packet Tracer: Solución de problemas del gateway predeterminado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3651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0"/>
            <a:fld id="{ACE20BE7-F2F3-4E26-9454-50B18F790A4E}" type="slidenum">
              <a:rPr sz="800" b="0">
                <a:ea typeface="ＭＳ Ｐゴシック" pitchFamily="34" charset="-128"/>
              </a:rPr>
              <a:pPr algn="r" rtl="0"/>
              <a:t>5</a:t>
            </a:fld>
            <a:endParaRPr sz="800" b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2744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10 – Configuración básica de un router</a:t>
            </a:r>
          </a:p>
          <a:p>
            <a:pPr rtl="0"/>
            <a:r>
              <a:rPr lang="es-419"/>
              <a:t>10.4 - Módulo de práctica y cuestionario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7143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fld id="{3997A419-355F-A04A-96E0-21643AF8E9FF}" type="slidenum">
              <a:rPr sz="800">
                <a:solidFill>
                  <a:prstClr val="black"/>
                </a:solidFill>
              </a:rPr>
              <a:pPr rtl="0"/>
              <a:t>33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/>
            <a:r>
              <a:rPr lang="es-419"/>
              <a:t>10 – Configuración básica de un router</a:t>
            </a:r>
          </a:p>
          <a:p>
            <a:pPr rtl="0"/>
            <a:r>
              <a:rPr lang="es-419"/>
              <a:t>10.4 – Práctica del módulo y cuestionario</a:t>
            </a:r>
          </a:p>
          <a:p>
            <a:pPr rtl="0"/>
            <a:r>
              <a:rPr lang="es-419"/>
              <a:t>10.4.1 — Vídeo — Diferencias de dispositivos de red: Parte 1</a:t>
            </a:r>
          </a:p>
        </p:txBody>
      </p:sp>
    </p:spTree>
    <p:extLst>
      <p:ext uri="{BB962C8B-B14F-4D97-AF65-F5344CB8AC3E}">
        <p14:creationId xmlns:p14="http://schemas.microsoft.com/office/powerpoint/2010/main" val="14768241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fld id="{3997A419-355F-A04A-96E0-21643AF8E9FF}" type="slidenum">
              <a:rPr sz="800">
                <a:solidFill>
                  <a:prstClr val="black"/>
                </a:solidFill>
              </a:rPr>
              <a:pPr rtl="0"/>
              <a:t>34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/>
            <a:r>
              <a:rPr lang="es-419"/>
              <a:t>10 – Configuración básica de un router</a:t>
            </a:r>
          </a:p>
          <a:p>
            <a:pPr rtl="0"/>
            <a:r>
              <a:rPr lang="es-419"/>
              <a:t>10.4 – Práctica del módulo y cuestionario</a:t>
            </a:r>
          </a:p>
          <a:p>
            <a:pPr rtl="0"/>
            <a:r>
              <a:rPr lang="es-419"/>
              <a:t>10.4.2 — Vídeo — Diferencias de dispositivos de red: Parte 2</a:t>
            </a:r>
          </a:p>
        </p:txBody>
      </p:sp>
    </p:spTree>
    <p:extLst>
      <p:ext uri="{BB962C8B-B14F-4D97-AF65-F5344CB8AC3E}">
        <p14:creationId xmlns:p14="http://schemas.microsoft.com/office/powerpoint/2010/main" val="25337049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10 – Configuración básica de un router</a:t>
            </a:r>
          </a:p>
          <a:p>
            <a:pPr rtl="0"/>
            <a:r>
              <a:rPr lang="es-419"/>
              <a:t>10.4— Configurar la puerta de enlace predeterminada</a:t>
            </a:r>
          </a:p>
          <a:p>
            <a:pPr rtl="0"/>
            <a:r>
              <a:rPr lang="es-419"/>
              <a:t>10.4.3 — Rastreador de paquetes — Configuración básica de dispositivos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79733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10 – Configuración básica de un router</a:t>
            </a:r>
          </a:p>
          <a:p>
            <a:pPr rtl="0"/>
            <a:r>
              <a:rPr lang="es-419"/>
              <a:t>10.4— Configurar la puerta de enlace predeterminada</a:t>
            </a:r>
          </a:p>
          <a:p>
            <a:pPr rtl="0"/>
            <a:r>
              <a:rPr lang="es-419"/>
              <a:t>10.4.4 – PTPM y Laboratorio – Armar una red con un switch y un router.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92164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fld id="{3997A419-355F-A04A-96E0-21643AF8E9FF}" type="slidenum">
              <a:rPr sz="800">
                <a:solidFill>
                  <a:prstClr val="black"/>
                </a:solidFill>
              </a:rPr>
              <a:pPr rtl="0"/>
              <a:t>37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/>
            <a:r>
              <a:rPr lang="es-419"/>
              <a:t>10 – Configuración básica de un router</a:t>
            </a:r>
          </a:p>
          <a:p>
            <a:pPr rtl="0"/>
            <a:r>
              <a:rPr lang="es-419"/>
              <a:t>10.4 – Práctica del módulo y cuestionario</a:t>
            </a:r>
          </a:p>
          <a:p>
            <a:pPr rtl="0"/>
            <a:r>
              <a:rPr lang="es-419"/>
              <a:t>10.4.5 - ¿Qué aprendí en este módulo?</a:t>
            </a:r>
          </a:p>
        </p:txBody>
      </p:sp>
    </p:spTree>
    <p:extLst>
      <p:ext uri="{BB962C8B-B14F-4D97-AF65-F5344CB8AC3E}">
        <p14:creationId xmlns:p14="http://schemas.microsoft.com/office/powerpoint/2010/main" val="26061680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fld id="{3997A419-355F-A04A-96E0-21643AF8E9FF}" type="slidenum">
              <a:rPr sz="800">
                <a:solidFill>
                  <a:prstClr val="black"/>
                </a:solidFill>
              </a:rPr>
              <a:pPr rtl="0"/>
              <a:t>38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/>
            <a:r>
              <a:rPr lang="es-419"/>
              <a:t>10 – Configuración básica de un router</a:t>
            </a:r>
          </a:p>
          <a:p>
            <a:pPr rtl="0"/>
            <a:r>
              <a:rPr lang="es-419"/>
              <a:t>10.4 – Práctica del módulo y cuestionario</a:t>
            </a:r>
          </a:p>
          <a:p>
            <a:pPr rtl="0"/>
            <a:r>
              <a:rPr lang="es-419"/>
              <a:t>10.4.5 - ¿Qué aprendí en este módulo?</a:t>
            </a:r>
          </a:p>
        </p:txBody>
      </p:sp>
    </p:spTree>
    <p:extLst>
      <p:ext uri="{BB962C8B-B14F-4D97-AF65-F5344CB8AC3E}">
        <p14:creationId xmlns:p14="http://schemas.microsoft.com/office/powerpoint/2010/main" val="27074346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fld id="{6C92755B-29FD-8743-9094-C0E3A734D22E}" type="slidenum">
              <a:rPr sz="800">
                <a:solidFill>
                  <a:prstClr val="black"/>
                </a:solidFill>
              </a:rPr>
              <a:pPr rtl="0"/>
              <a:t>39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429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0"/>
            <a:fld id="{ACE20BE7-F2F3-4E26-9454-50B18F790A4E}" type="slidenum">
              <a:rPr sz="800" b="0">
                <a:ea typeface="ＭＳ Ｐゴシック" pitchFamily="34" charset="-128"/>
              </a:rPr>
              <a:pPr algn="r" rtl="0"/>
              <a:t>6</a:t>
            </a:fld>
            <a:endParaRPr sz="800" b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7717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0"/>
            <a:fld id="{0A313ED8-785B-4D16-9B17-4143385249B9}" type="slidenum">
              <a:rPr sz="800" b="0"/>
              <a:pPr algn="r" rtl="0"/>
              <a:t>7</a:t>
            </a:fld>
            <a:endParaRPr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453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0"/>
            <a:fld id="{7391C207-9349-46D5-9D89-8ADDA5014D1F}" type="slidenum">
              <a:rPr sz="800" b="0"/>
              <a:pPr algn="r" rtl="0"/>
              <a:t>8</a:t>
            </a:fld>
            <a:endParaRPr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4600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0"/>
            <a:fld id="{7391C207-9349-46D5-9D89-8ADDA5014D1F}" type="slidenum">
              <a:rPr sz="800" b="0"/>
              <a:pPr algn="r" rtl="0"/>
              <a:t>9</a:t>
            </a:fld>
            <a:endParaRPr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929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b="0"/>
              <a:t>Programa de la Academia de Redes de Cisco</a:t>
            </a:r>
          </a:p>
          <a:p>
            <a:pPr rtl="0">
              <a:buFontTx/>
              <a:buNone/>
            </a:pPr>
            <a:r>
              <a:rPr lang="es-419" b="0" baseline="0"/>
              <a:t>Introducción a Redes v</a:t>
            </a:r>
            <a:r>
              <a:rPr lang="es-419" b="0"/>
              <a:t>7.0 (ITN)</a:t>
            </a:r>
          </a:p>
          <a:p>
            <a:pPr rtl="0"/>
            <a:r>
              <a:rPr lang="es-419"/>
              <a:t>Módulo 10: Configuración básica de un router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0"/>
            <a:fld id="{7C839C26-801B-42B6-A101-60F37FE2B0A8}" type="slidenum">
              <a:rPr sz="800" b="0">
                <a:solidFill>
                  <a:prstClr val="black"/>
                </a:solidFill>
              </a:rPr>
              <a:pPr algn="r" rtl="0"/>
              <a:t>11</a:t>
            </a:fld>
            <a:endParaRPr sz="800" b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/>
              <a:t>10 – Configuración básica de un router</a:t>
            </a:r>
          </a:p>
          <a:p>
            <a:pPr rtl="0">
              <a:buFontTx/>
              <a:buNone/>
            </a:pPr>
            <a:r>
              <a:rPr lang="es-419"/>
              <a:t>10.0.2 – ¿Qué aprenderé en este módulo?</a:t>
            </a:r>
          </a:p>
          <a:p>
            <a:pPr>
              <a:buFontTx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sz="60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419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Cisco y/o sus filiales. Todos los derechos reservados.   Información confidencial de Cisco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sz="60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676473" y="4741653"/>
            <a:ext cx="284905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419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2021 Cisco y/o sus filiales. Todos los derechos reservados.   Información confidencial de Cisco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1219200"/>
            <a:ext cx="6557379" cy="1666626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Módulo 10: Configuración básica de un router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497" y="3127609"/>
            <a:ext cx="5925246" cy="299001"/>
          </a:xfrm>
        </p:spPr>
        <p:txBody>
          <a:bodyPr/>
          <a:lstStyle/>
          <a:p>
            <a:pPr rtl="0"/>
            <a:r>
              <a:rPr lang="es-419">
                <a:solidFill>
                  <a:schemeClr val="bg2">
                    <a:lumMod val="40000"/>
                    <a:lumOff val="60000"/>
                  </a:schemeClr>
                </a:solidFill>
              </a:rPr>
              <a:t>Materiales del instructor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Introducción a Redes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65047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Introducción a Redes v7.0 (ITN)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Módulo 10: Configuración básica del router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s-419"/>
              <a:t>Objetivos del módulo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5758CB9-E7D6-4639-ACDC-3F86DC2D2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11" y="821755"/>
            <a:ext cx="801257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Título del módulo: </a:t>
            </a:r>
            <a:r>
              <a:rPr kumimoji="0" lang="es-419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Configuración básica de un router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lvl="0" defTabSz="914400" rtl="0" eaLnBrk="0" hangingPunct="0"/>
            <a:r>
              <a:rPr kumimoji="0" lang="es-419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Objetivo del módulo</a:t>
            </a:r>
            <a:r>
              <a:rPr kumimoji="0" lang="es-419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419" sz="160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Implementar configuraciones iniciales en un router y dispositivos finales.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74E1EB-2DBE-496F-B0B0-6C44227DA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932762"/>
              </p:ext>
            </p:extLst>
          </p:nvPr>
        </p:nvGraphicFramePr>
        <p:xfrm>
          <a:off x="880345" y="2118939"/>
          <a:ext cx="6980904" cy="14862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0452">
                  <a:extLst>
                    <a:ext uri="{9D8B030D-6E8A-4147-A177-3AD203B41FA5}">
                      <a16:colId xmlns:a16="http://schemas.microsoft.com/office/drawing/2014/main" val="1523797708"/>
                    </a:ext>
                  </a:extLst>
                </a:gridCol>
                <a:gridCol w="3490452">
                  <a:extLst>
                    <a:ext uri="{9D8B030D-6E8A-4147-A177-3AD203B41FA5}">
                      <a16:colId xmlns:a16="http://schemas.microsoft.com/office/drawing/2014/main" val="2750207184"/>
                    </a:ext>
                  </a:extLst>
                </a:gridCol>
              </a:tblGrid>
              <a:tr h="216347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Título del tema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Objetivo del tema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061904"/>
                  </a:ext>
                </a:extLst>
              </a:tr>
              <a:tr h="444151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Configuración de los parámetros iniciales del router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Configure los ajustes iniciales en un router Cisco IOS.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6858405"/>
                  </a:ext>
                </a:extLst>
              </a:tr>
              <a:tr h="315930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Configuración de interfaces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Configure dos interfaces activas en un router con Cisco IOS.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904258"/>
                  </a:ext>
                </a:extLst>
              </a:tr>
              <a:tr h="444151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Configuración del gateway predeterminado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Configure dispositivos para utilizar el gateway predeterminado.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3721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9938957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598042" cy="929640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10.1 Configure los ajustes iniciales del router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Configure los ajustes iniciales del router</a:t>
            </a:r>
            <a:br>
              <a:rPr lang="en-US" dirty="0"/>
            </a:br>
            <a:r>
              <a:rPr lang="es-419" sz="2400"/>
              <a:t>Pasos básicos en la configuración de un router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367" y="855419"/>
            <a:ext cx="3265419" cy="3517076"/>
          </a:xfrm>
        </p:spPr>
        <p:txBody>
          <a:bodyPr/>
          <a:lstStyle/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Configure el nombre del dispositivo.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Proteja el modo EXEC con privilegios.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Proteger el modo EXEC de usuario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Proteger el acceso remoto por Telnet y SSH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Cifre todas las contraseñas no cifradas.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Proporcione una notificación legal y guarde la configuración.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C2C7B6-BFA0-4414-A9FD-310FB45A4012}"/>
              </a:ext>
            </a:extLst>
          </p:cNvPr>
          <p:cNvSpPr txBox="1"/>
          <p:nvPr/>
        </p:nvSpPr>
        <p:spPr>
          <a:xfrm>
            <a:off x="3798284" y="855419"/>
            <a:ext cx="4913744" cy="27699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s-419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 </a:t>
            </a:r>
            <a:r>
              <a:rPr lang="es-419" sz="1200" i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8BC38-AC68-4E30-A757-4BD5691E2755}"/>
              </a:ext>
            </a:extLst>
          </p:cNvPr>
          <p:cNvSpPr txBox="1"/>
          <p:nvPr/>
        </p:nvSpPr>
        <p:spPr>
          <a:xfrm>
            <a:off x="3798284" y="1256000"/>
            <a:ext cx="4913744" cy="27699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s-419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 secret </a:t>
            </a:r>
            <a:r>
              <a:rPr lang="es-419" sz="1200" i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C42215-AFFA-4B80-8518-0228983486B9}"/>
              </a:ext>
            </a:extLst>
          </p:cNvPr>
          <p:cNvSpPr txBox="1"/>
          <p:nvPr/>
        </p:nvSpPr>
        <p:spPr>
          <a:xfrm>
            <a:off x="3798284" y="1656581"/>
            <a:ext cx="4913744" cy="6463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s-419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console 0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password </a:t>
            </a:r>
            <a:r>
              <a:rPr lang="es-419" sz="1200" i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login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CA5BC-EB52-4F1C-9E7F-0082B26780ED}"/>
              </a:ext>
            </a:extLst>
          </p:cNvPr>
          <p:cNvSpPr txBox="1"/>
          <p:nvPr/>
        </p:nvSpPr>
        <p:spPr>
          <a:xfrm>
            <a:off x="3798284" y="2413242"/>
            <a:ext cx="4926349" cy="830997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s-419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vty 0 4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password </a:t>
            </a:r>
            <a:r>
              <a:rPr lang="es-419" sz="1200" i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login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transport input {ssh | telnet}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17E84C-919C-4F49-B88F-D6C32C285E08}"/>
              </a:ext>
            </a:extLst>
          </p:cNvPr>
          <p:cNvSpPr txBox="1"/>
          <p:nvPr/>
        </p:nvSpPr>
        <p:spPr>
          <a:xfrm>
            <a:off x="3798284" y="3352472"/>
            <a:ext cx="4913744" cy="27699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es-419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 password encryption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CA1035-A981-4284-92B3-0FB302E7DAF6}"/>
              </a:ext>
            </a:extLst>
          </p:cNvPr>
          <p:cNvSpPr txBox="1"/>
          <p:nvPr/>
        </p:nvSpPr>
        <p:spPr>
          <a:xfrm>
            <a:off x="3798284" y="3737302"/>
            <a:ext cx="4913744" cy="6463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 (config) # </a:t>
            </a:r>
            <a:r>
              <a:rPr lang="es-419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banner motd </a:t>
            </a:r>
            <a:r>
              <a:rPr lang="es-419" sz="1200" b="1" i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mensaje # 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end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Router# copy running-config startup-config</a:t>
            </a:r>
          </a:p>
        </p:txBody>
      </p:sp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Configure los ajustes iniciales del router</a:t>
            </a:r>
            <a:br>
              <a:rPr lang="en-US" dirty="0"/>
            </a:br>
            <a:r>
              <a:rPr lang="es-419" sz="2400"/>
              <a:t>Pasos básicos en la configuración de un router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9"/>
            <a:ext cx="3135194" cy="611640"/>
          </a:xfrm>
        </p:spPr>
        <p:txBody>
          <a:bodyPr/>
          <a:lstStyle/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500">
                <a:solidFill>
                  <a:srgbClr val="000000"/>
                </a:solidFill>
              </a:rPr>
              <a:t>Comandos de configuración básica de router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500">
                <a:solidFill>
                  <a:srgbClr val="000000"/>
                </a:solidFill>
              </a:rPr>
              <a:t>La configuración se guarda en NVRAM.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C2C7B6-BFA0-4414-A9FD-310FB45A4012}"/>
              </a:ext>
            </a:extLst>
          </p:cNvPr>
          <p:cNvSpPr txBox="1"/>
          <p:nvPr/>
        </p:nvSpPr>
        <p:spPr>
          <a:xfrm>
            <a:off x="3818374" y="855419"/>
            <a:ext cx="4893654" cy="360098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 (config) # </a:t>
            </a:r>
            <a:r>
              <a:rPr lang="es-419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nombre de host R1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s-419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 secret class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s-419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console 0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s-419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 cisco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s-419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s-419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config-line)# </a:t>
            </a:r>
            <a:r>
              <a:rPr lang="es-419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vty 0 4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s-419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 cisco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s-419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s-419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transport input ssh telnet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es-419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 (config) # </a:t>
            </a:r>
            <a:r>
              <a:rPr lang="es-419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cifrado de contraseña de servicio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 (config) # </a:t>
            </a:r>
            <a:r>
              <a:rPr lang="es-419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banner motd #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TEXT message. End with a new line and the #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*********************************************** 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WARNING: Unauthorized access is prohibited!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**********************************************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s-419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s-419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running-config startup-config</a:t>
            </a:r>
          </a:p>
          <a:p>
            <a:endParaRPr lang="en-US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32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Configure los ajustes iniciales del router</a:t>
            </a:r>
            <a:br>
              <a:rPr lang="en-US" dirty="0"/>
            </a:br>
            <a:r>
              <a:rPr lang="es-419" sz="2400"/>
              <a:t>Packet Tracer – Configure los ajustes iniciales del router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s-419" sz="1800">
                <a:solidFill>
                  <a:srgbClr val="000000"/>
                </a:solidFill>
              </a:rPr>
              <a:t>En este Packet Tracer, hará lo siguiente: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800">
                <a:solidFill>
                  <a:srgbClr val="000000"/>
                </a:solidFill>
              </a:rPr>
              <a:t>Verifique la configuración predeterminada del router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800">
                <a:solidFill>
                  <a:srgbClr val="000000"/>
                </a:solidFill>
              </a:rPr>
              <a:t>Configure y verifique la configuración inicial del router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800">
                <a:solidFill>
                  <a:srgbClr val="000000"/>
                </a:solidFill>
              </a:rPr>
              <a:t>Guarde el archivo de configuración en ejecución</a:t>
            </a:r>
          </a:p>
        </p:txBody>
      </p:sp>
    </p:spTree>
    <p:extLst>
      <p:ext uri="{BB962C8B-B14F-4D97-AF65-F5344CB8AC3E}">
        <p14:creationId xmlns:p14="http://schemas.microsoft.com/office/powerpoint/2010/main" val="109019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10.2 Configurar interfaces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Configurar interfaces</a:t>
            </a:r>
            <a:br>
              <a:rPr lang="en-US" dirty="0"/>
            </a:br>
            <a:r>
              <a:rPr lang="es-419" sz="2400"/>
              <a:t>Configurar interfaces de router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258" y="806335"/>
            <a:ext cx="8455461" cy="590204"/>
          </a:xfrm>
        </p:spPr>
        <p:txBody>
          <a:bodyPr/>
          <a:lstStyle/>
          <a:p>
            <a:pPr marL="0" indent="0" algn="l" rtl="0"/>
            <a:r>
              <a:rPr lang="es-419">
                <a:solidFill>
                  <a:srgbClr val="000000"/>
                </a:solidFill>
              </a:rPr>
              <a:t>La configuración de una interfaz de router incluye la ejecución de los siguientes comandos: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3E17110-55CB-48EF-A414-A5E9B1617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972" y="1571547"/>
            <a:ext cx="6578056" cy="101566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 (config) # </a:t>
            </a:r>
            <a:r>
              <a:rPr kumimoji="0" lang="es-419" sz="1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es-419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419" sz="12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type-and-number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419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Router (config-if) # </a:t>
            </a:r>
            <a:r>
              <a:rPr kumimoji="0" lang="es-419" sz="1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kumimoji="0" lang="es-419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419" sz="12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description-text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419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Router (config-if) # </a:t>
            </a:r>
            <a:r>
              <a:rPr kumimoji="0" lang="es-419" sz="1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 address</a:t>
            </a:r>
            <a:r>
              <a:rPr kumimoji="0" lang="es-419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419" sz="12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ipv4-address subnet-mask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419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Router (config-if) # </a:t>
            </a:r>
            <a:r>
              <a:rPr kumimoji="0" lang="es-419" sz="1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ipv6 address</a:t>
            </a:r>
            <a:r>
              <a:rPr kumimoji="0" lang="es-419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419" sz="12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ipv6-address/prefix-length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s-419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Router (config-if) # </a:t>
            </a:r>
            <a:r>
              <a:rPr kumimoji="0" lang="es-419" sz="1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 shutdown </a:t>
            </a:r>
            <a:r>
              <a:rPr kumimoji="0" lang="es-419" sz="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94B5632-F1A8-4FC1-AA4C-612027B45A69}"/>
              </a:ext>
            </a:extLst>
          </p:cNvPr>
          <p:cNvSpPr txBox="1">
            <a:spLocks/>
          </p:cNvSpPr>
          <p:nvPr/>
        </p:nvSpPr>
        <p:spPr>
          <a:xfrm>
            <a:off x="474661" y="2932333"/>
            <a:ext cx="8280057" cy="117565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i="0" kern="1200" baseline="0">
                <a:solidFill>
                  <a:schemeClr val="bg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>
                <a:solidFill>
                  <a:srgbClr val="000000"/>
                </a:solidFill>
              </a:rPr>
              <a:t>Se recomienda utilizar el comando </a:t>
            </a:r>
            <a:r>
              <a:rPr lang="es-419" b="1">
                <a:solidFill>
                  <a:srgbClr val="000000"/>
                </a:solidFill>
              </a:rPr>
              <a:t>description</a:t>
            </a:r>
            <a:r>
              <a:rPr lang="es-419">
                <a:solidFill>
                  <a:srgbClr val="000000"/>
                </a:solidFill>
              </a:rPr>
              <a:t> para agregar información sobre la red conectada a la interfaz.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>
                <a:solidFill>
                  <a:srgbClr val="000000"/>
                </a:solidFill>
              </a:rPr>
              <a:t>El comando </a:t>
            </a:r>
            <a:r>
              <a:rPr lang="es-419" b="1">
                <a:solidFill>
                  <a:srgbClr val="000000"/>
                </a:solidFill>
              </a:rPr>
              <a:t>no</a:t>
            </a:r>
            <a:r>
              <a:rPr lang="es-419">
                <a:solidFill>
                  <a:srgbClr val="000000"/>
                </a:solidFill>
              </a:rPr>
              <a:t> </a:t>
            </a:r>
            <a:r>
              <a:rPr lang="es-419" b="1">
                <a:solidFill>
                  <a:srgbClr val="000000"/>
                </a:solidFill>
              </a:rPr>
              <a:t>shutdown </a:t>
            </a:r>
            <a:r>
              <a:rPr lang="es-419">
                <a:solidFill>
                  <a:srgbClr val="000000"/>
                </a:solidFill>
              </a:rPr>
              <a:t>activa la interfaz.</a:t>
            </a:r>
          </a:p>
        </p:txBody>
      </p:sp>
    </p:spTree>
    <p:extLst>
      <p:ext uri="{BB962C8B-B14F-4D97-AF65-F5344CB8AC3E}">
        <p14:creationId xmlns:p14="http://schemas.microsoft.com/office/powerpoint/2010/main" val="252369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Configurar interfaces </a:t>
            </a:r>
            <a:br>
              <a:rPr lang="en-US" dirty="0"/>
            </a:br>
            <a:r>
              <a:rPr lang="es-419" sz="2400"/>
              <a:t>Configurar ejemplo de interfaces de router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7870825" cy="409279"/>
          </a:xfrm>
        </p:spPr>
        <p:txBody>
          <a:bodyPr/>
          <a:lstStyle/>
          <a:p>
            <a:pPr marL="0" indent="0" algn="l" rtl="0"/>
            <a:r>
              <a:rPr lang="es-419">
                <a:solidFill>
                  <a:srgbClr val="000000"/>
                </a:solidFill>
              </a:rPr>
              <a:t>Los comandos para configurar la interfaz G0/0/0 en R1 se muestran aquí: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C10989-3D4F-45C9-BEEB-776028CA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307" y="1338851"/>
            <a:ext cx="4998966" cy="15059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B97E3D-C6EF-4A93-B49A-A6755E6AE1C3}"/>
              </a:ext>
            </a:extLst>
          </p:cNvPr>
          <p:cNvSpPr txBox="1"/>
          <p:nvPr/>
        </p:nvSpPr>
        <p:spPr>
          <a:xfrm>
            <a:off x="958200" y="2930310"/>
            <a:ext cx="6903747" cy="161582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s-419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gigabitEthernet 0/0/0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 (config-if) # </a:t>
            </a:r>
            <a:r>
              <a:rPr lang="es-419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 link to LAN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s-419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 address 192.168.10.1 255.255.255.0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 (config-if) # </a:t>
            </a:r>
            <a:r>
              <a:rPr lang="es-419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ipv6 address 2001:db8:acad:10: :1/64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s-419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shutdown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s-419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1 01:43:53.435: %LINK-3-UPDOWN: Interface GigabitEthernet0/0/0, changed state to down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1 01:43:56.447: %LINK-3-UPDOWN: Interface GigabitEthernet0/0/0, changed state to up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1 01:43:57.447: %LINEPROTO-5-UPDOWN: Line protocol on Interface GigabitEthernet0/0/0, changed state to up</a:t>
            </a:r>
          </a:p>
        </p:txBody>
      </p:sp>
    </p:spTree>
    <p:extLst>
      <p:ext uri="{BB962C8B-B14F-4D97-AF65-F5344CB8AC3E}">
        <p14:creationId xmlns:p14="http://schemas.microsoft.com/office/powerpoint/2010/main" val="18167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Configurar interfaces </a:t>
            </a:r>
            <a:br>
              <a:rPr lang="en-US" dirty="0"/>
            </a:br>
            <a:r>
              <a:rPr lang="es-419" sz="2400"/>
              <a:t>Configurar ejemplo de interfaces de router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7870825" cy="409279"/>
          </a:xfrm>
        </p:spPr>
        <p:txBody>
          <a:bodyPr/>
          <a:lstStyle/>
          <a:p>
            <a:pPr marL="0" indent="0" algn="l" rtl="0"/>
            <a:r>
              <a:rPr lang="es-419">
                <a:solidFill>
                  <a:srgbClr val="000000"/>
                </a:solidFill>
              </a:rPr>
              <a:t>Los comandos para configurar la interfaz G0/0/1 en R1 se muestran aquí: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C10989-3D4F-45C9-BEEB-776028CA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307" y="1338851"/>
            <a:ext cx="4998966" cy="15059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B97E3D-C6EF-4A93-B49A-A6755E6AE1C3}"/>
              </a:ext>
            </a:extLst>
          </p:cNvPr>
          <p:cNvSpPr txBox="1"/>
          <p:nvPr/>
        </p:nvSpPr>
        <p:spPr>
          <a:xfrm>
            <a:off x="958200" y="2930310"/>
            <a:ext cx="6903747" cy="161582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es-419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gigabitEthernet 0/0/1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s-419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 Link to R2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s-419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 address 209.165.200.225 255.255.255.252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 (config-if) # </a:t>
            </a:r>
            <a:r>
              <a:rPr lang="es-419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ipv6 address 2001:db8:feed:224: :1/64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s-419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shutdown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es-419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*Ago 1 01:46:29 .170: %LINK-3-UPDOWN: Interfaz GigabiteThernet0/0/1, estado cambiado a inactivo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1 01:46:32.171: %LINK-3-UPDOWN: Interface GigabitEthernet0/0/1, changed state to up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1 01:46:33.171: %LINEPROTO-5-UPDOWN: Line protocol on Interface GigabitEthernet0/0/1, changed state to up</a:t>
            </a:r>
          </a:p>
        </p:txBody>
      </p:sp>
    </p:spTree>
    <p:extLst>
      <p:ext uri="{BB962C8B-B14F-4D97-AF65-F5344CB8AC3E}">
        <p14:creationId xmlns:p14="http://schemas.microsoft.com/office/powerpoint/2010/main" val="382760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50629"/>
            <a:ext cx="9144000" cy="757551"/>
          </a:xfrm>
        </p:spPr>
        <p:txBody>
          <a:bodyPr/>
          <a:lstStyle/>
          <a:p>
            <a:pPr rtl="0"/>
            <a:r>
              <a:rPr lang="es-419"/>
              <a:t>Materiales del instructor – Módulo 10: Guía de Planificación.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808180"/>
            <a:ext cx="8774199" cy="3805384"/>
          </a:xfrm>
        </p:spPr>
        <p:txBody>
          <a:bodyPr/>
          <a:lstStyle/>
          <a:p>
            <a:pPr marL="0" indent="0" rtl="0">
              <a:buNone/>
            </a:pPr>
            <a:r>
              <a:rPr lang="es-419"/>
              <a:t>Esta presentación en PowerPoint se divide en dos partes: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/>
              <a:t>Guía de planificación para el instructor</a:t>
            </a:r>
          </a:p>
          <a:p>
            <a:pPr lvl="1" rtl="0"/>
            <a:r>
              <a:rPr lang="es-419"/>
              <a:t>Información para ayudarlo a familiarizarse con el módulo.</a:t>
            </a:r>
          </a:p>
          <a:p>
            <a:pPr lvl="1" rtl="0"/>
            <a:r>
              <a:rPr lang="es-419"/>
              <a:t>Ayuda didáctica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/>
              <a:t>Presentación de la clase del instructor</a:t>
            </a:r>
          </a:p>
          <a:p>
            <a:pPr lvl="1" rtl="0"/>
            <a:r>
              <a:rPr lang="es-419"/>
              <a:t>Diapositivas opcionales que puede utilizar en el aula</a:t>
            </a:r>
          </a:p>
          <a:p>
            <a:pPr lvl="1" rtl="0"/>
            <a:r>
              <a:rPr lang="es-419"/>
              <a:t>Comienza en la diapositiva n.º </a:t>
            </a:r>
            <a:r>
              <a:rPr lang="es-419">
                <a:solidFill>
                  <a:schemeClr val="tx1"/>
                </a:solidFill>
              </a:rPr>
              <a:t>10</a:t>
            </a:r>
          </a:p>
          <a:p>
            <a:pPr marL="142875" lvl="1" indent="0" algn="ctr" rtl="0">
              <a:buNone/>
            </a:pPr>
            <a:r>
              <a:rPr lang="es-419" sz="1600" b="1"/>
              <a:t>Nota</a:t>
            </a:r>
            <a:r>
              <a:rPr lang="es-419" sz="1600"/>
              <a:t>: Elimine la Guía de planificación de esta presentación antes de compartirla con otras personas.</a:t>
            </a:r>
          </a:p>
          <a:p>
            <a:pPr marL="0" indent="0" rtl="0">
              <a:buNone/>
            </a:pPr>
            <a:r>
              <a:rPr lang="es-419" sz="1600" b="1">
                <a:solidFill>
                  <a:schemeClr val="accent4"/>
                </a:solidFill>
              </a:rPr>
              <a:t>Para obtener ayuda adicional y recursos, diríjase a la página principal del Instructor y a los Recursos del curso. También puede visitar el sitio de desarrollo profesional en netacad.com, la página oficial de Facebook de Cisco Networking Academy o el grupo de Facebook exclusivo para instructores.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958195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Configurar interfaces </a:t>
            </a:r>
            <a:br>
              <a:rPr lang="en-US" dirty="0"/>
            </a:br>
            <a:r>
              <a:rPr lang="es-419" sz="2400"/>
              <a:t>Verificación de configuración de interfaz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7870825" cy="884985"/>
          </a:xfrm>
        </p:spPr>
        <p:txBody>
          <a:bodyPr/>
          <a:lstStyle/>
          <a:p>
            <a:pPr marL="0" indent="0" algn="l" rtl="0"/>
            <a:r>
              <a:rPr lang="es-419">
                <a:solidFill>
                  <a:srgbClr val="000000"/>
                </a:solidFill>
              </a:rPr>
              <a:t>Para verificar la configuración de la interfaz, utilice los comandos </a:t>
            </a:r>
            <a:r>
              <a:rPr lang="es-419" b="1">
                <a:solidFill>
                  <a:srgbClr val="000000"/>
                </a:solidFill>
              </a:rPr>
              <a:t>show ip interface brief </a:t>
            </a:r>
            <a:r>
              <a:rPr lang="es-419">
                <a:solidFill>
                  <a:srgbClr val="000000"/>
                </a:solidFill>
              </a:rPr>
              <a:t>y </a:t>
            </a:r>
            <a:r>
              <a:rPr lang="es-419" b="1">
                <a:solidFill>
                  <a:srgbClr val="000000"/>
                </a:solidFill>
              </a:rPr>
              <a:t>show ipv6 interface brief </a:t>
            </a:r>
            <a:r>
              <a:rPr lang="es-419">
                <a:solidFill>
                  <a:srgbClr val="000000"/>
                </a:solidFill>
              </a:rPr>
              <a:t>que se muestran aquí: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B97E3D-C6EF-4A93-B49A-A6755E6AE1C3}"/>
              </a:ext>
            </a:extLst>
          </p:cNvPr>
          <p:cNvSpPr txBox="1"/>
          <p:nvPr/>
        </p:nvSpPr>
        <p:spPr>
          <a:xfrm>
            <a:off x="1721391" y="1940923"/>
            <a:ext cx="5701218" cy="78483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s-419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interface brief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IP-Address OK? Method Status Protocol 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GigabitEthernet0/0/0 192.168.10.1 YES manual up up 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GigabiteThernet0/0/1 209.165.200.225 YES manual up up 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unassigned YES unset administratively down down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9205F4-B6F7-4CBB-9733-95EEED388FC7}"/>
              </a:ext>
            </a:extLst>
          </p:cNvPr>
          <p:cNvSpPr txBox="1"/>
          <p:nvPr/>
        </p:nvSpPr>
        <p:spPr>
          <a:xfrm>
            <a:off x="1721391" y="2907887"/>
            <a:ext cx="5701218" cy="147732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s-419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ipv6 interface brief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[up/up]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 :201:C9FF:FE 89:4501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2001:DB8:ACAD:10: :1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[up/up]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 :201:C9FF:FE 89:4502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2001:DB8:ALIMENTACIÓN:224: :1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[administratively down/down]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unassigned 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302534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Configurar interfaces</a:t>
            </a:r>
            <a:br>
              <a:rPr lang="en-US" dirty="0"/>
            </a:br>
            <a:r>
              <a:rPr lang="es-419" sz="2400"/>
              <a:t>Configurar comandos de verificación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809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419">
                <a:solidFill>
                  <a:srgbClr val="000000"/>
                </a:solidFill>
              </a:rPr>
              <a:t>En la tabla se resumen los  comandos más populares utilizados para verificar la configuración de la interfaz</a:t>
            </a:r>
            <a:r>
              <a:rPr lang="es-419" sz="160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3BB6E86-62EB-2348-9F73-08093BACD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6366291"/>
              </p:ext>
            </p:extLst>
          </p:nvPr>
        </p:nvGraphicFramePr>
        <p:xfrm>
          <a:off x="675861" y="1419402"/>
          <a:ext cx="7893708" cy="292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6215">
                  <a:extLst>
                    <a:ext uri="{9D8B030D-6E8A-4147-A177-3AD203B41FA5}">
                      <a16:colId xmlns:a16="http://schemas.microsoft.com/office/drawing/2014/main" val="3729139006"/>
                    </a:ext>
                  </a:extLst>
                </a:gridCol>
                <a:gridCol w="4837493">
                  <a:extLst>
                    <a:ext uri="{9D8B030D-6E8A-4147-A177-3AD203B41FA5}">
                      <a16:colId xmlns:a16="http://schemas.microsoft.com/office/drawing/2014/main" val="1988913492"/>
                    </a:ext>
                  </a:extLst>
                </a:gridCol>
              </a:tblGrid>
              <a:tr h="455550">
                <a:tc>
                  <a:txBody>
                    <a:bodyPr/>
                    <a:lstStyle/>
                    <a:p>
                      <a:pPr rtl="0"/>
                      <a:r>
                        <a:rPr lang="es-419" sz="1400"/>
                        <a:t>Comandos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40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76789"/>
                  </a:ext>
                </a:extLst>
              </a:tr>
              <a:tr h="505472">
                <a:tc>
                  <a:txBody>
                    <a:bodyPr/>
                    <a:lstStyle/>
                    <a:p>
                      <a:pPr rtl="0"/>
                      <a:r>
                        <a:rPr lang="es-419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 interface brief</a:t>
                      </a:r>
                    </a:p>
                    <a:p>
                      <a:pPr rtl="0"/>
                      <a:r>
                        <a:rPr lang="es-419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ipv6 interface brief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400"/>
                        <a:t>El resultado muestra todas las interfaces, sus direcciones IPv4 y el estado actual.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54457"/>
                  </a:ext>
                </a:extLst>
              </a:tr>
              <a:tr h="505472">
                <a:tc>
                  <a:txBody>
                    <a:bodyPr/>
                    <a:lstStyle/>
                    <a:p>
                      <a:pPr rtl="0"/>
                      <a:r>
                        <a:rPr lang="es-419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 route</a:t>
                      </a:r>
                    </a:p>
                    <a:p>
                      <a:pPr rtl="0"/>
                      <a:r>
                        <a:rPr lang="es-419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ipv6 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400"/>
                        <a:t>Displays the contents of the IP routing tables stored in RAM.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5172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pPr rtl="0"/>
                      <a:r>
                        <a:rPr lang="es-419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400"/>
                        <a:t>Este comando muestra estadísticas de todas las interfaces del dispositivo. Sólo muestra la información de direcciones IPv4.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8046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pPr rtl="0"/>
                      <a:r>
                        <a:rPr lang="es-419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400"/>
                        <a:t>Muestra las estadísticas de IPv4 correspondientes a todas las interfaces de un router.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107787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pPr rtl="0"/>
                      <a:r>
                        <a:rPr lang="es-419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ipv6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400"/>
                        <a:t>Muestra las estadísticas de IPv6 correspondientes a todas las interfaces de un router.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454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52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Configurar interfaces</a:t>
            </a:r>
            <a:br>
              <a:rPr lang="en-US" dirty="0"/>
            </a:br>
            <a:r>
              <a:rPr lang="es-419" sz="2400"/>
              <a:t>Configurar comandos de verificación (Cont.)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8094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419" sz="1600">
                <a:solidFill>
                  <a:srgbClr val="000000"/>
                </a:solidFill>
              </a:rPr>
              <a:t>Ver el estado de todas las interfaces con los comandos </a:t>
            </a:r>
            <a:r>
              <a:rPr lang="es-419" sz="1600" b="1">
                <a:solidFill>
                  <a:srgbClr val="000000"/>
                </a:solidFill>
              </a:rPr>
              <a:t>show ip interface brief </a:t>
            </a:r>
            <a:r>
              <a:rPr lang="es-419" sz="1600">
                <a:solidFill>
                  <a:srgbClr val="000000"/>
                </a:solidFill>
              </a:rPr>
              <a:t>y </a:t>
            </a:r>
            <a:r>
              <a:rPr lang="es-419" sz="1600" b="1">
                <a:solidFill>
                  <a:srgbClr val="000000"/>
                </a:solidFill>
              </a:rPr>
              <a:t>show ipv6 interface brief </a:t>
            </a:r>
            <a:r>
              <a:rPr lang="es-419" sz="1600">
                <a:solidFill>
                  <a:srgbClr val="000000"/>
                </a:solidFill>
              </a:rPr>
              <a:t>, que se muestran aquí: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7EA06-7465-4C52-AE81-CBACEDBD6441}"/>
              </a:ext>
            </a:extLst>
          </p:cNvPr>
          <p:cNvSpPr txBox="1"/>
          <p:nvPr/>
        </p:nvSpPr>
        <p:spPr>
          <a:xfrm>
            <a:off x="1721391" y="1785521"/>
            <a:ext cx="5701218" cy="92333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s-419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interface brief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IP-Address OK? Method Status Protocol 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GigabitEthernet0/0/0 192.168.10.1 YES manual up up 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GigabiteThernet0/0/1 209.165.200.225 YES manual up up 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unassigned YES unset administratively down down 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345167-82FC-49E7-B10D-34FE13887791}"/>
              </a:ext>
            </a:extLst>
          </p:cNvPr>
          <p:cNvSpPr txBox="1"/>
          <p:nvPr/>
        </p:nvSpPr>
        <p:spPr>
          <a:xfrm>
            <a:off x="1721391" y="2929108"/>
            <a:ext cx="5701218" cy="147732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s-419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ipv6 interface brief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[up/up]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 :201:C9FF:FE 89:4501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2001:DB8:ACAD:10: :1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[up/up]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 :201:C9FF:FE 89:4502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2001:DB8:ALIMENTACIÓN:224: :1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[administratively down/down]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unassigned 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304882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Configurar interfaces</a:t>
            </a:r>
            <a:br>
              <a:rPr lang="en-US" dirty="0"/>
            </a:br>
            <a:r>
              <a:rPr lang="es-419" sz="2400"/>
              <a:t>Configurar comandos de verificación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8094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419" sz="1600">
                <a:solidFill>
                  <a:srgbClr val="000000"/>
                </a:solidFill>
              </a:rPr>
              <a:t>Mostrar el contenido de las tablas de enrutamiento IP con los comandos </a:t>
            </a:r>
            <a:r>
              <a:rPr lang="es-419" sz="1600" b="1">
                <a:solidFill>
                  <a:srgbClr val="000000"/>
                </a:solidFill>
              </a:rPr>
              <a:t>show ip route </a:t>
            </a:r>
            <a:r>
              <a:rPr lang="es-419" sz="1600">
                <a:solidFill>
                  <a:srgbClr val="000000"/>
                </a:solidFill>
              </a:rPr>
              <a:t>y </a:t>
            </a:r>
            <a:r>
              <a:rPr lang="es-419" sz="1600" b="1">
                <a:solidFill>
                  <a:srgbClr val="000000"/>
                </a:solidFill>
              </a:rPr>
              <a:t>show ipv6 route </a:t>
            </a:r>
            <a:r>
              <a:rPr lang="es-419" sz="1600">
                <a:solidFill>
                  <a:srgbClr val="000000"/>
                </a:solidFill>
              </a:rPr>
              <a:t>como se muestra a continuación: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7EA06-7465-4C52-AE81-CBACEDBD6441}"/>
              </a:ext>
            </a:extLst>
          </p:cNvPr>
          <p:cNvSpPr txBox="1"/>
          <p:nvPr/>
        </p:nvSpPr>
        <p:spPr>
          <a:xfrm>
            <a:off x="1701233" y="1475729"/>
            <a:ext cx="5701218" cy="147732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s-419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route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output omitted&gt;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Gateway of last resort is not set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192.168.10.0/24 is variably subnetted, 2 subnets, 2 masks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192.168.10.0/24 está directamente conectado, GigabitEthernet0/0/0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192.168.10.1/32está directamente conectado, GigabitEthernet0/0/0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209.165.200.0/24 is variably subnetted, 2 subnets, 2 masks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209.165.200.224/30 está directamente conectado, GigabitEthernet0/0/1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209.165.200.225/32 está directamente conectado GigabitEthernet0/0/1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345167-82FC-49E7-B10D-34FE13887791}"/>
              </a:ext>
            </a:extLst>
          </p:cNvPr>
          <p:cNvSpPr txBox="1"/>
          <p:nvPr/>
        </p:nvSpPr>
        <p:spPr>
          <a:xfrm>
            <a:off x="1721391" y="3035889"/>
            <a:ext cx="5701218" cy="189282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show ipv6 route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&lt;output omitted&gt;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2001:DB8:ACAD:10: :/64 [0/0]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GigabitEthernet0/0/0, directly connected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2001:DB8:ACAD:10: :1/128 [0/0]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GigabitEthernet0/0/0, receive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2001:DB8:FEED:224: :/64 [0/0]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GigabitEthernet0/0/1, directly connected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2001:DB8:ALIMENTACIÓN:224: :1/128 [0/0]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 través de GigabiteThernet0/0/1, reciba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FF00::/8 [0/0]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Null0, receive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24688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Configurar interfaces</a:t>
            </a:r>
            <a:br>
              <a:rPr lang="en-US" dirty="0"/>
            </a:br>
            <a:r>
              <a:rPr lang="es-419" sz="2400"/>
              <a:t>Configurar comandos de verificación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26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419" sz="1600">
                <a:solidFill>
                  <a:srgbClr val="000000"/>
                </a:solidFill>
              </a:rPr>
              <a:t>Mostrar estadísticas de todas las interfaces con el comando </a:t>
            </a:r>
            <a:r>
              <a:rPr lang="es-419" sz="1600" b="1">
                <a:solidFill>
                  <a:srgbClr val="000000"/>
                </a:solidFill>
              </a:rPr>
              <a:t>show interfaces</a:t>
            </a:r>
            <a:r>
              <a:rPr lang="es-419" sz="1600">
                <a:solidFill>
                  <a:srgbClr val="000000"/>
                </a:solidFill>
              </a:rPr>
              <a:t>, como se muestra a continuación: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7EA06-7465-4C52-AE81-CBACEDBD6441}"/>
              </a:ext>
            </a:extLst>
          </p:cNvPr>
          <p:cNvSpPr txBox="1"/>
          <p:nvPr/>
        </p:nvSpPr>
        <p:spPr>
          <a:xfrm>
            <a:off x="3320968" y="890954"/>
            <a:ext cx="5419440" cy="369331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s-419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interfaces gig0/0/0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is up, line protocol is up 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 hardware es ISR4321-2x1GE, la dirección es a0e0.af0d.e140 (bia a0e0.af0d.e140)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Description: Link to LAN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Internet address is 192.168.10.1/24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MTU 1500 bytes, BW 100000 Kbit/sec, DLY 100 usec, 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reliability 255/255, txload 1/255, rxload 1/255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Encapsulation ARPA, loopback not set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Keepalive not supported 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Full Duplex, 100Mbps, link type is auto, media type is RJ45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 flow-control is off, input flow-control is off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ARP type: ARPA, ARP Timeout 04:00:00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Last input 00:00:01, output 00:00:35, output hang never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Last clearing of "show interface" counters never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Input queue: 0/375/0/0 (size/max/drops/flushes); Total output drops: 0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Queueing strategy: fifo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 queue: 0/40 (size/max)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 minute input rate 0 bits/sec, 0 packets/sec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 minute output rate 0 bits/sec, 0 packets/sec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1180 packets input, 109486 bytes, 0 no buffer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Received 84 broadcasts (0 IP multicasts)</a:t>
            </a: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0 runts, 0 giants, 0 throttles </a:t>
            </a:r>
          </a:p>
          <a:p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&lt;output omitted&gt;</a:t>
            </a:r>
          </a:p>
          <a:p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/>
            <a:r>
              <a:rPr lang="es-419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42999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Configurar interfaces</a:t>
            </a:r>
            <a:br>
              <a:rPr lang="en-US" dirty="0"/>
            </a:br>
            <a:r>
              <a:rPr lang="es-419" sz="2400"/>
              <a:t>Configurar comandos de verificación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26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419" sz="1600">
                <a:solidFill>
                  <a:srgbClr val="000000"/>
                </a:solidFill>
              </a:rPr>
              <a:t>Muestra las estadísticas IPv4 para las interfaces del router con el comando </a:t>
            </a:r>
            <a:r>
              <a:rPr lang="es-419" sz="1600" b="1">
                <a:solidFill>
                  <a:srgbClr val="000000"/>
                </a:solidFill>
              </a:rPr>
              <a:t>show ip interface</a:t>
            </a:r>
            <a:r>
              <a:rPr lang="es-419" sz="1600">
                <a:solidFill>
                  <a:srgbClr val="000000"/>
                </a:solidFill>
              </a:rPr>
              <a:t>, como se muestra a continuación: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7EA06-7465-4C52-AE81-CBACEDBD6441}"/>
              </a:ext>
            </a:extLst>
          </p:cNvPr>
          <p:cNvSpPr txBox="1"/>
          <p:nvPr/>
        </p:nvSpPr>
        <p:spPr>
          <a:xfrm>
            <a:off x="3553110" y="890954"/>
            <a:ext cx="4955156" cy="393954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s-419" sz="1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interface g0/0/0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is up, line protocol is up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Internet address is 192.168.10.1/24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Broadcast address is 255.255.255.255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Address determined by setup command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MTU is 1500 bytes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Helper address is not set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Directed broadcast forwarding is disabled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Outgoing Common access list is not set 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Outgoing access list is not set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Inbound Common access list is not set 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Inbound access list is not set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Proxy ARP is enabled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Local Proxy ARP is disabled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Security level is default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Split horizon is enabled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redirects are always sent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unreachables are always sent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mask replies are never sent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IP fast switching is enabled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IP Flow switching is disabled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&lt;output omitted&gt;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71470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Configurar interfaces</a:t>
            </a:r>
            <a:br>
              <a:rPr lang="en-US" dirty="0"/>
            </a:br>
            <a:r>
              <a:rPr lang="es-419" sz="2400"/>
              <a:t>Configurar comandos de verificación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26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419" sz="1600">
                <a:solidFill>
                  <a:srgbClr val="000000"/>
                </a:solidFill>
              </a:rPr>
              <a:t>Muestra las estadísticas IPv6 para las interfaces del router con el comando </a:t>
            </a:r>
            <a:r>
              <a:rPr lang="es-419" sz="1600" b="1">
                <a:solidFill>
                  <a:srgbClr val="000000"/>
                </a:solidFill>
              </a:rPr>
              <a:t>show ipv6 interface </a:t>
            </a:r>
            <a:r>
              <a:rPr lang="es-419" sz="1600">
                <a:solidFill>
                  <a:srgbClr val="000000"/>
                </a:solidFill>
              </a:rPr>
              <a:t>que se muestra aquí: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7EA06-7465-4C52-AE81-CBACEDBD6441}"/>
              </a:ext>
            </a:extLst>
          </p:cNvPr>
          <p:cNvSpPr txBox="1"/>
          <p:nvPr/>
        </p:nvSpPr>
        <p:spPr>
          <a:xfrm>
            <a:off x="3553110" y="890954"/>
            <a:ext cx="4955156" cy="332398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s-419" sz="1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ipv6 interface g0/0/0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is up, line protocol is up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IPv6 is enabled, link-local address is FE80::868A:8DFF:FE44:49B0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 Virtual link-local address(es):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Description: Link to LAN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Global unicast address(es):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2001:DB8:ACAD:10: :1, la subred es 2001:DB8:ACAD:10: :/64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Joined group address(es):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FF02::1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FF02::1:FF00:1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FF02: :1:FF 44:49 B0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MTU is 1500 bytes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error messages limited to one every 100 milliseconds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redirects are enabled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unreachables are sent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ND DAD is enabled, number of DAD attempts: 1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ND reachable time is 30000 milliseconds (using 30000)</a:t>
            </a: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ND NS retransmit interval is 1000 milliseconds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/>
            <a:r>
              <a:rPr lang="es-419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16618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10.3 Configuración de la puerta de enlace predeterminada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3391011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Configurar la puerta de enlace predeterminada </a:t>
            </a:r>
            <a:br>
              <a:rPr lang="en-US" dirty="0"/>
            </a:br>
            <a:r>
              <a:rPr lang="es-419" sz="2400"/>
              <a:t>Puerta de enlace predeterminada en un host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718114-4447-471E-989F-8789EBF19550}"/>
              </a:ext>
            </a:extLst>
          </p:cNvPr>
          <p:cNvSpPr txBox="1"/>
          <p:nvPr/>
        </p:nvSpPr>
        <p:spPr>
          <a:xfrm>
            <a:off x="474662" y="890954"/>
            <a:ext cx="33924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La puerta de enlace predeterminada se usa cuando un host envía un paquete a un dispositivo en otra red.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En general, la dirección de la puerta de enlace predeterminada es la dirección de la interfaz de router conectada a la red local del host.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Para llegar a PC3, PC1 dirige un paquete con la dirección IPv4 de PC3, pero reenvía el paquete a su puerta de enlace predeterminada, la interfaz G0/0/0 de R1.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866AA-E301-488D-96AD-D9CEE8D1E785}"/>
              </a:ext>
            </a:extLst>
          </p:cNvPr>
          <p:cNvSpPr txBox="1"/>
          <p:nvPr/>
        </p:nvSpPr>
        <p:spPr>
          <a:xfrm>
            <a:off x="4258469" y="3770924"/>
            <a:ext cx="4443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s-419" sz="1600" b="1">
                <a:solidFill>
                  <a:srgbClr val="000000"/>
                </a:solidFill>
              </a:rPr>
              <a:t>Nota</a:t>
            </a:r>
            <a:r>
              <a:rPr lang="es-419" sz="1600">
                <a:solidFill>
                  <a:srgbClr val="000000"/>
                </a:solidFill>
              </a:rPr>
              <a:t>: La dirección IP del dispositivo host y la dirección de interfaz de router deben estar en la misma red.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54100A-4BDC-504D-85D6-01A2B41EE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522" y="715554"/>
            <a:ext cx="3021496" cy="293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Configurar la puerta de enlace predeterminada </a:t>
            </a:r>
            <a:br>
              <a:rPr lang="en-US" dirty="0"/>
            </a:br>
            <a:r>
              <a:rPr lang="es-419" sz="2400"/>
              <a:t>Puerta de enlace predeterminada en un switch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718114-4447-471E-989F-8789EBF19550}"/>
              </a:ext>
            </a:extLst>
          </p:cNvPr>
          <p:cNvSpPr txBox="1"/>
          <p:nvPr/>
        </p:nvSpPr>
        <p:spPr>
          <a:xfrm>
            <a:off x="474662" y="890954"/>
            <a:ext cx="31448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419">
                <a:solidFill>
                  <a:srgbClr val="000000"/>
                </a:solidFill>
              </a:rPr>
              <a:t>Un switch debe tener una dirección de puerta de enlace predeterminada configurada para administrar el conmutador de forma remota desde otra red.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419">
                <a:solidFill>
                  <a:srgbClr val="000000"/>
                </a:solidFill>
              </a:rPr>
              <a:t>Para configurar una puerta de enlace predeterminada IPv4 en un switch, use el comando de configuración global ip default-gateway ip-address.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1D5D00-3D9F-3E4A-B62C-66D13E5CE20B}"/>
              </a:ext>
            </a:extLst>
          </p:cNvPr>
          <p:cNvSpPr txBox="1"/>
          <p:nvPr/>
        </p:nvSpPr>
        <p:spPr>
          <a:xfrm>
            <a:off x="3829878" y="731837"/>
            <a:ext cx="44021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s-419">
                <a:solidFill>
                  <a:srgbClr val="C00000"/>
                </a:solidFill>
              </a:rPr>
              <a:t>MEDIA ESTÁ TRABAJANDO EN UNA VERSIÓN CORREGIDA DEL GRÁFICO DE 10.3.2.</a:t>
            </a:r>
          </a:p>
          <a:p>
            <a:pPr algn="ctr" rtl="0"/>
            <a:r>
              <a:rPr lang="es-419">
                <a:solidFill>
                  <a:srgbClr val="C00000"/>
                </a:solidFill>
              </a:rPr>
              <a:t>ESTÁ MAL EN AR, Y EN LA LISTA GLOBAL DE ERRORES</a:t>
            </a:r>
          </a:p>
        </p:txBody>
      </p:sp>
      <p:sp>
        <p:nvSpPr>
          <p:cNvPr id="4" name="Octagon 3">
            <a:extLst>
              <a:ext uri="{FF2B5EF4-FFF2-40B4-BE49-F238E27FC236}">
                <a16:creationId xmlns:a16="http://schemas.microsoft.com/office/drawing/2014/main" id="{F983A9E2-6668-F24E-8A3A-4D0990AAC601}"/>
              </a:ext>
            </a:extLst>
          </p:cNvPr>
          <p:cNvSpPr/>
          <p:nvPr/>
        </p:nvSpPr>
        <p:spPr>
          <a:xfrm>
            <a:off x="5116546" y="2355952"/>
            <a:ext cx="1828800" cy="1830983"/>
          </a:xfrm>
          <a:prstGeom prst="octagon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s-419" sz="3200"/>
              <a:t>ALTO</a:t>
            </a:r>
          </a:p>
        </p:txBody>
      </p:sp>
    </p:spTree>
    <p:extLst>
      <p:ext uri="{BB962C8B-B14F-4D97-AF65-F5344CB8AC3E}">
        <p14:creationId xmlns:p14="http://schemas.microsoft.com/office/powerpoint/2010/main" val="355675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EDE137-350D-6D47-BD51-750CD1983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5" y="798945"/>
            <a:ext cx="8853286" cy="346366"/>
          </a:xfrm>
        </p:spPr>
        <p:txBody>
          <a:bodyPr/>
          <a:lstStyle/>
          <a:p>
            <a:pPr rtl="0"/>
            <a:r>
              <a:rPr lang="es-419"/>
              <a:t>Para facilitar el aprendizaje, las siguientes características dentro de la GUI pueden ser incluidas en este módulo: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DBD329-AB20-664C-9697-486FE5CE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9238"/>
            <a:ext cx="9144000" cy="609708"/>
          </a:xfrm>
        </p:spPr>
        <p:txBody>
          <a:bodyPr/>
          <a:lstStyle/>
          <a:p>
            <a:pPr rtl="0"/>
            <a:r>
              <a:rPr lang="es-419"/>
              <a:t>¿Qué esperar en este módulo?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EE699F-A87C-2246-9235-C1DFDF6B2651}"/>
              </a:ext>
            </a:extLst>
          </p:cNvPr>
          <p:cNvGraphicFramePr>
            <a:graphicFrameLocks noGrp="1"/>
          </p:cNvGraphicFramePr>
          <p:nvPr/>
        </p:nvGraphicFramePr>
        <p:xfrm>
          <a:off x="301658" y="1145310"/>
          <a:ext cx="8557528" cy="3088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558">
                  <a:extLst>
                    <a:ext uri="{9D8B030D-6E8A-4147-A177-3AD203B41FA5}">
                      <a16:colId xmlns:a16="http://schemas.microsoft.com/office/drawing/2014/main" val="200107645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648404099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Característica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0602"/>
                  </a:ext>
                </a:extLst>
              </a:tr>
              <a:tr h="331556">
                <a:tc>
                  <a:txBody>
                    <a:bodyPr/>
                    <a:lstStyle/>
                    <a:p>
                      <a:pPr algn="l" rtl="0" fontAlgn="b"/>
                      <a:r>
                        <a:rPr lang="es-419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Animaciones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/>
                        <a:t>Exponer a los alumnos a nuevas habilidades y conceptos.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835149"/>
                  </a:ext>
                </a:extLst>
              </a:tr>
              <a:tr h="37941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Videos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/>
                        <a:t>Exponer a los alumnos a nuevas habilidades y conceptos.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7650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Verifique su comprensión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Cuestionario por tema en línea para ayudar a los aprendices a medir la comprensión del contenido.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86054"/>
                  </a:ext>
                </a:extLst>
              </a:tr>
              <a:tr h="178145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Actividades interactivas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Una variedad de formatos para ayudar a los aprendices a medir la comprensión del contenido.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03549"/>
                  </a:ext>
                </a:extLst>
              </a:tr>
              <a:tr h="215293">
                <a:tc>
                  <a:txBody>
                    <a:bodyPr/>
                    <a:lstStyle/>
                    <a:p>
                      <a:pPr algn="l" rtl="0" fontAlgn="b"/>
                      <a:r>
                        <a:rPr lang="es-419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Verificador de sintaxis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Pequeñas simulaciones que exponen a los estudiantes a la línea de comandos de Cisco para practicar habilidades de configuración.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331658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es-419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Actividad de Packet Tracer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Actividades de simulación y modelado diseñadas para explorar, adquirir, reforzar y ampliar habilidades.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13155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215396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Configure los ajustes iniciales del router</a:t>
            </a:r>
            <a:br>
              <a:rPr lang="en-US" dirty="0"/>
            </a:br>
            <a:r>
              <a:rPr lang="es-419" sz="2400"/>
              <a:t>Packet Tracer - Conecte un router a una LAN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s-419" sz="1800">
                <a:solidFill>
                  <a:srgbClr val="000000"/>
                </a:solidFill>
              </a:rPr>
              <a:t>En este Packet Tracer, hará lo siguiente: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800">
                <a:solidFill>
                  <a:srgbClr val="000000"/>
                </a:solidFill>
              </a:rPr>
              <a:t>Mostrar la información del router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800">
                <a:solidFill>
                  <a:srgbClr val="000000"/>
                </a:solidFill>
              </a:rPr>
              <a:t>Configurar interfaces de routers 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800">
                <a:solidFill>
                  <a:srgbClr val="000000"/>
                </a:solidFill>
              </a:rPr>
              <a:t>Verificar la configuración</a:t>
            </a:r>
          </a:p>
        </p:txBody>
      </p:sp>
    </p:spTree>
    <p:extLst>
      <p:ext uri="{BB962C8B-B14F-4D97-AF65-F5344CB8AC3E}">
        <p14:creationId xmlns:p14="http://schemas.microsoft.com/office/powerpoint/2010/main" val="33588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Configure los ajustes iiciales del router</a:t>
            </a:r>
            <a:br>
              <a:rPr lang="en-US" dirty="0"/>
            </a:br>
            <a:r>
              <a:rPr lang="es-419" sz="2400"/>
              <a:t>Packet Tracer — Solucionar problemas de la puerta de enlace predeterminada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s-419" sz="1800">
                <a:solidFill>
                  <a:srgbClr val="000000"/>
                </a:solidFill>
              </a:rPr>
              <a:t>En este Packet Tracer, hará lo siguiente: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800">
                <a:solidFill>
                  <a:srgbClr val="000000"/>
                </a:solidFill>
              </a:rPr>
              <a:t>Verifique el registro de la red y usar pruebas para aislar problemas.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800">
                <a:solidFill>
                  <a:srgbClr val="000000"/>
                </a:solidFill>
              </a:rPr>
              <a:t>Determine una solución apropiada para un problema determinado.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800">
                <a:solidFill>
                  <a:srgbClr val="000000"/>
                </a:solidFill>
              </a:rPr>
              <a:t>Implemente la solución.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800">
                <a:solidFill>
                  <a:srgbClr val="000000"/>
                </a:solidFill>
              </a:rPr>
              <a:t>Realice pruebas para verificar que se haya solucionado el problema.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800">
                <a:solidFill>
                  <a:srgbClr val="000000"/>
                </a:solidFill>
              </a:rPr>
              <a:t>Registre la solución.</a:t>
            </a:r>
          </a:p>
        </p:txBody>
      </p:sp>
    </p:spTree>
    <p:extLst>
      <p:ext uri="{BB962C8B-B14F-4D97-AF65-F5344CB8AC3E}">
        <p14:creationId xmlns:p14="http://schemas.microsoft.com/office/powerpoint/2010/main" val="38481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10.4 - Módulo de práctica y cuestionario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9242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400">
                <a:latin typeface="Arial" charset="0"/>
              </a:rPr>
              <a:t>Módulo de práctica y cuestionario</a:t>
            </a:r>
            <a:br>
              <a:rPr lang="en-US" dirty="0">
                <a:latin typeface="Arial" charset="0"/>
              </a:rPr>
            </a:br>
            <a:r>
              <a:rPr lang="es-419">
                <a:latin typeface="Arial" charset="0"/>
              </a:rPr>
              <a:t>Vídeo — Diferencias de dispositivos de red: Parte 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Este vídeo cubrirá las diferentes características físicas de lo siguiente:</a:t>
            </a:r>
          </a:p>
          <a:p>
            <a:pPr marL="261937" lvl="2" rtl="0">
              <a:spcBef>
                <a:spcPts val="0"/>
              </a:spcBef>
              <a:spcAft>
                <a:spcPts val="0"/>
              </a:spcAft>
            </a:pPr>
            <a:r>
              <a:rPr lang="es-419" sz="1800"/>
              <a:t>Routers Cisco de la serie 4000</a:t>
            </a:r>
          </a:p>
          <a:p>
            <a:pPr marL="261937" lvl="2" rtl="0">
              <a:spcBef>
                <a:spcPts val="0"/>
              </a:spcBef>
              <a:spcAft>
                <a:spcPts val="0"/>
              </a:spcAft>
            </a:pPr>
            <a:r>
              <a:rPr lang="es-419" sz="1800"/>
              <a:t>Routers Cisco de la serie 2900</a:t>
            </a:r>
          </a:p>
          <a:p>
            <a:pPr marL="261937" lvl="2" rtl="0">
              <a:spcBef>
                <a:spcPts val="0"/>
              </a:spcBef>
              <a:spcAft>
                <a:spcPts val="0"/>
              </a:spcAft>
            </a:pPr>
            <a:r>
              <a:rPr lang="es-419" sz="1800"/>
              <a:t>Routers Cisco de la serie 1900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999575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400">
                <a:latin typeface="Arial" charset="0"/>
              </a:rPr>
              <a:t>Módulo de práctica y cuestionario</a:t>
            </a:r>
            <a:br>
              <a:rPr lang="en-US" dirty="0">
                <a:latin typeface="Arial" charset="0"/>
              </a:rPr>
            </a:br>
            <a:r>
              <a:rPr lang="es-419">
                <a:latin typeface="Arial" charset="0"/>
              </a:rPr>
              <a:t>Vídeo — Diferencias de dispositivos de red: Parte 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Este vídeo cubrirá las diferentes configuraciones de las siguientes:</a:t>
            </a:r>
          </a:p>
          <a:p>
            <a:pPr marL="261937" lvl="2" rtl="0">
              <a:spcBef>
                <a:spcPts val="0"/>
              </a:spcBef>
              <a:spcAft>
                <a:spcPts val="0"/>
              </a:spcAft>
            </a:pPr>
            <a:r>
              <a:rPr lang="es-419" sz="1800"/>
              <a:t>Routers Cisco de la serie 4000</a:t>
            </a:r>
          </a:p>
          <a:p>
            <a:pPr marL="261937" lvl="2" rtl="0">
              <a:spcBef>
                <a:spcPts val="0"/>
              </a:spcBef>
              <a:spcAft>
                <a:spcPts val="0"/>
              </a:spcAft>
            </a:pPr>
            <a:r>
              <a:rPr lang="es-419" sz="1800"/>
              <a:t>Routers Cisco de la serie 2900</a:t>
            </a:r>
          </a:p>
          <a:p>
            <a:pPr marL="261937" lvl="2" rtl="0">
              <a:spcBef>
                <a:spcPts val="0"/>
              </a:spcBef>
              <a:spcAft>
                <a:spcPts val="0"/>
              </a:spcAft>
            </a:pPr>
            <a:r>
              <a:rPr lang="es-419" sz="1800"/>
              <a:t>Routers Cisco de la serie 1900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8875856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Configure los ajustes iniciales del router</a:t>
            </a:r>
            <a:br>
              <a:rPr lang="en-US" dirty="0"/>
            </a:br>
            <a:r>
              <a:rPr lang="es-419" sz="2400"/>
              <a:t>Packet Tracer - Configuración básica del dispositivo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s-419" sz="1800">
                <a:solidFill>
                  <a:srgbClr val="000000"/>
                </a:solidFill>
              </a:rPr>
              <a:t>En este Packet Tracer, hará lo siguiente: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800">
                <a:solidFill>
                  <a:srgbClr val="000000"/>
                </a:solidFill>
              </a:rPr>
              <a:t>Complete la documentación de la red.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800">
                <a:solidFill>
                  <a:srgbClr val="000000"/>
                </a:solidFill>
              </a:rPr>
              <a:t>Realice configuraciones básicas de dispositivo en un router y un switch.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800">
                <a:solidFill>
                  <a:srgbClr val="000000"/>
                </a:solidFill>
              </a:rPr>
              <a:t>Verifique la conectividad y solucione cualquier problema.</a:t>
            </a:r>
          </a:p>
        </p:txBody>
      </p:sp>
    </p:spTree>
    <p:extLst>
      <p:ext uri="{BB962C8B-B14F-4D97-AF65-F5344CB8AC3E}">
        <p14:creationId xmlns:p14="http://schemas.microsoft.com/office/powerpoint/2010/main" val="112200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2" y="1654450"/>
            <a:ext cx="7815004" cy="2478331"/>
          </a:xfrm>
        </p:spPr>
        <p:txBody>
          <a:bodyPr/>
          <a:lstStyle/>
          <a:p>
            <a:pPr marL="0" indent="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es-419" sz="1800">
                <a:solidFill>
                  <a:srgbClr val="000000"/>
                </a:solidFill>
              </a:rPr>
              <a:t>En esta actividad de Packet Tracer Modo Físico y en el laboratorio, completará los siguientes objetivos: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800">
                <a:solidFill>
                  <a:srgbClr val="000000"/>
                </a:solidFill>
              </a:rPr>
              <a:t>Establecer la topología e inicializar los dispositivos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800">
                <a:solidFill>
                  <a:srgbClr val="000000"/>
                </a:solidFill>
              </a:rPr>
              <a:t>Configurar los dispositivos y verificar la conectividad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800">
                <a:solidFill>
                  <a:srgbClr val="000000"/>
                </a:solidFill>
              </a:rPr>
              <a:t>Mostrar información del dispositivo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1487055"/>
          </a:xfrm>
        </p:spPr>
        <p:txBody>
          <a:bodyPr/>
          <a:lstStyle/>
          <a:p>
            <a:pPr rtl="0"/>
            <a:r>
              <a:rPr lang="es-419" sz="1600"/>
              <a:t>Configurar los ajustes iniciales del router</a:t>
            </a:r>
            <a:br>
              <a:rPr lang="en-US" dirty="0"/>
            </a:br>
            <a:r>
              <a:rPr lang="es-419" sz="2400"/>
              <a:t>Packet Tracer — Crear una red de switches y routers —</a:t>
            </a:r>
            <a:br>
              <a:rPr lang="en-US" sz="2400" dirty="0"/>
            </a:br>
            <a:r>
              <a:rPr lang="es-419" sz="2400"/>
              <a:t>Laboratorio de modo físico — Crear una red de switches y routers</a:t>
            </a:r>
          </a:p>
        </p:txBody>
      </p:sp>
    </p:spTree>
    <p:extLst>
      <p:ext uri="{BB962C8B-B14F-4D97-AF65-F5344CB8AC3E}">
        <p14:creationId xmlns:p14="http://schemas.microsoft.com/office/powerpoint/2010/main" val="423652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400">
                <a:latin typeface="Arial" charset="0"/>
              </a:rPr>
              <a:t>Módulo de práctica y cuestionario</a:t>
            </a:r>
            <a:br>
              <a:rPr lang="en-US" dirty="0">
                <a:latin typeface="Arial" charset="0"/>
              </a:rPr>
            </a:br>
            <a:r>
              <a:rPr lang="es-419">
                <a:latin typeface="Arial" charset="0"/>
              </a:rPr>
              <a:t>¿Qué aprendí en este módulo?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600"/>
              <a:t>Las siguientes tareas deben completarse al configurar la configuración inicial en un router.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600"/>
              <a:t>Configure el nombre del dispositivo.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600"/>
              <a:t>Proteja el modo EXEC con privilegios.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600"/>
              <a:t>Proteger el modo EXEC de usuario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600"/>
              <a:t>Proteger el acceso remoto por Telnet y SSH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600"/>
              <a:t>Proteja todas las contraseñas del archivo de configuración.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600"/>
              <a:t>Proporcione una notificación legal.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600"/>
              <a:t>Guarde la configuración.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600"/>
              <a:t>Para que se pueda llegar a los routers, se debe configurar la interfaz de router.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600"/>
              <a:t>El comando </a:t>
            </a:r>
            <a:r>
              <a:rPr lang="es-419" sz="1600" b="1"/>
              <a:t>no shutdown</a:t>
            </a:r>
            <a:r>
              <a:rPr lang="es-419" sz="1600"/>
              <a:t> activa la interfaz. La interfaz también debe estar conectada a otro dispositivo , como un switch o un router, para que la capa física se active. </a:t>
            </a:r>
            <a:r>
              <a:rPr lang="es-419" sz="1600" b="1"/>
              <a:t>Hay varios comandos que se pueden utilizar para verificar la configuración de la interfaz, incluyendo show ip interface brief y show ipv6 interface brief , show ip route y show ipv6 route , así como show interfaces , show ip interface</a:t>
            </a:r>
            <a:r>
              <a:rPr lang="es-419" sz="1600"/>
              <a:t> y </a:t>
            </a:r>
            <a:r>
              <a:rPr lang="es-419" sz="1600" b="1"/>
              <a:t>show ipv6 interface.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5352519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400">
                <a:latin typeface="Arial" charset="0"/>
              </a:rPr>
              <a:t>Módulo de práctica y cuestionario</a:t>
            </a:r>
            <a:br>
              <a:rPr lang="en-US" dirty="0">
                <a:latin typeface="Arial" charset="0"/>
              </a:rPr>
            </a:br>
            <a:r>
              <a:rPr lang="es-419">
                <a:latin typeface="Arial" charset="0"/>
              </a:rPr>
              <a:t>¿Qué aprendí en este módulo(Cont.)?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800"/>
              <a:t>Para que un dispositivo final llegue a otras redes, se debe configurar una puerta de enlace predeterminada.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800"/>
              <a:t>La dirección IP del dispositivo host y la dirección de interfaz de router deben estar en la misma red.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800"/>
              <a:t>Un switch debe tener una dirección de puerta de enlace predeterminada configurada para administrar el conmutador de forma remota desde otra red.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800"/>
              <a:t>Para configurar una puerta de enlace predeterminada IPv4 en un switch, use el comando de configuración global ip default-gateway ip-address. </a:t>
            </a:r>
          </a:p>
          <a:p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109726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09056"/>
          </a:xfrm>
        </p:spPr>
        <p:txBody>
          <a:bodyPr/>
          <a:lstStyle/>
          <a:p>
            <a:pPr rtl="0" eaLnBrk="1" hangingPunct="1"/>
            <a:r>
              <a:rPr lang="es-419" sz="1400">
                <a:latin typeface="Arial" charset="0"/>
              </a:rPr>
              <a:t>Módulo 10: Configuración básica de un router </a:t>
            </a:r>
            <a:br>
              <a:rPr lang="en-US" dirty="0">
                <a:latin typeface="Arial" charset="0"/>
              </a:rPr>
            </a:br>
            <a:r>
              <a:rPr lang="es-419">
                <a:latin typeface="Arial" charset="0"/>
              </a:rPr>
              <a:t>Nuevos términos y comandos</a:t>
            </a: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C2187D21-D66C-4895-A65D-7270601A28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989341"/>
              </p:ext>
            </p:extLst>
          </p:nvPr>
        </p:nvGraphicFramePr>
        <p:xfrm>
          <a:off x="144463" y="798513"/>
          <a:ext cx="8853486" cy="2865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3486">
                  <a:extLst>
                    <a:ext uri="{9D8B030D-6E8A-4147-A177-3AD203B41FA5}">
                      <a16:colId xmlns:a16="http://schemas.microsoft.com/office/drawing/2014/main" val="3270854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s-419" b="1">
                          <a:solidFill>
                            <a:srgbClr val="000000"/>
                          </a:solidFill>
                        </a:rPr>
                        <a:t>show ip interface brief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419" b="1">
                          <a:solidFill>
                            <a:srgbClr val="000000"/>
                          </a:solidFill>
                        </a:rPr>
                        <a:t>show ipv6 interface brief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419" b="1">
                          <a:solidFill>
                            <a:srgbClr val="000000"/>
                          </a:solidFill>
                        </a:rPr>
                        <a:t>show ip route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419" b="1">
                          <a:solidFill>
                            <a:srgbClr val="000000"/>
                          </a:solidFill>
                        </a:rPr>
                        <a:t>show ipv6 route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419" b="1">
                          <a:solidFill>
                            <a:srgbClr val="000000"/>
                          </a:solidFill>
                        </a:rPr>
                        <a:t>show interfaces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419" b="1">
                          <a:solidFill>
                            <a:srgbClr val="000000"/>
                          </a:solidFill>
                        </a:rPr>
                        <a:t>show ip interface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419" b="1">
                          <a:solidFill>
                            <a:srgbClr val="000000"/>
                          </a:solidFill>
                        </a:rPr>
                        <a:t>show ipv6 interface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419" b="1">
                          <a:solidFill>
                            <a:srgbClr val="000000"/>
                          </a:solidFill>
                        </a:rPr>
                        <a:t>default-gateway ip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79670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7174550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2D10C50B-ED86-4E5D-BD0F-658911DF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285"/>
            <a:ext cx="9144000" cy="757238"/>
          </a:xfrm>
        </p:spPr>
        <p:txBody>
          <a:bodyPr/>
          <a:lstStyle/>
          <a:p>
            <a:pPr rtl="0"/>
            <a:r>
              <a:rPr lang="es-419"/>
              <a:t>¿Qué esperar en este módulo? (cont.)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31D3D35-BC84-421A-A5F0-48081A310F8E}"/>
              </a:ext>
            </a:extLst>
          </p:cNvPr>
          <p:cNvSpPr txBox="1">
            <a:spLocks/>
          </p:cNvSpPr>
          <p:nvPr/>
        </p:nvSpPr>
        <p:spPr bwMode="auto">
          <a:xfrm>
            <a:off x="106756" y="668963"/>
            <a:ext cx="8853286" cy="34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s-419"/>
              <a:t>Para facilitar el aprendizaje, se van a incluir en este módulo las siguientes características: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D52CCD-9D1E-4CC4-815A-A5967A0831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756" y="1279280"/>
          <a:ext cx="8595235" cy="2600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746">
                  <a:extLst>
                    <a:ext uri="{9D8B030D-6E8A-4147-A177-3AD203B41FA5}">
                      <a16:colId xmlns:a16="http://schemas.microsoft.com/office/drawing/2014/main" val="3215831619"/>
                    </a:ext>
                  </a:extLst>
                </a:gridCol>
                <a:gridCol w="6349489">
                  <a:extLst>
                    <a:ext uri="{9D8B030D-6E8A-4147-A177-3AD203B41FA5}">
                      <a16:colId xmlns:a16="http://schemas.microsoft.com/office/drawing/2014/main" val="276475465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es-419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Característica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2797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es-419" sz="1400" b="0" i="0" u="none" strike="noStrike" baseline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Actividad de Packet Tracer de Modo Físico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Estas actividades se completan mediante el Packet Tracer de </a:t>
                      </a:r>
                      <a:r>
                        <a:rPr lang="es-419" baseline="0"/>
                        <a:t>Modo Físico.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889794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es-419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Laboratorios prácticos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Laboratorios diseñados para trabajar con equipos físicos.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94367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Actividades de clase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Estos se encuentran en la página Recursos del instructor. Las actividades de clase están diseñadas para facilitar el aprendizaje, la discusión en clase y la colaboración.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66603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es-419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Cuestionarios del Módulo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Auto-evaluaciones que integran conceptos y habilidades aprendidas a lo largo de los temas presentados en el módulo.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02776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es-419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Descripción del módulo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dirty="0"/>
                        <a:t>Resumen breve del contenido del módulo.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04628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83426009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s-419"/>
              <a:t>Verifique su Conocimiento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965201"/>
            <a:ext cx="8878570" cy="3643747"/>
          </a:xfrm>
        </p:spPr>
        <p:txBody>
          <a:bodyPr/>
          <a:lstStyle/>
          <a:p>
            <a:pPr rtl="0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419" sz="1600"/>
              <a:t>Las actividades de "Verifique su conocimiento" están  diseñadas para permitir que los estudiantes determinen si están entendiendo el contenido y puedan continuar, o si es necesario un repaso personal. </a:t>
            </a:r>
          </a:p>
          <a:p>
            <a:pPr rtl="0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419" sz="1600"/>
              <a:t>Las actividades de "Verifique su Conocimiento" </a:t>
            </a:r>
            <a:r>
              <a:rPr lang="es-419" sz="1600" b="1" i="1"/>
              <a:t>no </a:t>
            </a:r>
            <a:r>
              <a:rPr lang="es-419" sz="1600"/>
              <a:t>afectan las calificaciones de los alumnos.</a:t>
            </a:r>
          </a:p>
          <a:p>
            <a:pPr rtl="0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419" sz="1600"/>
              <a:t>No hay diapositivas separadas para estas actividades en el PPT. Se enumeran en el área de notas de la diapositiva que aparece antes de estas actividades.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dirty="0"/>
          </a:p>
          <a:p>
            <a:pPr eaLnBrk="1" hangingPunct="1">
              <a:spcBef>
                <a:spcPct val="3000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7270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s-419"/>
              <a:t>Actividades de Packet Tracer de Modo Físico</a:t>
            </a:r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08FDDB5E-A0F2-A445-A3E2-506D15157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5" y="982690"/>
            <a:ext cx="8878570" cy="3643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419"/>
              <a:t>Estas actividades se completan mediante el Packet Tracer de Modo Físico. </a:t>
            </a:r>
          </a:p>
          <a:p>
            <a:pPr rtl="0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419"/>
              <a:t>Están diseñados para emular los laboratorios correspondientes. </a:t>
            </a:r>
          </a:p>
          <a:p>
            <a:pPr rtl="0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419"/>
              <a:t>Pueden utilizarse en lugar del laboratorio cuando el acceso a equipos físicos no es posible. </a:t>
            </a:r>
          </a:p>
          <a:p>
            <a:pPr rtl="0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419"/>
              <a:t>Estas actividades a menudo no tienen el nivel de estructura que está presente en las actividades de PT que preceden inmediatamente a estas actividades.</a:t>
            </a:r>
          </a:p>
          <a:p>
            <a:pPr marL="0" indent="0"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dirty="0"/>
          </a:p>
          <a:p>
            <a:pPr>
              <a:spcBef>
                <a:spcPct val="3000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886678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s-419"/>
              <a:t>Módulo 10: Actividades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153590" y="631882"/>
            <a:ext cx="8695135" cy="348414"/>
          </a:xfrm>
        </p:spPr>
        <p:txBody>
          <a:bodyPr/>
          <a:lstStyle/>
          <a:p>
            <a:pPr marL="0" indent="0" rtl="0">
              <a:spcBef>
                <a:spcPct val="30000"/>
              </a:spcBef>
              <a:buNone/>
            </a:pPr>
            <a:r>
              <a:rPr lang="es-419" sz="1600"/>
              <a:t>¿Qué actividades﻿ están asociadas con este módulo?</a:t>
            </a: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5773321"/>
              </p:ext>
            </p:extLst>
          </p:nvPr>
        </p:nvGraphicFramePr>
        <p:xfrm>
          <a:off x="457291" y="980296"/>
          <a:ext cx="8229418" cy="3752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736">
                  <a:extLst>
                    <a:ext uri="{9D8B030D-6E8A-4147-A177-3AD203B41FA5}">
                      <a16:colId xmlns:a16="http://schemas.microsoft.com/office/drawing/2014/main" val="3156509146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219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200"/>
                        <a:t>N.° de página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200"/>
                        <a:t>Tipo de actividad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200"/>
                        <a:t>Nombre de la actividad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200"/>
                        <a:t>¿Opcional?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 rtl="0"/>
                      <a:r>
                        <a:rPr lang="es-419" sz="1050"/>
                        <a:t>10.1.3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050"/>
                        <a:t>Verificador de sintaxis 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50"/>
                        <a:t>Configuración inicial del router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50"/>
                        <a:t>Recomendado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 rtl="0"/>
                      <a:r>
                        <a:rPr lang="es-419" sz="1050"/>
                        <a:t>10.1.4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050"/>
                        <a:t>Packet Tracer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50"/>
                        <a:t>Configuración inicial del router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050"/>
                        <a:t>Recomendado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 rtl="0"/>
                      <a:r>
                        <a:rPr lang="es-419" sz="1050"/>
                        <a:t>10.2.5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050"/>
                        <a:t>Verificador de sintaxis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050"/>
                        <a:t>Configuración de interfaces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419" sz="1050" u="none" strike="noStrike" kern="1200" cap="none" spc="0" normalizeH="0" baseline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Recomendado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 rtl="0"/>
                      <a:r>
                        <a:rPr lang="es-419" sz="1050"/>
                        <a:t>10.3.3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050"/>
                        <a:t>Verificador de sintaxis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050"/>
                        <a:t>Configuración del gateway predeterminado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419" sz="1050" u="none" strike="noStrike" kern="1200" cap="none" spc="0" normalizeH="0" baseline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Recomendado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82900979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 rtl="0"/>
                      <a:r>
                        <a:rPr lang="es-419" sz="1050"/>
                        <a:t>10.3.4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050"/>
                        <a:t>Packet Tracer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050"/>
                        <a:t>Conexión de un router a una red LAN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419" sz="1050" u="none" strike="noStrike" kern="1200" cap="none" spc="0" normalizeH="0" baseline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Recomendado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22544737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 rtl="0"/>
                      <a:r>
                        <a:rPr lang="es-419" sz="1050"/>
                        <a:t>10.3.5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050"/>
                        <a:t>Packet Tracer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050"/>
                        <a:t>Solución de problemas del gateway predeterminado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419" sz="1050" u="none" strike="noStrike" kern="1200" cap="none" spc="0" normalizeH="0" baseline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Recomendado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01172460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 rtl="0"/>
                      <a:r>
                        <a:rPr lang="es-419" sz="1050"/>
                        <a:t>10.4.1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050"/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050"/>
                        <a:t>Diferencias de los dispositivos de red: Parte 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419" sz="105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Recomendado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660973199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 rtl="0"/>
                      <a:r>
                        <a:rPr lang="es-419" sz="1050"/>
                        <a:t>10.4.1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050"/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050"/>
                        <a:t>Diferencias de los dispositivos de red: Parte 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419" sz="105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Recomendado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700861496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 rtl="0"/>
                      <a:r>
                        <a:rPr lang="es-419" sz="1050"/>
                        <a:t>10.4.3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050"/>
                        <a:t>Packet Tracer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050"/>
                        <a:t>Configuración básica de dispositivos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419" sz="1050" u="none" strike="noStrike" kern="1200" cap="none" spc="0" normalizeH="0" baseline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Recomendado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22206681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 rtl="0"/>
                      <a:r>
                        <a:rPr lang="es-419" sz="1050"/>
                        <a:t>10.4.4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050"/>
                        <a:t>Packet Tracer Modo Físico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050"/>
                        <a:t>Packet Tracer - Crear una red con un switch y un router - Modo físico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419" sz="105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Recomendado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33890282"/>
                  </a:ext>
                </a:extLst>
              </a:tr>
              <a:tr h="309804">
                <a:tc>
                  <a:txBody>
                    <a:bodyPr/>
                    <a:lstStyle/>
                    <a:p>
                      <a:pPr algn="ctr" rtl="0"/>
                      <a:r>
                        <a:rPr lang="es-419" sz="1050"/>
                        <a:t>10.4.4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050"/>
                        <a:t>creación de prototipos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050"/>
                        <a:t>Armar una red con un switch y un router.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419" sz="1050" u="none" strike="noStrike" kern="1200" cap="none" spc="0" normalizeH="0" baseline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Recomendado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4060686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4527372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/>
              <a:t>Módulo 10: Procedimientos recomendados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684644"/>
            <a:ext cx="8853286" cy="4155319"/>
          </a:xfrm>
        </p:spPr>
        <p:txBody>
          <a:bodyPr/>
          <a:lstStyle/>
          <a:p>
            <a:pPr marL="0" indent="0" rtl="0">
              <a:lnSpc>
                <a:spcPct val="85000"/>
              </a:lnSpc>
              <a:spcBef>
                <a:spcPct val="30000"/>
              </a:spcBef>
              <a:buNone/>
            </a:pPr>
            <a:r>
              <a:rPr lang="es-419" sz="1600"/>
              <a:t>Antes de enseñar el Módulo 10, el instructor debe:</a:t>
            </a:r>
          </a:p>
          <a:p>
            <a:pPr rtl="0"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419" sz="1600"/>
              <a:t>Revisar las actividades y evaluaciones para este módulo.</a:t>
            </a:r>
          </a:p>
          <a:p>
            <a:pPr rtl="0"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419" sz="1600"/>
              <a:t>Trate de incluir la mayor cantidad de preguntas que sean posibles, con el fin de mantener a los estudiantes concentrados durante la presentación.</a:t>
            </a:r>
          </a:p>
          <a:p>
            <a:pPr marL="0" indent="0" rtl="0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s-419" sz="1600"/>
              <a:t>Tema 10.1</a:t>
            </a:r>
          </a:p>
          <a:p>
            <a:pPr lvl="1" rtl="0">
              <a:lnSpc>
                <a:spcPct val="85000"/>
              </a:lnSpc>
              <a:spcBef>
                <a:spcPct val="30000"/>
              </a:spcBef>
            </a:pPr>
            <a:r>
              <a:rPr lang="es-419" sz="1600"/>
              <a:t>Pregunte a los estudiantes o tenga un debate en clase</a:t>
            </a:r>
          </a:p>
          <a:p>
            <a:pPr lvl="2" rtl="0">
              <a:lnSpc>
                <a:spcPct val="85000"/>
              </a:lnSpc>
              <a:spcBef>
                <a:spcPct val="30000"/>
              </a:spcBef>
            </a:pPr>
            <a:r>
              <a:rPr lang="es-419" sz="1600"/>
              <a:t>¿Cuáles tareas deben completarse al realizar la configuración inicial en un router?</a:t>
            </a:r>
          </a:p>
          <a:p>
            <a:pPr lvl="2" rtl="0">
              <a:lnSpc>
                <a:spcPct val="85000"/>
              </a:lnSpc>
              <a:spcBef>
                <a:spcPct val="30000"/>
              </a:spcBef>
            </a:pPr>
            <a:r>
              <a:rPr lang="es-419" sz="1600"/>
              <a:t>¿Cuál es el propósito de configurar un mensaje de banner en un router?</a:t>
            </a:r>
          </a:p>
          <a:p>
            <a:pPr marL="0" indent="0" rtl="0">
              <a:lnSpc>
                <a:spcPct val="85000"/>
              </a:lnSpc>
              <a:spcBef>
                <a:spcPct val="30000"/>
              </a:spcBef>
              <a:buNone/>
            </a:pPr>
            <a:r>
              <a:rPr lang="es-419" sz="1600"/>
              <a:t>Tema 10.2</a:t>
            </a:r>
          </a:p>
          <a:p>
            <a:pPr lvl="1" rtl="0">
              <a:lnSpc>
                <a:spcPct val="85000"/>
              </a:lnSpc>
              <a:spcBef>
                <a:spcPct val="30000"/>
              </a:spcBef>
            </a:pPr>
            <a:r>
              <a:rPr lang="es-419" sz="1600"/>
              <a:t>Pregunte a los estudiantes o tenga un debate en clase</a:t>
            </a:r>
          </a:p>
          <a:p>
            <a:pPr lvl="2" rtl="0">
              <a:lnSpc>
                <a:spcPct val="85000"/>
              </a:lnSpc>
              <a:spcBef>
                <a:spcPct val="30000"/>
              </a:spcBef>
            </a:pPr>
            <a:r>
              <a:rPr lang="es-419" sz="1600"/>
              <a:t>¿Cuál es el beneficio de configurar una descripción en una interfaz del router?</a:t>
            </a:r>
          </a:p>
          <a:p>
            <a:pPr lvl="2" rtl="0">
              <a:lnSpc>
                <a:spcPct val="85000"/>
              </a:lnSpc>
              <a:spcBef>
                <a:spcPct val="30000"/>
              </a:spcBef>
            </a:pPr>
            <a:r>
              <a:rPr lang="es-419" sz="1600"/>
              <a:t>¿Cuáles son algunos de los comandos show populares utilizados para verificar la configuración de la interfaz del router?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5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931760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/>
              <a:t>Módulo 10: Procedimientos recomendados (Contenido)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684644"/>
            <a:ext cx="8853286" cy="4155319"/>
          </a:xfrm>
        </p:spPr>
        <p:txBody>
          <a:bodyPr/>
          <a:lstStyle/>
          <a:p>
            <a:pPr marL="0" indent="0" rtl="0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s-419" sz="1600"/>
              <a:t>Tema 10.3</a:t>
            </a:r>
          </a:p>
          <a:p>
            <a:pPr lvl="1" rtl="0">
              <a:lnSpc>
                <a:spcPct val="85000"/>
              </a:lnSpc>
              <a:spcBef>
                <a:spcPct val="30000"/>
              </a:spcBef>
            </a:pPr>
            <a:r>
              <a:rPr lang="es-419" sz="1600"/>
              <a:t>Pregunte a los estudiantes o tenga un debate en clase</a:t>
            </a:r>
          </a:p>
          <a:p>
            <a:pPr lvl="2" rtl="0">
              <a:lnSpc>
                <a:spcPct val="85000"/>
              </a:lnSpc>
              <a:spcBef>
                <a:spcPct val="30000"/>
              </a:spcBef>
            </a:pPr>
            <a:r>
              <a:rPr lang="es-419" sz="1600"/>
              <a:t>¿Qué información necesita tener un dispositivo final para comunicarse con redes remotas?</a:t>
            </a:r>
          </a:p>
          <a:p>
            <a:pPr lvl="2" rtl="0">
              <a:lnSpc>
                <a:spcPct val="85000"/>
              </a:lnSpc>
              <a:spcBef>
                <a:spcPct val="30000"/>
              </a:spcBef>
            </a:pPr>
            <a:r>
              <a:rPr lang="es-419" sz="1600"/>
              <a:t>¿Por qué debería configurarse un switch con una puerta de enlace predeterminada?</a:t>
            </a:r>
          </a:p>
          <a:p>
            <a:pPr>
              <a:lnSpc>
                <a:spcPct val="85000"/>
              </a:lnSpc>
              <a:spcBef>
                <a:spcPct val="30000"/>
              </a:spcBef>
            </a:pPr>
            <a:endParaRPr lang="en-US" sz="14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4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9576059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5229</TotalTime>
  <Words>4372</Words>
  <Application>Microsoft Office PowerPoint</Application>
  <PresentationFormat>On-screen Show (16:9)</PresentationFormat>
  <Paragraphs>577</Paragraphs>
  <Slides>40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CiscoSans ExtraLight</vt:lpstr>
      <vt:lpstr>Arial</vt:lpstr>
      <vt:lpstr>Calibri</vt:lpstr>
      <vt:lpstr>Courier New</vt:lpstr>
      <vt:lpstr>Wingdings</vt:lpstr>
      <vt:lpstr>Default Theme</vt:lpstr>
      <vt:lpstr>Módulo 10: Configuración básica de un router</vt:lpstr>
      <vt:lpstr>Materiales del instructor – Módulo 10: Guía de Planificación.</vt:lpstr>
      <vt:lpstr>¿Qué esperar en este módulo?</vt:lpstr>
      <vt:lpstr>¿Qué esperar en este módulo? (cont.)</vt:lpstr>
      <vt:lpstr>Verifique su Conocimiento</vt:lpstr>
      <vt:lpstr>Actividades de Packet Tracer de Modo Físico</vt:lpstr>
      <vt:lpstr>Módulo 10: Actividades</vt:lpstr>
      <vt:lpstr>Módulo 10: Procedimientos recomendados</vt:lpstr>
      <vt:lpstr>Módulo 10: Procedimientos recomendados (Contenido)</vt:lpstr>
      <vt:lpstr>Módulo 10: Configuración básica del router</vt:lpstr>
      <vt:lpstr>Objetivos del módulo</vt:lpstr>
      <vt:lpstr>10.1 Configure los ajustes iniciales del router</vt:lpstr>
      <vt:lpstr>Configure los ajustes iniciales del router Pasos básicos en la configuración de un router</vt:lpstr>
      <vt:lpstr>Configure los ajustes iniciales del router Pasos básicos en la configuración de un router</vt:lpstr>
      <vt:lpstr>Configure los ajustes iniciales del router Packet Tracer – Configure los ajustes iniciales del router</vt:lpstr>
      <vt:lpstr>10.2 Configurar interfaces</vt:lpstr>
      <vt:lpstr>Configurar interfaces Configurar interfaces de router</vt:lpstr>
      <vt:lpstr>Configurar interfaces  Configurar ejemplo de interfaces de router</vt:lpstr>
      <vt:lpstr>Configurar interfaces  Configurar ejemplo de interfaces de router</vt:lpstr>
      <vt:lpstr>Configurar interfaces  Verificación de configuración de interfaz</vt:lpstr>
      <vt:lpstr>Configurar interfaces Configurar comandos de verificación</vt:lpstr>
      <vt:lpstr>Configurar interfaces Configurar comandos de verificación (Cont.) </vt:lpstr>
      <vt:lpstr>Configurar interfaces Configurar comandos de verificación</vt:lpstr>
      <vt:lpstr>Configurar interfaces Configurar comandos de verificación</vt:lpstr>
      <vt:lpstr>Configurar interfaces Configurar comandos de verificación</vt:lpstr>
      <vt:lpstr>Configurar interfaces Configurar comandos de verificación</vt:lpstr>
      <vt:lpstr>10.3 Configuración de la puerta de enlace predeterminada</vt:lpstr>
      <vt:lpstr>Configurar la puerta de enlace predeterminada  Puerta de enlace predeterminada en un host</vt:lpstr>
      <vt:lpstr>Configurar la puerta de enlace predeterminada  Puerta de enlace predeterminada en un switch</vt:lpstr>
      <vt:lpstr>Configure los ajustes iniciales del router Packet Tracer - Conecte un router a una LAN</vt:lpstr>
      <vt:lpstr>Configure los ajustes iiciales del router Packet Tracer — Solucionar problemas de la puerta de enlace predeterminada</vt:lpstr>
      <vt:lpstr>10.4 - Módulo de práctica y cuestionario</vt:lpstr>
      <vt:lpstr>Módulo de práctica y cuestionario Vídeo — Diferencias de dispositivos de red: Parte 1</vt:lpstr>
      <vt:lpstr>Módulo de práctica y cuestionario Vídeo — Diferencias de dispositivos de red: Parte 2</vt:lpstr>
      <vt:lpstr>Configure los ajustes iniciales del router Packet Tracer - Configuración básica del dispositivo</vt:lpstr>
      <vt:lpstr>Configurar los ajustes iniciales del router Packet Tracer — Crear una red de switches y routers — Laboratorio de modo físico — Crear una red de switches y routers</vt:lpstr>
      <vt:lpstr>Módulo de práctica y cuestionario ¿Qué aprendí en este módulo?</vt:lpstr>
      <vt:lpstr>Módulo de práctica y cuestionario ¿Qué aprendí en este módulo(Cont.)?</vt:lpstr>
      <vt:lpstr>Módulo 10: Configuración básica de un router  Nuevos términos y comandos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Jeff Luman -X (jluman - UNICON INC at Cisco)</cp:lastModifiedBy>
  <cp:revision>229</cp:revision>
  <dcterms:created xsi:type="dcterms:W3CDTF">2019-10-18T06:21:22Z</dcterms:created>
  <dcterms:modified xsi:type="dcterms:W3CDTF">2021-04-16T20:04:31Z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