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3.xml" ContentType="application/vnd.openxmlformats-officedocument.presentationml.notesSlide+xml"/>
  <Override PartName="/ppt/tags/tag7.xml" ContentType="application/vnd.openxmlformats-officedocument.presentationml.tags+xml"/>
  <Override PartName="/ppt/notesSlides/notesSlide4.xml" ContentType="application/vnd.openxmlformats-officedocument.presentationml.notesSlide+xml"/>
  <Override PartName="/ppt/tags/tag8.xml" ContentType="application/vnd.openxmlformats-officedocument.presentationml.tags+xml"/>
  <Override PartName="/ppt/notesSlides/notesSlide5.xml" ContentType="application/vnd.openxmlformats-officedocument.presentationml.notesSlide+xml"/>
  <Override PartName="/ppt/tags/tag9.xml" ContentType="application/vnd.openxmlformats-officedocument.presentationml.tags+xml"/>
  <Override PartName="/ppt/notesSlides/notesSlide6.xml" ContentType="application/vnd.openxmlformats-officedocument.presentationml.notesSlide+xml"/>
  <Override PartName="/ppt/tags/tag10.xml" ContentType="application/vnd.openxmlformats-officedocument.presentationml.tags+xml"/>
  <Override PartName="/ppt/notesSlides/notesSlide7.xml" ContentType="application/vnd.openxmlformats-officedocument.presentationml.notesSlide+xml"/>
  <Override PartName="/ppt/tags/tag11.xml" ContentType="application/vnd.openxmlformats-officedocument.presentationml.tags+xml"/>
  <Override PartName="/ppt/notesSlides/notesSlide8.xml" ContentType="application/vnd.openxmlformats-officedocument.presentationml.notesSlide+xml"/>
  <Override PartName="/ppt/tags/tag12.xml" ContentType="application/vnd.openxmlformats-officedocument.presentationml.tags+xml"/>
  <Override PartName="/ppt/notesSlides/notesSlide9.xml" ContentType="application/vnd.openxmlformats-officedocument.presentationml.notesSlide+xml"/>
  <Override PartName="/ppt/tags/tag13.xml" ContentType="application/vnd.openxmlformats-officedocument.presentationml.tags+xml"/>
  <Override PartName="/ppt/notesSlides/notesSlide10.xml" ContentType="application/vnd.openxmlformats-officedocument.presentationml.notesSlide+xml"/>
  <Override PartName="/ppt/tags/tag14.xml" ContentType="application/vnd.openxmlformats-officedocument.presentationml.tags+xml"/>
  <Override PartName="/ppt/notesSlides/notesSlide11.xml" ContentType="application/vnd.openxmlformats-officedocument.presentationml.notesSlide+xml"/>
  <Override PartName="/ppt/tags/tag15.xml" ContentType="application/vnd.openxmlformats-officedocument.presentationml.tags+xml"/>
  <Override PartName="/ppt/notesSlides/notesSlide12.xml" ContentType="application/vnd.openxmlformats-officedocument.presentationml.notesSlide+xml"/>
  <Override PartName="/ppt/tags/tag16.xml" ContentType="application/vnd.openxmlformats-officedocument.presentationml.tags+xml"/>
  <Override PartName="/ppt/notesSlides/notesSlide13.xml" ContentType="application/vnd.openxmlformats-officedocument.presentationml.notesSlide+xml"/>
  <Override PartName="/ppt/tags/tag17.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tags/tag19.xml" ContentType="application/vnd.openxmlformats-officedocument.presentationml.tags+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tags/tag20.xml" ContentType="application/vnd.openxmlformats-officedocument.presentationml.tags+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tags/tag21.xml" ContentType="application/vnd.openxmlformats-officedocument.presentationml.tags+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tags/tag22.xml" ContentType="application/vnd.openxmlformats-officedocument.presentationml.tags+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tags/tag23.xml" ContentType="application/vnd.openxmlformats-officedocument.presentationml.tags+xml"/>
  <Override PartName="/ppt/notesSlides/notesSlide46.xml" ContentType="application/vnd.openxmlformats-officedocument.presentationml.notesSlide+xml"/>
  <Override PartName="/ppt/tags/tag24.xml" ContentType="application/vnd.openxmlformats-officedocument.presentationml.tags+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tags/tag25.xml" ContentType="application/vnd.openxmlformats-officedocument.presentationml.tags+xml"/>
  <Override PartName="/ppt/notesSlides/notesSlide51.xml" ContentType="application/vnd.openxmlformats-officedocument.presentationml.notesSlide+xml"/>
  <Override PartName="/ppt/tags/tag26.xml" ContentType="application/vnd.openxmlformats-officedocument.presentationml.tags+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tags/tag27.xml" ContentType="application/vnd.openxmlformats-officedocument.presentationml.tags+xml"/>
  <Override PartName="/ppt/notesSlides/notesSlide57.xml" ContentType="application/vnd.openxmlformats-officedocument.presentationml.notesSlide+xml"/>
  <Override PartName="/ppt/tags/tag28.xml" ContentType="application/vnd.openxmlformats-officedocument.presentationml.tags+xml"/>
  <Override PartName="/ppt/notesSlides/notesSlide58.xml" ContentType="application/vnd.openxmlformats-officedocument.presentationml.notesSlide+xml"/>
  <Override PartName="/ppt/tags/tag29.xml" ContentType="application/vnd.openxmlformats-officedocument.presentationml.tags+xml"/>
  <Override PartName="/ppt/notesSlides/notesSlide59.xml" ContentType="application/vnd.openxmlformats-officedocument.presentationml.notesSlide+xml"/>
  <Override PartName="/ppt/tags/tag30.xml" ContentType="application/vnd.openxmlformats-officedocument.presentationml.tags+xml"/>
  <Override PartName="/ppt/notesSlides/notesSlide60.xml" ContentType="application/vnd.openxmlformats-officedocument.presentationml.notesSlide+xml"/>
  <Override PartName="/ppt/tags/tag31.xml" ContentType="application/vnd.openxmlformats-officedocument.presentationml.tags+xml"/>
  <Override PartName="/ppt/notesSlides/notesSlide61.xml" ContentType="application/vnd.openxmlformats-officedocument.presentationml.notesSlide+xml"/>
  <Override PartName="/ppt/tags/tag32.xml" ContentType="application/vnd.openxmlformats-officedocument.presentationml.tags+xml"/>
  <Override PartName="/ppt/notesSlides/notesSlide62.xml" ContentType="application/vnd.openxmlformats-officedocument.presentationml.notesSlide+xml"/>
  <Override PartName="/ppt/tags/tag33.xml" ContentType="application/vnd.openxmlformats-officedocument.presentationml.tags+xml"/>
  <Override PartName="/ppt/notesSlides/notesSlide6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67"/>
  </p:notesMasterIdLst>
  <p:sldIdLst>
    <p:sldId id="513" r:id="rId2"/>
    <p:sldId id="730" r:id="rId3"/>
    <p:sldId id="1070" r:id="rId4"/>
    <p:sldId id="1187" r:id="rId5"/>
    <p:sldId id="1053" r:id="rId6"/>
    <p:sldId id="1072" r:id="rId7"/>
    <p:sldId id="763" r:id="rId8"/>
    <p:sldId id="1186" r:id="rId9"/>
    <p:sldId id="1052" r:id="rId10"/>
    <p:sldId id="1069" r:id="rId11"/>
    <p:sldId id="1148" r:id="rId12"/>
    <p:sldId id="1149" r:id="rId13"/>
    <p:sldId id="876" r:id="rId14"/>
    <p:sldId id="860" r:id="rId15"/>
    <p:sldId id="1150" r:id="rId16"/>
    <p:sldId id="759" r:id="rId17"/>
    <p:sldId id="1054" r:id="rId18"/>
    <p:sldId id="1151" r:id="rId19"/>
    <p:sldId id="1056" r:id="rId20"/>
    <p:sldId id="1152" r:id="rId21"/>
    <p:sldId id="1153" r:id="rId22"/>
    <p:sldId id="1154" r:id="rId23"/>
    <p:sldId id="1063" r:id="rId24"/>
    <p:sldId id="1119" r:id="rId25"/>
    <p:sldId id="1155" r:id="rId26"/>
    <p:sldId id="1156" r:id="rId27"/>
    <p:sldId id="1157" r:id="rId28"/>
    <p:sldId id="1158" r:id="rId29"/>
    <p:sldId id="1159" r:id="rId30"/>
    <p:sldId id="1160" r:id="rId31"/>
    <p:sldId id="957" r:id="rId32"/>
    <p:sldId id="1161" r:id="rId33"/>
    <p:sldId id="1162" r:id="rId34"/>
    <p:sldId id="1163" r:id="rId35"/>
    <p:sldId id="1105" r:id="rId36"/>
    <p:sldId id="1164" r:id="rId37"/>
    <p:sldId id="1165" r:id="rId38"/>
    <p:sldId id="1166" r:id="rId39"/>
    <p:sldId id="1167" r:id="rId40"/>
    <p:sldId id="1168" r:id="rId41"/>
    <p:sldId id="1169" r:id="rId42"/>
    <p:sldId id="1170" r:id="rId43"/>
    <p:sldId id="1106" r:id="rId44"/>
    <p:sldId id="1171" r:id="rId45"/>
    <p:sldId id="1172" r:id="rId46"/>
    <p:sldId id="1174" r:id="rId47"/>
    <p:sldId id="1173" r:id="rId48"/>
    <p:sldId id="1184" r:id="rId49"/>
    <p:sldId id="1107" r:id="rId50"/>
    <p:sldId id="1175" r:id="rId51"/>
    <p:sldId id="1176" r:id="rId52"/>
    <p:sldId id="1177" r:id="rId53"/>
    <p:sldId id="1185" r:id="rId54"/>
    <p:sldId id="1104" r:id="rId55"/>
    <p:sldId id="1178" r:id="rId56"/>
    <p:sldId id="1179" r:id="rId57"/>
    <p:sldId id="1180" r:id="rId58"/>
    <p:sldId id="1181" r:id="rId59"/>
    <p:sldId id="1182" r:id="rId60"/>
    <p:sldId id="1064" r:id="rId61"/>
    <p:sldId id="1065" r:id="rId62"/>
    <p:sldId id="958" r:id="rId63"/>
    <p:sldId id="1183" r:id="rId64"/>
    <p:sldId id="874" r:id="rId65"/>
    <p:sldId id="291" r:id="rId66"/>
  </p:sldIdLst>
  <p:sldSz cx="9144000" cy="5143500" type="screen16x9"/>
  <p:notesSz cx="6858000" cy="9144000"/>
  <p:custDataLst>
    <p:tags r:id="rId68"/>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extLst>
      <p:ext uri="{19B8F6BF-5375-455C-9EA6-DF929625EA0E}">
        <p15:presenceInfo xmlns:p15="http://schemas.microsoft.com/office/powerpoint/2012/main" userId="S-1-5-21-1708537768-1303643608-725345543-200204" providerId="AD"/>
      </p:ext>
    </p:extLst>
  </p:cmAuthor>
  <p:cmAuthor id="2" name="Bob Vachon" initials="BV" lastIdx="24" clrIdx="2">
    <p:extLst>
      <p:ext uri="{19B8F6BF-5375-455C-9EA6-DF929625EA0E}">
        <p15:presenceInfo xmlns:p15="http://schemas.microsoft.com/office/powerpoint/2012/main" userId="c7abe87968a0b633" providerId="Windows Live"/>
      </p:ext>
    </p:extLst>
  </p:cmAuthor>
  <p:cmAuthor id="3" name="Sue Livingston -X (suliving - UNICON INC at Cisco)" initials="SL-(-UIaC" lastIdx="29" clrIdx="3">
    <p:extLst>
      <p:ext uri="{19B8F6BF-5375-455C-9EA6-DF929625EA0E}">
        <p15:presenceInfo xmlns:p15="http://schemas.microsoft.com/office/powerpoint/2012/main" userId="S::suliving@cisco.com::dc701d48-dd51-411a-9041-b7f1328f1486" providerId="AD"/>
      </p:ext>
    </p:extLst>
  </p:cmAuthor>
  <p:cmAuthor id="4" name="jagibbon" initials="jmg" lastIdx="8" clrIdx="4">
    <p:extLst>
      <p:ext uri="{19B8F6BF-5375-455C-9EA6-DF929625EA0E}">
        <p15:presenceInfo xmlns:p15="http://schemas.microsoft.com/office/powerpoint/2012/main" userId="jagibb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E7E9EB"/>
    <a:srgbClr val="592A8A"/>
    <a:srgbClr val="0000CC"/>
    <a:srgbClr val="000099"/>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138" autoAdjust="0"/>
    <p:restoredTop sz="84371" autoAdjust="0"/>
  </p:normalViewPr>
  <p:slideViewPr>
    <p:cSldViewPr snapToGrid="0" showGuides="1">
      <p:cViewPr varScale="1">
        <p:scale>
          <a:sx n="71" d="100"/>
          <a:sy n="71" d="100"/>
        </p:scale>
        <p:origin x="1272" y="52"/>
      </p:cViewPr>
      <p:guideLst>
        <p:guide orient="horz" pos="1620"/>
        <p:guide pos="336"/>
      </p:guideLst>
    </p:cSldViewPr>
  </p:slideViewPr>
  <p:outlineViewPr>
    <p:cViewPr>
      <p:scale>
        <a:sx n="33" d="100"/>
        <a:sy n="33" d="100"/>
      </p:scale>
      <p:origin x="0" y="-226704"/>
    </p:cViewPr>
  </p:outlineViewPr>
  <p:notesTextViewPr>
    <p:cViewPr>
      <p:scale>
        <a:sx n="1" d="1"/>
        <a:sy n="1" d="1"/>
      </p:scale>
      <p:origin x="0" y="0"/>
    </p:cViewPr>
  </p:notesTextViewPr>
  <p:sorterViewPr>
    <p:cViewPr>
      <p:scale>
        <a:sx n="111" d="100"/>
        <a:sy n="111" d="100"/>
      </p:scale>
      <p:origin x="0" y="-512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t>4/16/2021</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t>‹#›</a:t>
            </a:fld>
            <a:endParaRPr lang="en-US" dirty="0"/>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Programa de la Academia de Redes de Cisco</a:t>
            </a:r>
          </a:p>
          <a:p>
            <a:pPr rtl="0"/>
            <a:r>
              <a:rPr lang="es-419"/>
              <a:t>Introducción a Redes v7.0 (ITN)</a:t>
            </a:r>
          </a:p>
          <a:p>
            <a:pPr rtl="0"/>
            <a:r>
              <a:rPr lang="es-419"/>
              <a:t>Módulo 12: Direccionamiento IPv6</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t>1</a:t>
            </a:fld>
            <a:endParaRPr/>
          </a:p>
        </p:txBody>
      </p:sp>
    </p:spTree>
    <p:extLst>
      <p:ext uri="{BB962C8B-B14F-4D97-AF65-F5344CB8AC3E}">
        <p14:creationId xmlns:p14="http://schemas.microsoft.com/office/powerpoint/2010/main" val="30255421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rtl="0"/>
            <a:fld id="{7391C207-9349-46D5-9D89-8ADDA5014D1F}" type="slidenum">
              <a:rPr sz="800" b="0"/>
              <a:pPr algn="r" rtl="0"/>
              <a:t>12</a:t>
            </a:fld>
            <a:endParaRPr sz="800" b="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7200403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Programa de la Academia de Redes de Cisco</a:t>
            </a:r>
          </a:p>
          <a:p>
            <a:pPr rtl="0"/>
            <a:r>
              <a:rPr lang="es-419"/>
              <a:t>Introducción a Redes v7.0 (ITN)</a:t>
            </a:r>
          </a:p>
          <a:p>
            <a:pPr rtl="0"/>
            <a:r>
              <a:rPr lang="es-419"/>
              <a:t>Módulo 12: Direccionamiento IPv6</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t>13</a:t>
            </a:fld>
            <a:endParaRPr/>
          </a:p>
        </p:txBody>
      </p:sp>
    </p:spTree>
    <p:extLst>
      <p:ext uri="{BB962C8B-B14F-4D97-AF65-F5344CB8AC3E}">
        <p14:creationId xmlns:p14="http://schemas.microsoft.com/office/powerpoint/2010/main" val="5081187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rtl="0"/>
            <a:fld id="{7C839C26-801B-42B6-A101-60F37FE2B0A8}" type="slidenum">
              <a:rPr sz="800" b="0">
                <a:solidFill>
                  <a:prstClr val="black"/>
                </a:solidFill>
              </a:rPr>
              <a:pPr algn="r" rtl="0"/>
              <a:t>14</a:t>
            </a:fld>
            <a:endParaRPr sz="800" b="0">
              <a:solidFill>
                <a:prstClr val="black"/>
              </a:solidFill>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buFontTx/>
              <a:buNone/>
            </a:pPr>
            <a:r>
              <a:rPr lang="es-419"/>
              <a:t>12- Direccionamiento IPv6</a:t>
            </a:r>
          </a:p>
          <a:p>
            <a:pPr rtl="0">
              <a:buFontTx/>
              <a:buNone/>
            </a:pPr>
            <a:r>
              <a:rPr lang="es-419"/>
              <a:t>12.0.2 ¿Qué aprenderá en este módulo?</a:t>
            </a:r>
          </a:p>
        </p:txBody>
      </p:sp>
    </p:spTree>
    <p:extLst>
      <p:ext uri="{BB962C8B-B14F-4D97-AF65-F5344CB8AC3E}">
        <p14:creationId xmlns:p14="http://schemas.microsoft.com/office/powerpoint/2010/main" val="17344456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rtl="0"/>
            <a:fld id="{7C839C26-801B-42B6-A101-60F37FE2B0A8}" type="slidenum">
              <a:rPr sz="800" b="0">
                <a:solidFill>
                  <a:prstClr val="black"/>
                </a:solidFill>
              </a:rPr>
              <a:pPr algn="r" rtl="0"/>
              <a:t>15</a:t>
            </a:fld>
            <a:endParaRPr sz="800" b="0">
              <a:solidFill>
                <a:prstClr val="black"/>
              </a:solidFill>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buFontTx/>
              <a:buNone/>
            </a:pPr>
            <a:r>
              <a:rPr lang="es-419"/>
              <a:t>12- Direccionamiento IPv6</a:t>
            </a:r>
          </a:p>
          <a:p>
            <a:pPr rtl="0">
              <a:buFontTx/>
              <a:buNone/>
            </a:pPr>
            <a:r>
              <a:rPr lang="es-419"/>
              <a:t>12.0.2 ¿Qué aprenderá en este módulo?</a:t>
            </a:r>
          </a:p>
          <a:p>
            <a:pPr>
              <a:buFontTx/>
              <a:buNone/>
            </a:pPr>
            <a:endParaRPr lang="en-GB" dirty="0"/>
          </a:p>
        </p:txBody>
      </p:sp>
    </p:spTree>
    <p:extLst>
      <p:ext uri="{BB962C8B-B14F-4D97-AF65-F5344CB8AC3E}">
        <p14:creationId xmlns:p14="http://schemas.microsoft.com/office/powerpoint/2010/main" val="26834367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s-419"/>
              <a:t>12- Direccionamiento IPv6</a:t>
            </a:r>
          </a:p>
          <a:p>
            <a:pPr marL="0" marR="0" lvl="0" indent="0" algn="l" defTabSz="457200" rtl="0" eaLnBrk="1" fontAlgn="auto" latinLnBrk="0" hangingPunct="1">
              <a:lnSpc>
                <a:spcPct val="100000"/>
              </a:lnSpc>
              <a:spcBef>
                <a:spcPts val="0"/>
              </a:spcBef>
              <a:spcAft>
                <a:spcPts val="0"/>
              </a:spcAft>
              <a:buClrTx/>
              <a:buSzTx/>
              <a:buFontTx/>
              <a:buNone/>
              <a:tabLst/>
              <a:defRPr/>
            </a:pPr>
            <a:r>
              <a:rPr lang="es-419"/>
              <a:t>12.1 Problemas de IPv4</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t>16</a:t>
            </a:fld>
            <a:endParaRPr/>
          </a:p>
        </p:txBody>
      </p:sp>
    </p:spTree>
    <p:extLst>
      <p:ext uri="{BB962C8B-B14F-4D97-AF65-F5344CB8AC3E}">
        <p14:creationId xmlns:p14="http://schemas.microsoft.com/office/powerpoint/2010/main" val="6255296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12 — Direccionamiento IPv6</a:t>
            </a:r>
          </a:p>
          <a:p>
            <a:pPr rtl="0"/>
            <a:r>
              <a:rPr lang="es-419"/>
              <a:t>12.1 — Problemas de IPv4</a:t>
            </a:r>
          </a:p>
          <a:p>
            <a:pPr rtl="0"/>
            <a:r>
              <a:rPr lang="es-419"/>
              <a:t>12.1.1 — Necesidad de IPv6</a:t>
            </a:r>
          </a:p>
        </p:txBody>
      </p:sp>
      <p:sp>
        <p:nvSpPr>
          <p:cNvPr id="4" name="Slide Number Placeholder 3"/>
          <p:cNvSpPr>
            <a:spLocks noGrp="1"/>
          </p:cNvSpPr>
          <p:nvPr>
            <p:ph type="sldNum" sz="quarter" idx="5"/>
          </p:nvPr>
        </p:nvSpPr>
        <p:spPr/>
        <p:txBody>
          <a:bodyPr/>
          <a:lstStyle/>
          <a:p>
            <a:pPr rtl="0"/>
            <a:fld id="{5641018C-6CAF-B84E-B92C-ECB119457FBA}" type="slidenum">
              <a:rPr/>
              <a:t>17</a:t>
            </a:fld>
            <a:endParaRPr/>
          </a:p>
        </p:txBody>
      </p:sp>
    </p:spTree>
    <p:extLst>
      <p:ext uri="{BB962C8B-B14F-4D97-AF65-F5344CB8AC3E}">
        <p14:creationId xmlns:p14="http://schemas.microsoft.com/office/powerpoint/2010/main" val="30923122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12 — Direccionamiento IPv6</a:t>
            </a:r>
          </a:p>
          <a:p>
            <a:pPr rtl="0"/>
            <a:r>
              <a:rPr lang="es-419"/>
              <a:t>12.1 — Problemas de IPv4</a:t>
            </a:r>
          </a:p>
          <a:p>
            <a:pPr rtl="0"/>
            <a:r>
              <a:rPr lang="es-419"/>
              <a:t>12.1.2 — Convivencia IPv4 e IPv6</a:t>
            </a:r>
          </a:p>
          <a:p>
            <a:pPr rtl="0"/>
            <a:r>
              <a:rPr lang="es-419"/>
              <a:t>12.1.3 — Compruebe su comprensión — Problemas con IPv4</a:t>
            </a:r>
          </a:p>
        </p:txBody>
      </p:sp>
      <p:sp>
        <p:nvSpPr>
          <p:cNvPr id="4" name="Slide Number Placeholder 3"/>
          <p:cNvSpPr>
            <a:spLocks noGrp="1"/>
          </p:cNvSpPr>
          <p:nvPr>
            <p:ph type="sldNum" sz="quarter" idx="5"/>
          </p:nvPr>
        </p:nvSpPr>
        <p:spPr/>
        <p:txBody>
          <a:bodyPr/>
          <a:lstStyle/>
          <a:p>
            <a:pPr rtl="0"/>
            <a:fld id="{5641018C-6CAF-B84E-B92C-ECB119457FBA}" type="slidenum">
              <a:rPr/>
              <a:t>18</a:t>
            </a:fld>
            <a:endParaRPr/>
          </a:p>
        </p:txBody>
      </p:sp>
    </p:spTree>
    <p:extLst>
      <p:ext uri="{BB962C8B-B14F-4D97-AF65-F5344CB8AC3E}">
        <p14:creationId xmlns:p14="http://schemas.microsoft.com/office/powerpoint/2010/main" val="37156587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s-419"/>
              <a:t>12- Direccionamiento IPv6</a:t>
            </a:r>
          </a:p>
          <a:p>
            <a:pPr marL="0" marR="0" lvl="0" indent="0" algn="l" defTabSz="457200" rtl="0" eaLnBrk="1" fontAlgn="auto" latinLnBrk="0" hangingPunct="1">
              <a:lnSpc>
                <a:spcPct val="100000"/>
              </a:lnSpc>
              <a:spcBef>
                <a:spcPts val="0"/>
              </a:spcBef>
              <a:spcAft>
                <a:spcPts val="0"/>
              </a:spcAft>
              <a:buClrTx/>
              <a:buSzTx/>
              <a:buFontTx/>
              <a:buNone/>
              <a:tabLst/>
              <a:defRPr/>
            </a:pPr>
            <a:r>
              <a:rPr lang="es-419"/>
              <a:t>12.2 Representación de la dirección IPv4</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t>19</a:t>
            </a:fld>
            <a:endParaRPr/>
          </a:p>
        </p:txBody>
      </p:sp>
    </p:spTree>
    <p:extLst>
      <p:ext uri="{BB962C8B-B14F-4D97-AF65-F5344CB8AC3E}">
        <p14:creationId xmlns:p14="http://schemas.microsoft.com/office/powerpoint/2010/main" val="39632910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12 — Direccionamiento IPv6</a:t>
            </a:r>
          </a:p>
          <a:p>
            <a:pPr rtl="0"/>
            <a:r>
              <a:rPr lang="es-419"/>
              <a:t>12.2 – Representación de dirección IPv6</a:t>
            </a:r>
          </a:p>
          <a:p>
            <a:pPr rtl="0"/>
            <a:r>
              <a:rPr lang="es-419"/>
              <a:t>12.2.1 — Formatos de direccionamiento IPv6</a:t>
            </a:r>
          </a:p>
        </p:txBody>
      </p:sp>
      <p:sp>
        <p:nvSpPr>
          <p:cNvPr id="4" name="Slide Number Placeholder 3"/>
          <p:cNvSpPr>
            <a:spLocks noGrp="1"/>
          </p:cNvSpPr>
          <p:nvPr>
            <p:ph type="sldNum" sz="quarter" idx="5"/>
          </p:nvPr>
        </p:nvSpPr>
        <p:spPr/>
        <p:txBody>
          <a:bodyPr/>
          <a:lstStyle/>
          <a:p>
            <a:pPr rtl="0"/>
            <a:fld id="{5641018C-6CAF-B84E-B92C-ECB119457FBA}" type="slidenum">
              <a:rPr/>
              <a:t>20</a:t>
            </a:fld>
            <a:endParaRPr/>
          </a:p>
        </p:txBody>
      </p:sp>
    </p:spTree>
    <p:extLst>
      <p:ext uri="{BB962C8B-B14F-4D97-AF65-F5344CB8AC3E}">
        <p14:creationId xmlns:p14="http://schemas.microsoft.com/office/powerpoint/2010/main" val="42427594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12 — Direccionamiento IPv6</a:t>
            </a:r>
          </a:p>
          <a:p>
            <a:pPr rtl="0"/>
            <a:r>
              <a:rPr lang="es-419"/>
              <a:t>12.2 – Representación de dirección IPv6</a:t>
            </a:r>
          </a:p>
          <a:p>
            <a:pPr rtl="0"/>
            <a:r>
              <a:rPr lang="es-419"/>
              <a:t>12.2.2 — Omitir cero inicial</a:t>
            </a:r>
          </a:p>
        </p:txBody>
      </p:sp>
      <p:sp>
        <p:nvSpPr>
          <p:cNvPr id="4" name="Slide Number Placeholder 3"/>
          <p:cNvSpPr>
            <a:spLocks noGrp="1"/>
          </p:cNvSpPr>
          <p:nvPr>
            <p:ph type="sldNum" sz="quarter" idx="5"/>
          </p:nvPr>
        </p:nvSpPr>
        <p:spPr/>
        <p:txBody>
          <a:bodyPr/>
          <a:lstStyle/>
          <a:p>
            <a:pPr rtl="0"/>
            <a:fld id="{5641018C-6CAF-B84E-B92C-ECB119457FBA}" type="slidenum">
              <a:rPr/>
              <a:t>21</a:t>
            </a:fld>
            <a:endParaRPr/>
          </a:p>
        </p:txBody>
      </p:sp>
    </p:spTree>
    <p:extLst>
      <p:ext uri="{BB962C8B-B14F-4D97-AF65-F5344CB8AC3E}">
        <p14:creationId xmlns:p14="http://schemas.microsoft.com/office/powerpoint/2010/main" val="20349840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rtl="0"/>
            <a:fld id="{7C839C26-801B-42B6-A101-60F37FE2B0A8}" type="slidenum">
              <a:rPr sz="800" b="0"/>
              <a:pPr algn="r"/>
              <a:t>2</a:t>
            </a:fld>
            <a:endParaRPr sz="800" b="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8667713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12 — Direccionamiento IPv6</a:t>
            </a:r>
          </a:p>
          <a:p>
            <a:pPr rtl="0"/>
            <a:r>
              <a:rPr lang="es-419"/>
              <a:t>12.2 – Representación de dirección IPv6</a:t>
            </a:r>
          </a:p>
          <a:p>
            <a:pPr rtl="0"/>
            <a:r>
              <a:rPr lang="es-419"/>
              <a:t>12.2.2 — Regla 2 — Los dos puntos dobles</a:t>
            </a:r>
          </a:p>
          <a:p>
            <a:pPr rtl="0"/>
            <a:r>
              <a:rPr lang="es-419"/>
              <a:t>12.2.4 – Actividad – Representación de dirección IPv6</a:t>
            </a:r>
          </a:p>
        </p:txBody>
      </p:sp>
      <p:sp>
        <p:nvSpPr>
          <p:cNvPr id="4" name="Slide Number Placeholder 3"/>
          <p:cNvSpPr>
            <a:spLocks noGrp="1"/>
          </p:cNvSpPr>
          <p:nvPr>
            <p:ph type="sldNum" sz="quarter" idx="5"/>
          </p:nvPr>
        </p:nvSpPr>
        <p:spPr/>
        <p:txBody>
          <a:bodyPr/>
          <a:lstStyle/>
          <a:p>
            <a:pPr rtl="0"/>
            <a:fld id="{5641018C-6CAF-B84E-B92C-ECB119457FBA}" type="slidenum">
              <a:rPr/>
              <a:t>22</a:t>
            </a:fld>
            <a:endParaRPr/>
          </a:p>
        </p:txBody>
      </p:sp>
    </p:spTree>
    <p:extLst>
      <p:ext uri="{BB962C8B-B14F-4D97-AF65-F5344CB8AC3E}">
        <p14:creationId xmlns:p14="http://schemas.microsoft.com/office/powerpoint/2010/main" val="5866465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s-419"/>
              <a:t>12- Direccionamiento IPv6</a:t>
            </a:r>
          </a:p>
          <a:p>
            <a:pPr marL="0" marR="0" lvl="0" indent="0" algn="l" defTabSz="457200" rtl="0" eaLnBrk="1" fontAlgn="auto" latinLnBrk="0" hangingPunct="1">
              <a:lnSpc>
                <a:spcPct val="100000"/>
              </a:lnSpc>
              <a:spcBef>
                <a:spcPts val="0"/>
              </a:spcBef>
              <a:spcAft>
                <a:spcPts val="0"/>
              </a:spcAft>
              <a:buClrTx/>
              <a:buSzTx/>
              <a:buFontTx/>
              <a:buNone/>
              <a:tabLst/>
              <a:defRPr/>
            </a:pPr>
            <a:r>
              <a:rPr lang="es-419"/>
              <a:t>12.2 Tipos de direcciones IPv4</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t>23</a:t>
            </a:fld>
            <a:endParaRPr/>
          </a:p>
        </p:txBody>
      </p:sp>
    </p:spTree>
    <p:extLst>
      <p:ext uri="{BB962C8B-B14F-4D97-AF65-F5344CB8AC3E}">
        <p14:creationId xmlns:p14="http://schemas.microsoft.com/office/powerpoint/2010/main" val="9777554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12 — Direccionamiento IPv6</a:t>
            </a:r>
          </a:p>
          <a:p>
            <a:pPr rtl="0"/>
            <a:r>
              <a:rPr lang="es-419"/>
              <a:t>12.3 — Tipos de direcciones IPv6</a:t>
            </a:r>
          </a:p>
          <a:p>
            <a:pPr rtl="0"/>
            <a:r>
              <a:rPr lang="es-419"/>
              <a:t>12.3.1 — Unicast, Multicast, Anycast</a:t>
            </a:r>
          </a:p>
        </p:txBody>
      </p:sp>
      <p:sp>
        <p:nvSpPr>
          <p:cNvPr id="4" name="Slide Number Placeholder 3"/>
          <p:cNvSpPr>
            <a:spLocks noGrp="1"/>
          </p:cNvSpPr>
          <p:nvPr>
            <p:ph type="sldNum" sz="quarter" idx="5"/>
          </p:nvPr>
        </p:nvSpPr>
        <p:spPr/>
        <p:txBody>
          <a:bodyPr/>
          <a:lstStyle/>
          <a:p>
            <a:pPr rtl="0"/>
            <a:fld id="{5641018C-6CAF-B84E-B92C-ECB119457FBA}" type="slidenum">
              <a:rPr/>
              <a:t>24</a:t>
            </a:fld>
            <a:endParaRPr/>
          </a:p>
        </p:txBody>
      </p:sp>
    </p:spTree>
    <p:extLst>
      <p:ext uri="{BB962C8B-B14F-4D97-AF65-F5344CB8AC3E}">
        <p14:creationId xmlns:p14="http://schemas.microsoft.com/office/powerpoint/2010/main" val="284408157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12 — Direccionamiento IPv6</a:t>
            </a:r>
          </a:p>
          <a:p>
            <a:pPr rtl="0"/>
            <a:r>
              <a:rPr lang="es-419"/>
              <a:t>12.3 — Tipos de direcciones IPv6</a:t>
            </a:r>
          </a:p>
          <a:p>
            <a:pPr rtl="0"/>
            <a:r>
              <a:rPr lang="es-419"/>
              <a:t>12.3.2 — Longitud del prefijo IPv6</a:t>
            </a:r>
          </a:p>
        </p:txBody>
      </p:sp>
      <p:sp>
        <p:nvSpPr>
          <p:cNvPr id="4" name="Slide Number Placeholder 3"/>
          <p:cNvSpPr>
            <a:spLocks noGrp="1"/>
          </p:cNvSpPr>
          <p:nvPr>
            <p:ph type="sldNum" sz="quarter" idx="5"/>
          </p:nvPr>
        </p:nvSpPr>
        <p:spPr/>
        <p:txBody>
          <a:bodyPr/>
          <a:lstStyle/>
          <a:p>
            <a:pPr rtl="0"/>
            <a:fld id="{5641018C-6CAF-B84E-B92C-ECB119457FBA}" type="slidenum">
              <a:rPr/>
              <a:t>25</a:t>
            </a:fld>
            <a:endParaRPr/>
          </a:p>
        </p:txBody>
      </p:sp>
    </p:spTree>
    <p:extLst>
      <p:ext uri="{BB962C8B-B14F-4D97-AF65-F5344CB8AC3E}">
        <p14:creationId xmlns:p14="http://schemas.microsoft.com/office/powerpoint/2010/main" val="29230026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12 — Direccionamiento IPv6</a:t>
            </a:r>
          </a:p>
          <a:p>
            <a:pPr rtl="0"/>
            <a:r>
              <a:rPr lang="es-419"/>
              <a:t>12.3 — Tipos de direcciones IPv6</a:t>
            </a:r>
          </a:p>
          <a:p>
            <a:pPr rtl="0"/>
            <a:r>
              <a:rPr lang="es-419"/>
              <a:t>12.3.3 – Tipos de direcciones Unicast de IPv6</a:t>
            </a:r>
          </a:p>
        </p:txBody>
      </p:sp>
      <p:sp>
        <p:nvSpPr>
          <p:cNvPr id="4" name="Slide Number Placeholder 3"/>
          <p:cNvSpPr>
            <a:spLocks noGrp="1"/>
          </p:cNvSpPr>
          <p:nvPr>
            <p:ph type="sldNum" sz="quarter" idx="5"/>
          </p:nvPr>
        </p:nvSpPr>
        <p:spPr/>
        <p:txBody>
          <a:bodyPr/>
          <a:lstStyle/>
          <a:p>
            <a:pPr rtl="0"/>
            <a:fld id="{5641018C-6CAF-B84E-B92C-ECB119457FBA}" type="slidenum">
              <a:rPr/>
              <a:t>26</a:t>
            </a:fld>
            <a:endParaRPr/>
          </a:p>
        </p:txBody>
      </p:sp>
    </p:spTree>
    <p:extLst>
      <p:ext uri="{BB962C8B-B14F-4D97-AF65-F5344CB8AC3E}">
        <p14:creationId xmlns:p14="http://schemas.microsoft.com/office/powerpoint/2010/main" val="228393770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12 — Direccionamiento IPv6</a:t>
            </a:r>
          </a:p>
          <a:p>
            <a:pPr rtl="0"/>
            <a:r>
              <a:rPr lang="es-419"/>
              <a:t>12.3 — Tipos de direcciones IPv6</a:t>
            </a:r>
          </a:p>
          <a:p>
            <a:pPr rtl="0"/>
            <a:r>
              <a:rPr lang="es-419"/>
              <a:t>12.3.4 — Una nota sobre la dirección local única</a:t>
            </a:r>
          </a:p>
        </p:txBody>
      </p:sp>
      <p:sp>
        <p:nvSpPr>
          <p:cNvPr id="4" name="Slide Number Placeholder 3"/>
          <p:cNvSpPr>
            <a:spLocks noGrp="1"/>
          </p:cNvSpPr>
          <p:nvPr>
            <p:ph type="sldNum" sz="quarter" idx="5"/>
          </p:nvPr>
        </p:nvSpPr>
        <p:spPr/>
        <p:txBody>
          <a:bodyPr/>
          <a:lstStyle/>
          <a:p>
            <a:pPr rtl="0"/>
            <a:fld id="{5641018C-6CAF-B84E-B92C-ECB119457FBA}" type="slidenum">
              <a:rPr/>
              <a:t>27</a:t>
            </a:fld>
            <a:endParaRPr/>
          </a:p>
        </p:txBody>
      </p:sp>
    </p:spTree>
    <p:extLst>
      <p:ext uri="{BB962C8B-B14F-4D97-AF65-F5344CB8AC3E}">
        <p14:creationId xmlns:p14="http://schemas.microsoft.com/office/powerpoint/2010/main" val="228840961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12 — Direccionamiento IPv6</a:t>
            </a:r>
          </a:p>
          <a:p>
            <a:pPr rtl="0"/>
            <a:r>
              <a:rPr lang="es-419"/>
              <a:t>12.3 — Tipos de direcciones IPv6</a:t>
            </a:r>
          </a:p>
          <a:p>
            <a:pPr rtl="0"/>
            <a:r>
              <a:rPr lang="es-419"/>
              <a:t>12.3.5 — IPv6 GUA</a:t>
            </a:r>
          </a:p>
        </p:txBody>
      </p:sp>
      <p:sp>
        <p:nvSpPr>
          <p:cNvPr id="4" name="Slide Number Placeholder 3"/>
          <p:cNvSpPr>
            <a:spLocks noGrp="1"/>
          </p:cNvSpPr>
          <p:nvPr>
            <p:ph type="sldNum" sz="quarter" idx="5"/>
          </p:nvPr>
        </p:nvSpPr>
        <p:spPr/>
        <p:txBody>
          <a:bodyPr/>
          <a:lstStyle/>
          <a:p>
            <a:pPr rtl="0"/>
            <a:fld id="{5641018C-6CAF-B84E-B92C-ECB119457FBA}" type="slidenum">
              <a:rPr/>
              <a:t>28</a:t>
            </a:fld>
            <a:endParaRPr/>
          </a:p>
        </p:txBody>
      </p:sp>
    </p:spTree>
    <p:extLst>
      <p:ext uri="{BB962C8B-B14F-4D97-AF65-F5344CB8AC3E}">
        <p14:creationId xmlns:p14="http://schemas.microsoft.com/office/powerpoint/2010/main" val="185094662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12 — Direccionamiento IPv6</a:t>
            </a:r>
          </a:p>
          <a:p>
            <a:pPr rtl="0"/>
            <a:r>
              <a:rPr lang="es-419"/>
              <a:t>12.3 — Tipos de direcciones IPv6</a:t>
            </a:r>
          </a:p>
          <a:p>
            <a:pPr rtl="0"/>
            <a:r>
              <a:rPr lang="es-419"/>
              <a:t>12.3.5 — Estructura GUA de IPv6</a:t>
            </a:r>
          </a:p>
        </p:txBody>
      </p:sp>
      <p:sp>
        <p:nvSpPr>
          <p:cNvPr id="4" name="Slide Number Placeholder 3"/>
          <p:cNvSpPr>
            <a:spLocks noGrp="1"/>
          </p:cNvSpPr>
          <p:nvPr>
            <p:ph type="sldNum" sz="quarter" idx="5"/>
          </p:nvPr>
        </p:nvSpPr>
        <p:spPr/>
        <p:txBody>
          <a:bodyPr/>
          <a:lstStyle/>
          <a:p>
            <a:pPr rtl="0"/>
            <a:fld id="{5641018C-6CAF-B84E-B92C-ECB119457FBA}" type="slidenum">
              <a:rPr/>
              <a:t>29</a:t>
            </a:fld>
            <a:endParaRPr/>
          </a:p>
        </p:txBody>
      </p:sp>
    </p:spTree>
    <p:extLst>
      <p:ext uri="{BB962C8B-B14F-4D97-AF65-F5344CB8AC3E}">
        <p14:creationId xmlns:p14="http://schemas.microsoft.com/office/powerpoint/2010/main" val="192039064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12 — Direccionamiento IPv6</a:t>
            </a:r>
          </a:p>
          <a:p>
            <a:pPr rtl="0"/>
            <a:r>
              <a:rPr lang="es-419"/>
              <a:t>12.3 — Tipos de direcciones IPv6</a:t>
            </a:r>
          </a:p>
          <a:p>
            <a:pPr rtl="0"/>
            <a:r>
              <a:rPr lang="es-419"/>
              <a:t>12.3.6 — IPv6 LLA</a:t>
            </a:r>
          </a:p>
          <a:p>
            <a:pPr rtl="0"/>
            <a:r>
              <a:rPr lang="es-419"/>
              <a:t>12.3.7 — Compruebe su comprensión — Tipos de direcciones IPv6</a:t>
            </a:r>
          </a:p>
        </p:txBody>
      </p:sp>
      <p:sp>
        <p:nvSpPr>
          <p:cNvPr id="4" name="Slide Number Placeholder 3"/>
          <p:cNvSpPr>
            <a:spLocks noGrp="1"/>
          </p:cNvSpPr>
          <p:nvPr>
            <p:ph type="sldNum" sz="quarter" idx="5"/>
          </p:nvPr>
        </p:nvSpPr>
        <p:spPr/>
        <p:txBody>
          <a:bodyPr/>
          <a:lstStyle/>
          <a:p>
            <a:pPr rtl="0"/>
            <a:fld id="{5641018C-6CAF-B84E-B92C-ECB119457FBA}" type="slidenum">
              <a:rPr/>
              <a:t>30</a:t>
            </a:fld>
            <a:endParaRPr/>
          </a:p>
        </p:txBody>
      </p:sp>
    </p:spTree>
    <p:extLst>
      <p:ext uri="{BB962C8B-B14F-4D97-AF65-F5344CB8AC3E}">
        <p14:creationId xmlns:p14="http://schemas.microsoft.com/office/powerpoint/2010/main" val="266176946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s-419"/>
              <a:t>12- Direccionamiento IPv6</a:t>
            </a:r>
          </a:p>
          <a:p>
            <a:pPr marL="0" marR="0" lvl="0" indent="0" algn="l" defTabSz="457200" rtl="0" eaLnBrk="1" fontAlgn="auto" latinLnBrk="0" hangingPunct="1">
              <a:lnSpc>
                <a:spcPct val="100000"/>
              </a:lnSpc>
              <a:spcBef>
                <a:spcPts val="0"/>
              </a:spcBef>
              <a:spcAft>
                <a:spcPts val="0"/>
              </a:spcAft>
              <a:buClrTx/>
              <a:buSzTx/>
              <a:buFontTx/>
              <a:buNone/>
              <a:tabLst/>
              <a:defRPr/>
            </a:pPr>
            <a:r>
              <a:rPr lang="es-419"/>
              <a:t>12.4- Configuración estática GUA y LLA</a:t>
            </a:r>
          </a:p>
        </p:txBody>
      </p:sp>
      <p:sp>
        <p:nvSpPr>
          <p:cNvPr id="4" name="Slide Number Placeholder 3"/>
          <p:cNvSpPr>
            <a:spLocks noGrp="1"/>
          </p:cNvSpPr>
          <p:nvPr>
            <p:ph type="sldNum" sz="quarter" idx="10"/>
          </p:nvPr>
        </p:nvSpPr>
        <p:spPr/>
        <p:txBody>
          <a:bodyPr/>
          <a:lstStyle/>
          <a:p>
            <a:pPr rtl="0"/>
            <a:fld id="{5641018C-6CAF-B84E-B92C-ECB119457FBA}" type="slidenum">
              <a:rPr/>
              <a:t>31</a:t>
            </a:fld>
            <a:endParaRPr/>
          </a:p>
        </p:txBody>
      </p:sp>
    </p:spTree>
    <p:extLst>
      <p:ext uri="{BB962C8B-B14F-4D97-AF65-F5344CB8AC3E}">
        <p14:creationId xmlns:p14="http://schemas.microsoft.com/office/powerpoint/2010/main" val="22171436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7" tIns="0" rIns="18817" bIns="0" anchor="b"/>
          <a:lstStyle>
            <a:lvl1pPr defTabSz="901700" eaLnBrk="0" hangingPunct="0">
              <a:defRPr sz="2400" b="1">
                <a:solidFill>
                  <a:schemeClr val="tx1"/>
                </a:solidFill>
                <a:latin typeface="Arial" charset="0"/>
                <a:cs typeface="Arial" charset="0"/>
              </a:defRPr>
            </a:lvl1pPr>
            <a:lvl2pPr marL="742950" indent="-285750" defTabSz="901700" eaLnBrk="0" hangingPunct="0">
              <a:defRPr sz="2400" b="1">
                <a:solidFill>
                  <a:schemeClr val="tx1"/>
                </a:solidFill>
                <a:latin typeface="Arial" charset="0"/>
                <a:cs typeface="Arial" charset="0"/>
              </a:defRPr>
            </a:lvl2pPr>
            <a:lvl3pPr marL="1143000" indent="-228600" defTabSz="901700" eaLnBrk="0" hangingPunct="0">
              <a:defRPr sz="2400" b="1">
                <a:solidFill>
                  <a:schemeClr val="tx1"/>
                </a:solidFill>
                <a:latin typeface="Arial" charset="0"/>
                <a:cs typeface="Arial" charset="0"/>
              </a:defRPr>
            </a:lvl3pPr>
            <a:lvl4pPr marL="1600200" indent="-228600" defTabSz="901700" eaLnBrk="0" hangingPunct="0">
              <a:defRPr sz="2400" b="1">
                <a:solidFill>
                  <a:schemeClr val="tx1"/>
                </a:solidFill>
                <a:latin typeface="Arial" charset="0"/>
                <a:cs typeface="Arial" charset="0"/>
              </a:defRPr>
            </a:lvl4pPr>
            <a:lvl5pPr marL="2057400" indent="-228600" defTabSz="901700" eaLnBrk="0" hangingPunct="0">
              <a:defRPr sz="2400" b="1">
                <a:solidFill>
                  <a:schemeClr val="tx1"/>
                </a:solidFill>
                <a:latin typeface="Arial" charset="0"/>
                <a:cs typeface="Arial" charset="0"/>
              </a:defRPr>
            </a:lvl5pPr>
            <a:lvl6pPr marL="2514600" indent="-228600" defTabSz="901700" eaLnBrk="0" fontAlgn="base" hangingPunct="0">
              <a:spcBef>
                <a:spcPct val="0"/>
              </a:spcBef>
              <a:spcAft>
                <a:spcPct val="0"/>
              </a:spcAft>
              <a:defRPr sz="2400" b="1">
                <a:solidFill>
                  <a:schemeClr val="tx1"/>
                </a:solidFill>
                <a:latin typeface="Arial" charset="0"/>
                <a:cs typeface="Arial" charset="0"/>
              </a:defRPr>
            </a:lvl6pPr>
            <a:lvl7pPr marL="2971800" indent="-228600" defTabSz="901700" eaLnBrk="0" fontAlgn="base" hangingPunct="0">
              <a:spcBef>
                <a:spcPct val="0"/>
              </a:spcBef>
              <a:spcAft>
                <a:spcPct val="0"/>
              </a:spcAft>
              <a:defRPr sz="2400" b="1">
                <a:solidFill>
                  <a:schemeClr val="tx1"/>
                </a:solidFill>
                <a:latin typeface="Arial" charset="0"/>
                <a:cs typeface="Arial" charset="0"/>
              </a:defRPr>
            </a:lvl7pPr>
            <a:lvl8pPr marL="3429000" indent="-228600" defTabSz="901700" eaLnBrk="0" fontAlgn="base" hangingPunct="0">
              <a:spcBef>
                <a:spcPct val="0"/>
              </a:spcBef>
              <a:spcAft>
                <a:spcPct val="0"/>
              </a:spcAft>
              <a:defRPr sz="2400" b="1">
                <a:solidFill>
                  <a:schemeClr val="tx1"/>
                </a:solidFill>
                <a:latin typeface="Arial" charset="0"/>
                <a:cs typeface="Arial" charset="0"/>
              </a:defRPr>
            </a:lvl8pPr>
            <a:lvl9pPr marL="3886200" indent="-228600" defTabSz="901700" eaLnBrk="0" fontAlgn="base" hangingPunct="0">
              <a:spcBef>
                <a:spcPct val="0"/>
              </a:spcBef>
              <a:spcAft>
                <a:spcPct val="0"/>
              </a:spcAft>
              <a:defRPr sz="2400" b="1">
                <a:solidFill>
                  <a:schemeClr val="tx1"/>
                </a:solidFill>
                <a:latin typeface="Arial" charset="0"/>
                <a:cs typeface="Arial" charset="0"/>
              </a:defRPr>
            </a:lvl9pPr>
          </a:lstStyle>
          <a:p>
            <a:pPr algn="r" rtl="0"/>
            <a:fld id="{ACE20BE7-F2F3-4E26-9454-50B18F790A4E}" type="slidenum">
              <a:rPr sz="800" b="0">
                <a:ea typeface="ＭＳ Ｐゴシック" pitchFamily="34" charset="-128"/>
              </a:rPr>
              <a:pPr algn="r" rtl="0"/>
              <a:t>5</a:t>
            </a:fld>
            <a:endParaRPr sz="800" b="0">
              <a:ea typeface="ＭＳ Ｐゴシック" pitchFamily="34" charset="-128"/>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40027446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12 — Direccionamiento IPv6</a:t>
            </a:r>
          </a:p>
          <a:p>
            <a:pPr rtl="0"/>
            <a:r>
              <a:rPr lang="es-419"/>
              <a:t>12.4 — Configuración estática GUA y LLA</a:t>
            </a:r>
          </a:p>
          <a:p>
            <a:pPr rtl="0"/>
            <a:r>
              <a:rPr lang="es-419"/>
              <a:t>12.4.1 — Configuración de GUA estática en un router</a:t>
            </a:r>
          </a:p>
        </p:txBody>
      </p:sp>
      <p:sp>
        <p:nvSpPr>
          <p:cNvPr id="4" name="Slide Number Placeholder 3"/>
          <p:cNvSpPr>
            <a:spLocks noGrp="1"/>
          </p:cNvSpPr>
          <p:nvPr>
            <p:ph type="sldNum" sz="quarter" idx="5"/>
          </p:nvPr>
        </p:nvSpPr>
        <p:spPr/>
        <p:txBody>
          <a:bodyPr/>
          <a:lstStyle/>
          <a:p>
            <a:pPr rtl="0"/>
            <a:fld id="{5641018C-6CAF-B84E-B92C-ECB119457FBA}" type="slidenum">
              <a:rPr/>
              <a:t>32</a:t>
            </a:fld>
            <a:endParaRPr/>
          </a:p>
        </p:txBody>
      </p:sp>
    </p:spTree>
    <p:extLst>
      <p:ext uri="{BB962C8B-B14F-4D97-AF65-F5344CB8AC3E}">
        <p14:creationId xmlns:p14="http://schemas.microsoft.com/office/powerpoint/2010/main" val="128756711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12 — Direccionamiento IPv6</a:t>
            </a:r>
          </a:p>
          <a:p>
            <a:pPr rtl="0"/>
            <a:r>
              <a:rPr lang="es-419"/>
              <a:t>12.4 — Configuración estática GUA y LLA</a:t>
            </a:r>
          </a:p>
          <a:p>
            <a:pPr rtl="0"/>
            <a:r>
              <a:rPr lang="es-419"/>
              <a:t>12.4.2 — Configuración GUA estática en un host de Windows</a:t>
            </a:r>
          </a:p>
        </p:txBody>
      </p:sp>
      <p:sp>
        <p:nvSpPr>
          <p:cNvPr id="4" name="Slide Number Placeholder 3"/>
          <p:cNvSpPr>
            <a:spLocks noGrp="1"/>
          </p:cNvSpPr>
          <p:nvPr>
            <p:ph type="sldNum" sz="quarter" idx="5"/>
          </p:nvPr>
        </p:nvSpPr>
        <p:spPr/>
        <p:txBody>
          <a:bodyPr/>
          <a:lstStyle/>
          <a:p>
            <a:pPr rtl="0"/>
            <a:fld id="{5641018C-6CAF-B84E-B92C-ECB119457FBA}" type="slidenum">
              <a:rPr/>
              <a:t>33</a:t>
            </a:fld>
            <a:endParaRPr/>
          </a:p>
        </p:txBody>
      </p:sp>
    </p:spTree>
    <p:extLst>
      <p:ext uri="{BB962C8B-B14F-4D97-AF65-F5344CB8AC3E}">
        <p14:creationId xmlns:p14="http://schemas.microsoft.com/office/powerpoint/2010/main" val="9023443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12 — Direccionamiento IPv6</a:t>
            </a:r>
          </a:p>
          <a:p>
            <a:pPr rtl="0"/>
            <a:r>
              <a:rPr lang="es-419"/>
              <a:t>12.4 — Configuración estática GUA y LLA</a:t>
            </a:r>
          </a:p>
          <a:p>
            <a:pPr rtl="0"/>
            <a:r>
              <a:rPr lang="es-419"/>
              <a:t>12.4.3 — Configuración de GUA estática de una dirección Link-Local Unicast.</a:t>
            </a:r>
          </a:p>
          <a:p>
            <a:pPr rtl="0"/>
            <a:r>
              <a:rPr lang="es-419"/>
              <a:t>12.4.4 — Comprobador de sintaxis — Configuración estática GUA y LLA</a:t>
            </a:r>
          </a:p>
        </p:txBody>
      </p:sp>
      <p:sp>
        <p:nvSpPr>
          <p:cNvPr id="4" name="Slide Number Placeholder 3"/>
          <p:cNvSpPr>
            <a:spLocks noGrp="1"/>
          </p:cNvSpPr>
          <p:nvPr>
            <p:ph type="sldNum" sz="quarter" idx="5"/>
          </p:nvPr>
        </p:nvSpPr>
        <p:spPr/>
        <p:txBody>
          <a:bodyPr/>
          <a:lstStyle/>
          <a:p>
            <a:pPr rtl="0"/>
            <a:fld id="{5641018C-6CAF-B84E-B92C-ECB119457FBA}" type="slidenum">
              <a:rPr/>
              <a:t>34</a:t>
            </a:fld>
            <a:endParaRPr/>
          </a:p>
        </p:txBody>
      </p:sp>
    </p:spTree>
    <p:extLst>
      <p:ext uri="{BB962C8B-B14F-4D97-AF65-F5344CB8AC3E}">
        <p14:creationId xmlns:p14="http://schemas.microsoft.com/office/powerpoint/2010/main" val="184228787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s-419"/>
              <a:t>12- Direccionamiento IPv6</a:t>
            </a:r>
          </a:p>
          <a:p>
            <a:pPr marL="0" marR="0" lvl="0" indent="0" algn="l" defTabSz="457200" rtl="0" eaLnBrk="1" fontAlgn="auto" latinLnBrk="0" hangingPunct="1">
              <a:lnSpc>
                <a:spcPct val="100000"/>
              </a:lnSpc>
              <a:spcBef>
                <a:spcPts val="0"/>
              </a:spcBef>
              <a:spcAft>
                <a:spcPts val="0"/>
              </a:spcAft>
              <a:buClrTx/>
              <a:buSzTx/>
              <a:buFontTx/>
              <a:buNone/>
              <a:tabLst/>
              <a:defRPr/>
            </a:pPr>
            <a:r>
              <a:rPr lang="es-419"/>
              <a:t>12.5 Direccionamiento dinámico IPv4 para GUA IPv6</a:t>
            </a:r>
          </a:p>
          <a:p>
            <a:pPr>
              <a:buFontTx/>
              <a:buNone/>
            </a:pPr>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t>35</a:t>
            </a:fld>
            <a:endParaRPr/>
          </a:p>
        </p:txBody>
      </p:sp>
    </p:spTree>
    <p:extLst>
      <p:ext uri="{BB962C8B-B14F-4D97-AF65-F5344CB8AC3E}">
        <p14:creationId xmlns:p14="http://schemas.microsoft.com/office/powerpoint/2010/main" val="88795270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12 — Direccionamiento IPv6</a:t>
            </a:r>
          </a:p>
          <a:p>
            <a:pPr rtl="0"/>
            <a:r>
              <a:rPr lang="es-419"/>
              <a:t>12.5 — Direccionamiento dinámico para GUA IPv6</a:t>
            </a:r>
          </a:p>
          <a:p>
            <a:pPr rtl="0"/>
            <a:r>
              <a:rPr lang="es-419"/>
              <a:t>12.5.1 — Mensajes RS y RA</a:t>
            </a:r>
          </a:p>
        </p:txBody>
      </p:sp>
      <p:sp>
        <p:nvSpPr>
          <p:cNvPr id="4" name="Slide Number Placeholder 3"/>
          <p:cNvSpPr>
            <a:spLocks noGrp="1"/>
          </p:cNvSpPr>
          <p:nvPr>
            <p:ph type="sldNum" sz="quarter" idx="5"/>
          </p:nvPr>
        </p:nvSpPr>
        <p:spPr/>
        <p:txBody>
          <a:bodyPr/>
          <a:lstStyle/>
          <a:p>
            <a:pPr rtl="0"/>
            <a:fld id="{5641018C-6CAF-B84E-B92C-ECB119457FBA}" type="slidenum">
              <a:rPr/>
              <a:t>36</a:t>
            </a:fld>
            <a:endParaRPr/>
          </a:p>
        </p:txBody>
      </p:sp>
    </p:spTree>
    <p:extLst>
      <p:ext uri="{BB962C8B-B14F-4D97-AF65-F5344CB8AC3E}">
        <p14:creationId xmlns:p14="http://schemas.microsoft.com/office/powerpoint/2010/main" val="99959092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12 — Direccionamiento IPv6</a:t>
            </a:r>
          </a:p>
          <a:p>
            <a:pPr rtl="0"/>
            <a:r>
              <a:rPr lang="es-419"/>
              <a:t>12.5 — Direccionamiento dinámico para GUA IPv6</a:t>
            </a:r>
          </a:p>
          <a:p>
            <a:pPr rtl="0"/>
            <a:r>
              <a:rPr lang="es-419"/>
              <a:t>12.5.2 — Método 1: SLAAC</a:t>
            </a:r>
          </a:p>
        </p:txBody>
      </p:sp>
      <p:sp>
        <p:nvSpPr>
          <p:cNvPr id="4" name="Slide Number Placeholder 3"/>
          <p:cNvSpPr>
            <a:spLocks noGrp="1"/>
          </p:cNvSpPr>
          <p:nvPr>
            <p:ph type="sldNum" sz="quarter" idx="5"/>
          </p:nvPr>
        </p:nvSpPr>
        <p:spPr/>
        <p:txBody>
          <a:bodyPr/>
          <a:lstStyle/>
          <a:p>
            <a:pPr rtl="0"/>
            <a:fld id="{5641018C-6CAF-B84E-B92C-ECB119457FBA}" type="slidenum">
              <a:rPr/>
              <a:t>37</a:t>
            </a:fld>
            <a:endParaRPr/>
          </a:p>
        </p:txBody>
      </p:sp>
    </p:spTree>
    <p:extLst>
      <p:ext uri="{BB962C8B-B14F-4D97-AF65-F5344CB8AC3E}">
        <p14:creationId xmlns:p14="http://schemas.microsoft.com/office/powerpoint/2010/main" val="202577679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12 — Direccionamiento IPv6</a:t>
            </a:r>
          </a:p>
          <a:p>
            <a:pPr rtl="0"/>
            <a:r>
              <a:rPr lang="es-419"/>
              <a:t>12.5 — Direccionamiento dinámico para GUA IPv6</a:t>
            </a:r>
          </a:p>
          <a:p>
            <a:pPr rtl="0"/>
            <a:r>
              <a:rPr lang="es-419"/>
              <a:t>12.5.3 — Método 2: SLAAC y DHCP stateless</a:t>
            </a:r>
          </a:p>
        </p:txBody>
      </p:sp>
      <p:sp>
        <p:nvSpPr>
          <p:cNvPr id="4" name="Slide Number Placeholder 3"/>
          <p:cNvSpPr>
            <a:spLocks noGrp="1"/>
          </p:cNvSpPr>
          <p:nvPr>
            <p:ph type="sldNum" sz="quarter" idx="5"/>
          </p:nvPr>
        </p:nvSpPr>
        <p:spPr/>
        <p:txBody>
          <a:bodyPr/>
          <a:lstStyle/>
          <a:p>
            <a:pPr rtl="0"/>
            <a:fld id="{5641018C-6CAF-B84E-B92C-ECB119457FBA}" type="slidenum">
              <a:rPr/>
              <a:t>38</a:t>
            </a:fld>
            <a:endParaRPr/>
          </a:p>
        </p:txBody>
      </p:sp>
    </p:spTree>
    <p:extLst>
      <p:ext uri="{BB962C8B-B14F-4D97-AF65-F5344CB8AC3E}">
        <p14:creationId xmlns:p14="http://schemas.microsoft.com/office/powerpoint/2010/main" val="158100162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12 — Direccionamiento IPv6</a:t>
            </a:r>
          </a:p>
          <a:p>
            <a:pPr rtl="0"/>
            <a:r>
              <a:rPr lang="es-419"/>
              <a:t>12.5 — Direccionamiento dinámico para GUA IPv6</a:t>
            </a:r>
          </a:p>
          <a:p>
            <a:pPr rtl="0"/>
            <a:r>
              <a:rPr lang="es-419"/>
              <a:t>12.5.4 — Método 3: DHCPv6 Stateful</a:t>
            </a:r>
          </a:p>
        </p:txBody>
      </p:sp>
      <p:sp>
        <p:nvSpPr>
          <p:cNvPr id="4" name="Slide Number Placeholder 3"/>
          <p:cNvSpPr>
            <a:spLocks noGrp="1"/>
          </p:cNvSpPr>
          <p:nvPr>
            <p:ph type="sldNum" sz="quarter" idx="5"/>
          </p:nvPr>
        </p:nvSpPr>
        <p:spPr/>
        <p:txBody>
          <a:bodyPr/>
          <a:lstStyle/>
          <a:p>
            <a:pPr rtl="0"/>
            <a:fld id="{5641018C-6CAF-B84E-B92C-ECB119457FBA}" type="slidenum">
              <a:rPr/>
              <a:t>39</a:t>
            </a:fld>
            <a:endParaRPr/>
          </a:p>
        </p:txBody>
      </p:sp>
    </p:spTree>
    <p:extLst>
      <p:ext uri="{BB962C8B-B14F-4D97-AF65-F5344CB8AC3E}">
        <p14:creationId xmlns:p14="http://schemas.microsoft.com/office/powerpoint/2010/main" val="421836720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12 — Direccionamiento IPv6</a:t>
            </a:r>
          </a:p>
          <a:p>
            <a:pPr rtl="0"/>
            <a:r>
              <a:rPr lang="es-419"/>
              <a:t>12.5 — Direccionamiento dinámico para GUA IPv6</a:t>
            </a:r>
          </a:p>
          <a:p>
            <a:pPr rtl="0"/>
            <a:r>
              <a:rPr lang="es-419"/>
              <a:t>12.5.5 – Proceso EUI-64 vs Generado aleatoriamente</a:t>
            </a:r>
          </a:p>
        </p:txBody>
      </p:sp>
      <p:sp>
        <p:nvSpPr>
          <p:cNvPr id="4" name="Slide Number Placeholder 3"/>
          <p:cNvSpPr>
            <a:spLocks noGrp="1"/>
          </p:cNvSpPr>
          <p:nvPr>
            <p:ph type="sldNum" sz="quarter" idx="5"/>
          </p:nvPr>
        </p:nvSpPr>
        <p:spPr/>
        <p:txBody>
          <a:bodyPr/>
          <a:lstStyle/>
          <a:p>
            <a:pPr rtl="0"/>
            <a:fld id="{5641018C-6CAF-B84E-B92C-ECB119457FBA}" type="slidenum">
              <a:rPr/>
              <a:t>40</a:t>
            </a:fld>
            <a:endParaRPr/>
          </a:p>
        </p:txBody>
      </p:sp>
    </p:spTree>
    <p:extLst>
      <p:ext uri="{BB962C8B-B14F-4D97-AF65-F5344CB8AC3E}">
        <p14:creationId xmlns:p14="http://schemas.microsoft.com/office/powerpoint/2010/main" val="59283846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12 — Direccionamiento IPv6</a:t>
            </a:r>
          </a:p>
          <a:p>
            <a:pPr rtl="0"/>
            <a:r>
              <a:rPr lang="es-419"/>
              <a:t>12.5 — Direccionamiento dinámico para GUA IPv6</a:t>
            </a:r>
          </a:p>
          <a:p>
            <a:pPr rtl="0"/>
            <a:r>
              <a:rPr lang="es-419"/>
              <a:t>12.5.6 — Proceso EUI-64</a:t>
            </a:r>
          </a:p>
        </p:txBody>
      </p:sp>
      <p:sp>
        <p:nvSpPr>
          <p:cNvPr id="4" name="Slide Number Placeholder 3"/>
          <p:cNvSpPr>
            <a:spLocks noGrp="1"/>
          </p:cNvSpPr>
          <p:nvPr>
            <p:ph type="sldNum" sz="quarter" idx="5"/>
          </p:nvPr>
        </p:nvSpPr>
        <p:spPr/>
        <p:txBody>
          <a:bodyPr/>
          <a:lstStyle/>
          <a:p>
            <a:pPr rtl="0"/>
            <a:fld id="{5641018C-6CAF-B84E-B92C-ECB119457FBA}" type="slidenum">
              <a:rPr/>
              <a:t>41</a:t>
            </a:fld>
            <a:endParaRPr/>
          </a:p>
        </p:txBody>
      </p:sp>
    </p:spTree>
    <p:extLst>
      <p:ext uri="{BB962C8B-B14F-4D97-AF65-F5344CB8AC3E}">
        <p14:creationId xmlns:p14="http://schemas.microsoft.com/office/powerpoint/2010/main" val="41330758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7" tIns="0" rIns="18817" bIns="0" anchor="b"/>
          <a:lstStyle>
            <a:lvl1pPr defTabSz="901700" eaLnBrk="0" hangingPunct="0">
              <a:defRPr sz="2400" b="1">
                <a:solidFill>
                  <a:schemeClr val="tx1"/>
                </a:solidFill>
                <a:latin typeface="Arial" charset="0"/>
                <a:cs typeface="Arial" charset="0"/>
              </a:defRPr>
            </a:lvl1pPr>
            <a:lvl2pPr marL="742950" indent="-285750" defTabSz="901700" eaLnBrk="0" hangingPunct="0">
              <a:defRPr sz="2400" b="1">
                <a:solidFill>
                  <a:schemeClr val="tx1"/>
                </a:solidFill>
                <a:latin typeface="Arial" charset="0"/>
                <a:cs typeface="Arial" charset="0"/>
              </a:defRPr>
            </a:lvl2pPr>
            <a:lvl3pPr marL="1143000" indent="-228600" defTabSz="901700" eaLnBrk="0" hangingPunct="0">
              <a:defRPr sz="2400" b="1">
                <a:solidFill>
                  <a:schemeClr val="tx1"/>
                </a:solidFill>
                <a:latin typeface="Arial" charset="0"/>
                <a:cs typeface="Arial" charset="0"/>
              </a:defRPr>
            </a:lvl3pPr>
            <a:lvl4pPr marL="1600200" indent="-228600" defTabSz="901700" eaLnBrk="0" hangingPunct="0">
              <a:defRPr sz="2400" b="1">
                <a:solidFill>
                  <a:schemeClr val="tx1"/>
                </a:solidFill>
                <a:latin typeface="Arial" charset="0"/>
                <a:cs typeface="Arial" charset="0"/>
              </a:defRPr>
            </a:lvl4pPr>
            <a:lvl5pPr marL="2057400" indent="-228600" defTabSz="901700" eaLnBrk="0" hangingPunct="0">
              <a:defRPr sz="2400" b="1">
                <a:solidFill>
                  <a:schemeClr val="tx1"/>
                </a:solidFill>
                <a:latin typeface="Arial" charset="0"/>
                <a:cs typeface="Arial" charset="0"/>
              </a:defRPr>
            </a:lvl5pPr>
            <a:lvl6pPr marL="2514600" indent="-228600" defTabSz="901700" eaLnBrk="0" fontAlgn="base" hangingPunct="0">
              <a:spcBef>
                <a:spcPct val="0"/>
              </a:spcBef>
              <a:spcAft>
                <a:spcPct val="0"/>
              </a:spcAft>
              <a:defRPr sz="2400" b="1">
                <a:solidFill>
                  <a:schemeClr val="tx1"/>
                </a:solidFill>
                <a:latin typeface="Arial" charset="0"/>
                <a:cs typeface="Arial" charset="0"/>
              </a:defRPr>
            </a:lvl6pPr>
            <a:lvl7pPr marL="2971800" indent="-228600" defTabSz="901700" eaLnBrk="0" fontAlgn="base" hangingPunct="0">
              <a:spcBef>
                <a:spcPct val="0"/>
              </a:spcBef>
              <a:spcAft>
                <a:spcPct val="0"/>
              </a:spcAft>
              <a:defRPr sz="2400" b="1">
                <a:solidFill>
                  <a:schemeClr val="tx1"/>
                </a:solidFill>
                <a:latin typeface="Arial" charset="0"/>
                <a:cs typeface="Arial" charset="0"/>
              </a:defRPr>
            </a:lvl7pPr>
            <a:lvl8pPr marL="3429000" indent="-228600" defTabSz="901700" eaLnBrk="0" fontAlgn="base" hangingPunct="0">
              <a:spcBef>
                <a:spcPct val="0"/>
              </a:spcBef>
              <a:spcAft>
                <a:spcPct val="0"/>
              </a:spcAft>
              <a:defRPr sz="2400" b="1">
                <a:solidFill>
                  <a:schemeClr val="tx1"/>
                </a:solidFill>
                <a:latin typeface="Arial" charset="0"/>
                <a:cs typeface="Arial" charset="0"/>
              </a:defRPr>
            </a:lvl8pPr>
            <a:lvl9pPr marL="3886200" indent="-228600" defTabSz="901700" eaLnBrk="0" fontAlgn="base" hangingPunct="0">
              <a:spcBef>
                <a:spcPct val="0"/>
              </a:spcBef>
              <a:spcAft>
                <a:spcPct val="0"/>
              </a:spcAft>
              <a:defRPr sz="2400" b="1">
                <a:solidFill>
                  <a:schemeClr val="tx1"/>
                </a:solidFill>
                <a:latin typeface="Arial" charset="0"/>
                <a:cs typeface="Arial" charset="0"/>
              </a:defRPr>
            </a:lvl9pPr>
          </a:lstStyle>
          <a:p>
            <a:pPr algn="r" rtl="0"/>
            <a:fld id="{ACE20BE7-F2F3-4E26-9454-50B18F790A4E}" type="slidenum">
              <a:rPr sz="800" b="0">
                <a:ea typeface="ＭＳ Ｐゴシック" pitchFamily="34" charset="-128"/>
              </a:rPr>
              <a:pPr algn="r" rtl="0"/>
              <a:t>6</a:t>
            </a:fld>
            <a:endParaRPr sz="800" b="0">
              <a:ea typeface="ＭＳ Ｐゴシック" pitchFamily="34" charset="-128"/>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69771743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12 — Direccionamiento IPv6</a:t>
            </a:r>
          </a:p>
          <a:p>
            <a:pPr rtl="0"/>
            <a:r>
              <a:rPr lang="es-419"/>
              <a:t>12.5 — Direccionamiento dinámico para GUA IPv6</a:t>
            </a:r>
          </a:p>
          <a:p>
            <a:pPr rtl="0"/>
            <a:r>
              <a:rPr lang="es-419"/>
              <a:t>12.5.7 – IDs de interfaz generadas aleatoriamente</a:t>
            </a:r>
          </a:p>
          <a:p>
            <a:pPr rtl="0"/>
            <a:r>
              <a:rPr lang="es-419"/>
              <a:t>12.5.8 — Compruebe su comprensión — Dirección dinámica para GUA IPv6</a:t>
            </a:r>
          </a:p>
        </p:txBody>
      </p:sp>
      <p:sp>
        <p:nvSpPr>
          <p:cNvPr id="4" name="Slide Number Placeholder 3"/>
          <p:cNvSpPr>
            <a:spLocks noGrp="1"/>
          </p:cNvSpPr>
          <p:nvPr>
            <p:ph type="sldNum" sz="quarter" idx="5"/>
          </p:nvPr>
        </p:nvSpPr>
        <p:spPr/>
        <p:txBody>
          <a:bodyPr/>
          <a:lstStyle/>
          <a:p>
            <a:pPr rtl="0"/>
            <a:fld id="{5641018C-6CAF-B84E-B92C-ECB119457FBA}" type="slidenum">
              <a:rPr/>
              <a:t>42</a:t>
            </a:fld>
            <a:endParaRPr/>
          </a:p>
        </p:txBody>
      </p:sp>
    </p:spTree>
    <p:extLst>
      <p:ext uri="{BB962C8B-B14F-4D97-AF65-F5344CB8AC3E}">
        <p14:creationId xmlns:p14="http://schemas.microsoft.com/office/powerpoint/2010/main" val="272270173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s-419"/>
              <a:t>12- Direccionamiento IPv6</a:t>
            </a:r>
          </a:p>
          <a:p>
            <a:pPr marL="0" marR="0" lvl="0" indent="0" algn="l" defTabSz="457200" rtl="0" eaLnBrk="1" fontAlgn="auto" latinLnBrk="0" hangingPunct="1">
              <a:lnSpc>
                <a:spcPct val="100000"/>
              </a:lnSpc>
              <a:spcBef>
                <a:spcPts val="0"/>
              </a:spcBef>
              <a:spcAft>
                <a:spcPts val="0"/>
              </a:spcAft>
              <a:buClrTx/>
              <a:buSzTx/>
              <a:buFontTx/>
              <a:buNone/>
              <a:tabLst/>
              <a:defRPr/>
            </a:pPr>
            <a:r>
              <a:rPr lang="es-419"/>
              <a:t>12.6 Direccionamiento dinámico IPv4 para LLAS IPv6</a:t>
            </a:r>
          </a:p>
          <a:p>
            <a:pPr>
              <a:buFontTx/>
              <a:buNone/>
            </a:pPr>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t>43</a:t>
            </a:fld>
            <a:endParaRPr/>
          </a:p>
        </p:txBody>
      </p:sp>
    </p:spTree>
    <p:extLst>
      <p:ext uri="{BB962C8B-B14F-4D97-AF65-F5344CB8AC3E}">
        <p14:creationId xmlns:p14="http://schemas.microsoft.com/office/powerpoint/2010/main" val="48748049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12 — Direccionamiento IPv6</a:t>
            </a:r>
          </a:p>
          <a:p>
            <a:pPr rtl="0"/>
            <a:r>
              <a:rPr lang="es-419"/>
              <a:t>12.6 — Direccionamiento dinámico para LLAs de IPv6</a:t>
            </a:r>
          </a:p>
          <a:p>
            <a:pPr rtl="0"/>
            <a:r>
              <a:rPr lang="es-419"/>
              <a:t>12.6.1 — LLAS dinámicas</a:t>
            </a:r>
          </a:p>
        </p:txBody>
      </p:sp>
      <p:sp>
        <p:nvSpPr>
          <p:cNvPr id="4" name="Slide Number Placeholder 3"/>
          <p:cNvSpPr>
            <a:spLocks noGrp="1"/>
          </p:cNvSpPr>
          <p:nvPr>
            <p:ph type="sldNum" sz="quarter" idx="5"/>
          </p:nvPr>
        </p:nvSpPr>
        <p:spPr/>
        <p:txBody>
          <a:bodyPr/>
          <a:lstStyle/>
          <a:p>
            <a:pPr rtl="0"/>
            <a:fld id="{5641018C-6CAF-B84E-B92C-ECB119457FBA}" type="slidenum">
              <a:rPr/>
              <a:t>44</a:t>
            </a:fld>
            <a:endParaRPr/>
          </a:p>
        </p:txBody>
      </p:sp>
    </p:spTree>
    <p:extLst>
      <p:ext uri="{BB962C8B-B14F-4D97-AF65-F5344CB8AC3E}">
        <p14:creationId xmlns:p14="http://schemas.microsoft.com/office/powerpoint/2010/main" val="209526048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12 — Direccionamiento IPv6</a:t>
            </a:r>
          </a:p>
          <a:p>
            <a:pPr rtl="0"/>
            <a:r>
              <a:rPr lang="es-419"/>
              <a:t>12.6 — Direccionamiento dinámico para LLAs de IPv6</a:t>
            </a:r>
          </a:p>
          <a:p>
            <a:pPr rtl="0"/>
            <a:r>
              <a:rPr lang="es-419"/>
              <a:t>12.6.2 — LLAs dinámicas en Windows</a:t>
            </a:r>
          </a:p>
        </p:txBody>
      </p:sp>
      <p:sp>
        <p:nvSpPr>
          <p:cNvPr id="4" name="Slide Number Placeholder 3"/>
          <p:cNvSpPr>
            <a:spLocks noGrp="1"/>
          </p:cNvSpPr>
          <p:nvPr>
            <p:ph type="sldNum" sz="quarter" idx="5"/>
          </p:nvPr>
        </p:nvSpPr>
        <p:spPr/>
        <p:txBody>
          <a:bodyPr/>
          <a:lstStyle/>
          <a:p>
            <a:pPr rtl="0"/>
            <a:fld id="{5641018C-6CAF-B84E-B92C-ECB119457FBA}" type="slidenum">
              <a:rPr/>
              <a:t>45</a:t>
            </a:fld>
            <a:endParaRPr/>
          </a:p>
        </p:txBody>
      </p:sp>
    </p:spTree>
    <p:extLst>
      <p:ext uri="{BB962C8B-B14F-4D97-AF65-F5344CB8AC3E}">
        <p14:creationId xmlns:p14="http://schemas.microsoft.com/office/powerpoint/2010/main" val="370592384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12 — Direccionamiento IPv6</a:t>
            </a:r>
          </a:p>
          <a:p>
            <a:pPr rtl="0"/>
            <a:r>
              <a:rPr lang="es-419"/>
              <a:t>12.6 — Direccionamiento dinámico para LLAs de IPv6</a:t>
            </a:r>
          </a:p>
          <a:p>
            <a:pPr rtl="0"/>
            <a:r>
              <a:rPr lang="es-419"/>
              <a:t>12.6.3 — LLAs dinámicas en routers Cisco</a:t>
            </a:r>
          </a:p>
        </p:txBody>
      </p:sp>
      <p:sp>
        <p:nvSpPr>
          <p:cNvPr id="4" name="Slide Number Placeholder 3"/>
          <p:cNvSpPr>
            <a:spLocks noGrp="1"/>
          </p:cNvSpPr>
          <p:nvPr>
            <p:ph type="sldNum" sz="quarter" idx="5"/>
          </p:nvPr>
        </p:nvSpPr>
        <p:spPr/>
        <p:txBody>
          <a:bodyPr/>
          <a:lstStyle/>
          <a:p>
            <a:pPr rtl="0"/>
            <a:fld id="{5641018C-6CAF-B84E-B92C-ECB119457FBA}" type="slidenum">
              <a:rPr/>
              <a:t>46</a:t>
            </a:fld>
            <a:endParaRPr/>
          </a:p>
        </p:txBody>
      </p:sp>
    </p:spTree>
    <p:extLst>
      <p:ext uri="{BB962C8B-B14F-4D97-AF65-F5344CB8AC3E}">
        <p14:creationId xmlns:p14="http://schemas.microsoft.com/office/powerpoint/2010/main" val="140442229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12 — Direccionamiento IPv6</a:t>
            </a:r>
          </a:p>
          <a:p>
            <a:pPr rtl="0"/>
            <a:r>
              <a:rPr lang="es-419"/>
              <a:t>12.6 — Direccionamiento dinámico para LLAs de IPv6</a:t>
            </a:r>
          </a:p>
          <a:p>
            <a:pPr rtl="0"/>
            <a:r>
              <a:rPr lang="es-419"/>
              <a:t>12.6.4 – Verificación de la configuración de direcciones IPv6</a:t>
            </a:r>
          </a:p>
          <a:p>
            <a:pPr rtl="0"/>
            <a:r>
              <a:rPr lang="es-419"/>
              <a:t>12.6.5 – Syntax Checker – Verificación de la configuración de direcciones IPv6</a:t>
            </a:r>
          </a:p>
        </p:txBody>
      </p:sp>
      <p:sp>
        <p:nvSpPr>
          <p:cNvPr id="4" name="Slide Number Placeholder 3"/>
          <p:cNvSpPr>
            <a:spLocks noGrp="1"/>
          </p:cNvSpPr>
          <p:nvPr>
            <p:ph type="sldNum" sz="quarter" idx="5"/>
          </p:nvPr>
        </p:nvSpPr>
        <p:spPr/>
        <p:txBody>
          <a:bodyPr/>
          <a:lstStyle/>
          <a:p>
            <a:pPr rtl="0"/>
            <a:fld id="{5641018C-6CAF-B84E-B92C-ECB119457FBA}" type="slidenum">
              <a:rPr/>
              <a:t>47</a:t>
            </a:fld>
            <a:endParaRPr/>
          </a:p>
        </p:txBody>
      </p:sp>
    </p:spTree>
    <p:extLst>
      <p:ext uri="{BB962C8B-B14F-4D97-AF65-F5344CB8AC3E}">
        <p14:creationId xmlns:p14="http://schemas.microsoft.com/office/powerpoint/2010/main" val="44155349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rtl="0"/>
            <a:fld id="{04267211-205D-47E8-9F29-7E4C01D43DC3}" type="slidenum">
              <a:rPr sz="800"/>
              <a:pPr rtl="0"/>
              <a:t>48</a:t>
            </a:fld>
            <a:endParaRPr sz="80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r>
              <a:rPr lang="es-419"/>
              <a:t>12 — Direccionamiento IPv6</a:t>
            </a:r>
          </a:p>
          <a:p>
            <a:pPr rtl="0"/>
            <a:r>
              <a:rPr lang="es-419"/>
              <a:t>12.6 — Direccionamiento dinámico para LLAs de IPv6</a:t>
            </a:r>
          </a:p>
          <a:p>
            <a:pPr rtl="0"/>
            <a:r>
              <a:rPr lang="es-419"/>
              <a:t>12.6.6 – Packet Tracer - Configuración de direccionamiento IPv6</a:t>
            </a:r>
          </a:p>
        </p:txBody>
      </p:sp>
    </p:spTree>
    <p:extLst>
      <p:ext uri="{BB962C8B-B14F-4D97-AF65-F5344CB8AC3E}">
        <p14:creationId xmlns:p14="http://schemas.microsoft.com/office/powerpoint/2010/main" val="413312277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s-419"/>
              <a:t>12- Direccionamiento IPv6</a:t>
            </a:r>
          </a:p>
          <a:p>
            <a:pPr marL="0" marR="0" lvl="0" indent="0" algn="l" defTabSz="457200" rtl="0" eaLnBrk="1" fontAlgn="auto" latinLnBrk="0" hangingPunct="1">
              <a:lnSpc>
                <a:spcPct val="100000"/>
              </a:lnSpc>
              <a:spcBef>
                <a:spcPts val="0"/>
              </a:spcBef>
              <a:spcAft>
                <a:spcPts val="0"/>
              </a:spcAft>
              <a:buClrTx/>
              <a:buSzTx/>
              <a:buFontTx/>
              <a:buNone/>
              <a:tabLst/>
              <a:defRPr/>
            </a:pPr>
            <a:r>
              <a:rPr lang="es-419"/>
              <a:t>12.7 – Dirección Multicast de IPv4</a:t>
            </a:r>
          </a:p>
          <a:p>
            <a:pPr>
              <a:buFontTx/>
              <a:buNone/>
            </a:pPr>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t>49</a:t>
            </a:fld>
            <a:endParaRPr/>
          </a:p>
        </p:txBody>
      </p:sp>
    </p:spTree>
    <p:extLst>
      <p:ext uri="{BB962C8B-B14F-4D97-AF65-F5344CB8AC3E}">
        <p14:creationId xmlns:p14="http://schemas.microsoft.com/office/powerpoint/2010/main" val="376386019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12 — Direccionamiento IPv6</a:t>
            </a:r>
          </a:p>
          <a:p>
            <a:pPr rtl="0"/>
            <a:r>
              <a:rPr lang="es-419"/>
              <a:t>12.7 – Dirección Multicast de IPv6</a:t>
            </a:r>
          </a:p>
          <a:p>
            <a:pPr rtl="0"/>
            <a:r>
              <a:rPr lang="es-419"/>
              <a:t>12.7.1 – Direcciones IPv6 multicast asignadas</a:t>
            </a:r>
          </a:p>
        </p:txBody>
      </p:sp>
      <p:sp>
        <p:nvSpPr>
          <p:cNvPr id="4" name="Slide Number Placeholder 3"/>
          <p:cNvSpPr>
            <a:spLocks noGrp="1"/>
          </p:cNvSpPr>
          <p:nvPr>
            <p:ph type="sldNum" sz="quarter" idx="5"/>
          </p:nvPr>
        </p:nvSpPr>
        <p:spPr/>
        <p:txBody>
          <a:bodyPr/>
          <a:lstStyle/>
          <a:p>
            <a:pPr rtl="0"/>
            <a:fld id="{5641018C-6CAF-B84E-B92C-ECB119457FBA}" type="slidenum">
              <a:rPr/>
              <a:t>50</a:t>
            </a:fld>
            <a:endParaRPr/>
          </a:p>
        </p:txBody>
      </p:sp>
    </p:spTree>
    <p:extLst>
      <p:ext uri="{BB962C8B-B14F-4D97-AF65-F5344CB8AC3E}">
        <p14:creationId xmlns:p14="http://schemas.microsoft.com/office/powerpoint/2010/main" val="412218536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12 — Direccionamiento IPv6</a:t>
            </a:r>
          </a:p>
          <a:p>
            <a:pPr rtl="0"/>
            <a:r>
              <a:rPr lang="es-419"/>
              <a:t>12.7 – Dirección Multicast de IPv6</a:t>
            </a:r>
          </a:p>
          <a:p>
            <a:pPr rtl="0"/>
            <a:r>
              <a:rPr lang="es-419"/>
              <a:t>12.7.2 — Direcciones IPv6 multicast conocidas</a:t>
            </a:r>
          </a:p>
        </p:txBody>
      </p:sp>
      <p:sp>
        <p:nvSpPr>
          <p:cNvPr id="4" name="Slide Number Placeholder 3"/>
          <p:cNvSpPr>
            <a:spLocks noGrp="1"/>
          </p:cNvSpPr>
          <p:nvPr>
            <p:ph type="sldNum" sz="quarter" idx="5"/>
          </p:nvPr>
        </p:nvSpPr>
        <p:spPr/>
        <p:txBody>
          <a:bodyPr/>
          <a:lstStyle/>
          <a:p>
            <a:pPr rtl="0"/>
            <a:fld id="{5641018C-6CAF-B84E-B92C-ECB119457FBA}" type="slidenum">
              <a:rPr/>
              <a:t>51</a:t>
            </a:fld>
            <a:endParaRPr/>
          </a:p>
        </p:txBody>
      </p:sp>
    </p:spTree>
    <p:extLst>
      <p:ext uri="{BB962C8B-B14F-4D97-AF65-F5344CB8AC3E}">
        <p14:creationId xmlns:p14="http://schemas.microsoft.com/office/powerpoint/2010/main" val="31160398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rtl="0"/>
            <a:fld id="{0A313ED8-785B-4D16-9B17-4143385249B9}" type="slidenum">
              <a:rPr sz="800" b="0"/>
              <a:pPr algn="r" rtl="0"/>
              <a:t>7</a:t>
            </a:fld>
            <a:endParaRPr sz="800" b="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168745380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12 — Direccionamiento IPv6</a:t>
            </a:r>
          </a:p>
          <a:p>
            <a:pPr rtl="0"/>
            <a:r>
              <a:rPr lang="es-419"/>
              <a:t>12.7 – Dirección Multicast de IPv6</a:t>
            </a:r>
          </a:p>
          <a:p>
            <a:pPr rtl="0"/>
            <a:r>
              <a:rPr lang="es-419"/>
              <a:t>12.7.3 – Direcciones IPv6 multicast de nodo solicitado</a:t>
            </a:r>
          </a:p>
          <a:p>
            <a:pPr rtl="0"/>
            <a:r>
              <a:rPr lang="es-419"/>
              <a:t>12.7.4 – Laboratorio: Identificación de direcciones IPv6</a:t>
            </a:r>
          </a:p>
        </p:txBody>
      </p:sp>
      <p:sp>
        <p:nvSpPr>
          <p:cNvPr id="4" name="Slide Number Placeholder 3"/>
          <p:cNvSpPr>
            <a:spLocks noGrp="1"/>
          </p:cNvSpPr>
          <p:nvPr>
            <p:ph type="sldNum" sz="quarter" idx="5"/>
          </p:nvPr>
        </p:nvSpPr>
        <p:spPr/>
        <p:txBody>
          <a:bodyPr/>
          <a:lstStyle/>
          <a:p>
            <a:pPr rtl="0"/>
            <a:fld id="{5641018C-6CAF-B84E-B92C-ECB119457FBA}" type="slidenum">
              <a:rPr/>
              <a:t>52</a:t>
            </a:fld>
            <a:endParaRPr/>
          </a:p>
        </p:txBody>
      </p:sp>
    </p:spTree>
    <p:extLst>
      <p:ext uri="{BB962C8B-B14F-4D97-AF65-F5344CB8AC3E}">
        <p14:creationId xmlns:p14="http://schemas.microsoft.com/office/powerpoint/2010/main" val="139093750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rtl="0"/>
            <a:fld id="{04267211-205D-47E8-9F29-7E4C01D43DC3}" type="slidenum">
              <a:rPr sz="800"/>
              <a:pPr rtl="0"/>
              <a:t>53</a:t>
            </a:fld>
            <a:endParaRPr sz="80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r>
              <a:rPr lang="es-419"/>
              <a:t>12 — Direccionamiento IPv6</a:t>
            </a:r>
          </a:p>
          <a:p>
            <a:pPr rtl="0"/>
            <a:r>
              <a:rPr lang="es-419"/>
              <a:t>12.7 – Dirección Multicast de IPv6</a:t>
            </a:r>
          </a:p>
          <a:p>
            <a:pPr rtl="0"/>
            <a:r>
              <a:rPr lang="es-419"/>
              <a:t>12.7.4 – Laboratorio: Identificación de direcciones IPv6</a:t>
            </a:r>
          </a:p>
        </p:txBody>
      </p:sp>
    </p:spTree>
    <p:extLst>
      <p:ext uri="{BB962C8B-B14F-4D97-AF65-F5344CB8AC3E}">
        <p14:creationId xmlns:p14="http://schemas.microsoft.com/office/powerpoint/2010/main" val="188469704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s-419"/>
              <a:t>12- Direccionamiento IPv6</a:t>
            </a:r>
          </a:p>
          <a:p>
            <a:pPr marL="0" marR="0" lvl="0" indent="0" algn="l" defTabSz="457200" rtl="0" eaLnBrk="1" fontAlgn="auto" latinLnBrk="0" hangingPunct="1">
              <a:lnSpc>
                <a:spcPct val="100000"/>
              </a:lnSpc>
              <a:spcBef>
                <a:spcPts val="0"/>
              </a:spcBef>
              <a:spcAft>
                <a:spcPts val="0"/>
              </a:spcAft>
              <a:buClrTx/>
              <a:buSzTx/>
              <a:buFontTx/>
              <a:buNone/>
              <a:tabLst/>
              <a:defRPr/>
            </a:pPr>
            <a:r>
              <a:rPr lang="es-419"/>
              <a:t>12.8 — División de subredes de una red IPv6</a:t>
            </a:r>
          </a:p>
          <a:p>
            <a:pPr>
              <a:buFontTx/>
              <a:buNone/>
            </a:pPr>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t>54</a:t>
            </a:fld>
            <a:endParaRPr/>
          </a:p>
        </p:txBody>
      </p:sp>
    </p:spTree>
    <p:extLst>
      <p:ext uri="{BB962C8B-B14F-4D97-AF65-F5344CB8AC3E}">
        <p14:creationId xmlns:p14="http://schemas.microsoft.com/office/powerpoint/2010/main" val="189226657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12 — Direccionamiento IPv6</a:t>
            </a:r>
          </a:p>
          <a:p>
            <a:pPr rtl="0"/>
            <a:r>
              <a:rPr lang="es-419"/>
              <a:t>12.8 — Subnetear una red IPv6</a:t>
            </a:r>
          </a:p>
          <a:p>
            <a:pPr rtl="0"/>
            <a:r>
              <a:rPr lang="es-419"/>
              <a:t>12.8.1 – División en subredes mediante la ID de subred</a:t>
            </a:r>
          </a:p>
        </p:txBody>
      </p:sp>
      <p:sp>
        <p:nvSpPr>
          <p:cNvPr id="4" name="Slide Number Placeholder 3"/>
          <p:cNvSpPr>
            <a:spLocks noGrp="1"/>
          </p:cNvSpPr>
          <p:nvPr>
            <p:ph type="sldNum" sz="quarter" idx="5"/>
          </p:nvPr>
        </p:nvSpPr>
        <p:spPr/>
        <p:txBody>
          <a:bodyPr/>
          <a:lstStyle/>
          <a:p>
            <a:pPr rtl="0"/>
            <a:fld id="{5641018C-6CAF-B84E-B92C-ECB119457FBA}" type="slidenum">
              <a:rPr/>
              <a:t>55</a:t>
            </a:fld>
            <a:endParaRPr/>
          </a:p>
        </p:txBody>
      </p:sp>
    </p:spTree>
    <p:extLst>
      <p:ext uri="{BB962C8B-B14F-4D97-AF65-F5344CB8AC3E}">
        <p14:creationId xmlns:p14="http://schemas.microsoft.com/office/powerpoint/2010/main" val="332436831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12 — Direccionamiento IPv6</a:t>
            </a:r>
          </a:p>
          <a:p>
            <a:pPr rtl="0"/>
            <a:r>
              <a:rPr lang="es-419"/>
              <a:t>12.8 — Subnetear una red IPv6</a:t>
            </a:r>
          </a:p>
          <a:p>
            <a:pPr rtl="0"/>
            <a:r>
              <a:rPr lang="es-419"/>
              <a:t>12.8.2 – Ejemplo de subred IPv6</a:t>
            </a:r>
          </a:p>
        </p:txBody>
      </p:sp>
      <p:sp>
        <p:nvSpPr>
          <p:cNvPr id="4" name="Slide Number Placeholder 3"/>
          <p:cNvSpPr>
            <a:spLocks noGrp="1"/>
          </p:cNvSpPr>
          <p:nvPr>
            <p:ph type="sldNum" sz="quarter" idx="5"/>
          </p:nvPr>
        </p:nvSpPr>
        <p:spPr/>
        <p:txBody>
          <a:bodyPr/>
          <a:lstStyle/>
          <a:p>
            <a:pPr rtl="0"/>
            <a:fld id="{5641018C-6CAF-B84E-B92C-ECB119457FBA}" type="slidenum">
              <a:rPr/>
              <a:t>56</a:t>
            </a:fld>
            <a:endParaRPr/>
          </a:p>
        </p:txBody>
      </p:sp>
    </p:spTree>
    <p:extLst>
      <p:ext uri="{BB962C8B-B14F-4D97-AF65-F5344CB8AC3E}">
        <p14:creationId xmlns:p14="http://schemas.microsoft.com/office/powerpoint/2010/main" val="218861324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12 — Direccionamiento IPv6</a:t>
            </a:r>
          </a:p>
          <a:p>
            <a:pPr rtl="0"/>
            <a:r>
              <a:rPr lang="es-419"/>
              <a:t>12.8 — Subnetear una red IPv6</a:t>
            </a:r>
          </a:p>
          <a:p>
            <a:pPr rtl="0"/>
            <a:r>
              <a:rPr lang="es-419"/>
              <a:t>12.8.3 – Asignación de subred IPv6</a:t>
            </a:r>
          </a:p>
        </p:txBody>
      </p:sp>
      <p:sp>
        <p:nvSpPr>
          <p:cNvPr id="4" name="Slide Number Placeholder 3"/>
          <p:cNvSpPr>
            <a:spLocks noGrp="1"/>
          </p:cNvSpPr>
          <p:nvPr>
            <p:ph type="sldNum" sz="quarter" idx="5"/>
          </p:nvPr>
        </p:nvSpPr>
        <p:spPr/>
        <p:txBody>
          <a:bodyPr/>
          <a:lstStyle/>
          <a:p>
            <a:pPr rtl="0"/>
            <a:fld id="{5641018C-6CAF-B84E-B92C-ECB119457FBA}" type="slidenum">
              <a:rPr/>
              <a:t>57</a:t>
            </a:fld>
            <a:endParaRPr/>
          </a:p>
        </p:txBody>
      </p:sp>
    </p:spTree>
    <p:extLst>
      <p:ext uri="{BB962C8B-B14F-4D97-AF65-F5344CB8AC3E}">
        <p14:creationId xmlns:p14="http://schemas.microsoft.com/office/powerpoint/2010/main" val="654208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12 — Direccionamiento IPv6</a:t>
            </a:r>
          </a:p>
          <a:p>
            <a:pPr rtl="0"/>
            <a:r>
              <a:rPr lang="es-419"/>
              <a:t>12.8 — Subnetear una red IPv6</a:t>
            </a:r>
          </a:p>
          <a:p>
            <a:pPr rtl="0"/>
            <a:r>
              <a:rPr lang="es-419"/>
              <a:t>12.8.4 — Router configurado con subredes IPv6</a:t>
            </a:r>
          </a:p>
          <a:p>
            <a:pPr rtl="0"/>
            <a:r>
              <a:rPr lang="es-419"/>
              <a:t>12.8.5 — Compruebe su comprensión — División de una red I IPv6</a:t>
            </a:r>
          </a:p>
        </p:txBody>
      </p:sp>
      <p:sp>
        <p:nvSpPr>
          <p:cNvPr id="4" name="Slide Number Placeholder 3"/>
          <p:cNvSpPr>
            <a:spLocks noGrp="1"/>
          </p:cNvSpPr>
          <p:nvPr>
            <p:ph type="sldNum" sz="quarter" idx="5"/>
          </p:nvPr>
        </p:nvSpPr>
        <p:spPr/>
        <p:txBody>
          <a:bodyPr/>
          <a:lstStyle/>
          <a:p>
            <a:pPr rtl="0"/>
            <a:fld id="{5641018C-6CAF-B84E-B92C-ECB119457FBA}" type="slidenum">
              <a:rPr/>
              <a:t>58</a:t>
            </a:fld>
            <a:endParaRPr/>
          </a:p>
        </p:txBody>
      </p:sp>
    </p:spTree>
    <p:extLst>
      <p:ext uri="{BB962C8B-B14F-4D97-AF65-F5344CB8AC3E}">
        <p14:creationId xmlns:p14="http://schemas.microsoft.com/office/powerpoint/2010/main" val="21848710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lnSpc>
                <a:spcPct val="80000"/>
              </a:lnSpc>
              <a:buFontTx/>
              <a:buNone/>
            </a:pPr>
            <a:r>
              <a:rPr lang="es-419" sz="1200" kern="1200">
                <a:solidFill>
                  <a:schemeClr val="tx1"/>
                </a:solidFill>
                <a:latin typeface="Arial" charset="0"/>
                <a:ea typeface="ＭＳ Ｐゴシック" charset="0"/>
                <a:cs typeface="ＭＳ Ｐゴシック" charset="0"/>
              </a:rPr>
              <a:t>12 — Direccionamiento IPv6</a:t>
            </a:r>
          </a:p>
          <a:p>
            <a:pPr rtl="0">
              <a:lnSpc>
                <a:spcPct val="80000"/>
              </a:lnSpc>
              <a:buFontTx/>
              <a:buNone/>
            </a:pPr>
            <a:r>
              <a:rPr lang="es-419" sz="1200" kern="1200">
                <a:solidFill>
                  <a:schemeClr val="tx1"/>
                </a:solidFill>
                <a:latin typeface="Arial" charset="0"/>
                <a:ea typeface="ＭＳ Ｐゴシック" charset="0"/>
                <a:cs typeface="ＭＳ Ｐゴシック" charset="0"/>
              </a:rPr>
              <a:t>12.9 – Módulo de Práctica y Prueba</a:t>
            </a:r>
          </a:p>
        </p:txBody>
      </p:sp>
      <p:sp>
        <p:nvSpPr>
          <p:cNvPr id="4" name="Slide Number Placeholder 3"/>
          <p:cNvSpPr>
            <a:spLocks noGrp="1"/>
          </p:cNvSpPr>
          <p:nvPr>
            <p:ph type="sldNum" sz="quarter" idx="10"/>
          </p:nvPr>
        </p:nvSpPr>
        <p:spPr/>
        <p:txBody>
          <a:bodyPr/>
          <a:lstStyle/>
          <a:p>
            <a:pPr rtl="0"/>
            <a:fld id="{5641018C-6CAF-B84E-B92C-ECB119457FBA}" type="slidenum">
              <a:rPr/>
              <a:t>59</a:t>
            </a:fld>
            <a:endParaRPr/>
          </a:p>
        </p:txBody>
      </p:sp>
    </p:spTree>
    <p:extLst>
      <p:ext uri="{BB962C8B-B14F-4D97-AF65-F5344CB8AC3E}">
        <p14:creationId xmlns:p14="http://schemas.microsoft.com/office/powerpoint/2010/main" val="221714368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rtl="0"/>
            <a:fld id="{04267211-205D-47E8-9F29-7E4C01D43DC3}" type="slidenum">
              <a:rPr sz="800"/>
              <a:pPr rtl="0"/>
              <a:t>60</a:t>
            </a:fld>
            <a:endParaRPr sz="80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lnSpc>
                <a:spcPct val="80000"/>
              </a:lnSpc>
              <a:buFontTx/>
              <a:buNone/>
            </a:pPr>
            <a:r>
              <a:rPr lang="es-419" sz="1200" kern="1200">
                <a:solidFill>
                  <a:schemeClr val="tx1"/>
                </a:solidFill>
                <a:latin typeface="Arial" charset="0"/>
                <a:ea typeface="ＭＳ Ｐゴシック" charset="0"/>
                <a:cs typeface="ＭＳ Ｐゴシック" charset="0"/>
              </a:rPr>
              <a:t>12 — Direccionamiento IPv6</a:t>
            </a:r>
          </a:p>
          <a:p>
            <a:pPr rtl="0">
              <a:lnSpc>
                <a:spcPct val="80000"/>
              </a:lnSpc>
              <a:buFontTx/>
              <a:buNone/>
            </a:pPr>
            <a:r>
              <a:rPr lang="es-419" sz="1200" kern="1200">
                <a:solidFill>
                  <a:schemeClr val="tx1"/>
                </a:solidFill>
                <a:latin typeface="Arial" charset="0"/>
                <a:ea typeface="ＭＳ Ｐゴシック" charset="0"/>
                <a:cs typeface="ＭＳ Ｐゴシック" charset="0"/>
              </a:rPr>
              <a:t>12.9 – Módulo de Práctica y Prueba</a:t>
            </a:r>
          </a:p>
          <a:p>
            <a:pPr rtl="0">
              <a:lnSpc>
                <a:spcPct val="80000"/>
              </a:lnSpc>
              <a:buFontTx/>
              <a:buNone/>
            </a:pPr>
            <a:r>
              <a:rPr lang="es-419" sz="1200" b="0" kern="1200">
                <a:solidFill>
                  <a:schemeClr val="tx1"/>
                </a:solidFill>
                <a:latin typeface="Arial" charset="0"/>
                <a:ea typeface="ＭＳ Ｐゴシック" charset="0"/>
              </a:rPr>
              <a:t>12.9.1 – Packet Tracer – Implementación de un esquema de direccionamiento IPv6 dividido en subredes</a:t>
            </a:r>
          </a:p>
        </p:txBody>
      </p:sp>
    </p:spTree>
    <p:extLst>
      <p:ext uri="{BB962C8B-B14F-4D97-AF65-F5344CB8AC3E}">
        <p14:creationId xmlns:p14="http://schemas.microsoft.com/office/powerpoint/2010/main" val="365203947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rtl="0"/>
            <a:fld id="{04267211-205D-47E8-9F29-7E4C01D43DC3}" type="slidenum">
              <a:rPr sz="800"/>
              <a:pPr rtl="0"/>
              <a:t>61</a:t>
            </a:fld>
            <a:endParaRPr sz="80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lnSpc>
                <a:spcPct val="80000"/>
              </a:lnSpc>
              <a:buFontTx/>
              <a:buNone/>
            </a:pPr>
            <a:r>
              <a:rPr lang="es-419" sz="1200" kern="1200">
                <a:solidFill>
                  <a:schemeClr val="tx1"/>
                </a:solidFill>
                <a:latin typeface="Arial" charset="0"/>
                <a:ea typeface="ＭＳ Ｐゴシック" charset="0"/>
                <a:cs typeface="ＭＳ Ｐゴシック" charset="0"/>
              </a:rPr>
              <a:t>12 — Direccionamiento IPv6</a:t>
            </a:r>
          </a:p>
          <a:p>
            <a:pPr rtl="0">
              <a:lnSpc>
                <a:spcPct val="80000"/>
              </a:lnSpc>
              <a:buFontTx/>
              <a:buNone/>
            </a:pPr>
            <a:r>
              <a:rPr lang="es-419" sz="1200" kern="1200">
                <a:solidFill>
                  <a:schemeClr val="tx1"/>
                </a:solidFill>
                <a:latin typeface="Arial" charset="0"/>
                <a:ea typeface="ＭＳ Ｐゴシック" charset="0"/>
                <a:cs typeface="ＭＳ Ｐゴシック" charset="0"/>
              </a:rPr>
              <a:t>12.9 – Módulo de Práctica y Prueba</a:t>
            </a:r>
          </a:p>
          <a:p>
            <a:pPr rtl="0">
              <a:lnSpc>
                <a:spcPct val="80000"/>
              </a:lnSpc>
              <a:buFontTx/>
              <a:buNone/>
            </a:pPr>
            <a:r>
              <a:rPr lang="es-419" sz="1200" b="0" kern="1200">
                <a:solidFill>
                  <a:schemeClr val="tx1"/>
                </a:solidFill>
                <a:latin typeface="Arial" charset="0"/>
                <a:ea typeface="ＭＳ Ｐゴシック" charset="0"/>
              </a:rPr>
              <a:t>12.9.2 – PTPM y Lab – Configuración de direcciones IPv6 en dispositivos de red</a:t>
            </a:r>
          </a:p>
        </p:txBody>
      </p:sp>
    </p:spTree>
    <p:extLst>
      <p:ext uri="{BB962C8B-B14F-4D97-AF65-F5344CB8AC3E}">
        <p14:creationId xmlns:p14="http://schemas.microsoft.com/office/powerpoint/2010/main" val="16816433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rtl="0"/>
            <a:fld id="{0A313ED8-785B-4D16-9B17-4143385249B9}" type="slidenum">
              <a:rPr sz="800" b="0"/>
              <a:pPr algn="r" rtl="0"/>
              <a:t>8</a:t>
            </a:fld>
            <a:endParaRPr sz="800" b="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193254916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rtl="0"/>
            <a:fld id="{3997A419-355F-A04A-96E0-21643AF8E9FF}" type="slidenum">
              <a:rPr sz="800">
                <a:solidFill>
                  <a:prstClr val="black"/>
                </a:solidFill>
              </a:rPr>
              <a:pPr rtl="0"/>
              <a:t>62</a:t>
            </a:fld>
            <a:endParaRPr sz="80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r>
              <a:rPr lang="es-419"/>
              <a:t>12 - Conceptos de la WLAN</a:t>
            </a:r>
          </a:p>
          <a:p>
            <a:pPr rtl="0"/>
            <a:r>
              <a:rPr lang="es-419"/>
              <a:t>12.8 – Módulo de Práctica y Prueba</a:t>
            </a:r>
          </a:p>
          <a:p>
            <a:pPr rtl="0"/>
            <a:r>
              <a:rPr lang="es-419"/>
              <a:t>12.9.3 – ¿Qué aprendió en este módulo?</a:t>
            </a:r>
          </a:p>
          <a:p>
            <a:pPr rtl="0"/>
            <a:r>
              <a:rPr lang="es-419"/>
              <a:t>12.9.4 — Prueba de módulo: direccionamiento IPv6</a:t>
            </a:r>
          </a:p>
        </p:txBody>
      </p:sp>
    </p:spTree>
    <p:extLst>
      <p:ext uri="{BB962C8B-B14F-4D97-AF65-F5344CB8AC3E}">
        <p14:creationId xmlns:p14="http://schemas.microsoft.com/office/powerpoint/2010/main" val="147682419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rtl="0"/>
            <a:fld id="{3997A419-355F-A04A-96E0-21643AF8E9FF}" type="slidenum">
              <a:rPr sz="800">
                <a:solidFill>
                  <a:prstClr val="black"/>
                </a:solidFill>
              </a:rPr>
              <a:pPr rtl="0"/>
              <a:t>63</a:t>
            </a:fld>
            <a:endParaRPr sz="80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r>
              <a:rPr lang="es-419"/>
              <a:t>12 - Conceptos de la WLAN</a:t>
            </a:r>
          </a:p>
          <a:p>
            <a:pPr rtl="0"/>
            <a:r>
              <a:rPr lang="es-419"/>
              <a:t>12.8 – Módulo de Práctica y Prueba</a:t>
            </a:r>
          </a:p>
          <a:p>
            <a:pPr rtl="0"/>
            <a:r>
              <a:rPr lang="es-419"/>
              <a:t>12.9.3 – ¿Qué aprendió en este módulo?</a:t>
            </a:r>
          </a:p>
          <a:p>
            <a:pPr rtl="0"/>
            <a:r>
              <a:rPr lang="es-419"/>
              <a:t>12.9.4 — Prueba de módulo: direccionamiento IPv6</a:t>
            </a:r>
          </a:p>
        </p:txBody>
      </p:sp>
    </p:spTree>
    <p:extLst>
      <p:ext uri="{BB962C8B-B14F-4D97-AF65-F5344CB8AC3E}">
        <p14:creationId xmlns:p14="http://schemas.microsoft.com/office/powerpoint/2010/main" val="166675872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rtl="0"/>
            <a:fld id="{6C92755B-29FD-8743-9094-C0E3A734D22E}" type="slidenum">
              <a:rPr sz="800">
                <a:solidFill>
                  <a:prstClr val="black"/>
                </a:solidFill>
              </a:rPr>
              <a:pPr rtl="0"/>
              <a:t>64</a:t>
            </a:fld>
            <a:endParaRPr sz="800">
              <a:solidFill>
                <a:prstClr val="black"/>
              </a:solidFill>
            </a:endParaRPr>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8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224674291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rtl="0"/>
            <a:fld id="{5641018C-6CAF-B84E-B92C-ECB119457FBA}" type="slidenum">
              <a:rPr/>
              <a:t>65</a:t>
            </a:fld>
            <a:endParaRPr/>
          </a:p>
        </p:txBody>
      </p:sp>
    </p:spTree>
    <p:extLst>
      <p:ext uri="{BB962C8B-B14F-4D97-AF65-F5344CB8AC3E}">
        <p14:creationId xmlns:p14="http://schemas.microsoft.com/office/powerpoint/2010/main" val="15913942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rtl="0"/>
            <a:fld id="{7391C207-9349-46D5-9D89-8ADDA5014D1F}" type="slidenum">
              <a:rPr sz="800" b="0"/>
              <a:pPr algn="r" rtl="0"/>
              <a:t>9</a:t>
            </a:fld>
            <a:endParaRPr sz="800" b="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1546002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rtl="0"/>
            <a:fld id="{7391C207-9349-46D5-9D89-8ADDA5014D1F}" type="slidenum">
              <a:rPr sz="800" b="0"/>
              <a:pPr algn="r" rtl="0"/>
              <a:t>10</a:t>
            </a:fld>
            <a:endParaRPr sz="800" b="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9149292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rtl="0"/>
            <a:fld id="{7391C207-9349-46D5-9D89-8ADDA5014D1F}" type="slidenum">
              <a:rPr sz="800" b="0"/>
              <a:pPr algn="r" rtl="0"/>
              <a:t>11</a:t>
            </a:fld>
            <a:endParaRPr sz="800" b="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107823645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86725553"/>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a:sym typeface="Arial" pitchFamily="34" charset="0"/>
              </a:rPr>
              <a:t>Click to edit Master text styles</a:t>
            </a:r>
          </a:p>
          <a:p>
            <a:pPr lvl="1"/>
            <a:r>
              <a:rPr lang="en-US">
                <a:sym typeface="Arial" pitchFamily="34" charset="0"/>
              </a:rPr>
              <a:t>Second level</a:t>
            </a:r>
          </a:p>
          <a:p>
            <a:pPr lvl="2"/>
            <a:r>
              <a:rPr lang="en-US">
                <a:sym typeface="Arial" pitchFamily="34" charset="0"/>
              </a:rPr>
              <a:t>Third level</a:t>
            </a:r>
          </a:p>
          <a:p>
            <a:pPr lvl="3"/>
            <a:r>
              <a:rPr lang="en-US">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a:sym typeface="Arial" pitchFamily="34" charset="0"/>
              </a:rPr>
              <a:t>Click to edit Master title style</a:t>
            </a:r>
            <a:endParaRPr lang="en-US" dirty="0">
              <a:sym typeface="Arial" pitchFamily="34" charset="0"/>
            </a:endParaRPr>
          </a:p>
        </p:txBody>
      </p:sp>
    </p:spTree>
    <p:extLst>
      <p:ext uri="{BB962C8B-B14F-4D97-AF65-F5344CB8AC3E}">
        <p14:creationId xmlns:p14="http://schemas.microsoft.com/office/powerpoint/2010/main" val="225799662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92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3653042546"/>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1974617842"/>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a:t>Click to edit Master title style</a:t>
            </a:r>
            <a:endParaRPr lang="en-US" dirty="0"/>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rtl="0" fontAlgn="auto">
              <a:spcBef>
                <a:spcPts val="0"/>
              </a:spcBef>
              <a:spcAft>
                <a:spcPts val="0"/>
              </a:spcAft>
              <a:defRPr/>
            </a:pPr>
            <a:fld id="{6A1E46DC-7EF6-4EA2-B285-14272867D133}" type="slidenum">
              <a:rPr sz="600">
                <a:solidFill>
                  <a:schemeClr val="accent5">
                    <a:lumMod val="50000"/>
                  </a:schemeClr>
                </a:solidFill>
                <a:latin typeface="+mn-lt"/>
                <a:ea typeface="+mn-ea"/>
                <a:cs typeface="CiscoSans Thin"/>
              </a:rPr>
              <a:pPr algn="r" defTabSz="610744" fontAlgn="auto">
                <a:spcBef>
                  <a:spcPts val="0"/>
                </a:spcBef>
                <a:spcAft>
                  <a:spcPts val="0"/>
                </a:spcAft>
                <a:defRPr/>
              </a:pPr>
              <a:t>‹#›</a:t>
            </a:fld>
            <a:endParaRPr sz="60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rtl="0" fontAlgn="auto">
              <a:spcBef>
                <a:spcPts val="0"/>
              </a:spcBef>
              <a:spcAft>
                <a:spcPts val="0"/>
              </a:spcAft>
              <a:defRPr/>
            </a:pPr>
            <a:r>
              <a:rPr lang="es-419" sz="600">
                <a:solidFill>
                  <a:schemeClr val="accent5">
                    <a:lumMod val="50000"/>
                  </a:schemeClr>
                </a:solidFill>
                <a:latin typeface="+mn-lt"/>
                <a:ea typeface="+mn-ea"/>
                <a:cs typeface="CiscoSans Thin"/>
              </a:rPr>
              <a:t>© 2016 Cisco y/o sus filiales. Todos los derechos reservados.   Información confidencial de Cisco</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a:t>Click to edit Master title style</a:t>
            </a:r>
            <a:endParaRPr lang="en-US" dirty="0"/>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rtl="0" fontAlgn="auto">
              <a:spcBef>
                <a:spcPts val="0"/>
              </a:spcBef>
              <a:spcAft>
                <a:spcPts val="0"/>
              </a:spcAft>
              <a:defRPr/>
            </a:pPr>
            <a:fld id="{6A1E46DC-7EF6-4EA2-B285-14272867D133}" type="slidenum">
              <a:rPr sz="600">
                <a:solidFill>
                  <a:schemeClr val="accent3">
                    <a:lumMod val="85000"/>
                  </a:schemeClr>
                </a:solidFill>
                <a:latin typeface="+mn-lt"/>
                <a:ea typeface="+mn-ea"/>
                <a:cs typeface="CiscoSans Thin"/>
              </a:rPr>
              <a:pPr algn="r" defTabSz="610744" fontAlgn="auto">
                <a:spcBef>
                  <a:spcPts val="0"/>
                </a:spcBef>
                <a:spcAft>
                  <a:spcPts val="0"/>
                </a:spcAft>
                <a:defRPr/>
              </a:pPr>
              <a:t>‹#›</a:t>
            </a:fld>
            <a:endParaRPr sz="60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543048" y="4741653"/>
            <a:ext cx="2982478" cy="154518"/>
          </a:xfrm>
          <a:prstGeom prst="rect">
            <a:avLst/>
          </a:prstGeom>
          <a:noFill/>
          <a:ln w="9525">
            <a:noFill/>
            <a:miter lim="800000"/>
            <a:headEnd/>
            <a:tailEnd/>
          </a:ln>
          <a:effectLst/>
        </p:spPr>
        <p:txBody>
          <a:bodyPr wrap="square" lIns="61586" tIns="30792" rIns="61586" bIns="30792" anchor="b">
            <a:spAutoFit/>
          </a:bodyPr>
          <a:lstStyle/>
          <a:p>
            <a:pPr defTabSz="610744" rtl="0" fontAlgn="auto">
              <a:spcBef>
                <a:spcPts val="0"/>
              </a:spcBef>
              <a:spcAft>
                <a:spcPts val="0"/>
              </a:spcAft>
              <a:defRPr/>
            </a:pPr>
            <a:r>
              <a:rPr lang="es-419" sz="600">
                <a:solidFill>
                  <a:schemeClr val="accent3">
                    <a:lumMod val="85000"/>
                  </a:schemeClr>
                </a:solidFill>
                <a:latin typeface="+mn-lt"/>
                <a:ea typeface="+mn-ea"/>
                <a:cs typeface="CiscoSans Thin"/>
              </a:rPr>
              <a:t>© 2021 Cisco y/o sus filiales. Todos los derechos reservados.   Información confidencial de Cisco</a:t>
            </a:r>
          </a:p>
        </p:txBody>
      </p:sp>
      <p:grpSp>
        <p:nvGrpSpPr>
          <p:cNvPr id="6" name="Group 4"/>
          <p:cNvGrpSpPr>
            <a:grpSpLocks noChangeAspect="1"/>
          </p:cNvGrpSpPr>
          <p:nvPr userDrawn="1"/>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29" r:id="rId13"/>
    <p:sldLayoutId id="2147484031" r:id="rId14"/>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3.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3.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3.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3.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3.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4.xml"/><Relationship Id="rId1" Type="http://schemas.openxmlformats.org/officeDocument/2006/relationships/tags" Target="../tags/tag17.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4.xml"/><Relationship Id="rId1" Type="http://schemas.openxmlformats.org/officeDocument/2006/relationships/tags" Target="../tags/tag18.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4.xml"/><Relationship Id="rId1" Type="http://schemas.openxmlformats.org/officeDocument/2006/relationships/tags" Target="../tags/tag1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4.xml"/><Relationship Id="rId1" Type="http://schemas.openxmlformats.org/officeDocument/2006/relationships/tags" Target="../tags/tag2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4.xml"/><Relationship Id="rId1" Type="http://schemas.openxmlformats.org/officeDocument/2006/relationships/tags" Target="../tags/tag2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5.xml"/></Relationships>
</file>

<file path=ppt/slides/_rels/slide4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4.xml"/><Relationship Id="rId1" Type="http://schemas.openxmlformats.org/officeDocument/2006/relationships/tags" Target="../tags/tag22.xml"/></Relationships>
</file>

<file path=ppt/slides/_rels/slide4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13.xml"/><Relationship Id="rId1" Type="http://schemas.openxmlformats.org/officeDocument/2006/relationships/tags" Target="../tags/tag23.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4.xml"/><Relationship Id="rId1" Type="http://schemas.openxmlformats.org/officeDocument/2006/relationships/tags" Target="../tags/tag24.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tags" Target="../tags/tag6.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0.xml"/><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13.xml"/><Relationship Id="rId1" Type="http://schemas.openxmlformats.org/officeDocument/2006/relationships/tags" Target="../tags/tag25.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4.xml"/><Relationship Id="rId1" Type="http://schemas.openxmlformats.org/officeDocument/2006/relationships/tags" Target="../tags/tag26.xml"/></Relationships>
</file>

<file path=ppt/slides/_rels/slide5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3.xml"/><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4.xml"/><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5.xml"/><Relationship Id="rId1" Type="http://schemas.openxmlformats.org/officeDocument/2006/relationships/slideLayout" Target="../slideLayouts/slideLayout5.xml"/><Relationship Id="rId4" Type="http://schemas.openxmlformats.org/officeDocument/2006/relationships/image" Target="../media/image17.png"/></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4.xml"/><Relationship Id="rId1" Type="http://schemas.openxmlformats.org/officeDocument/2006/relationships/tags" Target="../tags/tag27.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3.xml"/><Relationship Id="rId1" Type="http://schemas.openxmlformats.org/officeDocument/2006/relationships/tags" Target="../tags/tag7.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13.xml"/><Relationship Id="rId1" Type="http://schemas.openxmlformats.org/officeDocument/2006/relationships/tags" Target="../tags/tag28.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13.xml"/><Relationship Id="rId1" Type="http://schemas.openxmlformats.org/officeDocument/2006/relationships/tags" Target="../tags/tag29.xml"/></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60.xml"/><Relationship Id="rId2" Type="http://schemas.openxmlformats.org/officeDocument/2006/relationships/slideLayout" Target="../slideLayouts/slideLayout13.xml"/><Relationship Id="rId1" Type="http://schemas.openxmlformats.org/officeDocument/2006/relationships/tags" Target="../tags/tag30.xml"/></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61.xml"/><Relationship Id="rId2" Type="http://schemas.openxmlformats.org/officeDocument/2006/relationships/slideLayout" Target="../slideLayouts/slideLayout13.xml"/><Relationship Id="rId1" Type="http://schemas.openxmlformats.org/officeDocument/2006/relationships/tags" Target="../tags/tag31.xml"/></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62.xml"/><Relationship Id="rId2" Type="http://schemas.openxmlformats.org/officeDocument/2006/relationships/slideLayout" Target="../slideLayouts/slideLayout13.xml"/><Relationship Id="rId1" Type="http://schemas.openxmlformats.org/officeDocument/2006/relationships/tags" Target="../tags/tag32.xml"/></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63.xml"/><Relationship Id="rId2" Type="http://schemas.openxmlformats.org/officeDocument/2006/relationships/slideLayout" Target="../slideLayouts/slideLayout10.xml"/><Relationship Id="rId1" Type="http://schemas.openxmlformats.org/officeDocument/2006/relationships/tags" Target="../tags/tag33.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3.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3.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3.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1219200"/>
            <a:ext cx="6557379" cy="1666626"/>
          </a:xfrm>
        </p:spPr>
        <p:txBody>
          <a:bodyPr/>
          <a:lstStyle/>
          <a:p>
            <a:pPr rtl="0"/>
            <a:r>
              <a:rPr lang="es-419">
                <a:solidFill>
                  <a:schemeClr val="accent5">
                    <a:lumMod val="40000"/>
                    <a:lumOff val="60000"/>
                  </a:schemeClr>
                </a:solidFill>
              </a:rPr>
              <a:t>Módulo 12: Direccionamiento IPv6</a:t>
            </a:r>
          </a:p>
        </p:txBody>
      </p:sp>
      <p:sp>
        <p:nvSpPr>
          <p:cNvPr id="5" name="Text Placeholder 4"/>
          <p:cNvSpPr>
            <a:spLocks noGrp="1"/>
          </p:cNvSpPr>
          <p:nvPr>
            <p:ph type="body" sz="quarter" idx="13"/>
          </p:nvPr>
        </p:nvSpPr>
        <p:spPr>
          <a:xfrm>
            <a:off x="469497" y="3127609"/>
            <a:ext cx="5925246" cy="299001"/>
          </a:xfrm>
        </p:spPr>
        <p:txBody>
          <a:bodyPr/>
          <a:lstStyle/>
          <a:p>
            <a:pPr rtl="0"/>
            <a:r>
              <a:rPr lang="es-419">
                <a:solidFill>
                  <a:schemeClr val="bg2">
                    <a:lumMod val="40000"/>
                    <a:lumOff val="60000"/>
                  </a:schemeClr>
                </a:solidFill>
              </a:rPr>
              <a:t>Materiales del instructor</a:t>
            </a:r>
          </a:p>
        </p:txBody>
      </p:sp>
      <p:sp>
        <p:nvSpPr>
          <p:cNvPr id="7" name="Subtitle 6"/>
          <p:cNvSpPr>
            <a:spLocks noGrp="1"/>
          </p:cNvSpPr>
          <p:nvPr>
            <p:ph type="subTitle" idx="1"/>
          </p:nvPr>
        </p:nvSpPr>
        <p:spPr>
          <a:xfrm>
            <a:off x="469497" y="3809526"/>
            <a:ext cx="2368954" cy="902174"/>
          </a:xfrm>
        </p:spPr>
        <p:txBody>
          <a:bodyPr/>
          <a:lstStyle/>
          <a:p>
            <a:pPr rtl="0"/>
            <a:r>
              <a:rPr lang="es-419">
                <a:solidFill>
                  <a:schemeClr val="accent5">
                    <a:lumMod val="40000"/>
                    <a:lumOff val="60000"/>
                  </a:schemeClr>
                </a:solidFill>
              </a:rPr>
              <a:t>Introducción a Redes v7.0 (ITN)</a:t>
            </a:r>
          </a:p>
          <a:p>
            <a:endParaRPr lang="en-US" dirty="0"/>
          </a:p>
        </p:txBody>
      </p:sp>
    </p:spTree>
    <p:custDataLst>
      <p:tags r:id="rId1"/>
    </p:custDataLst>
    <p:extLst>
      <p:ext uri="{BB962C8B-B14F-4D97-AF65-F5344CB8AC3E}">
        <p14:creationId xmlns:p14="http://schemas.microsoft.com/office/powerpoint/2010/main" val="343650477"/>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s-419"/>
              <a:t>Módulo 12: Buenas prácticas (Continuación)</a:t>
            </a:r>
          </a:p>
        </p:txBody>
      </p:sp>
      <p:sp>
        <p:nvSpPr>
          <p:cNvPr id="11266" name="Rectangle 34"/>
          <p:cNvSpPr>
            <a:spLocks noGrp="1" noChangeArrowheads="1"/>
          </p:cNvSpPr>
          <p:nvPr>
            <p:ph idx="1"/>
          </p:nvPr>
        </p:nvSpPr>
        <p:spPr>
          <a:xfrm>
            <a:off x="145357" y="946788"/>
            <a:ext cx="8853286" cy="4155319"/>
          </a:xfrm>
        </p:spPr>
        <p:txBody>
          <a:bodyPr/>
          <a:lstStyle/>
          <a:p>
            <a:pPr marL="0" indent="0" rtl="0" eaLnBrk="1" hangingPunct="1">
              <a:lnSpc>
                <a:spcPct val="85000"/>
              </a:lnSpc>
              <a:spcBef>
                <a:spcPct val="30000"/>
              </a:spcBef>
              <a:buNone/>
            </a:pPr>
            <a:r>
              <a:rPr lang="es-419" sz="1400"/>
              <a:t> </a:t>
            </a:r>
            <a:r>
              <a:rPr lang="es-419" sz="1600"/>
              <a:t>Tema 12.3</a:t>
            </a:r>
          </a:p>
          <a:p>
            <a:pPr lvl="1" rtl="0">
              <a:lnSpc>
                <a:spcPct val="85000"/>
              </a:lnSpc>
              <a:spcBef>
                <a:spcPct val="30000"/>
              </a:spcBef>
            </a:pPr>
            <a:r>
              <a:rPr lang="es-419" sz="1600"/>
              <a:t>Pregunte a los estudiantes o tenga un debate en clase</a:t>
            </a:r>
          </a:p>
          <a:p>
            <a:pPr lvl="2" rtl="0">
              <a:lnSpc>
                <a:spcPct val="85000"/>
              </a:lnSpc>
              <a:spcBef>
                <a:spcPct val="30000"/>
              </a:spcBef>
            </a:pPr>
            <a:r>
              <a:rPr lang="es-419" sz="1600"/>
              <a:t>Proporcione un escenario de cuándo se usarían los ULA.</a:t>
            </a:r>
          </a:p>
          <a:p>
            <a:pPr lvl="2" rtl="0">
              <a:lnSpc>
                <a:spcPct val="85000"/>
              </a:lnSpc>
              <a:spcBef>
                <a:spcPct val="30000"/>
              </a:spcBef>
            </a:pPr>
            <a:r>
              <a:rPr lang="es-419" sz="1600"/>
              <a:t>En la pizarra desglose las tres partes de una dirección IPv6: prefijo de enrutamiento global, ID de subred e Id. de interfaz.</a:t>
            </a:r>
          </a:p>
          <a:p>
            <a:pPr marL="0" indent="0" rtl="0">
              <a:lnSpc>
                <a:spcPct val="85000"/>
              </a:lnSpc>
              <a:spcBef>
                <a:spcPct val="30000"/>
              </a:spcBef>
              <a:buNone/>
            </a:pPr>
            <a:r>
              <a:rPr lang="es-419" sz="1600"/>
              <a:t>Tema 12.4</a:t>
            </a:r>
          </a:p>
          <a:p>
            <a:pPr lvl="1" rtl="0">
              <a:lnSpc>
                <a:spcPct val="85000"/>
              </a:lnSpc>
              <a:spcBef>
                <a:spcPct val="30000"/>
              </a:spcBef>
            </a:pPr>
            <a:r>
              <a:rPr lang="es-419" sz="1600"/>
              <a:t>Pregunte a los estudiantes o tenga un debate en clase</a:t>
            </a:r>
          </a:p>
          <a:p>
            <a:pPr lvl="2" rtl="0">
              <a:lnSpc>
                <a:spcPct val="85000"/>
              </a:lnSpc>
              <a:spcBef>
                <a:spcPct val="30000"/>
              </a:spcBef>
            </a:pPr>
            <a:r>
              <a:rPr lang="es-419" sz="1600"/>
              <a:t>Si es posible, muestre cómo configurar una GUA en el IOS de Cisco.</a:t>
            </a:r>
          </a:p>
          <a:p>
            <a:pPr lvl="2" rtl="0">
              <a:lnSpc>
                <a:spcPct val="85000"/>
              </a:lnSpc>
              <a:spcBef>
                <a:spcPct val="30000"/>
              </a:spcBef>
            </a:pPr>
            <a:r>
              <a:rPr lang="es-419" sz="1600"/>
              <a:t>Si es posible, muestre cómo configurar una GUA en la GUI de Windows.</a:t>
            </a:r>
          </a:p>
          <a:p>
            <a:pPr>
              <a:lnSpc>
                <a:spcPct val="85000"/>
              </a:lnSpc>
              <a:spcBef>
                <a:spcPct val="30000"/>
              </a:spcBef>
            </a:pPr>
            <a:endParaRPr lang="en-US" sz="1400" dirty="0"/>
          </a:p>
          <a:p>
            <a:pPr lvl="1">
              <a:lnSpc>
                <a:spcPct val="85000"/>
              </a:lnSpc>
              <a:spcBef>
                <a:spcPct val="30000"/>
              </a:spcBef>
            </a:pPr>
            <a:endParaRPr lang="en-US" sz="1200" dirty="0"/>
          </a:p>
          <a:p>
            <a:pPr eaLnBrk="1" hangingPunct="1">
              <a:lnSpc>
                <a:spcPct val="85000"/>
              </a:lnSpc>
              <a:spcBef>
                <a:spcPct val="30000"/>
              </a:spcBef>
            </a:pPr>
            <a:endParaRPr lang="en-US" sz="1400" dirty="0"/>
          </a:p>
          <a:p>
            <a:pPr lvl="1">
              <a:lnSpc>
                <a:spcPct val="85000"/>
              </a:lnSpc>
              <a:spcBef>
                <a:spcPct val="30000"/>
              </a:spcBef>
            </a:pPr>
            <a:endParaRPr lang="en-US" sz="1200" dirty="0"/>
          </a:p>
          <a:p>
            <a:pPr lvl="1">
              <a:lnSpc>
                <a:spcPct val="85000"/>
              </a:lnSpc>
              <a:spcBef>
                <a:spcPct val="30000"/>
              </a:spcBef>
            </a:pPr>
            <a:endParaRPr lang="en-US" sz="1200" dirty="0"/>
          </a:p>
          <a:p>
            <a:pPr lvl="1">
              <a:lnSpc>
                <a:spcPct val="85000"/>
              </a:lnSpc>
              <a:spcBef>
                <a:spcPct val="30000"/>
              </a:spcBef>
            </a:pPr>
            <a:endParaRPr lang="en-US" sz="1200" dirty="0"/>
          </a:p>
          <a:p>
            <a:pPr eaLnBrk="1" hangingPunct="1">
              <a:lnSpc>
                <a:spcPct val="85000"/>
              </a:lnSpc>
              <a:spcBef>
                <a:spcPct val="30000"/>
              </a:spcBef>
            </a:pPr>
            <a:endParaRPr lang="en-US" sz="1400" dirty="0"/>
          </a:p>
          <a:p>
            <a:pPr marL="630238" lvl="2" indent="-214313">
              <a:buFont typeface="Arial" panose="020B0604020202020204" pitchFamily="34" charset="0"/>
              <a:buChar char="•"/>
            </a:pPr>
            <a:endParaRPr lang="en-US" sz="1100" dirty="0"/>
          </a:p>
          <a:p>
            <a:pPr marL="630238" lvl="2" indent="-214313">
              <a:buFont typeface="Arial" panose="020B0604020202020204" pitchFamily="34" charset="0"/>
              <a:buChar char="•"/>
            </a:pPr>
            <a:endParaRPr lang="en-US" sz="1400" dirty="0"/>
          </a:p>
          <a:p>
            <a:pPr eaLnBrk="1" hangingPunct="1">
              <a:lnSpc>
                <a:spcPct val="85000"/>
              </a:lnSpc>
              <a:spcBef>
                <a:spcPct val="30000"/>
              </a:spcBef>
            </a:pPr>
            <a:endParaRPr lang="en-US" sz="1400" b="1" dirty="0">
              <a:solidFill>
                <a:srgbClr val="FF0000"/>
              </a:solidFill>
            </a:endParaRPr>
          </a:p>
          <a:p>
            <a:pPr eaLnBrk="1" hangingPunct="1">
              <a:lnSpc>
                <a:spcPct val="85000"/>
              </a:lnSpc>
              <a:spcBef>
                <a:spcPct val="30000"/>
              </a:spcBef>
            </a:pPr>
            <a:endParaRPr lang="en-US" sz="1400" dirty="0"/>
          </a:p>
        </p:txBody>
      </p:sp>
    </p:spTree>
    <p:custDataLst>
      <p:tags r:id="rId1"/>
    </p:custDataLst>
    <p:extLst>
      <p:ext uri="{BB962C8B-B14F-4D97-AF65-F5344CB8AC3E}">
        <p14:creationId xmlns:p14="http://schemas.microsoft.com/office/powerpoint/2010/main" val="1129576059"/>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s-419"/>
              <a:t>Módulo 12: Buenas prácticas (Continuación)</a:t>
            </a:r>
          </a:p>
        </p:txBody>
      </p:sp>
      <p:sp>
        <p:nvSpPr>
          <p:cNvPr id="11266" name="Rectangle 34"/>
          <p:cNvSpPr>
            <a:spLocks noGrp="1" noChangeArrowheads="1"/>
          </p:cNvSpPr>
          <p:nvPr>
            <p:ph idx="1"/>
          </p:nvPr>
        </p:nvSpPr>
        <p:spPr>
          <a:xfrm>
            <a:off x="145357" y="946788"/>
            <a:ext cx="8853286" cy="4155319"/>
          </a:xfrm>
        </p:spPr>
        <p:txBody>
          <a:bodyPr/>
          <a:lstStyle/>
          <a:p>
            <a:pPr marL="0" indent="0" rtl="0" eaLnBrk="1" hangingPunct="1">
              <a:lnSpc>
                <a:spcPct val="85000"/>
              </a:lnSpc>
              <a:spcBef>
                <a:spcPct val="30000"/>
              </a:spcBef>
              <a:buNone/>
            </a:pPr>
            <a:r>
              <a:rPr lang="es-419" sz="1600"/>
              <a:t>Tema 12.5</a:t>
            </a:r>
          </a:p>
          <a:p>
            <a:pPr lvl="1" rtl="0">
              <a:lnSpc>
                <a:spcPct val="85000"/>
              </a:lnSpc>
              <a:spcBef>
                <a:spcPct val="30000"/>
              </a:spcBef>
            </a:pPr>
            <a:r>
              <a:rPr lang="es-419" sz="1600"/>
              <a:t>Pregunte a los estudiantes o tenga un debate en clase</a:t>
            </a:r>
          </a:p>
          <a:p>
            <a:pPr lvl="2" rtl="0">
              <a:lnSpc>
                <a:spcPct val="85000"/>
              </a:lnSpc>
              <a:spcBef>
                <a:spcPct val="30000"/>
              </a:spcBef>
            </a:pPr>
            <a:r>
              <a:rPr lang="es-419" sz="1600"/>
              <a:t>Trabaje en la pizarra cómo convertir un MAC de 48 bits a un ID de interfaz EUI-64.</a:t>
            </a:r>
          </a:p>
          <a:p>
            <a:pPr lvl="2" rtl="0">
              <a:lnSpc>
                <a:spcPct val="85000"/>
              </a:lnSpc>
              <a:spcBef>
                <a:spcPct val="30000"/>
              </a:spcBef>
            </a:pPr>
            <a:r>
              <a:rPr lang="es-419" sz="1600"/>
              <a:t>Analice los escenarios en los que SLAAC, DHCP sin estado o DHCP con estado serían apropiados.</a:t>
            </a:r>
          </a:p>
          <a:p>
            <a:pPr marL="0" indent="0" rtl="0">
              <a:lnSpc>
                <a:spcPct val="85000"/>
              </a:lnSpc>
              <a:spcBef>
                <a:spcPct val="30000"/>
              </a:spcBef>
              <a:buNone/>
            </a:pPr>
            <a:r>
              <a:rPr lang="es-419" sz="1600"/>
              <a:t>Tema 12.6</a:t>
            </a:r>
          </a:p>
          <a:p>
            <a:pPr lvl="1" rtl="0">
              <a:lnSpc>
                <a:spcPct val="85000"/>
              </a:lnSpc>
              <a:spcBef>
                <a:spcPct val="30000"/>
              </a:spcBef>
            </a:pPr>
            <a:r>
              <a:rPr lang="es-419" sz="1600"/>
              <a:t>Pregunte a los estudiantes o tenga un debate en clase</a:t>
            </a:r>
          </a:p>
          <a:p>
            <a:pPr lvl="2" rtl="0">
              <a:lnSpc>
                <a:spcPct val="85000"/>
              </a:lnSpc>
              <a:spcBef>
                <a:spcPct val="30000"/>
              </a:spcBef>
            </a:pPr>
            <a:r>
              <a:rPr lang="es-419" sz="1600"/>
              <a:t>Si es posible, muestre un ID de interfaz generado dinámicamente en Windows.</a:t>
            </a:r>
          </a:p>
          <a:p>
            <a:pPr lvl="2" rtl="0">
              <a:lnSpc>
                <a:spcPct val="85000"/>
              </a:lnSpc>
              <a:spcBef>
                <a:spcPct val="30000"/>
              </a:spcBef>
            </a:pPr>
            <a:r>
              <a:rPr lang="es-419" sz="1600"/>
              <a:t>Si es posible, muestre un ID de interfaz generado dinámicamente en un router Cisco.</a:t>
            </a:r>
          </a:p>
          <a:p>
            <a:pPr>
              <a:lnSpc>
                <a:spcPct val="85000"/>
              </a:lnSpc>
              <a:spcBef>
                <a:spcPct val="30000"/>
              </a:spcBef>
            </a:pPr>
            <a:endParaRPr lang="en-US" sz="1400" dirty="0"/>
          </a:p>
          <a:p>
            <a:pPr lvl="1">
              <a:lnSpc>
                <a:spcPct val="85000"/>
              </a:lnSpc>
              <a:spcBef>
                <a:spcPct val="30000"/>
              </a:spcBef>
            </a:pPr>
            <a:endParaRPr lang="en-US" sz="1200" dirty="0"/>
          </a:p>
          <a:p>
            <a:pPr eaLnBrk="1" hangingPunct="1">
              <a:lnSpc>
                <a:spcPct val="85000"/>
              </a:lnSpc>
              <a:spcBef>
                <a:spcPct val="30000"/>
              </a:spcBef>
            </a:pPr>
            <a:endParaRPr lang="en-US" sz="1400" dirty="0"/>
          </a:p>
          <a:p>
            <a:pPr lvl="1">
              <a:lnSpc>
                <a:spcPct val="85000"/>
              </a:lnSpc>
              <a:spcBef>
                <a:spcPct val="30000"/>
              </a:spcBef>
            </a:pPr>
            <a:endParaRPr lang="en-US" sz="1200" dirty="0"/>
          </a:p>
          <a:p>
            <a:pPr lvl="1">
              <a:lnSpc>
                <a:spcPct val="85000"/>
              </a:lnSpc>
              <a:spcBef>
                <a:spcPct val="30000"/>
              </a:spcBef>
            </a:pPr>
            <a:endParaRPr lang="en-US" sz="1200" dirty="0"/>
          </a:p>
          <a:p>
            <a:pPr lvl="1">
              <a:lnSpc>
                <a:spcPct val="85000"/>
              </a:lnSpc>
              <a:spcBef>
                <a:spcPct val="30000"/>
              </a:spcBef>
            </a:pPr>
            <a:endParaRPr lang="en-US" sz="1200" dirty="0"/>
          </a:p>
          <a:p>
            <a:pPr eaLnBrk="1" hangingPunct="1">
              <a:lnSpc>
                <a:spcPct val="85000"/>
              </a:lnSpc>
              <a:spcBef>
                <a:spcPct val="30000"/>
              </a:spcBef>
            </a:pPr>
            <a:endParaRPr lang="en-US" sz="1400" dirty="0"/>
          </a:p>
          <a:p>
            <a:pPr marL="630238" lvl="2" indent="-214313">
              <a:buFont typeface="Arial" panose="020B0604020202020204" pitchFamily="34" charset="0"/>
              <a:buChar char="•"/>
            </a:pPr>
            <a:endParaRPr lang="en-US" sz="1100" dirty="0"/>
          </a:p>
          <a:p>
            <a:pPr marL="630238" lvl="2" indent="-214313">
              <a:buFont typeface="Arial" panose="020B0604020202020204" pitchFamily="34" charset="0"/>
              <a:buChar char="•"/>
            </a:pPr>
            <a:endParaRPr lang="en-US" sz="1400" dirty="0"/>
          </a:p>
          <a:p>
            <a:pPr eaLnBrk="1" hangingPunct="1">
              <a:lnSpc>
                <a:spcPct val="85000"/>
              </a:lnSpc>
              <a:spcBef>
                <a:spcPct val="30000"/>
              </a:spcBef>
            </a:pPr>
            <a:endParaRPr lang="en-US" sz="1400" b="1" dirty="0">
              <a:solidFill>
                <a:srgbClr val="FF0000"/>
              </a:solidFill>
            </a:endParaRPr>
          </a:p>
          <a:p>
            <a:pPr eaLnBrk="1" hangingPunct="1">
              <a:lnSpc>
                <a:spcPct val="85000"/>
              </a:lnSpc>
              <a:spcBef>
                <a:spcPct val="30000"/>
              </a:spcBef>
            </a:pPr>
            <a:endParaRPr lang="en-US" sz="1400" dirty="0"/>
          </a:p>
        </p:txBody>
      </p:sp>
    </p:spTree>
    <p:custDataLst>
      <p:tags r:id="rId1"/>
    </p:custDataLst>
    <p:extLst>
      <p:ext uri="{BB962C8B-B14F-4D97-AF65-F5344CB8AC3E}">
        <p14:creationId xmlns:p14="http://schemas.microsoft.com/office/powerpoint/2010/main" val="3499892337"/>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s-419"/>
              <a:t>Módulo 12: Buenas prácticas (Continuación)</a:t>
            </a:r>
          </a:p>
        </p:txBody>
      </p:sp>
      <p:sp>
        <p:nvSpPr>
          <p:cNvPr id="11266" name="Rectangle 34"/>
          <p:cNvSpPr>
            <a:spLocks noGrp="1" noChangeArrowheads="1"/>
          </p:cNvSpPr>
          <p:nvPr>
            <p:ph idx="1"/>
          </p:nvPr>
        </p:nvSpPr>
        <p:spPr>
          <a:xfrm>
            <a:off x="145357" y="946788"/>
            <a:ext cx="8853286" cy="4155319"/>
          </a:xfrm>
        </p:spPr>
        <p:txBody>
          <a:bodyPr/>
          <a:lstStyle/>
          <a:p>
            <a:pPr marL="0" indent="0" rtl="0" eaLnBrk="1" hangingPunct="1">
              <a:lnSpc>
                <a:spcPct val="85000"/>
              </a:lnSpc>
              <a:spcBef>
                <a:spcPct val="30000"/>
              </a:spcBef>
              <a:buNone/>
            </a:pPr>
            <a:r>
              <a:rPr lang="es-419" sz="1600"/>
              <a:t>Tema 12.7</a:t>
            </a:r>
          </a:p>
          <a:p>
            <a:pPr lvl="1" rtl="0">
              <a:lnSpc>
                <a:spcPct val="85000"/>
              </a:lnSpc>
              <a:spcBef>
                <a:spcPct val="30000"/>
              </a:spcBef>
            </a:pPr>
            <a:r>
              <a:rPr lang="es-419" sz="1600"/>
              <a:t>Pregunte a los estudiantes o tenga un debate en clase</a:t>
            </a:r>
          </a:p>
          <a:p>
            <a:pPr lvl="2" rtl="0">
              <a:lnSpc>
                <a:spcPct val="85000"/>
              </a:lnSpc>
              <a:spcBef>
                <a:spcPct val="30000"/>
              </a:spcBef>
            </a:pPr>
            <a:r>
              <a:rPr lang="es-419" sz="1600"/>
              <a:t>¿Cómo utiliza IPv6 la multidifusión para realizar las funciones que IPv4 realizó con las difusiones?</a:t>
            </a:r>
          </a:p>
          <a:p>
            <a:pPr marL="0" indent="0" rtl="0">
              <a:lnSpc>
                <a:spcPct val="85000"/>
              </a:lnSpc>
              <a:spcBef>
                <a:spcPct val="30000"/>
              </a:spcBef>
              <a:buNone/>
            </a:pPr>
            <a:r>
              <a:rPr lang="es-419" sz="1600"/>
              <a:t>Tema 12.8</a:t>
            </a:r>
          </a:p>
          <a:p>
            <a:pPr lvl="1" rtl="0">
              <a:lnSpc>
                <a:spcPct val="85000"/>
              </a:lnSpc>
              <a:spcBef>
                <a:spcPct val="30000"/>
              </a:spcBef>
            </a:pPr>
            <a:r>
              <a:rPr lang="es-419" sz="1600"/>
              <a:t>Pregunte a los estudiantes o tenga un debate en clase</a:t>
            </a:r>
          </a:p>
          <a:p>
            <a:pPr lvl="2" rtl="0">
              <a:lnSpc>
                <a:spcPct val="85000"/>
              </a:lnSpc>
              <a:spcBef>
                <a:spcPct val="30000"/>
              </a:spcBef>
            </a:pPr>
            <a:r>
              <a:rPr lang="es-419" sz="1600"/>
              <a:t>Trabajar a través de problemas de subredes de ejemplo en la pizarra. Mostrar ejemplos en diferentes hextetos.</a:t>
            </a:r>
          </a:p>
          <a:p>
            <a:pPr lvl="1">
              <a:lnSpc>
                <a:spcPct val="85000"/>
              </a:lnSpc>
              <a:spcBef>
                <a:spcPct val="30000"/>
              </a:spcBef>
            </a:pPr>
            <a:endParaRPr lang="en-US" sz="1200" dirty="0"/>
          </a:p>
          <a:p>
            <a:pPr eaLnBrk="1" hangingPunct="1">
              <a:lnSpc>
                <a:spcPct val="85000"/>
              </a:lnSpc>
              <a:spcBef>
                <a:spcPct val="30000"/>
              </a:spcBef>
            </a:pPr>
            <a:endParaRPr lang="en-US" sz="1400" dirty="0"/>
          </a:p>
          <a:p>
            <a:pPr lvl="1">
              <a:lnSpc>
                <a:spcPct val="85000"/>
              </a:lnSpc>
              <a:spcBef>
                <a:spcPct val="30000"/>
              </a:spcBef>
            </a:pPr>
            <a:endParaRPr lang="en-US" sz="1200" dirty="0"/>
          </a:p>
          <a:p>
            <a:pPr lvl="1">
              <a:lnSpc>
                <a:spcPct val="85000"/>
              </a:lnSpc>
              <a:spcBef>
                <a:spcPct val="30000"/>
              </a:spcBef>
            </a:pPr>
            <a:endParaRPr lang="en-US" sz="1200" dirty="0"/>
          </a:p>
          <a:p>
            <a:pPr lvl="1">
              <a:lnSpc>
                <a:spcPct val="85000"/>
              </a:lnSpc>
              <a:spcBef>
                <a:spcPct val="30000"/>
              </a:spcBef>
            </a:pPr>
            <a:endParaRPr lang="en-US" sz="1200" dirty="0"/>
          </a:p>
          <a:p>
            <a:pPr eaLnBrk="1" hangingPunct="1">
              <a:lnSpc>
                <a:spcPct val="85000"/>
              </a:lnSpc>
              <a:spcBef>
                <a:spcPct val="30000"/>
              </a:spcBef>
            </a:pPr>
            <a:endParaRPr lang="en-US" sz="1400" dirty="0"/>
          </a:p>
          <a:p>
            <a:pPr marL="630238" lvl="2" indent="-214313">
              <a:buFont typeface="Arial" panose="020B0604020202020204" pitchFamily="34" charset="0"/>
              <a:buChar char="•"/>
            </a:pPr>
            <a:endParaRPr lang="en-US" sz="1100" dirty="0"/>
          </a:p>
          <a:p>
            <a:pPr marL="630238" lvl="2" indent="-214313">
              <a:buFont typeface="Arial" panose="020B0604020202020204" pitchFamily="34" charset="0"/>
              <a:buChar char="•"/>
            </a:pPr>
            <a:endParaRPr lang="en-US" sz="1400" dirty="0"/>
          </a:p>
          <a:p>
            <a:pPr eaLnBrk="1" hangingPunct="1">
              <a:lnSpc>
                <a:spcPct val="85000"/>
              </a:lnSpc>
              <a:spcBef>
                <a:spcPct val="30000"/>
              </a:spcBef>
            </a:pPr>
            <a:endParaRPr lang="en-US" sz="1400" b="1" dirty="0">
              <a:solidFill>
                <a:srgbClr val="FF0000"/>
              </a:solidFill>
            </a:endParaRPr>
          </a:p>
          <a:p>
            <a:pPr eaLnBrk="1" hangingPunct="1">
              <a:lnSpc>
                <a:spcPct val="85000"/>
              </a:lnSpc>
              <a:spcBef>
                <a:spcPct val="30000"/>
              </a:spcBef>
            </a:pPr>
            <a:endParaRPr lang="en-US" sz="1400" dirty="0"/>
          </a:p>
        </p:txBody>
      </p:sp>
    </p:spTree>
    <p:custDataLst>
      <p:tags r:id="rId1"/>
    </p:custDataLst>
    <p:extLst>
      <p:ext uri="{BB962C8B-B14F-4D97-AF65-F5344CB8AC3E}">
        <p14:creationId xmlns:p14="http://schemas.microsoft.com/office/powerpoint/2010/main" val="1193017539"/>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2316480"/>
            <a:ext cx="6672708" cy="1080143"/>
          </a:xfrm>
        </p:spPr>
        <p:txBody>
          <a:bodyPr/>
          <a:lstStyle/>
          <a:p>
            <a:pPr rtl="0"/>
            <a:r>
              <a:rPr lang="es-419">
                <a:solidFill>
                  <a:schemeClr val="accent5">
                    <a:lumMod val="40000"/>
                    <a:lumOff val="60000"/>
                  </a:schemeClr>
                </a:solidFill>
              </a:rPr>
              <a:t>Módulo 12: direccionamiento IPv6</a:t>
            </a:r>
          </a:p>
        </p:txBody>
      </p:sp>
      <p:sp>
        <p:nvSpPr>
          <p:cNvPr id="7" name="Subtitle 6"/>
          <p:cNvSpPr>
            <a:spLocks noGrp="1"/>
          </p:cNvSpPr>
          <p:nvPr>
            <p:ph type="subTitle" idx="1"/>
          </p:nvPr>
        </p:nvSpPr>
        <p:spPr>
          <a:xfrm>
            <a:off x="469497" y="3809526"/>
            <a:ext cx="2368954" cy="902174"/>
          </a:xfrm>
        </p:spPr>
        <p:txBody>
          <a:bodyPr/>
          <a:lstStyle/>
          <a:p>
            <a:pPr rtl="0"/>
            <a:r>
              <a:rPr lang="es-419">
                <a:solidFill>
                  <a:schemeClr val="accent5">
                    <a:lumMod val="40000"/>
                    <a:lumOff val="60000"/>
                  </a:schemeClr>
                </a:solidFill>
              </a:rPr>
              <a:t>Introducción a Redes v7.0 (ITN)</a:t>
            </a:r>
          </a:p>
          <a:p>
            <a:endParaRPr lang="en-US" dirty="0"/>
          </a:p>
        </p:txBody>
      </p:sp>
    </p:spTree>
    <p:custDataLst>
      <p:tags r:id="rId1"/>
    </p:custDataLst>
    <p:extLst>
      <p:ext uri="{BB962C8B-B14F-4D97-AF65-F5344CB8AC3E}">
        <p14:creationId xmlns:p14="http://schemas.microsoft.com/office/powerpoint/2010/main" val="1989389863"/>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p:txBody>
          <a:bodyPr/>
          <a:lstStyle/>
          <a:p>
            <a:pPr rtl="0" eaLnBrk="1" hangingPunct="1"/>
            <a:r>
              <a:rPr lang="es-419"/>
              <a:t>Objetivos del módulo</a:t>
            </a:r>
          </a:p>
        </p:txBody>
      </p:sp>
      <p:sp>
        <p:nvSpPr>
          <p:cNvPr id="3" name="Rectangle 1">
            <a:extLst>
              <a:ext uri="{FF2B5EF4-FFF2-40B4-BE49-F238E27FC236}">
                <a16:creationId xmlns:a16="http://schemas.microsoft.com/office/drawing/2014/main" id="{B5758CB9-E7D6-4639-ACDC-3F86DC2D2F72}"/>
              </a:ext>
            </a:extLst>
          </p:cNvPr>
          <p:cNvSpPr>
            <a:spLocks noChangeArrowheads="1"/>
          </p:cNvSpPr>
          <p:nvPr/>
        </p:nvSpPr>
        <p:spPr bwMode="auto">
          <a:xfrm>
            <a:off x="364511" y="821755"/>
            <a:ext cx="8012573"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419" sz="1600" b="1" i="0" u="none" strike="noStrike" cap="none" normalizeH="0" baseline="0">
                <a:ln>
                  <a:noFill/>
                </a:ln>
                <a:solidFill>
                  <a:schemeClr val="tx1"/>
                </a:solidFill>
                <a:effectLst/>
                <a:latin typeface="+mn-lt"/>
                <a:ea typeface="Calibri" panose="020F0502020204030204" pitchFamily="34" charset="0"/>
                <a:cs typeface="Calibri" panose="020F0502020204030204" pitchFamily="34" charset="0"/>
              </a:rPr>
              <a:t>Título del módulo: </a:t>
            </a:r>
            <a:r>
              <a:rPr kumimoji="0" lang="es-419" sz="1600" b="0" i="0" u="none" strike="noStrike" cap="none" normalizeH="0" baseline="0">
                <a:ln>
                  <a:noFill/>
                </a:ln>
                <a:solidFill>
                  <a:schemeClr val="tx1"/>
                </a:solidFill>
                <a:effectLst/>
                <a:latin typeface="+mn-lt"/>
                <a:ea typeface="Calibri" panose="020F0502020204030204" pitchFamily="34" charset="0"/>
                <a:cs typeface="Calibri" panose="020F0502020204030204" pitchFamily="34" charset="0"/>
              </a:rPr>
              <a:t>Direccionamiento IPv6</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419" sz="1600" b="1" i="0" u="none" strike="noStrike" cap="none" normalizeH="0" baseline="0">
                <a:ln>
                  <a:noFill/>
                </a:ln>
                <a:solidFill>
                  <a:schemeClr val="tx1"/>
                </a:solidFill>
                <a:effectLst/>
                <a:latin typeface="+mn-lt"/>
                <a:ea typeface="Calibri" panose="020F0502020204030204" pitchFamily="34" charset="0"/>
                <a:cs typeface="Calibri" panose="020F0502020204030204" pitchFamily="34" charset="0"/>
              </a:rPr>
              <a:t>Objetivo del módulo</a:t>
            </a:r>
            <a:r>
              <a:rPr kumimoji="0" lang="es-419" sz="1600" b="0" i="0" u="none" strike="noStrike" cap="none" normalizeH="0" baseline="0">
                <a:ln>
                  <a:noFill/>
                </a:ln>
                <a:solidFill>
                  <a:schemeClr val="tx1"/>
                </a:solidFill>
                <a:effectLst/>
                <a:latin typeface="+mn-lt"/>
                <a:ea typeface="Calibri" panose="020F0502020204030204" pitchFamily="34" charset="0"/>
                <a:cs typeface="Calibri" panose="020F0502020204030204" pitchFamily="34" charset="0"/>
              </a:rPr>
              <a:t>: Implementar un esquema de direccionamiento IPv6.</a:t>
            </a:r>
            <a:r>
              <a:rPr kumimoji="0" lang="es-419" sz="12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5" name="Table 4">
            <a:extLst>
              <a:ext uri="{FF2B5EF4-FFF2-40B4-BE49-F238E27FC236}">
                <a16:creationId xmlns:a16="http://schemas.microsoft.com/office/drawing/2014/main" id="{455F2CA0-8AB1-46F5-A42B-3D4DECC8AA64}"/>
              </a:ext>
            </a:extLst>
          </p:cNvPr>
          <p:cNvGraphicFramePr>
            <a:graphicFrameLocks noGrp="1"/>
          </p:cNvGraphicFramePr>
          <p:nvPr>
            <p:extLst>
              <p:ext uri="{D42A27DB-BD31-4B8C-83A1-F6EECF244321}">
                <p14:modId xmlns:p14="http://schemas.microsoft.com/office/powerpoint/2010/main" val="879590912"/>
              </p:ext>
            </p:extLst>
          </p:nvPr>
        </p:nvGraphicFramePr>
        <p:xfrm>
          <a:off x="642616" y="1952562"/>
          <a:ext cx="7456362" cy="2349385"/>
        </p:xfrm>
        <a:graphic>
          <a:graphicData uri="http://schemas.openxmlformats.org/drawingml/2006/table">
            <a:tbl>
              <a:tblPr firstRow="1" firstCol="1" bandRow="1">
                <a:tableStyleId>{5C22544A-7EE6-4342-B048-85BDC9FD1C3A}</a:tableStyleId>
              </a:tblPr>
              <a:tblGrid>
                <a:gridCol w="3728181">
                  <a:extLst>
                    <a:ext uri="{9D8B030D-6E8A-4147-A177-3AD203B41FA5}">
                      <a16:colId xmlns:a16="http://schemas.microsoft.com/office/drawing/2014/main" val="1523797708"/>
                    </a:ext>
                  </a:extLst>
                </a:gridCol>
                <a:gridCol w="3728181">
                  <a:extLst>
                    <a:ext uri="{9D8B030D-6E8A-4147-A177-3AD203B41FA5}">
                      <a16:colId xmlns:a16="http://schemas.microsoft.com/office/drawing/2014/main" val="2750207184"/>
                    </a:ext>
                  </a:extLst>
                </a:gridCol>
              </a:tblGrid>
              <a:tr h="272935">
                <a:tc>
                  <a:txBody>
                    <a:bodyPr/>
                    <a:lstStyle/>
                    <a:p>
                      <a:pPr marL="0" marR="0" rtl="0">
                        <a:lnSpc>
                          <a:spcPct val="107000"/>
                        </a:lnSpc>
                        <a:spcBef>
                          <a:spcPts val="0"/>
                        </a:spcBef>
                        <a:spcAft>
                          <a:spcPts val="0"/>
                        </a:spcAft>
                      </a:pPr>
                      <a:r>
                        <a:rPr lang="es-419" sz="1050">
                          <a:effectLst/>
                        </a:rPr>
                        <a:t>Título del tema</a:t>
                      </a:r>
                    </a:p>
                  </a:txBody>
                  <a:tcPr marL="68580" marR="68580" marT="0" marB="0"/>
                </a:tc>
                <a:tc>
                  <a:txBody>
                    <a:bodyPr/>
                    <a:lstStyle/>
                    <a:p>
                      <a:pPr marL="0" marR="0" rtl="0">
                        <a:lnSpc>
                          <a:spcPct val="107000"/>
                        </a:lnSpc>
                        <a:spcBef>
                          <a:spcPts val="0"/>
                        </a:spcBef>
                        <a:spcAft>
                          <a:spcPts val="0"/>
                        </a:spcAft>
                      </a:pPr>
                      <a:r>
                        <a:rPr lang="es-419" sz="1050">
                          <a:effectLst/>
                        </a:rPr>
                        <a:t>Objetivo del tema</a:t>
                      </a:r>
                    </a:p>
                  </a:txBody>
                  <a:tcPr marL="68580" marR="68580" marT="0" marB="0"/>
                </a:tc>
                <a:extLst>
                  <a:ext uri="{0D108BD9-81ED-4DB2-BD59-A6C34878D82A}">
                    <a16:rowId xmlns:a16="http://schemas.microsoft.com/office/drawing/2014/main" val="1874061904"/>
                  </a:ext>
                </a:extLst>
              </a:tr>
              <a:tr h="333554">
                <a:tc>
                  <a:txBody>
                    <a:bodyPr/>
                    <a:lstStyle/>
                    <a:p>
                      <a:pPr rtl="0" fontAlgn="ctr"/>
                      <a:r>
                        <a:rPr lang="es-419" sz="1050" b="0">
                          <a:effectLst/>
                        </a:rPr>
                        <a:t>Problemas con IPv4</a:t>
                      </a:r>
                    </a:p>
                  </a:txBody>
                  <a:tcPr marL="47625" marR="47625" marT="47625" marB="47625" anchor="ctr"/>
                </a:tc>
                <a:tc>
                  <a:txBody>
                    <a:bodyPr/>
                    <a:lstStyle/>
                    <a:p>
                      <a:pPr rtl="0" fontAlgn="ctr"/>
                      <a:r>
                        <a:rPr lang="es-419" sz="1050"/>
                        <a:t>Explique la necesidad de la asignación de direcciones IPv6.</a:t>
                      </a:r>
                    </a:p>
                    <a:p>
                      <a:pPr fontAlgn="ctr"/>
                      <a:endParaRPr lang="en-US" sz="1050" b="0" dirty="0">
                        <a:effectLst/>
                      </a:endParaRPr>
                    </a:p>
                  </a:txBody>
                  <a:tcPr marL="47625" marR="47625" marT="47625" marB="47625" anchor="ctr"/>
                </a:tc>
                <a:extLst>
                  <a:ext uri="{0D108BD9-81ED-4DB2-BD59-A6C34878D82A}">
                    <a16:rowId xmlns:a16="http://schemas.microsoft.com/office/drawing/2014/main" val="1646858405"/>
                  </a:ext>
                </a:extLst>
              </a:tr>
              <a:tr h="333554">
                <a:tc>
                  <a:txBody>
                    <a:bodyPr/>
                    <a:lstStyle/>
                    <a:p>
                      <a:pPr rtl="0" fontAlgn="ctr"/>
                      <a:r>
                        <a:rPr lang="es-419" sz="1050" b="0"/>
                        <a:t>Representación de direcciones IPv6</a:t>
                      </a:r>
                    </a:p>
                  </a:txBody>
                  <a:tcPr marL="47625" marR="47625" marT="47625" marB="47625" anchor="ctr"/>
                </a:tc>
                <a:tc>
                  <a:txBody>
                    <a:bodyPr/>
                    <a:lstStyle/>
                    <a:p>
                      <a:pPr rtl="0" fontAlgn="ctr"/>
                      <a:r>
                        <a:rPr lang="es-419" sz="1050"/>
                        <a:t>Explique cómo se representan las direcciones IPv6.</a:t>
                      </a:r>
                    </a:p>
                    <a:p>
                      <a:pPr fontAlgn="ctr"/>
                      <a:endParaRPr lang="en-US" sz="1050" b="0" dirty="0">
                        <a:effectLst/>
                      </a:endParaRPr>
                    </a:p>
                  </a:txBody>
                  <a:tcPr marL="47625" marR="47625" marT="47625" marB="47625" anchor="ctr"/>
                </a:tc>
                <a:extLst>
                  <a:ext uri="{0D108BD9-81ED-4DB2-BD59-A6C34878D82A}">
                    <a16:rowId xmlns:a16="http://schemas.microsoft.com/office/drawing/2014/main" val="3216917477"/>
                  </a:ext>
                </a:extLst>
              </a:tr>
              <a:tr h="333554">
                <a:tc>
                  <a:txBody>
                    <a:bodyPr/>
                    <a:lstStyle/>
                    <a:p>
                      <a:pPr rtl="0" fontAlgn="ctr"/>
                      <a:r>
                        <a:rPr lang="es-419" sz="1050" b="0"/>
                        <a:t>Tipos de direcciones IPv6</a:t>
                      </a:r>
                    </a:p>
                  </a:txBody>
                  <a:tcPr marL="47625" marR="47625" marT="47625" marB="47625" anchor="ctr"/>
                </a:tc>
                <a:tc>
                  <a:txBody>
                    <a:bodyPr/>
                    <a:lstStyle/>
                    <a:p>
                      <a:pPr rtl="0" fontAlgn="ctr"/>
                      <a:r>
                        <a:rPr lang="es-419" sz="1050"/>
                        <a:t>Compare los tipos de direcciones de red IPv6.</a:t>
                      </a:r>
                    </a:p>
                    <a:p>
                      <a:pPr fontAlgn="ctr"/>
                      <a:endParaRPr lang="en-US" sz="1050" b="0" dirty="0">
                        <a:effectLst/>
                      </a:endParaRPr>
                    </a:p>
                  </a:txBody>
                  <a:tcPr marL="47625" marR="47625" marT="47625" marB="47625" anchor="ctr"/>
                </a:tc>
                <a:extLst>
                  <a:ext uri="{0D108BD9-81ED-4DB2-BD59-A6C34878D82A}">
                    <a16:rowId xmlns:a16="http://schemas.microsoft.com/office/drawing/2014/main" val="223668542"/>
                  </a:ext>
                </a:extLst>
              </a:tr>
              <a:tr h="201235">
                <a:tc>
                  <a:txBody>
                    <a:bodyPr/>
                    <a:lstStyle/>
                    <a:p>
                      <a:pPr rtl="0" fontAlgn="ctr"/>
                      <a:r>
                        <a:rPr lang="es-419" sz="1050" b="0"/>
                        <a:t>Configuración estática de GUA y LLA</a:t>
                      </a:r>
                    </a:p>
                  </a:txBody>
                  <a:tcPr marL="47625" marR="47625" marT="47625" marB="47625" anchor="ctr"/>
                </a:tc>
                <a:tc>
                  <a:txBody>
                    <a:bodyPr/>
                    <a:lstStyle/>
                    <a:p>
                      <a:pPr rtl="0" fontAlgn="ctr"/>
                      <a:r>
                        <a:rPr lang="es-419" sz="1050"/>
                        <a:t>Explicar cómo configurar direcciones de red unicast y link-local del IPv6 de forma estática.</a:t>
                      </a:r>
                    </a:p>
                  </a:txBody>
                  <a:tcPr marL="47625" marR="47625" marT="47625" marB="47625" anchor="ctr"/>
                </a:tc>
                <a:extLst>
                  <a:ext uri="{0D108BD9-81ED-4DB2-BD59-A6C34878D82A}">
                    <a16:rowId xmlns:a16="http://schemas.microsoft.com/office/drawing/2014/main" val="1435904258"/>
                  </a:ext>
                </a:extLst>
              </a:tr>
              <a:tr h="333554">
                <a:tc>
                  <a:txBody>
                    <a:bodyPr/>
                    <a:lstStyle/>
                    <a:p>
                      <a:pPr rtl="0" fontAlgn="ctr"/>
                      <a:r>
                        <a:rPr lang="es-419" sz="1050" b="0"/>
                        <a:t>Direccionamiento dinámico para GUA IPv6</a:t>
                      </a:r>
                    </a:p>
                  </a:txBody>
                  <a:tcPr marL="47625" marR="47625" marT="47625" marB="47625" anchor="ctr"/>
                </a:tc>
                <a:tc>
                  <a:txBody>
                    <a:bodyPr/>
                    <a:lstStyle/>
                    <a:p>
                      <a:pPr rtl="0" fontAlgn="ctr"/>
                      <a:r>
                        <a:rPr lang="es-419" sz="1050"/>
                        <a:t>Explique cómo configurar las direcciones global unicast de forma dinámica.</a:t>
                      </a:r>
                    </a:p>
                  </a:txBody>
                  <a:tcPr marL="47625" marR="47625" marT="47625" marB="47625" anchor="ctr"/>
                </a:tc>
                <a:extLst>
                  <a:ext uri="{0D108BD9-81ED-4DB2-BD59-A6C34878D82A}">
                    <a16:rowId xmlns:a16="http://schemas.microsoft.com/office/drawing/2014/main" val="131737215"/>
                  </a:ext>
                </a:extLst>
              </a:tr>
            </a:tbl>
          </a:graphicData>
        </a:graphic>
      </p:graphicFrame>
    </p:spTree>
    <p:custDataLst>
      <p:tags r:id="rId1"/>
    </p:custDataLst>
    <p:extLst>
      <p:ext uri="{BB962C8B-B14F-4D97-AF65-F5344CB8AC3E}">
        <p14:creationId xmlns:p14="http://schemas.microsoft.com/office/powerpoint/2010/main" val="111192384"/>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p:txBody>
          <a:bodyPr/>
          <a:lstStyle/>
          <a:p>
            <a:pPr rtl="0" eaLnBrk="1" hangingPunct="1"/>
            <a:r>
              <a:rPr lang="es-419"/>
              <a:t>Objetivos del Módulo (Cont.)</a:t>
            </a:r>
          </a:p>
        </p:txBody>
      </p:sp>
      <p:sp>
        <p:nvSpPr>
          <p:cNvPr id="6" name="Rectangle 1">
            <a:extLst>
              <a:ext uri="{FF2B5EF4-FFF2-40B4-BE49-F238E27FC236}">
                <a16:creationId xmlns:a16="http://schemas.microsoft.com/office/drawing/2014/main" id="{EF3ABF05-935F-4C72-8377-C67A9CC04DA9}"/>
              </a:ext>
            </a:extLst>
          </p:cNvPr>
          <p:cNvSpPr>
            <a:spLocks noChangeArrowheads="1"/>
          </p:cNvSpPr>
          <p:nvPr/>
        </p:nvSpPr>
        <p:spPr bwMode="auto">
          <a:xfrm>
            <a:off x="364511" y="821755"/>
            <a:ext cx="8012573"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419" sz="1600" b="1" i="0" u="none" strike="noStrike" cap="none" normalizeH="0" baseline="0">
                <a:ln>
                  <a:noFill/>
                </a:ln>
                <a:solidFill>
                  <a:schemeClr val="tx1"/>
                </a:solidFill>
                <a:effectLst/>
                <a:latin typeface="+mn-lt"/>
                <a:ea typeface="Calibri" panose="020F0502020204030204" pitchFamily="34" charset="0"/>
                <a:cs typeface="Calibri" panose="020F0502020204030204" pitchFamily="34" charset="0"/>
              </a:rPr>
              <a:t>Título del módulo: </a:t>
            </a:r>
            <a:r>
              <a:rPr kumimoji="0" lang="es-419" sz="1600" b="0" i="0" u="none" strike="noStrike" cap="none" normalizeH="0" baseline="0">
                <a:ln>
                  <a:noFill/>
                </a:ln>
                <a:solidFill>
                  <a:schemeClr val="tx1"/>
                </a:solidFill>
                <a:effectLst/>
                <a:latin typeface="+mn-lt"/>
                <a:ea typeface="Calibri" panose="020F0502020204030204" pitchFamily="34" charset="0"/>
                <a:cs typeface="Calibri" panose="020F0502020204030204" pitchFamily="34" charset="0"/>
              </a:rPr>
              <a:t>Direccionamiento IPv6</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419" sz="1600" b="1" i="0" u="none" strike="noStrike" cap="none" normalizeH="0" baseline="0">
                <a:ln>
                  <a:noFill/>
                </a:ln>
                <a:solidFill>
                  <a:schemeClr val="tx1"/>
                </a:solidFill>
                <a:effectLst/>
                <a:latin typeface="+mn-lt"/>
                <a:ea typeface="Calibri" panose="020F0502020204030204" pitchFamily="34" charset="0"/>
                <a:cs typeface="Calibri" panose="020F0502020204030204" pitchFamily="34" charset="0"/>
              </a:rPr>
              <a:t>Objetivo del módulo</a:t>
            </a:r>
            <a:r>
              <a:rPr kumimoji="0" lang="es-419" sz="1600" b="0" i="0" u="none" strike="noStrike" cap="none" normalizeH="0" baseline="0">
                <a:ln>
                  <a:noFill/>
                </a:ln>
                <a:solidFill>
                  <a:schemeClr val="tx1"/>
                </a:solidFill>
                <a:effectLst/>
                <a:latin typeface="+mn-lt"/>
                <a:ea typeface="Calibri" panose="020F0502020204030204" pitchFamily="34" charset="0"/>
                <a:cs typeface="Calibri" panose="020F0502020204030204" pitchFamily="34" charset="0"/>
              </a:rPr>
              <a:t>: Implementar un esquema de direccionamiento IPv6.</a:t>
            </a:r>
            <a:r>
              <a:rPr kumimoji="0" lang="es-419" sz="12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5" name="Table 4">
            <a:extLst>
              <a:ext uri="{FF2B5EF4-FFF2-40B4-BE49-F238E27FC236}">
                <a16:creationId xmlns:a16="http://schemas.microsoft.com/office/drawing/2014/main" id="{455F2CA0-8AB1-46F5-A42B-3D4DECC8AA64}"/>
              </a:ext>
            </a:extLst>
          </p:cNvPr>
          <p:cNvGraphicFramePr>
            <a:graphicFrameLocks noGrp="1"/>
          </p:cNvGraphicFramePr>
          <p:nvPr>
            <p:extLst>
              <p:ext uri="{D42A27DB-BD31-4B8C-83A1-F6EECF244321}">
                <p14:modId xmlns:p14="http://schemas.microsoft.com/office/powerpoint/2010/main" val="2365775158"/>
              </p:ext>
            </p:extLst>
          </p:nvPr>
        </p:nvGraphicFramePr>
        <p:xfrm>
          <a:off x="642616" y="2013235"/>
          <a:ext cx="7456362" cy="1117029"/>
        </p:xfrm>
        <a:graphic>
          <a:graphicData uri="http://schemas.openxmlformats.org/drawingml/2006/table">
            <a:tbl>
              <a:tblPr firstRow="1" firstCol="1" bandRow="1">
                <a:tableStyleId>{5C22544A-7EE6-4342-B048-85BDC9FD1C3A}</a:tableStyleId>
              </a:tblPr>
              <a:tblGrid>
                <a:gridCol w="3091184">
                  <a:extLst>
                    <a:ext uri="{9D8B030D-6E8A-4147-A177-3AD203B41FA5}">
                      <a16:colId xmlns:a16="http://schemas.microsoft.com/office/drawing/2014/main" val="1523797708"/>
                    </a:ext>
                  </a:extLst>
                </a:gridCol>
                <a:gridCol w="4365178">
                  <a:extLst>
                    <a:ext uri="{9D8B030D-6E8A-4147-A177-3AD203B41FA5}">
                      <a16:colId xmlns:a16="http://schemas.microsoft.com/office/drawing/2014/main" val="2750207184"/>
                    </a:ext>
                  </a:extLst>
                </a:gridCol>
              </a:tblGrid>
              <a:tr h="272935">
                <a:tc>
                  <a:txBody>
                    <a:bodyPr/>
                    <a:lstStyle/>
                    <a:p>
                      <a:pPr marL="0" marR="0" rtl="0">
                        <a:lnSpc>
                          <a:spcPct val="107000"/>
                        </a:lnSpc>
                        <a:spcBef>
                          <a:spcPts val="0"/>
                        </a:spcBef>
                        <a:spcAft>
                          <a:spcPts val="0"/>
                        </a:spcAft>
                      </a:pPr>
                      <a:r>
                        <a:rPr lang="es-419" sz="1050">
                          <a:effectLst/>
                        </a:rPr>
                        <a:t>Título del tema</a:t>
                      </a:r>
                    </a:p>
                  </a:txBody>
                  <a:tcPr marL="68580" marR="68580" marT="0" marB="0"/>
                </a:tc>
                <a:tc>
                  <a:txBody>
                    <a:bodyPr/>
                    <a:lstStyle/>
                    <a:p>
                      <a:pPr marL="0" marR="0" rtl="0">
                        <a:lnSpc>
                          <a:spcPct val="107000"/>
                        </a:lnSpc>
                        <a:spcBef>
                          <a:spcPts val="0"/>
                        </a:spcBef>
                        <a:spcAft>
                          <a:spcPts val="0"/>
                        </a:spcAft>
                      </a:pPr>
                      <a:r>
                        <a:rPr lang="es-419" sz="1050">
                          <a:effectLst/>
                        </a:rPr>
                        <a:t>Objetivo del tema</a:t>
                      </a:r>
                    </a:p>
                  </a:txBody>
                  <a:tcPr marL="68580" marR="68580" marT="0" marB="0"/>
                </a:tc>
                <a:extLst>
                  <a:ext uri="{0D108BD9-81ED-4DB2-BD59-A6C34878D82A}">
                    <a16:rowId xmlns:a16="http://schemas.microsoft.com/office/drawing/2014/main" val="1874061904"/>
                  </a:ext>
                </a:extLst>
              </a:tr>
              <a:tr h="333554">
                <a:tc>
                  <a:txBody>
                    <a:bodyPr/>
                    <a:lstStyle/>
                    <a:p>
                      <a:pPr rtl="0" fontAlgn="ctr"/>
                      <a:r>
                        <a:rPr lang="es-419" sz="1050" b="0"/>
                        <a:t>Direccionamiento dinámico para las LLAS IPv6</a:t>
                      </a:r>
                    </a:p>
                  </a:txBody>
                  <a:tcPr marL="47625" marR="47625" marT="47625" marB="47625" anchor="ctr"/>
                </a:tc>
                <a:tc>
                  <a:txBody>
                    <a:bodyPr/>
                    <a:lstStyle/>
                    <a:p>
                      <a:pPr rtl="0" fontAlgn="ctr"/>
                      <a:r>
                        <a:rPr lang="es-419" sz="1050"/>
                        <a:t>Configure dinámicamente direcciones link-local.</a:t>
                      </a:r>
                    </a:p>
                  </a:txBody>
                  <a:tcPr marL="47625" marR="47625" marT="47625" marB="47625" anchor="ctr"/>
                </a:tc>
                <a:extLst>
                  <a:ext uri="{0D108BD9-81ED-4DB2-BD59-A6C34878D82A}">
                    <a16:rowId xmlns:a16="http://schemas.microsoft.com/office/drawing/2014/main" val="3818444524"/>
                  </a:ext>
                </a:extLst>
              </a:tr>
              <a:tr h="201235">
                <a:tc>
                  <a:txBody>
                    <a:bodyPr/>
                    <a:lstStyle/>
                    <a:p>
                      <a:pPr rtl="0" fontAlgn="ctr"/>
                      <a:r>
                        <a:rPr lang="es-419" sz="1050" b="0"/>
                        <a:t>Direcciones Multicast de  IPv6</a:t>
                      </a:r>
                    </a:p>
                  </a:txBody>
                  <a:tcPr marL="47625" marR="47625" marT="47625" marB="47625" anchor="ctr"/>
                </a:tc>
                <a:tc>
                  <a:txBody>
                    <a:bodyPr/>
                    <a:lstStyle/>
                    <a:p>
                      <a:pPr rtl="0" fontAlgn="ctr"/>
                      <a:r>
                        <a:rPr lang="es-419" sz="1050"/>
                        <a:t>Identificación de direcciones IPv6</a:t>
                      </a:r>
                    </a:p>
                  </a:txBody>
                  <a:tcPr marL="47625" marR="47625" marT="47625" marB="47625" anchor="ctr"/>
                </a:tc>
                <a:extLst>
                  <a:ext uri="{0D108BD9-81ED-4DB2-BD59-A6C34878D82A}">
                    <a16:rowId xmlns:a16="http://schemas.microsoft.com/office/drawing/2014/main" val="1846877670"/>
                  </a:ext>
                </a:extLst>
              </a:tr>
              <a:tr h="201235">
                <a:tc>
                  <a:txBody>
                    <a:bodyPr/>
                    <a:lstStyle/>
                    <a:p>
                      <a:pPr rtl="0" fontAlgn="ctr"/>
                      <a:r>
                        <a:rPr lang="es-419" sz="1050" b="0"/>
                        <a:t>División de subredes de una red IPv6</a:t>
                      </a:r>
                    </a:p>
                  </a:txBody>
                  <a:tcPr marL="47625" marR="47625" marT="47625" marB="47625" anchor="ctr"/>
                </a:tc>
                <a:tc>
                  <a:txBody>
                    <a:bodyPr/>
                    <a:lstStyle/>
                    <a:p>
                      <a:pPr rtl="0" fontAlgn="ctr"/>
                      <a:r>
                        <a:rPr lang="es-419" sz="1050"/>
                        <a:t>Implementación de un esquema de direccionamiento IPv6 dividido en subredes</a:t>
                      </a:r>
                    </a:p>
                  </a:txBody>
                  <a:tcPr marL="47625" marR="47625" marT="47625" marB="47625" anchor="ctr"/>
                </a:tc>
                <a:extLst>
                  <a:ext uri="{0D108BD9-81ED-4DB2-BD59-A6C34878D82A}">
                    <a16:rowId xmlns:a16="http://schemas.microsoft.com/office/drawing/2014/main" val="3702584445"/>
                  </a:ext>
                </a:extLst>
              </a:tr>
            </a:tbl>
          </a:graphicData>
        </a:graphic>
      </p:graphicFrame>
    </p:spTree>
    <p:custDataLst>
      <p:tags r:id="rId1"/>
    </p:custDataLst>
    <p:extLst>
      <p:ext uri="{BB962C8B-B14F-4D97-AF65-F5344CB8AC3E}">
        <p14:creationId xmlns:p14="http://schemas.microsoft.com/office/powerpoint/2010/main" val="1920584680"/>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244338"/>
            <a:ext cx="7598042" cy="1473462"/>
          </a:xfrm>
        </p:spPr>
        <p:txBody>
          <a:bodyPr/>
          <a:lstStyle/>
          <a:p>
            <a:pPr rtl="0"/>
            <a:r>
              <a:rPr lang="es-419">
                <a:solidFill>
                  <a:schemeClr val="accent5">
                    <a:lumMod val="40000"/>
                    <a:lumOff val="60000"/>
                  </a:schemeClr>
                </a:solidFill>
              </a:rPr>
              <a:t>12.1 Problemas de IPv4</a:t>
            </a:r>
          </a:p>
        </p:txBody>
      </p:sp>
    </p:spTree>
    <p:custDataLst>
      <p:tags r:id="rId1"/>
    </p:custDataLst>
    <p:extLst>
      <p:ext uri="{BB962C8B-B14F-4D97-AF65-F5344CB8AC3E}">
        <p14:creationId xmlns:p14="http://schemas.microsoft.com/office/powerpoint/2010/main" val="673099643"/>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Problemas de IPv4</a:t>
            </a:r>
            <a:br>
              <a:rPr lang="en-US" dirty="0"/>
            </a:br>
            <a:r>
              <a:rPr lang="es-419" sz="2400"/>
              <a:t>Necesidad de IPv6</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9"/>
            <a:ext cx="4140028" cy="3073946"/>
          </a:xfrm>
        </p:spPr>
        <p:txBody>
          <a:bodyPr/>
          <a:lstStyle/>
          <a:p>
            <a:pPr marL="342900" indent="-342900" algn="l" rtl="0">
              <a:buFont typeface="Arial" panose="020B0604020202020204" pitchFamily="34" charset="0"/>
              <a:buChar char="•"/>
            </a:pPr>
            <a:r>
              <a:rPr lang="es-419" sz="1600">
                <a:solidFill>
                  <a:schemeClr val="tx1"/>
                </a:solidFill>
              </a:rPr>
              <a:t>IPv4 se está quedando sin direcciones. IPv6 es el sucesor de IPv4. IPv6 tiene un espacio de direcciones de 128 bits mucho más grande.</a:t>
            </a:r>
          </a:p>
          <a:p>
            <a:pPr marL="342900" indent="-342900" algn="l" rtl="0">
              <a:buFont typeface="Arial" panose="020B0604020202020204" pitchFamily="34" charset="0"/>
              <a:buChar char="•"/>
            </a:pPr>
            <a:r>
              <a:rPr lang="es-419" sz="1600">
                <a:solidFill>
                  <a:schemeClr val="tx1"/>
                </a:solidFill>
              </a:rPr>
              <a:t>El desarrollo de IPv6 también incluyó correcciones para limitaciones de IPv4 y otras mejoras.</a:t>
            </a:r>
          </a:p>
          <a:p>
            <a:pPr marL="342900" indent="-342900" algn="l" rtl="0">
              <a:buFont typeface="Arial" panose="020B0604020202020204" pitchFamily="34" charset="0"/>
              <a:buChar char="•"/>
            </a:pPr>
            <a:r>
              <a:rPr lang="es-419" sz="1600">
                <a:solidFill>
                  <a:schemeClr val="tx1"/>
                </a:solidFill>
              </a:rPr>
              <a:t>Con una población que accede a Internet cada vez mayor, un espacio de direcciones IPv4 limitado, los problemas de NAT y la Internet de todo, llegó el momento de comenzar la transición hacia IPv6.</a:t>
            </a:r>
          </a:p>
          <a:p>
            <a:pPr marL="342900" indent="-342900" algn="l">
              <a:buFont typeface="Arial" panose="020B0604020202020204" pitchFamily="34" charset="0"/>
              <a:buChar char="•"/>
            </a:pPr>
            <a:endParaRPr lang="en-US" sz="1600" dirty="0">
              <a:solidFill>
                <a:schemeClr val="tx1"/>
              </a:solidFill>
            </a:endParaRPr>
          </a:p>
        </p:txBody>
      </p:sp>
      <p:pic>
        <p:nvPicPr>
          <p:cNvPr id="5" name="Picture 4">
            <a:extLst>
              <a:ext uri="{FF2B5EF4-FFF2-40B4-BE49-F238E27FC236}">
                <a16:creationId xmlns:a16="http://schemas.microsoft.com/office/drawing/2014/main" id="{BFB1C0E8-9A48-4776-9AE6-431C4EFFF458}"/>
              </a:ext>
            </a:extLst>
          </p:cNvPr>
          <p:cNvPicPr>
            <a:picLocks noChangeAspect="1"/>
          </p:cNvPicPr>
          <p:nvPr/>
        </p:nvPicPr>
        <p:blipFill>
          <a:blip r:embed="rId3"/>
          <a:stretch>
            <a:fillRect/>
          </a:stretch>
        </p:blipFill>
        <p:spPr>
          <a:xfrm>
            <a:off x="4657275" y="855419"/>
            <a:ext cx="3478852" cy="2063726"/>
          </a:xfrm>
          <a:prstGeom prst="rect">
            <a:avLst/>
          </a:prstGeom>
        </p:spPr>
      </p:pic>
    </p:spTree>
    <p:extLst>
      <p:ext uri="{BB962C8B-B14F-4D97-AF65-F5344CB8AC3E}">
        <p14:creationId xmlns:p14="http://schemas.microsoft.com/office/powerpoint/2010/main" val="1671064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15="http://schemas.microsoft.com/office/drawing/2012/chart" xmlns:c="http://schemas.openxmlformats.org/drawingml/2006/chart"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Problemas con IPv4</a:t>
            </a:r>
            <a:br>
              <a:rPr lang="en-US" dirty="0"/>
            </a:br>
            <a:r>
              <a:rPr lang="es-419" sz="2400"/>
              <a:t>Coexistencia de IPv4 e IPv6</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7913517" cy="3073946"/>
          </a:xfrm>
        </p:spPr>
        <p:txBody>
          <a:bodyPr/>
          <a:lstStyle/>
          <a:p>
            <a:pPr marL="0" indent="0" algn="l" rtl="0"/>
            <a:r>
              <a:rPr lang="es-419" sz="1600">
                <a:solidFill>
                  <a:schemeClr val="tx1"/>
                </a:solidFill>
              </a:rPr>
              <a:t>Tanto IPv4 como IPv6 coexistirán en un futuro próximo y la transición llevará varios años.</a:t>
            </a:r>
          </a:p>
          <a:p>
            <a:pPr marL="0" indent="0" algn="l" rtl="0"/>
            <a:r>
              <a:rPr lang="es-419" sz="1600">
                <a:solidFill>
                  <a:schemeClr val="tx1"/>
                </a:solidFill>
              </a:rPr>
              <a:t>El IETF creó diversos protocolos y herramientas para ayudar a los administradores de redes a migrar las redes a IPv6. Las técnicas de migración pueden dividirse en tres categorías:</a:t>
            </a:r>
          </a:p>
          <a:p>
            <a:pPr marL="415985" lvl="1" indent="-342900" rtl="0">
              <a:buFont typeface="Arial" panose="020B0604020202020204" pitchFamily="34" charset="0"/>
              <a:buChar char="•"/>
            </a:pPr>
            <a:r>
              <a:rPr lang="es-419" b="1">
                <a:solidFill>
                  <a:schemeClr val="tx1"/>
                </a:solidFill>
              </a:rPr>
              <a:t>Dual stack </a:t>
            </a:r>
            <a:r>
              <a:rPr lang="es-419">
                <a:solidFill>
                  <a:schemeClr val="tx1"/>
                </a:solidFill>
              </a:rPr>
              <a:t>-Los dispositivos ejecutan pilas de protocolos IPv4 e IPv6 de manera simultánea.</a:t>
            </a:r>
          </a:p>
          <a:p>
            <a:pPr marL="415985" lvl="1" indent="-342900" rtl="0">
              <a:buFont typeface="Arial" panose="020B0604020202020204" pitchFamily="34" charset="0"/>
              <a:buChar char="•"/>
            </a:pPr>
            <a:r>
              <a:rPr lang="es-419" b="1"/>
              <a:t>Tunneling</a:t>
            </a:r>
            <a:r>
              <a:rPr lang="es-419"/>
              <a:t> – Es un método para transportar un paquete IPv6 a través de una red IPv4. El paquete IPv6 se encapsula dentro de un paquete IPV4.</a:t>
            </a:r>
          </a:p>
          <a:p>
            <a:pPr marL="415985" lvl="1" indent="-342900" rtl="0">
              <a:buFont typeface="Arial" panose="020B0604020202020204" pitchFamily="34" charset="0"/>
              <a:buChar char="•"/>
            </a:pPr>
            <a:r>
              <a:rPr lang="es-419" b="1">
                <a:solidFill>
                  <a:schemeClr val="tx1"/>
                </a:solidFill>
              </a:rPr>
              <a:t>Translation</a:t>
            </a:r>
            <a:r>
              <a:rPr lang="es-419">
                <a:solidFill>
                  <a:schemeClr val="tx1"/>
                </a:solidFill>
              </a:rPr>
              <a:t> - </a:t>
            </a:r>
            <a:r>
              <a:rPr lang="es-419"/>
              <a:t>Network Address Translation 64 (NAT64) permite que los dispositivos con IPv6 habilitado se comuniquen con dispositivos con IPv4 habilitado mediante una técnica de traducción similar a la NAT para IPv4.</a:t>
            </a:r>
            <a:r>
              <a:rPr lang="es-419" b="1">
                <a:solidFill>
                  <a:schemeClr val="tx1"/>
                </a:solidFill>
              </a:rPr>
              <a:t> </a:t>
            </a:r>
          </a:p>
        </p:txBody>
      </p:sp>
      <p:sp>
        <p:nvSpPr>
          <p:cNvPr id="2" name="TextBox 1">
            <a:extLst>
              <a:ext uri="{FF2B5EF4-FFF2-40B4-BE49-F238E27FC236}">
                <a16:creationId xmlns:a16="http://schemas.microsoft.com/office/drawing/2014/main" id="{D8D35741-D333-4DBC-B285-F99CC22F97CD}"/>
              </a:ext>
            </a:extLst>
          </p:cNvPr>
          <p:cNvSpPr txBox="1"/>
          <p:nvPr/>
        </p:nvSpPr>
        <p:spPr>
          <a:xfrm>
            <a:off x="431971" y="3918749"/>
            <a:ext cx="7913516" cy="523220"/>
          </a:xfrm>
          <a:prstGeom prst="rect">
            <a:avLst/>
          </a:prstGeom>
          <a:noFill/>
        </p:spPr>
        <p:txBody>
          <a:bodyPr wrap="square" rtlCol="0">
            <a:spAutoFit/>
          </a:bodyPr>
          <a:lstStyle/>
          <a:p>
            <a:pPr rtl="0"/>
            <a:r>
              <a:rPr lang="es-419" sz="1400" b="1"/>
              <a:t>Nota: </a:t>
            </a:r>
            <a:r>
              <a:rPr lang="es-419" sz="1400"/>
              <a:t>La tunelización y la traducción son para la transición a IPv6 nativo y solo deben usarse cuando sea necesario. El objetivo debe ser las comunicaciones IPv6 nativas de origen a destino.</a:t>
            </a:r>
          </a:p>
        </p:txBody>
      </p:sp>
    </p:spTree>
    <p:extLst>
      <p:ext uri="{BB962C8B-B14F-4D97-AF65-F5344CB8AC3E}">
        <p14:creationId xmlns:p14="http://schemas.microsoft.com/office/powerpoint/2010/main" val="35435536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15="http://schemas.microsoft.com/office/drawing/2012/chart" xmlns:c="http://schemas.openxmlformats.org/drawingml/2006/chart"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pPr rtl="0"/>
            <a:r>
              <a:rPr lang="es-419">
                <a:solidFill>
                  <a:schemeClr val="accent5">
                    <a:lumMod val="40000"/>
                    <a:lumOff val="60000"/>
                  </a:schemeClr>
                </a:solidFill>
              </a:rPr>
              <a:t>12.2 Representación de dirección IPv6</a:t>
            </a:r>
          </a:p>
        </p:txBody>
      </p:sp>
    </p:spTree>
    <p:custDataLst>
      <p:tags r:id="rId1"/>
    </p:custDataLst>
    <p:extLst>
      <p:ext uri="{BB962C8B-B14F-4D97-AF65-F5344CB8AC3E}">
        <p14:creationId xmlns:p14="http://schemas.microsoft.com/office/powerpoint/2010/main" val="1619359580"/>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a:xfrm>
            <a:off x="1" y="50629"/>
            <a:ext cx="9144000" cy="757551"/>
          </a:xfrm>
        </p:spPr>
        <p:txBody>
          <a:bodyPr/>
          <a:lstStyle/>
          <a:p>
            <a:pPr rtl="0"/>
            <a:r>
              <a:rPr lang="es-419"/>
              <a:t>Materiales del instructor – Módulo 12: Guía de planificación.</a:t>
            </a:r>
          </a:p>
        </p:txBody>
      </p:sp>
      <p:sp>
        <p:nvSpPr>
          <p:cNvPr id="4099" name="Rectangle 34"/>
          <p:cNvSpPr>
            <a:spLocks noGrp="1" noChangeArrowheads="1"/>
          </p:cNvSpPr>
          <p:nvPr>
            <p:ph idx="1"/>
          </p:nvPr>
        </p:nvSpPr>
        <p:spPr>
          <a:xfrm>
            <a:off x="145357" y="808180"/>
            <a:ext cx="8461315" cy="3818904"/>
          </a:xfrm>
        </p:spPr>
        <p:txBody>
          <a:bodyPr/>
          <a:lstStyle/>
          <a:p>
            <a:pPr marL="0" indent="0" rtl="0">
              <a:buNone/>
            </a:pPr>
            <a:r>
              <a:rPr lang="es-419"/>
              <a:t>Esta presentación en PowerPoint se divide en dos partes:</a:t>
            </a:r>
          </a:p>
          <a:p>
            <a:pPr rtl="0">
              <a:buFont typeface="Arial" panose="020B0604020202020204" pitchFamily="34" charset="0"/>
              <a:buChar char="•"/>
            </a:pPr>
            <a:r>
              <a:rPr lang="es-419"/>
              <a:t>Guía de planificación para el instructor</a:t>
            </a:r>
          </a:p>
          <a:p>
            <a:pPr lvl="1" rtl="0">
              <a:buFont typeface="Arial" panose="020B0604020202020204" pitchFamily="34" charset="0"/>
              <a:buChar char="•"/>
            </a:pPr>
            <a:r>
              <a:rPr lang="es-419"/>
              <a:t>Información para ayudarlo a familiarizarse con el módulo.</a:t>
            </a:r>
          </a:p>
          <a:p>
            <a:pPr lvl="1" rtl="0">
              <a:buFont typeface="Arial" panose="020B0604020202020204" pitchFamily="34" charset="0"/>
              <a:buChar char="•"/>
            </a:pPr>
            <a:r>
              <a:rPr lang="es-419"/>
              <a:t>Ayuda didáctica</a:t>
            </a:r>
          </a:p>
          <a:p>
            <a:pPr rtl="0">
              <a:buFont typeface="Arial" panose="020B0604020202020204" pitchFamily="34" charset="0"/>
              <a:buChar char="•"/>
            </a:pPr>
            <a:r>
              <a:rPr lang="es-419"/>
              <a:t>Presentación de la clase del instructor</a:t>
            </a:r>
          </a:p>
          <a:p>
            <a:pPr lvl="1" rtl="0">
              <a:buFont typeface="Arial" panose="020B0604020202020204" pitchFamily="34" charset="0"/>
              <a:buChar char="•"/>
            </a:pPr>
            <a:r>
              <a:rPr lang="es-419"/>
              <a:t>Diapositivas opcionales que puede utilizar en el aula</a:t>
            </a:r>
          </a:p>
          <a:p>
            <a:pPr lvl="1" rtl="0">
              <a:buFont typeface="Arial" panose="020B0604020202020204" pitchFamily="34" charset="0"/>
              <a:buChar char="•"/>
            </a:pPr>
            <a:r>
              <a:rPr lang="es-419"/>
              <a:t>Comienza en la diapositiva n.º 13</a:t>
            </a:r>
          </a:p>
          <a:p>
            <a:pPr marL="142875" lvl="1" indent="0" algn="ctr" rtl="0">
              <a:buNone/>
            </a:pPr>
            <a:r>
              <a:rPr lang="es-419" sz="1600" b="1"/>
              <a:t>      Nota</a:t>
            </a:r>
            <a:r>
              <a:rPr lang="es-419" sz="1600"/>
              <a:t>: Elimine la Guía de Planificación de esta presentación antes de compartirla con otras personas.</a:t>
            </a:r>
          </a:p>
          <a:p>
            <a:pPr marL="0" indent="0" rtl="0">
              <a:buNone/>
            </a:pPr>
            <a:r>
              <a:rPr lang="es-419" sz="1600" b="1">
                <a:solidFill>
                  <a:schemeClr val="accent4"/>
                </a:solidFill>
              </a:rPr>
              <a:t>Para obtener ayuda adicional y recursos, diríjase a la página principal del Instructor y a los Recursos del curso. También puede visitar el sitio de desarrollo profesional en netacad.com, la página oficial de Facebook de Cisco Networking Academy o el grupo de Facebook exclusivo para instructores.</a:t>
            </a:r>
          </a:p>
        </p:txBody>
      </p:sp>
    </p:spTree>
    <p:custDataLst>
      <p:tags r:id="rId1"/>
    </p:custDataLst>
    <p:extLst>
      <p:ext uri="{BB962C8B-B14F-4D97-AF65-F5344CB8AC3E}">
        <p14:creationId xmlns:p14="http://schemas.microsoft.com/office/powerpoint/2010/main" val="3599581950"/>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Representación de direcciones</a:t>
            </a:r>
            <a:br>
              <a:rPr lang="en-US" dirty="0"/>
            </a:br>
            <a:r>
              <a:rPr lang="es-419" sz="2400"/>
              <a:t>IPv6 Formatos de direcciones</a:t>
            </a:r>
            <a:r>
              <a:rPr lang="es-419" sz="1600"/>
              <a:t>IPv6</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9"/>
            <a:ext cx="7913516" cy="4003184"/>
          </a:xfrm>
        </p:spPr>
        <p:txBody>
          <a:bodyPr/>
          <a:lstStyle/>
          <a:p>
            <a:pPr marL="342900" indent="-342900" algn="l" rtl="0">
              <a:buFont typeface="Arial" panose="020B0604020202020204" pitchFamily="34" charset="0"/>
              <a:buChar char="•"/>
            </a:pPr>
            <a:r>
              <a:rPr lang="es-419" sz="1600">
                <a:solidFill>
                  <a:schemeClr val="tx1"/>
                </a:solidFill>
              </a:rPr>
              <a:t>Las direcciones IPv6 tienen 128 bits de longitud y están escritas en hexadecimal.</a:t>
            </a:r>
          </a:p>
          <a:p>
            <a:pPr marL="342900" indent="-342900" algn="l" rtl="0">
              <a:buFont typeface="Arial" panose="020B0604020202020204" pitchFamily="34" charset="0"/>
              <a:buChar char="•"/>
            </a:pPr>
            <a:r>
              <a:rPr lang="es-419" sz="1600">
                <a:solidFill>
                  <a:schemeClr val="tx1"/>
                </a:solidFill>
              </a:rPr>
              <a:t>Las direcciones IPv6 no distinguen entre mayúsculas y minúsculas, y pueden escribirse en minúsculas o en mayúsculas.</a:t>
            </a:r>
          </a:p>
          <a:p>
            <a:pPr marL="342900" indent="-342900" algn="l" rtl="0">
              <a:buFont typeface="Arial" panose="020B0604020202020204" pitchFamily="34" charset="0"/>
              <a:buChar char="•"/>
            </a:pPr>
            <a:r>
              <a:rPr lang="es-419" sz="1600">
                <a:solidFill>
                  <a:schemeClr val="tx1"/>
                </a:solidFill>
              </a:rPr>
              <a:t>El formato preferido para escribir una dirección IPv6 es x: x: x: x: x: x: x: x, donde cada "x" consta de cuatro valores hexadecimales.</a:t>
            </a:r>
          </a:p>
          <a:p>
            <a:pPr marL="342900" indent="-342900" algn="l" rtl="0">
              <a:buFont typeface="Arial" panose="020B0604020202020204" pitchFamily="34" charset="0"/>
              <a:buChar char="•"/>
            </a:pPr>
            <a:r>
              <a:rPr lang="es-419" sz="1600">
                <a:solidFill>
                  <a:schemeClr val="tx1"/>
                </a:solidFill>
              </a:rPr>
              <a:t>En IPv6, un “hexteto” es el término no oficial que se utiliza para referirse a un segmento de 16 bits o cuatro valores hexadecimales.</a:t>
            </a:r>
          </a:p>
          <a:p>
            <a:pPr marL="342900" indent="-342900" algn="l" rtl="0">
              <a:buFont typeface="Arial" panose="020B0604020202020204" pitchFamily="34" charset="0"/>
              <a:buChar char="•"/>
            </a:pPr>
            <a:r>
              <a:rPr lang="es-419" sz="1600">
                <a:solidFill>
                  <a:schemeClr val="tx1"/>
                </a:solidFill>
              </a:rPr>
              <a:t>Ejemplos de direcciones IPv6 en el formato preferido:</a:t>
            </a:r>
          </a:p>
          <a:p>
            <a:pPr marL="358775" lvl="4" indent="0" rtl="0">
              <a:buNone/>
            </a:pPr>
            <a:r>
              <a:rPr lang="es-419" sz="1600">
                <a:solidFill>
                  <a:schemeClr val="tx1"/>
                </a:solidFill>
                <a:latin typeface="Courier New" panose="02070309020205020404" pitchFamily="49" charset="0"/>
                <a:cs typeface="Courier New" panose="02070309020205020404" pitchFamily="49" charset="0"/>
              </a:rPr>
              <a:t>2001:0db8:0000:1111:0000:0000:0000:0200 </a:t>
            </a:r>
          </a:p>
          <a:p>
            <a:pPr marL="358775" lvl="4" indent="0" rtl="0">
              <a:buNone/>
            </a:pPr>
            <a:r>
              <a:rPr lang="es-419" sz="1600">
                <a:solidFill>
                  <a:schemeClr val="tx1"/>
                </a:solidFill>
                <a:latin typeface="Courier New" panose="02070309020205020404" pitchFamily="49" charset="0"/>
                <a:cs typeface="Courier New" panose="02070309020205020404" pitchFamily="49" charset="0"/>
              </a:rPr>
              <a:t>2001:0 db 8:0000:00 a3:abcd:</a:t>
            </a:r>
            <a:r>
              <a:rPr lang="es-419" sz="1600">
                <a:latin typeface="Courier New" panose="02070309020205020404" pitchFamily="49" charset="0"/>
                <a:cs typeface="Courier New" panose="02070309020205020404" pitchFamily="49" charset="0"/>
              </a:rPr>
              <a:t>0</a:t>
            </a:r>
            <a:r>
              <a:rPr lang="es-419" sz="1600">
                <a:solidFill>
                  <a:schemeClr val="tx1"/>
                </a:solidFill>
                <a:latin typeface="Courier New" panose="02070309020205020404" pitchFamily="49" charset="0"/>
                <a:cs typeface="Courier New" panose="02070309020205020404" pitchFamily="49" charset="0"/>
              </a:rPr>
              <a:t>000:0000:1234 </a:t>
            </a:r>
          </a:p>
          <a:p>
            <a:pPr marL="342900" indent="-342900" algn="l">
              <a:buFont typeface="Arial" panose="020B0604020202020204" pitchFamily="34" charset="0"/>
              <a:buChar char="•"/>
            </a:pPr>
            <a:endParaRPr lang="en-US" sz="1800" dirty="0">
              <a:solidFill>
                <a:schemeClr val="tx1"/>
              </a:solidFill>
            </a:endParaRPr>
          </a:p>
          <a:p>
            <a:pPr marL="0" indent="0" algn="l"/>
            <a:endParaRPr lang="en-US" sz="1600" dirty="0">
              <a:solidFill>
                <a:schemeClr val="tx1"/>
              </a:solidFill>
            </a:endParaRPr>
          </a:p>
        </p:txBody>
      </p:sp>
    </p:spTree>
    <p:extLst>
      <p:ext uri="{BB962C8B-B14F-4D97-AF65-F5344CB8AC3E}">
        <p14:creationId xmlns:p14="http://schemas.microsoft.com/office/powerpoint/2010/main" val="1207655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15="http://schemas.microsoft.com/office/drawing/2012/chart" xmlns:c="http://schemas.openxmlformats.org/drawingml/2006/chart"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Representación de dirección IPv6 </a:t>
            </a:r>
            <a:br>
              <a:rPr lang="en-US" dirty="0"/>
            </a:br>
            <a:r>
              <a:rPr lang="es-419" sz="2400"/>
              <a:t>Regla 1 - Omitir el cero inicial</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598726"/>
            <a:ext cx="7913516" cy="2895245"/>
          </a:xfrm>
        </p:spPr>
        <p:txBody>
          <a:bodyPr/>
          <a:lstStyle/>
          <a:p>
            <a:pPr marL="0" indent="0" algn="l" rtl="0"/>
            <a:r>
              <a:rPr lang="es-419" sz="1600">
                <a:solidFill>
                  <a:schemeClr val="tx1"/>
                </a:solidFill>
              </a:rPr>
              <a:t>La primera regla para ayudar a reducir la notación de las direcciones IPv6 es omitir los 0s (ceros) iniciales.</a:t>
            </a:r>
          </a:p>
          <a:p>
            <a:pPr marL="73085" lvl="1" indent="0" rtl="0">
              <a:buNone/>
            </a:pPr>
            <a:r>
              <a:rPr lang="es-419" sz="1600" b="1"/>
              <a:t>Ejemplos:</a:t>
            </a:r>
          </a:p>
          <a:p>
            <a:pPr marL="285750" indent="-285750" algn="l" rtl="0">
              <a:buFont typeface="Arial" panose="020B0604020202020204" pitchFamily="34" charset="0"/>
              <a:buChar char="•"/>
            </a:pPr>
            <a:r>
              <a:rPr lang="es-419" sz="1600">
                <a:solidFill>
                  <a:schemeClr val="tx1"/>
                </a:solidFill>
              </a:rPr>
              <a:t>01ab se puede representar como 1ab</a:t>
            </a:r>
          </a:p>
          <a:p>
            <a:pPr marL="285750" indent="-285750" algn="l" rtl="0">
              <a:buFont typeface="Arial" panose="020B0604020202020204" pitchFamily="34" charset="0"/>
              <a:buChar char="•"/>
            </a:pPr>
            <a:r>
              <a:rPr lang="es-419" sz="1600">
                <a:solidFill>
                  <a:schemeClr val="tx1"/>
                </a:solidFill>
              </a:rPr>
              <a:t>09f0 se puede representar como 9f0</a:t>
            </a:r>
          </a:p>
          <a:p>
            <a:pPr marL="285750" indent="-285750" algn="l" rtl="0">
              <a:buFont typeface="Arial" panose="020B0604020202020204" pitchFamily="34" charset="0"/>
              <a:buChar char="•"/>
            </a:pPr>
            <a:r>
              <a:rPr lang="es-419" sz="1600">
                <a:solidFill>
                  <a:schemeClr val="tx1"/>
                </a:solidFill>
              </a:rPr>
              <a:t>0a00 se puede representar como a00</a:t>
            </a:r>
          </a:p>
          <a:p>
            <a:pPr marL="285750" indent="-285750" algn="l" rtl="0">
              <a:buFont typeface="Arial" panose="020B0604020202020204" pitchFamily="34" charset="0"/>
              <a:buChar char="•"/>
            </a:pPr>
            <a:r>
              <a:rPr lang="es-419" sz="1600">
                <a:solidFill>
                  <a:schemeClr val="tx1"/>
                </a:solidFill>
              </a:rPr>
              <a:t>00ab se puede representar como ab</a:t>
            </a:r>
          </a:p>
          <a:p>
            <a:pPr marL="285750" indent="-285750" algn="l">
              <a:buFont typeface="Arial" panose="020B0604020202020204" pitchFamily="34" charset="0"/>
              <a:buChar char="•"/>
            </a:pPr>
            <a:endParaRPr lang="en-US" sz="1600" dirty="0">
              <a:solidFill>
                <a:schemeClr val="tx1"/>
              </a:solidFill>
            </a:endParaRPr>
          </a:p>
          <a:p>
            <a:pPr marL="0" indent="0" algn="l" rtl="0"/>
            <a:r>
              <a:rPr lang="es-419" sz="1600" b="1">
                <a:solidFill>
                  <a:schemeClr val="tx1"/>
                </a:solidFill>
              </a:rPr>
              <a:t>Nota</a:t>
            </a:r>
            <a:r>
              <a:rPr lang="es-419" sz="1600">
                <a:solidFill>
                  <a:schemeClr val="tx1"/>
                </a:solidFill>
              </a:rPr>
              <a:t>:</a:t>
            </a:r>
            <a:r>
              <a:rPr lang="es-419" sz="1600" b="1">
                <a:solidFill>
                  <a:schemeClr val="tx1"/>
                </a:solidFill>
              </a:rPr>
              <a:t> </a:t>
            </a:r>
            <a:r>
              <a:rPr lang="es-419" sz="1600">
                <a:solidFill>
                  <a:schemeClr val="tx1"/>
                </a:solidFill>
              </a:rPr>
              <a:t>Esta regla solo es válida para los ceros iniciales, y NO para los ceros finales; de lo contrario, la dirección sería ambigua.</a:t>
            </a:r>
            <a:r>
              <a:rPr lang="es-419" sz="1600" b="1">
                <a:solidFill>
                  <a:schemeClr val="tx1"/>
                </a:solidFill>
              </a:rPr>
              <a:t> </a:t>
            </a:r>
          </a:p>
          <a:p>
            <a:pPr marL="415985" lvl="1" indent="-342900">
              <a:buFont typeface="Arial" panose="020B0604020202020204" pitchFamily="34" charset="0"/>
              <a:buChar char="•"/>
            </a:pPr>
            <a:endParaRPr lang="en-US" sz="1200" dirty="0"/>
          </a:p>
          <a:p>
            <a:pPr marL="0" indent="0" algn="l"/>
            <a:endParaRPr lang="en-US" sz="1600" dirty="0">
              <a:solidFill>
                <a:schemeClr val="tx1"/>
              </a:solidFill>
            </a:endParaRPr>
          </a:p>
        </p:txBody>
      </p:sp>
      <p:graphicFrame>
        <p:nvGraphicFramePr>
          <p:cNvPr id="5" name="Content Placeholder 6">
            <a:extLst>
              <a:ext uri="{FF2B5EF4-FFF2-40B4-BE49-F238E27FC236}">
                <a16:creationId xmlns:a16="http://schemas.microsoft.com/office/drawing/2014/main" id="{8D418206-3EDF-4754-9AFB-FFEB638592BB}"/>
              </a:ext>
            </a:extLst>
          </p:cNvPr>
          <p:cNvGraphicFramePr>
            <a:graphicFrameLocks/>
          </p:cNvGraphicFramePr>
          <p:nvPr>
            <p:extLst>
              <p:ext uri="{D42A27DB-BD31-4B8C-83A1-F6EECF244321}">
                <p14:modId xmlns:p14="http://schemas.microsoft.com/office/powerpoint/2010/main" val="1700276989"/>
              </p:ext>
            </p:extLst>
          </p:nvPr>
        </p:nvGraphicFramePr>
        <p:xfrm>
          <a:off x="750745" y="3767534"/>
          <a:ext cx="6617097" cy="777240"/>
        </p:xfrm>
        <a:graphic>
          <a:graphicData uri="http://schemas.openxmlformats.org/drawingml/2006/table">
            <a:tbl>
              <a:tblPr firstRow="1" bandRow="1">
                <a:tableStyleId>{5C22544A-7EE6-4342-B048-85BDC9FD1C3A}</a:tableStyleId>
              </a:tblPr>
              <a:tblGrid>
                <a:gridCol w="1963127">
                  <a:extLst>
                    <a:ext uri="{9D8B030D-6E8A-4147-A177-3AD203B41FA5}">
                      <a16:colId xmlns:a16="http://schemas.microsoft.com/office/drawing/2014/main" val="3729139006"/>
                    </a:ext>
                  </a:extLst>
                </a:gridCol>
                <a:gridCol w="4653970">
                  <a:extLst>
                    <a:ext uri="{9D8B030D-6E8A-4147-A177-3AD203B41FA5}">
                      <a16:colId xmlns:a16="http://schemas.microsoft.com/office/drawing/2014/main" val="1988913492"/>
                    </a:ext>
                  </a:extLst>
                </a:gridCol>
              </a:tblGrid>
              <a:tr h="0">
                <a:tc>
                  <a:txBody>
                    <a:bodyPr/>
                    <a:lstStyle/>
                    <a:p>
                      <a:pPr rtl="0"/>
                      <a:r>
                        <a:rPr lang="es-419" sz="1100"/>
                        <a:t>Tipo</a:t>
                      </a:r>
                    </a:p>
                  </a:txBody>
                  <a:tcPr/>
                </a:tc>
                <a:tc>
                  <a:txBody>
                    <a:bodyPr/>
                    <a:lstStyle/>
                    <a:p>
                      <a:pPr rtl="0"/>
                      <a:r>
                        <a:rPr lang="es-419" sz="1100"/>
                        <a:t>Formato</a:t>
                      </a:r>
                    </a:p>
                  </a:txBody>
                  <a:tcPr/>
                </a:tc>
                <a:extLst>
                  <a:ext uri="{0D108BD9-81ED-4DB2-BD59-A6C34878D82A}">
                    <a16:rowId xmlns:a16="http://schemas.microsoft.com/office/drawing/2014/main" val="2583676789"/>
                  </a:ext>
                </a:extLst>
              </a:tr>
              <a:tr h="0">
                <a:tc>
                  <a:txBody>
                    <a:bodyPr/>
                    <a:lstStyle/>
                    <a:p>
                      <a:pPr rtl="0"/>
                      <a:r>
                        <a:rPr lang="es-419" sz="1100">
                          <a:solidFill>
                            <a:srgbClr val="000000"/>
                          </a:solidFill>
                        </a:rPr>
                        <a:t>Recomendado</a:t>
                      </a:r>
                    </a:p>
                  </a:txBody>
                  <a:tcPr/>
                </a:tc>
                <a:tc>
                  <a:txBody>
                    <a:bodyPr/>
                    <a:lstStyle/>
                    <a:p>
                      <a:pPr rtl="0"/>
                      <a:r>
                        <a:rPr lang="es-419" sz="1100"/>
                        <a:t>2001: </a:t>
                      </a:r>
                      <a:r>
                        <a:rPr lang="es-419" sz="1100" b="1"/>
                        <a:t>0</a:t>
                      </a:r>
                      <a:r>
                        <a:rPr lang="es-419" sz="1100"/>
                        <a:t>db8: </a:t>
                      </a:r>
                      <a:r>
                        <a:rPr lang="es-419" sz="1100" b="1"/>
                        <a:t>000</a:t>
                      </a:r>
                      <a:r>
                        <a:rPr lang="es-419" sz="1100"/>
                        <a:t>0:1111: </a:t>
                      </a:r>
                      <a:r>
                        <a:rPr lang="es-419" sz="1100" b="1"/>
                        <a:t>000</a:t>
                      </a:r>
                      <a:r>
                        <a:rPr lang="es-419" sz="1100"/>
                        <a:t>0: </a:t>
                      </a:r>
                      <a:r>
                        <a:rPr lang="es-419" sz="1100" b="1"/>
                        <a:t>000</a:t>
                      </a:r>
                      <a:r>
                        <a:rPr lang="es-419" sz="1100"/>
                        <a:t>0: </a:t>
                      </a:r>
                      <a:r>
                        <a:rPr lang="es-419" sz="1100" b="1"/>
                        <a:t>000</a:t>
                      </a:r>
                      <a:r>
                        <a:rPr lang="es-419" sz="1100"/>
                        <a:t>0: </a:t>
                      </a:r>
                      <a:r>
                        <a:rPr lang="es-419" sz="1100" b="1"/>
                        <a:t>0</a:t>
                      </a:r>
                      <a:r>
                        <a:rPr lang="es-419" sz="1100"/>
                        <a:t>200</a:t>
                      </a:r>
                    </a:p>
                  </a:txBody>
                  <a:tcPr/>
                </a:tc>
                <a:extLst>
                  <a:ext uri="{0D108BD9-81ED-4DB2-BD59-A6C34878D82A}">
                    <a16:rowId xmlns:a16="http://schemas.microsoft.com/office/drawing/2014/main" val="3849654457"/>
                  </a:ext>
                </a:extLst>
              </a:tr>
              <a:tr h="170900">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s-419" sz="1100">
                          <a:solidFill>
                            <a:srgbClr val="000000"/>
                          </a:solidFill>
                        </a:rPr>
                        <a:t>Sin los ceros iniciales</a:t>
                      </a:r>
                    </a:p>
                  </a:txBody>
                  <a:tcPr/>
                </a:tc>
                <a:tc>
                  <a:txBody>
                    <a:bodyPr/>
                    <a:lstStyle/>
                    <a:p>
                      <a:pPr rtl="0"/>
                      <a:r>
                        <a:rPr lang="es-419" sz="1100"/>
                        <a:t>2001 : db8 : 0 : 1111 : 0 : 0 : 0 : 200</a:t>
                      </a:r>
                    </a:p>
                  </a:txBody>
                  <a:tcPr/>
                </a:tc>
                <a:extLst>
                  <a:ext uri="{0D108BD9-81ED-4DB2-BD59-A6C34878D82A}">
                    <a16:rowId xmlns:a16="http://schemas.microsoft.com/office/drawing/2014/main" val="235735172"/>
                  </a:ext>
                </a:extLst>
              </a:tr>
            </a:tbl>
          </a:graphicData>
        </a:graphic>
      </p:graphicFrame>
    </p:spTree>
    <p:extLst>
      <p:ext uri="{BB962C8B-B14F-4D97-AF65-F5344CB8AC3E}">
        <p14:creationId xmlns:p14="http://schemas.microsoft.com/office/powerpoint/2010/main" val="41326386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15="http://schemas.microsoft.com/office/drawing/2012/chart" xmlns:c="http://schemas.openxmlformats.org/drawingml/2006/chart"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Representación de dirección IPv6 </a:t>
            </a:r>
            <a:br>
              <a:rPr lang="en-US" dirty="0"/>
            </a:br>
            <a:r>
              <a:rPr lang="es-419" sz="2400"/>
              <a:t>Regla 2 - Dos puntos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9"/>
            <a:ext cx="7913516" cy="2399913"/>
          </a:xfrm>
        </p:spPr>
        <p:txBody>
          <a:bodyPr/>
          <a:lstStyle/>
          <a:p>
            <a:pPr marL="0" indent="0" algn="l" rtl="0"/>
            <a:r>
              <a:rPr lang="es-419" sz="1800">
                <a:solidFill>
                  <a:schemeClr val="tx1"/>
                </a:solidFill>
              </a:rPr>
              <a:t>Los dos puntos dobles (::) pueden reemplazar cualquier cadena única y contigua de uno o más segmentos de 16 bits (hextetos) que estén compuestas solo por ceros. </a:t>
            </a:r>
          </a:p>
          <a:p>
            <a:pPr marL="0" indent="0" algn="l" rtl="0"/>
            <a:r>
              <a:rPr lang="es-419" sz="1600" b="1">
                <a:solidFill>
                  <a:schemeClr val="tx1"/>
                </a:solidFill>
              </a:rPr>
              <a:t>Por ejemplo:</a:t>
            </a:r>
          </a:p>
          <a:p>
            <a:pPr marL="285750" indent="-285750" algn="l" rtl="0">
              <a:buFont typeface="Arial" panose="020B0604020202020204" pitchFamily="34" charset="0"/>
              <a:buChar char="•"/>
            </a:pPr>
            <a:r>
              <a:rPr lang="es-419" sz="1400">
                <a:solidFill>
                  <a:schemeClr val="tx1"/>
                </a:solidFill>
              </a:rPr>
              <a:t>2001:db8:cafe: 1:0:0:0:1 (0s iniciales omitidos) podría representarse como 2001:db8:cafe:1: :1</a:t>
            </a:r>
          </a:p>
          <a:p>
            <a:pPr marL="0" indent="0" algn="l"/>
            <a:endParaRPr lang="en-US" sz="1600" dirty="0">
              <a:solidFill>
                <a:schemeClr val="tx1"/>
              </a:solidFill>
            </a:endParaRPr>
          </a:p>
          <a:p>
            <a:pPr marL="0" indent="0" algn="l" rtl="0"/>
            <a:r>
              <a:rPr lang="es-419" sz="1600" b="1">
                <a:solidFill>
                  <a:schemeClr val="tx1"/>
                </a:solidFill>
              </a:rPr>
              <a:t>Nota</a:t>
            </a:r>
            <a:r>
              <a:rPr lang="es-419" sz="1600">
                <a:solidFill>
                  <a:schemeClr val="tx1"/>
                </a:solidFill>
              </a:rPr>
              <a:t>: </a:t>
            </a:r>
            <a:r>
              <a:rPr lang="es-419" sz="1400">
                <a:solidFill>
                  <a:schemeClr val="tx1"/>
                </a:solidFill>
              </a:rPr>
              <a:t>Los dos puntos dobles (::) se pueden utilizar solamente una vez dentro de una dirección; de lo contrario, habría más de una dirección resultante posible.</a:t>
            </a:r>
          </a:p>
          <a:p>
            <a:pPr marL="0" indent="0" algn="l"/>
            <a:endParaRPr lang="en-US" sz="1600" dirty="0">
              <a:solidFill>
                <a:schemeClr val="tx1"/>
              </a:solidFill>
            </a:endParaRPr>
          </a:p>
        </p:txBody>
      </p:sp>
      <p:graphicFrame>
        <p:nvGraphicFramePr>
          <p:cNvPr id="5" name="Content Placeholder 6">
            <a:extLst>
              <a:ext uri="{FF2B5EF4-FFF2-40B4-BE49-F238E27FC236}">
                <a16:creationId xmlns:a16="http://schemas.microsoft.com/office/drawing/2014/main" id="{8D418206-3EDF-4754-9AFB-FFEB638592BB}"/>
              </a:ext>
            </a:extLst>
          </p:cNvPr>
          <p:cNvGraphicFramePr>
            <a:graphicFrameLocks/>
          </p:cNvGraphicFramePr>
          <p:nvPr>
            <p:extLst>
              <p:ext uri="{D42A27DB-BD31-4B8C-83A1-F6EECF244321}">
                <p14:modId xmlns:p14="http://schemas.microsoft.com/office/powerpoint/2010/main" val="4119957027"/>
              </p:ext>
            </p:extLst>
          </p:nvPr>
        </p:nvGraphicFramePr>
        <p:xfrm>
          <a:off x="668858" y="3255332"/>
          <a:ext cx="6617097" cy="777240"/>
        </p:xfrm>
        <a:graphic>
          <a:graphicData uri="http://schemas.openxmlformats.org/drawingml/2006/table">
            <a:tbl>
              <a:tblPr firstRow="1" bandRow="1">
                <a:tableStyleId>{5C22544A-7EE6-4342-B048-85BDC9FD1C3A}</a:tableStyleId>
              </a:tblPr>
              <a:tblGrid>
                <a:gridCol w="1963127">
                  <a:extLst>
                    <a:ext uri="{9D8B030D-6E8A-4147-A177-3AD203B41FA5}">
                      <a16:colId xmlns:a16="http://schemas.microsoft.com/office/drawing/2014/main" val="3729139006"/>
                    </a:ext>
                  </a:extLst>
                </a:gridCol>
                <a:gridCol w="4653970">
                  <a:extLst>
                    <a:ext uri="{9D8B030D-6E8A-4147-A177-3AD203B41FA5}">
                      <a16:colId xmlns:a16="http://schemas.microsoft.com/office/drawing/2014/main" val="1988913492"/>
                    </a:ext>
                  </a:extLst>
                </a:gridCol>
              </a:tblGrid>
              <a:tr h="0">
                <a:tc>
                  <a:txBody>
                    <a:bodyPr/>
                    <a:lstStyle/>
                    <a:p>
                      <a:pPr rtl="0"/>
                      <a:r>
                        <a:rPr lang="es-419" sz="1100"/>
                        <a:t>Tipo</a:t>
                      </a:r>
                    </a:p>
                  </a:txBody>
                  <a:tcPr/>
                </a:tc>
                <a:tc>
                  <a:txBody>
                    <a:bodyPr/>
                    <a:lstStyle/>
                    <a:p>
                      <a:pPr rtl="0"/>
                      <a:r>
                        <a:rPr lang="es-419" sz="1100"/>
                        <a:t>Formato</a:t>
                      </a:r>
                    </a:p>
                  </a:txBody>
                  <a:tcPr/>
                </a:tc>
                <a:extLst>
                  <a:ext uri="{0D108BD9-81ED-4DB2-BD59-A6C34878D82A}">
                    <a16:rowId xmlns:a16="http://schemas.microsoft.com/office/drawing/2014/main" val="2583676789"/>
                  </a:ext>
                </a:extLst>
              </a:tr>
              <a:tr h="0">
                <a:tc>
                  <a:txBody>
                    <a:bodyPr/>
                    <a:lstStyle/>
                    <a:p>
                      <a:pPr rtl="0"/>
                      <a:r>
                        <a:rPr lang="es-419" sz="1100">
                          <a:solidFill>
                            <a:srgbClr val="000000"/>
                          </a:solidFill>
                        </a:rPr>
                        <a:t>Recomendado</a:t>
                      </a:r>
                    </a:p>
                  </a:txBody>
                  <a:tcPr/>
                </a:tc>
                <a:tc>
                  <a:txBody>
                    <a:bodyPr/>
                    <a:lstStyle/>
                    <a:p>
                      <a:pPr rtl="0"/>
                      <a:r>
                        <a:rPr lang="es-419" sz="1100"/>
                        <a:t>2001: </a:t>
                      </a:r>
                      <a:r>
                        <a:rPr lang="es-419" sz="1100" b="1"/>
                        <a:t>0</a:t>
                      </a:r>
                      <a:r>
                        <a:rPr lang="es-419" sz="1100"/>
                        <a:t>db8: </a:t>
                      </a:r>
                      <a:r>
                        <a:rPr lang="es-419" sz="1100" b="1"/>
                        <a:t>000</a:t>
                      </a:r>
                      <a:r>
                        <a:rPr lang="es-419" sz="1100"/>
                        <a:t>0:1111: </a:t>
                      </a:r>
                      <a:r>
                        <a:rPr lang="es-419" sz="1100" b="1"/>
                        <a:t>0000</a:t>
                      </a:r>
                      <a:r>
                        <a:rPr lang="es-419" sz="1100"/>
                        <a:t>: </a:t>
                      </a:r>
                      <a:r>
                        <a:rPr lang="es-419" sz="1100" b="1"/>
                        <a:t>0000</a:t>
                      </a:r>
                      <a:r>
                        <a:rPr lang="es-419" sz="1100"/>
                        <a:t>: </a:t>
                      </a:r>
                      <a:r>
                        <a:rPr lang="es-419" sz="1100" b="1"/>
                        <a:t>0000</a:t>
                      </a:r>
                      <a:r>
                        <a:rPr lang="es-419" sz="1100"/>
                        <a:t>: </a:t>
                      </a:r>
                      <a:r>
                        <a:rPr lang="es-419" sz="1100" b="1"/>
                        <a:t>0</a:t>
                      </a:r>
                      <a:r>
                        <a:rPr lang="es-419" sz="1100"/>
                        <a:t>200</a:t>
                      </a:r>
                    </a:p>
                  </a:txBody>
                  <a:tcPr/>
                </a:tc>
                <a:extLst>
                  <a:ext uri="{0D108BD9-81ED-4DB2-BD59-A6C34878D82A}">
                    <a16:rowId xmlns:a16="http://schemas.microsoft.com/office/drawing/2014/main" val="3849654457"/>
                  </a:ext>
                </a:extLst>
              </a:tr>
              <a:tr h="170900">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s-419" sz="1100">
                          <a:solidFill>
                            <a:srgbClr val="000000"/>
                          </a:solidFill>
                        </a:rPr>
                        <a:t>Comprimido</a:t>
                      </a:r>
                    </a:p>
                  </a:txBody>
                  <a:tcPr/>
                </a:tc>
                <a:tc>
                  <a:txBody>
                    <a:bodyPr/>
                    <a:lstStyle/>
                    <a:p>
                      <a:pPr rtl="0"/>
                      <a:r>
                        <a:rPr lang="es-419" sz="1100"/>
                        <a:t>2001:db8:0:1111::200</a:t>
                      </a:r>
                    </a:p>
                  </a:txBody>
                  <a:tcPr/>
                </a:tc>
                <a:extLst>
                  <a:ext uri="{0D108BD9-81ED-4DB2-BD59-A6C34878D82A}">
                    <a16:rowId xmlns:a16="http://schemas.microsoft.com/office/drawing/2014/main" val="235735172"/>
                  </a:ext>
                </a:extLst>
              </a:tr>
            </a:tbl>
          </a:graphicData>
        </a:graphic>
      </p:graphicFrame>
    </p:spTree>
    <p:extLst>
      <p:ext uri="{BB962C8B-B14F-4D97-AF65-F5344CB8AC3E}">
        <p14:creationId xmlns:p14="http://schemas.microsoft.com/office/powerpoint/2010/main" val="105854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15="http://schemas.microsoft.com/office/drawing/2012/chart" xmlns:c="http://schemas.openxmlformats.org/drawingml/2006/chart"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pPr rtl="0"/>
            <a:r>
              <a:rPr lang="es-419">
                <a:solidFill>
                  <a:schemeClr val="accent5">
                    <a:lumMod val="40000"/>
                    <a:lumOff val="60000"/>
                  </a:schemeClr>
                </a:solidFill>
              </a:rPr>
              <a:t>12.3 Tipos de direcciones IPv6</a:t>
            </a:r>
          </a:p>
        </p:txBody>
      </p:sp>
    </p:spTree>
    <p:custDataLst>
      <p:tags r:id="rId1"/>
    </p:custDataLst>
    <p:extLst>
      <p:ext uri="{BB962C8B-B14F-4D97-AF65-F5344CB8AC3E}">
        <p14:creationId xmlns:p14="http://schemas.microsoft.com/office/powerpoint/2010/main" val="473391011"/>
      </p:ext>
    </p:extLst>
  </p:cSld>
  <p:clrMapOvr>
    <a:masterClrMapping/>
  </p:clrMapOvr>
  <p:transition spd="slow">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Tipos de direcciones IPv6</a:t>
            </a:r>
            <a:br>
              <a:rPr lang="en-US" dirty="0"/>
            </a:br>
            <a:r>
              <a:rPr lang="es-419" sz="2400"/>
              <a:t>Unicast, Multicast, Anycast</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0" y="1035050"/>
            <a:ext cx="8280400" cy="3073400"/>
          </a:xfrm>
        </p:spPr>
        <p:txBody>
          <a:bodyPr/>
          <a:lstStyle/>
          <a:p>
            <a:pPr marL="0" indent="0" algn="l" defTabSz="684213" rtl="0" fontAlgn="base">
              <a:spcBef>
                <a:spcPts val="600"/>
              </a:spcBef>
              <a:spcAft>
                <a:spcPts val="600"/>
              </a:spcAft>
              <a:buClr>
                <a:schemeClr val="tx2"/>
              </a:buClr>
              <a:buSzPct val="90000"/>
            </a:pPr>
            <a:r>
              <a:rPr lang="es-419" sz="1600">
                <a:solidFill>
                  <a:schemeClr val="tx1"/>
                </a:solidFill>
              </a:rPr>
              <a:t>Existen tres categorías amplias de direcciones IPv6:</a:t>
            </a:r>
          </a:p>
          <a:p>
            <a:pPr marL="285750" indent="-285750" algn="l" rtl="0">
              <a:buFont typeface="Arial" panose="020B0604020202020204" pitchFamily="34" charset="0"/>
              <a:buChar char="•"/>
            </a:pPr>
            <a:r>
              <a:rPr lang="es-419" sz="1600" b="1">
                <a:solidFill>
                  <a:schemeClr val="tx1"/>
                </a:solidFill>
              </a:rPr>
              <a:t>Unicast</a:t>
            </a:r>
            <a:r>
              <a:rPr lang="es-419" sz="1600">
                <a:solidFill>
                  <a:schemeClr val="tx1"/>
                </a:solidFill>
              </a:rPr>
              <a:t> – Identifica de manera única una interfaz de un dispositivo habilitado para IPv6.</a:t>
            </a:r>
          </a:p>
          <a:p>
            <a:pPr marL="285750" indent="-285750" algn="l" rtl="0">
              <a:buFont typeface="Arial" panose="020B0604020202020204" pitchFamily="34" charset="0"/>
              <a:buChar char="•"/>
            </a:pPr>
            <a:r>
              <a:rPr lang="es-419" sz="1600" b="1">
                <a:solidFill>
                  <a:schemeClr val="tx1"/>
                </a:solidFill>
              </a:rPr>
              <a:t>Multicast</a:t>
            </a:r>
            <a:r>
              <a:rPr lang="es-419" sz="1600">
                <a:solidFill>
                  <a:schemeClr val="tx1"/>
                </a:solidFill>
              </a:rPr>
              <a:t> – Se usan para enviar un único paquete IPv6 a varios destinos.</a:t>
            </a:r>
          </a:p>
          <a:p>
            <a:pPr marL="285750" indent="-285750" algn="l" rtl="0">
              <a:buFont typeface="Arial" panose="020B0604020202020204" pitchFamily="34" charset="0"/>
              <a:buChar char="•"/>
            </a:pPr>
            <a:r>
              <a:rPr lang="es-419" sz="1600" b="1">
                <a:solidFill>
                  <a:schemeClr val="tx1"/>
                </a:solidFill>
              </a:rPr>
              <a:t>Anycast</a:t>
            </a:r>
            <a:r>
              <a:rPr lang="es-419" sz="1600">
                <a:solidFill>
                  <a:schemeClr val="tx1"/>
                </a:solidFill>
              </a:rPr>
              <a:t> – Esta es cualquier dirección unicast de IPv6 que puede asignarse a varios dispositivos. Los paquetes enviados a una dirección de anycast se enrutan al dispositivo más cercano que tenga esa dirección.</a:t>
            </a:r>
          </a:p>
          <a:p>
            <a:pPr marL="285750" indent="-285750" algn="l">
              <a:buFont typeface="Arial" panose="020B0604020202020204" pitchFamily="34" charset="0"/>
              <a:buChar char="•"/>
            </a:pPr>
            <a:endParaRPr lang="en-US" sz="1600" dirty="0">
              <a:solidFill>
                <a:schemeClr val="tx1"/>
              </a:solidFill>
            </a:endParaRPr>
          </a:p>
          <a:p>
            <a:pPr marL="0" indent="0" algn="l" rtl="0"/>
            <a:r>
              <a:rPr lang="es-419" sz="1600" b="1">
                <a:solidFill>
                  <a:schemeClr val="tx1"/>
                </a:solidFill>
              </a:rPr>
              <a:t>Nota</a:t>
            </a:r>
            <a:r>
              <a:rPr lang="es-419" sz="1600">
                <a:solidFill>
                  <a:schemeClr val="tx1"/>
                </a:solidFill>
              </a:rPr>
              <a:t>: A diferencia de IPv4, IPv6 no tiene una dirección broadcast. Sin embargo, existe una dirección IPv6 de multicast de todos los nodos que brinda básicamente el mismo resultado.</a:t>
            </a:r>
          </a:p>
          <a:p>
            <a:pPr marL="489010" lvl="2" indent="-342900">
              <a:buFont typeface="Arial" panose="020B0604020202020204" pitchFamily="34" charset="0"/>
              <a:buChar char="•"/>
            </a:pPr>
            <a:endParaRPr lang="en-US" sz="200" dirty="0"/>
          </a:p>
          <a:p>
            <a:pPr marL="342900" indent="-342900" algn="l">
              <a:buFont typeface="Arial" panose="020B0604020202020204" pitchFamily="34" charset="0"/>
              <a:buChar char="•"/>
            </a:pPr>
            <a:endParaRPr lang="en-US" sz="1600" dirty="0">
              <a:solidFill>
                <a:schemeClr val="tx1"/>
              </a:solidFill>
            </a:endParaRPr>
          </a:p>
          <a:p>
            <a:pPr marL="0" indent="0" algn="l"/>
            <a:endParaRPr lang="en-US" sz="1600" dirty="0">
              <a:solidFill>
                <a:schemeClr val="tx1"/>
              </a:solidFill>
            </a:endParaRPr>
          </a:p>
          <a:p>
            <a:pPr marL="342900" indent="-342900" algn="l">
              <a:buFont typeface="Arial" panose="020B0604020202020204" pitchFamily="34" charset="0"/>
              <a:buChar char="•"/>
            </a:pPr>
            <a:endParaRPr lang="en-US" sz="1600" dirty="0">
              <a:solidFill>
                <a:schemeClr val="tx1"/>
              </a:solidFill>
            </a:endParaRPr>
          </a:p>
        </p:txBody>
      </p:sp>
    </p:spTree>
    <p:extLst>
      <p:ext uri="{BB962C8B-B14F-4D97-AF65-F5344CB8AC3E}">
        <p14:creationId xmlns:p14="http://schemas.microsoft.com/office/powerpoint/2010/main" val="1567960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15="http://schemas.microsoft.com/office/drawing/2012/chart" xmlns:c="http://schemas.openxmlformats.org/drawingml/2006/chart"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Tipos de direcciones IPv6</a:t>
            </a:r>
            <a:br>
              <a:rPr lang="en-US" dirty="0"/>
            </a:br>
            <a:r>
              <a:rPr lang="es-419" sz="2400"/>
              <a:t>Longitud de prefijo IPv6</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0" y="1035050"/>
            <a:ext cx="8280400" cy="1312365"/>
          </a:xfrm>
        </p:spPr>
        <p:txBody>
          <a:bodyPr/>
          <a:lstStyle/>
          <a:p>
            <a:pPr marL="0" indent="0" algn="l" defTabSz="684213" rtl="0" fontAlgn="base">
              <a:spcBef>
                <a:spcPts val="600"/>
              </a:spcBef>
              <a:spcAft>
                <a:spcPts val="600"/>
              </a:spcAft>
              <a:buClr>
                <a:schemeClr val="tx2"/>
              </a:buClr>
              <a:buSzPct val="90000"/>
            </a:pPr>
            <a:r>
              <a:rPr lang="es-419" sz="1600">
                <a:solidFill>
                  <a:schemeClr val="tx1"/>
                </a:solidFill>
              </a:rPr>
              <a:t>La longitud del prefijo se representa en notación de barra diagonal y se usa para indicar la porción de red de una dirección IPv6.</a:t>
            </a:r>
          </a:p>
          <a:p>
            <a:pPr marL="0" indent="0" algn="l" defTabSz="684213" rtl="0" fontAlgn="base">
              <a:spcBef>
                <a:spcPts val="600"/>
              </a:spcBef>
              <a:spcAft>
                <a:spcPts val="600"/>
              </a:spcAft>
              <a:buClr>
                <a:schemeClr val="tx2"/>
              </a:buClr>
              <a:buSzPct val="90000"/>
            </a:pPr>
            <a:r>
              <a:rPr lang="es-419" sz="1600">
                <a:solidFill>
                  <a:schemeClr val="tx1"/>
                </a:solidFill>
              </a:rPr>
              <a:t>La longitud de prefijo puede ir de 0 a 128. La longitud de prefijo IPv6 recomendada para LAN y la mayoría de los otros tipos de redes es / 64.</a:t>
            </a:r>
          </a:p>
          <a:p>
            <a:pPr marL="489010" lvl="2" indent="-342900">
              <a:buFont typeface="Arial" panose="020B0604020202020204" pitchFamily="34" charset="0"/>
              <a:buChar char="•"/>
            </a:pPr>
            <a:endParaRPr lang="en-US" sz="200" dirty="0"/>
          </a:p>
          <a:p>
            <a:pPr marL="342900" indent="-342900" algn="l">
              <a:buFont typeface="Arial" panose="020B0604020202020204" pitchFamily="34" charset="0"/>
              <a:buChar char="•"/>
            </a:pPr>
            <a:endParaRPr lang="en-US" sz="1600" dirty="0">
              <a:solidFill>
                <a:schemeClr val="tx1"/>
              </a:solidFill>
            </a:endParaRPr>
          </a:p>
          <a:p>
            <a:pPr marL="0" indent="0" algn="l"/>
            <a:endParaRPr lang="en-US" sz="1600" dirty="0">
              <a:solidFill>
                <a:schemeClr val="tx1"/>
              </a:solidFill>
            </a:endParaRPr>
          </a:p>
          <a:p>
            <a:pPr marL="342900" indent="-342900" algn="l">
              <a:buFont typeface="Arial" panose="020B0604020202020204" pitchFamily="34" charset="0"/>
              <a:buChar char="•"/>
            </a:pPr>
            <a:endParaRPr lang="en-US" sz="1600" dirty="0">
              <a:solidFill>
                <a:schemeClr val="tx1"/>
              </a:solidFill>
            </a:endParaRPr>
          </a:p>
        </p:txBody>
      </p:sp>
      <p:pic>
        <p:nvPicPr>
          <p:cNvPr id="2" name="Picture 1">
            <a:extLst>
              <a:ext uri="{FF2B5EF4-FFF2-40B4-BE49-F238E27FC236}">
                <a16:creationId xmlns:a16="http://schemas.microsoft.com/office/drawing/2014/main" id="{38711CFE-EFE8-4AEF-8D4D-DB7AA12D84C7}"/>
              </a:ext>
            </a:extLst>
          </p:cNvPr>
          <p:cNvPicPr>
            <a:picLocks noChangeAspect="1"/>
          </p:cNvPicPr>
          <p:nvPr/>
        </p:nvPicPr>
        <p:blipFill>
          <a:blip r:embed="rId3"/>
          <a:stretch>
            <a:fillRect/>
          </a:stretch>
        </p:blipFill>
        <p:spPr>
          <a:xfrm>
            <a:off x="1937923" y="2190466"/>
            <a:ext cx="4469641" cy="1727696"/>
          </a:xfrm>
          <a:prstGeom prst="rect">
            <a:avLst/>
          </a:prstGeom>
        </p:spPr>
      </p:pic>
      <p:sp>
        <p:nvSpPr>
          <p:cNvPr id="4" name="TextBox 3">
            <a:extLst>
              <a:ext uri="{FF2B5EF4-FFF2-40B4-BE49-F238E27FC236}">
                <a16:creationId xmlns:a16="http://schemas.microsoft.com/office/drawing/2014/main" id="{C051A667-EF42-442E-A708-9DFBA630D846}"/>
              </a:ext>
            </a:extLst>
          </p:cNvPr>
          <p:cNvSpPr txBox="1"/>
          <p:nvPr/>
        </p:nvSpPr>
        <p:spPr>
          <a:xfrm>
            <a:off x="431799" y="3952755"/>
            <a:ext cx="7990305" cy="738664"/>
          </a:xfrm>
          <a:prstGeom prst="rect">
            <a:avLst/>
          </a:prstGeom>
          <a:noFill/>
        </p:spPr>
        <p:txBody>
          <a:bodyPr wrap="square" rtlCol="0">
            <a:spAutoFit/>
          </a:bodyPr>
          <a:lstStyle/>
          <a:p>
            <a:pPr rtl="0"/>
            <a:r>
              <a:rPr lang="es-419" sz="1400" b="1"/>
              <a:t>Nota</a:t>
            </a:r>
            <a:r>
              <a:rPr lang="es-419" sz="1400"/>
              <a:t>: Se recomienda encarecidamente utilizar un ID de interfaz de 64 bits para la mayoría de las redes. Esto se debe a que la autoconfiguración de direcciones sin estado (SLAAC) utiliza 64 bits para el ID de la interfaz. También facilita la creación y administración de subredes</a:t>
            </a:r>
            <a:r>
              <a:rPr lang="es-419" sz="1200"/>
              <a:t>. </a:t>
            </a:r>
          </a:p>
        </p:txBody>
      </p:sp>
    </p:spTree>
    <p:extLst>
      <p:ext uri="{BB962C8B-B14F-4D97-AF65-F5344CB8AC3E}">
        <p14:creationId xmlns:p14="http://schemas.microsoft.com/office/powerpoint/2010/main" val="23200966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15="http://schemas.microsoft.com/office/drawing/2012/chart" xmlns:c="http://schemas.openxmlformats.org/drawingml/2006/chart"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Tipos de direcciones IPv6</a:t>
            </a:r>
            <a:br>
              <a:rPr lang="en-US" dirty="0"/>
            </a:br>
            <a:r>
              <a:rPr lang="es-419" sz="2400"/>
              <a:t>Tipos de direcciones Unicast de IPv6</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0" y="1035050"/>
            <a:ext cx="4741333" cy="3550598"/>
          </a:xfrm>
        </p:spPr>
        <p:txBody>
          <a:bodyPr/>
          <a:lstStyle/>
          <a:p>
            <a:pPr marL="0" indent="0" algn="l" defTabSz="684213" rtl="0" fontAlgn="base">
              <a:spcBef>
                <a:spcPts val="600"/>
              </a:spcBef>
              <a:spcAft>
                <a:spcPts val="600"/>
              </a:spcAft>
              <a:buClr>
                <a:schemeClr val="tx2"/>
              </a:buClr>
              <a:buSzPct val="90000"/>
            </a:pPr>
            <a:r>
              <a:rPr lang="es-419" sz="1600">
                <a:solidFill>
                  <a:schemeClr val="tx1"/>
                </a:solidFill>
              </a:rPr>
              <a:t>A diferencia de los dispositivos IPv4 que tienen una sola dirección, las direcciones IPv6 suelen tener dos direcciones unicast:</a:t>
            </a:r>
          </a:p>
          <a:p>
            <a:pPr marL="489010" lvl="2" indent="-342900">
              <a:buFont typeface="Arial" panose="020B0604020202020204" pitchFamily="34" charset="0"/>
              <a:buChar char="•"/>
            </a:pPr>
            <a:endParaRPr lang="en-US" sz="200" dirty="0"/>
          </a:p>
          <a:p>
            <a:pPr marL="342900" indent="-342900" algn="l" rtl="0">
              <a:buFont typeface="Arial" panose="020B0604020202020204" pitchFamily="34" charset="0"/>
              <a:buChar char="•"/>
            </a:pPr>
            <a:r>
              <a:rPr lang="es-419" sz="1600" b="1">
                <a:solidFill>
                  <a:schemeClr val="tx1"/>
                </a:solidFill>
              </a:rPr>
              <a:t>Global Unicast Address (GUA) </a:t>
            </a:r>
            <a:r>
              <a:rPr lang="es-419" sz="1600">
                <a:solidFill>
                  <a:schemeClr val="tx1"/>
                </a:solidFill>
              </a:rPr>
              <a:t>– Estas son similares a las direcciones IPv4 públicas. Estas son direcciones enrutables de Internet globalmente exclusivas.</a:t>
            </a:r>
          </a:p>
          <a:p>
            <a:pPr marL="342900" indent="-342900" algn="l" rtl="0">
              <a:buFont typeface="Arial" panose="020B0604020202020204" pitchFamily="34" charset="0"/>
              <a:buChar char="•"/>
            </a:pPr>
            <a:r>
              <a:rPr lang="es-419" sz="1600" b="1">
                <a:solidFill>
                  <a:schemeClr val="tx1"/>
                </a:solidFill>
              </a:rPr>
              <a:t>Link-local Address (LLA) </a:t>
            </a:r>
            <a:r>
              <a:rPr lang="es-419" sz="1600">
                <a:solidFill>
                  <a:schemeClr val="tx1"/>
                </a:solidFill>
              </a:rPr>
              <a:t>- Se requiere para cada dispositivo con IPv6 y se usa para comunicarse con otros dispositivos en el mismo enlace local. Las LLAS no son enrutables y están confinadas a un único enlace. </a:t>
            </a:r>
            <a:r>
              <a:rPr lang="es-419" sz="1600" b="1">
                <a:solidFill>
                  <a:schemeClr val="tx1"/>
                </a:solidFill>
              </a:rPr>
              <a:t> </a:t>
            </a:r>
          </a:p>
          <a:p>
            <a:pPr marL="0" indent="0" algn="l"/>
            <a:endParaRPr lang="en-US" sz="1600" dirty="0">
              <a:solidFill>
                <a:schemeClr val="tx1"/>
              </a:solidFill>
            </a:endParaRPr>
          </a:p>
          <a:p>
            <a:pPr marL="342900" indent="-342900" algn="l">
              <a:buFont typeface="Arial" panose="020B0604020202020204" pitchFamily="34" charset="0"/>
              <a:buChar char="•"/>
            </a:pPr>
            <a:endParaRPr lang="en-US" sz="1600" dirty="0">
              <a:solidFill>
                <a:schemeClr val="tx1"/>
              </a:solidFill>
            </a:endParaRPr>
          </a:p>
        </p:txBody>
      </p:sp>
      <p:pic>
        <p:nvPicPr>
          <p:cNvPr id="5" name="Picture 4">
            <a:extLst>
              <a:ext uri="{FF2B5EF4-FFF2-40B4-BE49-F238E27FC236}">
                <a16:creationId xmlns:a16="http://schemas.microsoft.com/office/drawing/2014/main" id="{CF1BE6E4-8308-4A7B-92AC-81146B461F10}"/>
              </a:ext>
            </a:extLst>
          </p:cNvPr>
          <p:cNvPicPr>
            <a:picLocks noChangeAspect="1"/>
          </p:cNvPicPr>
          <p:nvPr/>
        </p:nvPicPr>
        <p:blipFill>
          <a:blip r:embed="rId3"/>
          <a:stretch>
            <a:fillRect/>
          </a:stretch>
        </p:blipFill>
        <p:spPr>
          <a:xfrm>
            <a:off x="5291666" y="675564"/>
            <a:ext cx="3528847" cy="2982036"/>
          </a:xfrm>
          <a:prstGeom prst="rect">
            <a:avLst/>
          </a:prstGeom>
        </p:spPr>
      </p:pic>
    </p:spTree>
    <p:extLst>
      <p:ext uri="{BB962C8B-B14F-4D97-AF65-F5344CB8AC3E}">
        <p14:creationId xmlns:p14="http://schemas.microsoft.com/office/powerpoint/2010/main" val="2916484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15="http://schemas.microsoft.com/office/drawing/2012/chart" xmlns:c="http://schemas.openxmlformats.org/drawingml/2006/chart"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Tipos de direcciones IPv6</a:t>
            </a:r>
            <a:br>
              <a:rPr lang="en-US" dirty="0"/>
            </a:br>
            <a:r>
              <a:rPr lang="es-419" sz="2400"/>
              <a:t>Nota sobre la dirección local única</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0" y="857250"/>
            <a:ext cx="7913688" cy="2690789"/>
          </a:xfrm>
        </p:spPr>
        <p:txBody>
          <a:bodyPr/>
          <a:lstStyle/>
          <a:p>
            <a:pPr marL="0" indent="0" algn="l" defTabSz="684213" rtl="0" fontAlgn="base">
              <a:spcBef>
                <a:spcPts val="600"/>
              </a:spcBef>
              <a:spcAft>
                <a:spcPts val="600"/>
              </a:spcAft>
              <a:buClr>
                <a:schemeClr val="tx2"/>
              </a:buClr>
              <a:buSzPct val="90000"/>
            </a:pPr>
            <a:r>
              <a:rPr lang="es-419" sz="1800">
                <a:solidFill>
                  <a:schemeClr val="tx1"/>
                </a:solidFill>
              </a:rPr>
              <a:t>Las direcciones locales únicas de IPv6 (rango fc00 :: / 7 a fdff :: / 7) tienen cierta similitud con las direcciones privadas RFC 1918 para IPv4, pero existen diferencias significativas:</a:t>
            </a:r>
          </a:p>
          <a:p>
            <a:pPr marL="285750" indent="-285750" algn="l" rtl="0">
              <a:buFont typeface="Arial" panose="020B0604020202020204" pitchFamily="34" charset="0"/>
              <a:buChar char="•"/>
            </a:pPr>
            <a:r>
              <a:rPr lang="es-419" sz="1600">
                <a:solidFill>
                  <a:schemeClr val="tx1"/>
                </a:solidFill>
              </a:rPr>
              <a:t>Las direcciones locales únicas se utilizan para el direccionamiento local dentro de un sitio o entre una cantidad limitada de sitios.</a:t>
            </a:r>
          </a:p>
          <a:p>
            <a:pPr marL="285750" indent="-285750" algn="l" rtl="0">
              <a:buFont typeface="Arial" panose="020B0604020202020204" pitchFamily="34" charset="0"/>
              <a:buChar char="•"/>
            </a:pPr>
            <a:r>
              <a:rPr lang="es-419" sz="1600">
                <a:solidFill>
                  <a:schemeClr val="tx1"/>
                </a:solidFill>
              </a:rPr>
              <a:t>Se pueden utilizar direcciones locales únicas para dispositivos que nunca necesitarán acceder a otra red.</a:t>
            </a:r>
          </a:p>
          <a:p>
            <a:pPr marL="285750" indent="-285750" algn="l" rtl="0">
              <a:buFont typeface="Arial" panose="020B0604020202020204" pitchFamily="34" charset="0"/>
              <a:buChar char="•"/>
            </a:pPr>
            <a:r>
              <a:rPr lang="es-419" sz="1600">
                <a:solidFill>
                  <a:schemeClr val="tx1"/>
                </a:solidFill>
              </a:rPr>
              <a:t>Las direcciones locales únicas no se enrutan o traducen globalmente a una dirección IPv6 global.</a:t>
            </a:r>
          </a:p>
          <a:p>
            <a:pPr marL="0" indent="0" algn="l"/>
            <a:endParaRPr lang="en-US" sz="1800" dirty="0">
              <a:solidFill>
                <a:schemeClr val="tx1"/>
              </a:solidFill>
            </a:endParaRPr>
          </a:p>
          <a:p>
            <a:pPr marL="342900" indent="-342900" algn="l">
              <a:buFont typeface="Arial" panose="020B0604020202020204" pitchFamily="34" charset="0"/>
              <a:buChar char="•"/>
            </a:pPr>
            <a:endParaRPr lang="en-US" sz="1600" dirty="0">
              <a:solidFill>
                <a:schemeClr val="tx1"/>
              </a:solidFill>
            </a:endParaRPr>
          </a:p>
        </p:txBody>
      </p:sp>
      <p:sp>
        <p:nvSpPr>
          <p:cNvPr id="2" name="TextBox 1">
            <a:extLst>
              <a:ext uri="{FF2B5EF4-FFF2-40B4-BE49-F238E27FC236}">
                <a16:creationId xmlns:a16="http://schemas.microsoft.com/office/drawing/2014/main" id="{B2231FF7-40C5-41A9-B1B2-B932B5944E05}"/>
              </a:ext>
            </a:extLst>
          </p:cNvPr>
          <p:cNvSpPr txBox="1"/>
          <p:nvPr/>
        </p:nvSpPr>
        <p:spPr>
          <a:xfrm>
            <a:off x="566383" y="3673452"/>
            <a:ext cx="7779105" cy="830997"/>
          </a:xfrm>
          <a:prstGeom prst="rect">
            <a:avLst/>
          </a:prstGeom>
          <a:noFill/>
        </p:spPr>
        <p:txBody>
          <a:bodyPr wrap="square" rtlCol="0">
            <a:spAutoFit/>
          </a:bodyPr>
          <a:lstStyle/>
          <a:p>
            <a:pPr rtl="0"/>
            <a:r>
              <a:rPr lang="es-419" sz="1600" b="1"/>
              <a:t>Nota</a:t>
            </a:r>
            <a:r>
              <a:rPr lang="es-419" sz="1600"/>
              <a:t>: Muchos sitios utilizan la naturaleza privada de las direcciones RFC 1918 para intentar proteger u ocultar su red de posibles riesgos de seguridad. Este nunca fue el uso previsto de las ULAs. </a:t>
            </a:r>
            <a:r>
              <a:rPr lang="es-419" sz="1600" b="1"/>
              <a:t> </a:t>
            </a:r>
          </a:p>
        </p:txBody>
      </p:sp>
    </p:spTree>
    <p:extLst>
      <p:ext uri="{BB962C8B-B14F-4D97-AF65-F5344CB8AC3E}">
        <p14:creationId xmlns:p14="http://schemas.microsoft.com/office/powerpoint/2010/main" val="3182007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15="http://schemas.microsoft.com/office/drawing/2012/chart" xmlns:c="http://schemas.openxmlformats.org/drawingml/2006/chart"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Tipos de direcciones IPv6</a:t>
            </a:r>
            <a:br>
              <a:rPr lang="en-US" dirty="0"/>
            </a:br>
            <a:r>
              <a:rPr lang="es-419" sz="2400"/>
              <a:t>IPv6 GUA</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0" y="1035050"/>
            <a:ext cx="7913688" cy="1653559"/>
          </a:xfrm>
        </p:spPr>
        <p:txBody>
          <a:bodyPr/>
          <a:lstStyle/>
          <a:p>
            <a:pPr marL="0" indent="0" algn="l" defTabSz="684213" rtl="0" fontAlgn="base">
              <a:spcBef>
                <a:spcPts val="600"/>
              </a:spcBef>
              <a:spcAft>
                <a:spcPts val="600"/>
              </a:spcAft>
              <a:buClr>
                <a:schemeClr val="tx2"/>
              </a:buClr>
              <a:buSzPct val="90000"/>
            </a:pPr>
            <a:r>
              <a:rPr lang="es-419" sz="1600">
                <a:solidFill>
                  <a:schemeClr val="tx1"/>
                </a:solidFill>
              </a:rPr>
              <a:t>Las direcciones IPv6 unicast globales (GUA), son globalmente únicas y enrutables en Internet IPv6.</a:t>
            </a:r>
          </a:p>
          <a:p>
            <a:pPr marL="285750" indent="-285750" algn="l" defTabSz="684213" rtl="0" fontAlgn="base">
              <a:spcBef>
                <a:spcPts val="600"/>
              </a:spcBef>
              <a:spcAft>
                <a:spcPts val="600"/>
              </a:spcAft>
              <a:buClr>
                <a:schemeClr val="tx2"/>
              </a:buClr>
              <a:buSzPct val="90000"/>
              <a:buFont typeface="Arial" panose="020B0604020202020204" pitchFamily="34" charset="0"/>
              <a:buChar char="•"/>
            </a:pPr>
            <a:r>
              <a:rPr lang="es-419" sz="1400">
                <a:solidFill>
                  <a:schemeClr val="tx1"/>
                </a:solidFill>
              </a:rPr>
              <a:t>Actualmente, solo se están asignando GUAs con los primeros tres bits de 001 o 2000 :: / 3.</a:t>
            </a:r>
          </a:p>
          <a:p>
            <a:pPr marL="285750" indent="-285750" algn="l" defTabSz="684213" rtl="0" fontAlgn="base">
              <a:spcBef>
                <a:spcPts val="600"/>
              </a:spcBef>
              <a:spcAft>
                <a:spcPts val="600"/>
              </a:spcAft>
              <a:buClr>
                <a:schemeClr val="tx2"/>
              </a:buClr>
              <a:buSzPct val="90000"/>
              <a:buFont typeface="Arial" panose="020B0604020202020204" pitchFamily="34" charset="0"/>
              <a:buChar char="•"/>
            </a:pPr>
            <a:r>
              <a:rPr lang="es-419" sz="1400">
                <a:solidFill>
                  <a:schemeClr val="tx1"/>
                </a:solidFill>
              </a:rPr>
              <a:t>Las GUAs disponibles actualmente comienzan con un decimal 2 o un 3 (Esto es sólo 1/8 del espacio total de direcciones IPv6 disponible).</a:t>
            </a:r>
          </a:p>
          <a:p>
            <a:pPr marL="342900" indent="-342900" algn="l">
              <a:buFont typeface="Arial" panose="020B0604020202020204" pitchFamily="34" charset="0"/>
              <a:buChar char="•"/>
            </a:pPr>
            <a:endParaRPr lang="en-US" sz="1600" dirty="0">
              <a:solidFill>
                <a:schemeClr val="tx1"/>
              </a:solidFill>
            </a:endParaRPr>
          </a:p>
        </p:txBody>
      </p:sp>
      <p:pic>
        <p:nvPicPr>
          <p:cNvPr id="4" name="Picture 3">
            <a:extLst>
              <a:ext uri="{FF2B5EF4-FFF2-40B4-BE49-F238E27FC236}">
                <a16:creationId xmlns:a16="http://schemas.microsoft.com/office/drawing/2014/main" id="{89D2C171-6C4F-462E-8801-77898CB37193}"/>
              </a:ext>
            </a:extLst>
          </p:cNvPr>
          <p:cNvPicPr>
            <a:picLocks noChangeAspect="1"/>
          </p:cNvPicPr>
          <p:nvPr/>
        </p:nvPicPr>
        <p:blipFill>
          <a:blip r:embed="rId3"/>
          <a:stretch>
            <a:fillRect/>
          </a:stretch>
        </p:blipFill>
        <p:spPr>
          <a:xfrm>
            <a:off x="1528667" y="2756848"/>
            <a:ext cx="5097321" cy="1793094"/>
          </a:xfrm>
          <a:prstGeom prst="rect">
            <a:avLst/>
          </a:prstGeom>
        </p:spPr>
      </p:pic>
    </p:spTree>
    <p:extLst>
      <p:ext uri="{BB962C8B-B14F-4D97-AF65-F5344CB8AC3E}">
        <p14:creationId xmlns:p14="http://schemas.microsoft.com/office/powerpoint/2010/main" val="3024150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15="http://schemas.microsoft.com/office/drawing/2012/chart" xmlns:c="http://schemas.openxmlformats.org/drawingml/2006/chart"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Tipos de direcciones IPv6</a:t>
            </a:r>
            <a:br>
              <a:rPr lang="en-US" dirty="0"/>
            </a:br>
            <a:r>
              <a:rPr lang="es-419" sz="2400"/>
              <a:t>Estructura GUA de IPv6</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382733" y="555789"/>
            <a:ext cx="7913688" cy="3066433"/>
          </a:xfrm>
        </p:spPr>
        <p:txBody>
          <a:bodyPr/>
          <a:lstStyle/>
          <a:p>
            <a:pPr marL="0" indent="0" algn="l" defTabSz="684213" rtl="0" fontAlgn="base">
              <a:spcBef>
                <a:spcPts val="600"/>
              </a:spcBef>
              <a:spcAft>
                <a:spcPts val="600"/>
              </a:spcAft>
              <a:buClr>
                <a:schemeClr val="tx2"/>
              </a:buClr>
              <a:buSzPct val="90000"/>
            </a:pPr>
            <a:r>
              <a:rPr lang="es-419" sz="1600" b="1">
                <a:solidFill>
                  <a:srgbClr val="000000"/>
                </a:solidFill>
              </a:rPr>
              <a:t>Prefijo de enrutamiento global:</a:t>
            </a:r>
          </a:p>
          <a:p>
            <a:pPr lvl="1" rtl="0">
              <a:lnSpc>
                <a:spcPct val="100000"/>
              </a:lnSpc>
              <a:spcBef>
                <a:spcPts val="300"/>
              </a:spcBef>
              <a:spcAft>
                <a:spcPts val="300"/>
              </a:spcAft>
              <a:buSzPct val="90000"/>
            </a:pPr>
            <a:r>
              <a:rPr lang="es-419" sz="1600">
                <a:solidFill>
                  <a:srgbClr val="000000"/>
                </a:solidFill>
              </a:rPr>
              <a:t>El prefijo de enrutamiento global es la parte del prefijo, o red, de la dirección asignada por el proveedor, como un ISP, a un cliente o sitio. El prefijo de enrutamiento global variará en función de las políticas de ISP.</a:t>
            </a:r>
          </a:p>
          <a:p>
            <a:pPr marL="0" indent="0" algn="l" defTabSz="684213" rtl="0" fontAlgn="base">
              <a:spcBef>
                <a:spcPts val="600"/>
              </a:spcBef>
              <a:spcAft>
                <a:spcPts val="600"/>
              </a:spcAft>
              <a:buClr>
                <a:schemeClr val="tx2"/>
              </a:buClr>
              <a:buSzPct val="90000"/>
            </a:pPr>
            <a:r>
              <a:rPr lang="es-419" sz="1600" b="1">
                <a:solidFill>
                  <a:srgbClr val="000000"/>
                </a:solidFill>
              </a:rPr>
              <a:t>ID de subred</a:t>
            </a:r>
          </a:p>
          <a:p>
            <a:pPr lvl="1" rtl="0">
              <a:lnSpc>
                <a:spcPct val="100000"/>
              </a:lnSpc>
              <a:spcBef>
                <a:spcPts val="300"/>
              </a:spcBef>
              <a:spcAft>
                <a:spcPts val="300"/>
              </a:spcAft>
              <a:buSzPct val="90000"/>
            </a:pPr>
            <a:r>
              <a:rPr lang="es-419" sz="1600">
                <a:solidFill>
                  <a:srgbClr val="000000"/>
                </a:solidFill>
              </a:rPr>
              <a:t>El campo ID de subred es el área entre el Prefijo de enrutamiento global y la ID de interfaz. Las organizaciones utilizan la ID de subred para identificar subredes dentro de su ubicación.</a:t>
            </a:r>
          </a:p>
          <a:p>
            <a:pPr marL="0" indent="0" algn="l" defTabSz="684213" rtl="0" fontAlgn="base">
              <a:spcBef>
                <a:spcPts val="600"/>
              </a:spcBef>
              <a:spcAft>
                <a:spcPts val="600"/>
              </a:spcAft>
              <a:buClr>
                <a:schemeClr val="tx2"/>
              </a:buClr>
              <a:buSzPct val="90000"/>
            </a:pPr>
            <a:r>
              <a:rPr lang="es-419" sz="1600" b="1">
                <a:solidFill>
                  <a:srgbClr val="000000"/>
                </a:solidFill>
              </a:rPr>
              <a:t>ID de interfaz</a:t>
            </a:r>
          </a:p>
          <a:p>
            <a:pPr lvl="1" rtl="0">
              <a:lnSpc>
                <a:spcPct val="100000"/>
              </a:lnSpc>
              <a:spcBef>
                <a:spcPts val="300"/>
              </a:spcBef>
              <a:spcAft>
                <a:spcPts val="300"/>
              </a:spcAft>
              <a:buSzPct val="90000"/>
            </a:pPr>
            <a:r>
              <a:rPr lang="es-419" sz="1600">
                <a:solidFill>
                  <a:srgbClr val="000000"/>
                </a:solidFill>
              </a:rPr>
              <a:t>La ID de interfaz IPv6 equivale a la porción de host de una dirección IPv4. Se recomienda encarecidamente que en la mayoría de los casos se utilicen subredes / 64, lo que crea una ID de interfaz de 64 bits. </a:t>
            </a:r>
          </a:p>
          <a:p>
            <a:pPr marL="285750" indent="-285750" algn="l" defTabSz="684213" fontAlgn="base">
              <a:spcBef>
                <a:spcPts val="600"/>
              </a:spcBef>
              <a:spcAft>
                <a:spcPts val="600"/>
              </a:spcAft>
              <a:buClr>
                <a:schemeClr val="tx2"/>
              </a:buClr>
              <a:buSzPct val="90000"/>
              <a:buFont typeface="Arial" panose="020B0604020202020204" pitchFamily="34" charset="0"/>
              <a:buChar char="•"/>
            </a:pPr>
            <a:endParaRPr lang="en-US" sz="1600" dirty="0">
              <a:solidFill>
                <a:srgbClr val="000000"/>
              </a:solidFill>
            </a:endParaRPr>
          </a:p>
        </p:txBody>
      </p:sp>
      <p:sp>
        <p:nvSpPr>
          <p:cNvPr id="2" name="TextBox 1">
            <a:extLst>
              <a:ext uri="{FF2B5EF4-FFF2-40B4-BE49-F238E27FC236}">
                <a16:creationId xmlns:a16="http://schemas.microsoft.com/office/drawing/2014/main" id="{FC68A82F-60E8-4147-8B2F-E378272C665E}"/>
              </a:ext>
            </a:extLst>
          </p:cNvPr>
          <p:cNvSpPr txBox="1"/>
          <p:nvPr/>
        </p:nvSpPr>
        <p:spPr>
          <a:xfrm>
            <a:off x="431799" y="4178011"/>
            <a:ext cx="7815555" cy="461665"/>
          </a:xfrm>
          <a:prstGeom prst="rect">
            <a:avLst/>
          </a:prstGeom>
          <a:noFill/>
        </p:spPr>
        <p:txBody>
          <a:bodyPr wrap="square" rtlCol="0">
            <a:spAutoFit/>
          </a:bodyPr>
          <a:lstStyle/>
          <a:p>
            <a:pPr rtl="0"/>
            <a:r>
              <a:rPr lang="es-419" sz="1200" b="1"/>
              <a:t>Nota</a:t>
            </a:r>
            <a:r>
              <a:rPr lang="es-419" sz="1200"/>
              <a:t>: IPv6 permite que las direcciones de host todo-0 y todo-1 se puedan asignar a un dispositivo. La dirección all-0s está reservada como una dirección de difusión ilimitada del router de subred, y debe asignarse solo a los routers.</a:t>
            </a:r>
          </a:p>
        </p:txBody>
      </p:sp>
    </p:spTree>
    <p:extLst>
      <p:ext uri="{BB962C8B-B14F-4D97-AF65-F5344CB8AC3E}">
        <p14:creationId xmlns:p14="http://schemas.microsoft.com/office/powerpoint/2010/main" val="3392640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15="http://schemas.microsoft.com/office/drawing/2012/chart" xmlns:c="http://schemas.openxmlformats.org/drawingml/2006/chart"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2EDE137-350D-6D47-BD51-750CD198389A}"/>
              </a:ext>
            </a:extLst>
          </p:cNvPr>
          <p:cNvSpPr>
            <a:spLocks noGrp="1"/>
          </p:cNvSpPr>
          <p:nvPr>
            <p:ph idx="1"/>
          </p:nvPr>
        </p:nvSpPr>
        <p:spPr>
          <a:xfrm>
            <a:off x="144065" y="798945"/>
            <a:ext cx="8853286" cy="346366"/>
          </a:xfrm>
        </p:spPr>
        <p:txBody>
          <a:bodyPr/>
          <a:lstStyle/>
          <a:p>
            <a:pPr rtl="0"/>
            <a:r>
              <a:rPr lang="es-419"/>
              <a:t>Para facilitar el aprendizaje, las siguientes características dentro de la GUI pueden ser incluidas en este módulo:</a:t>
            </a:r>
          </a:p>
          <a:p>
            <a:endParaRPr lang="en-US" dirty="0"/>
          </a:p>
          <a:p>
            <a:endParaRPr lang="en-US" dirty="0"/>
          </a:p>
          <a:p>
            <a:pPr marL="0" indent="0">
              <a:buNone/>
            </a:pPr>
            <a:endParaRPr lang="en-US" dirty="0"/>
          </a:p>
        </p:txBody>
      </p:sp>
      <p:sp>
        <p:nvSpPr>
          <p:cNvPr id="3" name="Title 2">
            <a:extLst>
              <a:ext uri="{FF2B5EF4-FFF2-40B4-BE49-F238E27FC236}">
                <a16:creationId xmlns:a16="http://schemas.microsoft.com/office/drawing/2014/main" id="{D0DBD329-AB20-664C-9697-486FE5CED9B9}"/>
              </a:ext>
            </a:extLst>
          </p:cNvPr>
          <p:cNvSpPr>
            <a:spLocks noGrp="1"/>
          </p:cNvSpPr>
          <p:nvPr>
            <p:ph type="title"/>
          </p:nvPr>
        </p:nvSpPr>
        <p:spPr>
          <a:xfrm>
            <a:off x="0" y="189238"/>
            <a:ext cx="9144000" cy="609708"/>
          </a:xfrm>
        </p:spPr>
        <p:txBody>
          <a:bodyPr/>
          <a:lstStyle/>
          <a:p>
            <a:pPr rtl="0"/>
            <a:r>
              <a:rPr lang="es-419"/>
              <a:t>¿Qué esperar en este módulo?</a:t>
            </a:r>
          </a:p>
        </p:txBody>
      </p:sp>
      <p:graphicFrame>
        <p:nvGraphicFramePr>
          <p:cNvPr id="4" name="Table 3">
            <a:extLst>
              <a:ext uri="{FF2B5EF4-FFF2-40B4-BE49-F238E27FC236}">
                <a16:creationId xmlns:a16="http://schemas.microsoft.com/office/drawing/2014/main" id="{24EE699F-A87C-2246-9235-C1DFDF6B2651}"/>
              </a:ext>
            </a:extLst>
          </p:cNvPr>
          <p:cNvGraphicFramePr>
            <a:graphicFrameLocks noGrp="1"/>
          </p:cNvGraphicFramePr>
          <p:nvPr/>
        </p:nvGraphicFramePr>
        <p:xfrm>
          <a:off x="301658" y="1145310"/>
          <a:ext cx="8557528" cy="3088407"/>
        </p:xfrm>
        <a:graphic>
          <a:graphicData uri="http://schemas.openxmlformats.org/drawingml/2006/table">
            <a:tbl>
              <a:tblPr firstRow="1" bandRow="1">
                <a:tableStyleId>{5C22544A-7EE6-4342-B048-85BDC9FD1C3A}</a:tableStyleId>
              </a:tblPr>
              <a:tblGrid>
                <a:gridCol w="2140558">
                  <a:extLst>
                    <a:ext uri="{9D8B030D-6E8A-4147-A177-3AD203B41FA5}">
                      <a16:colId xmlns:a16="http://schemas.microsoft.com/office/drawing/2014/main" val="200107645"/>
                    </a:ext>
                  </a:extLst>
                </a:gridCol>
                <a:gridCol w="6416970">
                  <a:extLst>
                    <a:ext uri="{9D8B030D-6E8A-4147-A177-3AD203B41FA5}">
                      <a16:colId xmlns:a16="http://schemas.microsoft.com/office/drawing/2014/main" val="2648404099"/>
                    </a:ext>
                  </a:extLst>
                </a:gridCol>
              </a:tblGrid>
              <a:tr h="265091">
                <a:tc>
                  <a:txBody>
                    <a:bodyPr/>
                    <a:lstStyle/>
                    <a:p>
                      <a:pPr rtl="0"/>
                      <a:r>
                        <a:rPr lang="es-419"/>
                        <a:t>Característica</a:t>
                      </a:r>
                    </a:p>
                  </a:txBody>
                  <a:tcPr/>
                </a:tc>
                <a:tc>
                  <a:txBody>
                    <a:bodyPr/>
                    <a:lstStyle/>
                    <a:p>
                      <a:pPr rtl="0"/>
                      <a:r>
                        <a:rPr lang="es-419"/>
                        <a:t>Descripción</a:t>
                      </a:r>
                    </a:p>
                  </a:txBody>
                  <a:tcPr/>
                </a:tc>
                <a:extLst>
                  <a:ext uri="{0D108BD9-81ED-4DB2-BD59-A6C34878D82A}">
                    <a16:rowId xmlns:a16="http://schemas.microsoft.com/office/drawing/2014/main" val="367710602"/>
                  </a:ext>
                </a:extLst>
              </a:tr>
              <a:tr h="331556">
                <a:tc>
                  <a:txBody>
                    <a:bodyPr/>
                    <a:lstStyle/>
                    <a:p>
                      <a:pPr algn="l" rtl="0" fontAlgn="b"/>
                      <a:r>
                        <a:rPr lang="es-419" sz="1400" b="0" i="0" u="none" strike="noStrike">
                          <a:solidFill>
                            <a:srgbClr val="000000"/>
                          </a:solidFill>
                          <a:effectLst/>
                          <a:latin typeface="+mn-lt"/>
                        </a:rPr>
                        <a:t>Animaciones</a:t>
                      </a:r>
                    </a:p>
                  </a:txBody>
                  <a:tcPr marL="9525" marR="9525" marT="9525" marB="0" anchor="b"/>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s-419"/>
                        <a:t>Exponer a los alumnos a nuevas habilidades y conceptos.</a:t>
                      </a:r>
                    </a:p>
                  </a:txBody>
                  <a:tcPr/>
                </a:tc>
                <a:extLst>
                  <a:ext uri="{0D108BD9-81ED-4DB2-BD59-A6C34878D82A}">
                    <a16:rowId xmlns:a16="http://schemas.microsoft.com/office/drawing/2014/main" val="698835149"/>
                  </a:ext>
                </a:extLst>
              </a:tr>
              <a:tr h="37941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s-419" sz="1400" b="0" i="0" u="none" strike="noStrike">
                          <a:solidFill>
                            <a:srgbClr val="000000"/>
                          </a:solidFill>
                          <a:effectLst/>
                          <a:latin typeface="+mn-lt"/>
                        </a:rPr>
                        <a:t>Videos</a:t>
                      </a:r>
                    </a:p>
                  </a:txBody>
                  <a:tcPr marL="9525" marR="9525" marT="9525" marB="0" anchor="b"/>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s-419"/>
                        <a:t>Exponer a los alumnos a nuevas habilidades y conceptos.</a:t>
                      </a:r>
                    </a:p>
                  </a:txBody>
                  <a:tcPr/>
                </a:tc>
                <a:extLst>
                  <a:ext uri="{0D108BD9-81ED-4DB2-BD59-A6C34878D82A}">
                    <a16:rowId xmlns:a16="http://schemas.microsoft.com/office/drawing/2014/main" val="904576505"/>
                  </a:ext>
                </a:extLst>
              </a:tr>
              <a:tr h="26509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s-419" sz="1400" b="0" i="0" u="none" strike="noStrike">
                          <a:solidFill>
                            <a:srgbClr val="000000"/>
                          </a:solidFill>
                          <a:effectLst/>
                          <a:latin typeface="+mn-lt"/>
                        </a:rPr>
                        <a:t>Verifique su comprensión</a:t>
                      </a:r>
                    </a:p>
                    <a:p>
                      <a:pPr algn="l" fontAlgn="b"/>
                      <a:endParaRPr lang="en-US" sz="1400" b="0" i="0" u="none" strike="noStrike" dirty="0">
                        <a:solidFill>
                          <a:srgbClr val="000000"/>
                        </a:solidFill>
                        <a:effectLst/>
                        <a:latin typeface="+mn-lt"/>
                      </a:endParaRPr>
                    </a:p>
                  </a:txBody>
                  <a:tcPr marL="9525" marR="9525" marT="9525" marB="0" anchor="b"/>
                </a:tc>
                <a:tc>
                  <a:txBody>
                    <a:bodyPr/>
                    <a:lstStyle/>
                    <a:p>
                      <a:pPr rtl="0"/>
                      <a:r>
                        <a:rPr lang="es-419"/>
                        <a:t>Cuestionario por tema en línea para ayudar a los aprendices a medir la comprensión del contenido. </a:t>
                      </a:r>
                    </a:p>
                  </a:txBody>
                  <a:tcPr/>
                </a:tc>
                <a:extLst>
                  <a:ext uri="{0D108BD9-81ED-4DB2-BD59-A6C34878D82A}">
                    <a16:rowId xmlns:a16="http://schemas.microsoft.com/office/drawing/2014/main" val="2876586054"/>
                  </a:ext>
                </a:extLst>
              </a:tr>
              <a:tr h="178145">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s-419" sz="1400" b="0" i="0" u="none" strike="noStrike">
                          <a:solidFill>
                            <a:srgbClr val="000000"/>
                          </a:solidFill>
                          <a:effectLst/>
                          <a:latin typeface="+mn-lt"/>
                        </a:rPr>
                        <a:t>Actividades interactivas</a:t>
                      </a:r>
                    </a:p>
                  </a:txBody>
                  <a:tcPr marL="9525" marR="9525" marT="9525" marB="0" anchor="b"/>
                </a:tc>
                <a:tc>
                  <a:txBody>
                    <a:bodyPr/>
                    <a:lstStyle/>
                    <a:p>
                      <a:pPr rtl="0"/>
                      <a:r>
                        <a:rPr lang="es-419"/>
                        <a:t>Una variedad de formatos para ayudar a los aprendices a medir la comprensión del contenido.</a:t>
                      </a:r>
                    </a:p>
                  </a:txBody>
                  <a:tcPr/>
                </a:tc>
                <a:extLst>
                  <a:ext uri="{0D108BD9-81ED-4DB2-BD59-A6C34878D82A}">
                    <a16:rowId xmlns:a16="http://schemas.microsoft.com/office/drawing/2014/main" val="3454703549"/>
                  </a:ext>
                </a:extLst>
              </a:tr>
              <a:tr h="215293">
                <a:tc>
                  <a:txBody>
                    <a:bodyPr/>
                    <a:lstStyle/>
                    <a:p>
                      <a:pPr algn="l" rtl="0" fontAlgn="b"/>
                      <a:r>
                        <a:rPr lang="es-419" sz="1400" b="0" i="0" u="none" strike="noStrike">
                          <a:solidFill>
                            <a:srgbClr val="000000"/>
                          </a:solidFill>
                          <a:effectLst/>
                          <a:latin typeface="+mn-lt"/>
                        </a:rPr>
                        <a:t>Verificador de sintaxis</a:t>
                      </a:r>
                    </a:p>
                  </a:txBody>
                  <a:tcPr marL="9525" marR="9525" marT="9525" marB="0" anchor="b"/>
                </a:tc>
                <a:tc>
                  <a:txBody>
                    <a:bodyPr/>
                    <a:lstStyle/>
                    <a:p>
                      <a:pPr rtl="0"/>
                      <a:r>
                        <a:rPr lang="es-419"/>
                        <a:t>Pequeñas simulaciones que exponen a los estudiantes a la línea de comandos de Cisco para practicar habilidades de configuración.</a:t>
                      </a:r>
                    </a:p>
                  </a:txBody>
                  <a:tcPr/>
                </a:tc>
                <a:extLst>
                  <a:ext uri="{0D108BD9-81ED-4DB2-BD59-A6C34878D82A}">
                    <a16:rowId xmlns:a16="http://schemas.microsoft.com/office/drawing/2014/main" val="2195331658"/>
                  </a:ext>
                </a:extLst>
              </a:tr>
              <a:tr h="265091">
                <a:tc>
                  <a:txBody>
                    <a:bodyPr/>
                    <a:lstStyle/>
                    <a:p>
                      <a:pPr algn="l" rtl="0" fontAlgn="b"/>
                      <a:r>
                        <a:rPr lang="es-419" sz="1400" b="0" i="0" u="none" strike="noStrike">
                          <a:solidFill>
                            <a:srgbClr val="000000"/>
                          </a:solidFill>
                          <a:effectLst/>
                          <a:latin typeface="+mn-lt"/>
                        </a:rPr>
                        <a:t>Actividad de Packet Tracer</a:t>
                      </a:r>
                    </a:p>
                  </a:txBody>
                  <a:tcPr marL="9525" marR="9525" marT="9525" marB="0" anchor="b"/>
                </a:tc>
                <a:tc>
                  <a:txBody>
                    <a:bodyPr/>
                    <a:lstStyle/>
                    <a:p>
                      <a:pPr rtl="0"/>
                      <a:r>
                        <a:rPr lang="es-419"/>
                        <a:t>Actividades de simulación y modelado diseñadas para explorar, adquirir, reforzar y ampliar habilidades.</a:t>
                      </a:r>
                    </a:p>
                  </a:txBody>
                  <a:tcPr/>
                </a:tc>
                <a:extLst>
                  <a:ext uri="{0D108BD9-81ED-4DB2-BD59-A6C34878D82A}">
                    <a16:rowId xmlns:a16="http://schemas.microsoft.com/office/drawing/2014/main" val="3727131555"/>
                  </a:ext>
                </a:extLst>
              </a:tr>
            </a:tbl>
          </a:graphicData>
        </a:graphic>
      </p:graphicFrame>
    </p:spTree>
    <p:custDataLst>
      <p:tags r:id="rId1"/>
    </p:custDataLst>
    <p:extLst>
      <p:ext uri="{BB962C8B-B14F-4D97-AF65-F5344CB8AC3E}">
        <p14:creationId xmlns:p14="http://schemas.microsoft.com/office/powerpoint/2010/main" val="122153960"/>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Tipos de direcciones</a:t>
            </a:r>
            <a:br>
              <a:rPr lang="en-US" dirty="0"/>
            </a:br>
            <a:r>
              <a:rPr lang="es-419" sz="2400"/>
              <a:t>IPv6 LLA</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504424" y="819502"/>
            <a:ext cx="8135151" cy="2214177"/>
          </a:xfrm>
        </p:spPr>
        <p:txBody>
          <a:bodyPr/>
          <a:lstStyle/>
          <a:p>
            <a:pPr marL="0" indent="0" algn="l" defTabSz="684213" rtl="0" fontAlgn="base">
              <a:spcBef>
                <a:spcPts val="600"/>
              </a:spcBef>
              <a:spcAft>
                <a:spcPts val="600"/>
              </a:spcAft>
              <a:buClr>
                <a:schemeClr val="tx2"/>
              </a:buClr>
              <a:buSzPct val="90000"/>
            </a:pPr>
            <a:r>
              <a:rPr lang="es-419" sz="1600">
                <a:solidFill>
                  <a:srgbClr val="000000"/>
                </a:solidFill>
              </a:rPr>
              <a:t>Una dirección local de enlace IPv6 (LLA) permite que un dispositivo se comunique con otros dispositivos habilitados para IPv6 en el mismo enlace y solo en ese enlace (subred).</a:t>
            </a:r>
          </a:p>
          <a:p>
            <a:pPr marL="169863" indent="-169863" algn="l" defTabSz="684213" rtl="0" fontAlgn="base">
              <a:spcBef>
                <a:spcPts val="600"/>
              </a:spcBef>
              <a:spcAft>
                <a:spcPts val="600"/>
              </a:spcAft>
              <a:buClr>
                <a:schemeClr val="tx2"/>
              </a:buClr>
              <a:buSzPct val="90000"/>
              <a:buFont typeface="Arial" panose="020B0604020202020204" pitchFamily="34" charset="0"/>
              <a:buChar char="•"/>
            </a:pPr>
            <a:r>
              <a:rPr lang="es-419" sz="1400">
                <a:solidFill>
                  <a:srgbClr val="000000"/>
                </a:solidFill>
              </a:rPr>
              <a:t>Los paquetes con una LLA de origen o destino no se pueden enrutar.</a:t>
            </a:r>
          </a:p>
          <a:p>
            <a:pPr marL="169863" indent="-169863" algn="l" defTabSz="684213" rtl="0" fontAlgn="base">
              <a:spcBef>
                <a:spcPts val="600"/>
              </a:spcBef>
              <a:spcAft>
                <a:spcPts val="600"/>
              </a:spcAft>
              <a:buClr>
                <a:schemeClr val="tx2"/>
              </a:buClr>
              <a:buSzPct val="90000"/>
              <a:buFont typeface="Arial" panose="020B0604020202020204" pitchFamily="34" charset="0"/>
              <a:buChar char="•"/>
            </a:pPr>
            <a:r>
              <a:rPr lang="es-419" sz="1400">
                <a:solidFill>
                  <a:srgbClr val="000000"/>
                </a:solidFill>
              </a:rPr>
              <a:t>Cada interfaz de red habilitada para IPv6 debe tener una LLA.</a:t>
            </a:r>
          </a:p>
          <a:p>
            <a:pPr marL="169863" indent="-169863" algn="l" defTabSz="684213" rtl="0" fontAlgn="base">
              <a:spcBef>
                <a:spcPts val="600"/>
              </a:spcBef>
              <a:spcAft>
                <a:spcPts val="600"/>
              </a:spcAft>
              <a:buClr>
                <a:schemeClr val="tx2"/>
              </a:buClr>
              <a:buSzPct val="90000"/>
              <a:buFont typeface="Arial" panose="020B0604020202020204" pitchFamily="34" charset="0"/>
              <a:buChar char="•"/>
            </a:pPr>
            <a:r>
              <a:rPr lang="es-419" sz="1400">
                <a:solidFill>
                  <a:srgbClr val="000000"/>
                </a:solidFill>
              </a:rPr>
              <a:t>Si una LLA no se configura manualmente en una interfaz, el dispositivo creará uno automáticamente.</a:t>
            </a:r>
          </a:p>
          <a:p>
            <a:pPr marL="169863" indent="-169863" algn="l" defTabSz="684213" rtl="0" fontAlgn="base">
              <a:spcBef>
                <a:spcPts val="600"/>
              </a:spcBef>
              <a:spcAft>
                <a:spcPts val="600"/>
              </a:spcAft>
              <a:buClr>
                <a:schemeClr val="tx2"/>
              </a:buClr>
              <a:buSzPct val="90000"/>
              <a:buFont typeface="Arial" panose="020B0604020202020204" pitchFamily="34" charset="0"/>
              <a:buChar char="•"/>
            </a:pPr>
            <a:r>
              <a:rPr lang="es-419" sz="1400">
                <a:solidFill>
                  <a:srgbClr val="000000"/>
                </a:solidFill>
              </a:rPr>
              <a:t>Las LLAS IPv6 están en el rango fe80: :/10.</a:t>
            </a:r>
          </a:p>
          <a:p>
            <a:pPr marL="169863" indent="-169863" algn="l" defTabSz="684213" fontAlgn="base">
              <a:spcBef>
                <a:spcPts val="600"/>
              </a:spcBef>
              <a:spcAft>
                <a:spcPts val="600"/>
              </a:spcAft>
              <a:buClr>
                <a:schemeClr val="tx2"/>
              </a:buClr>
              <a:buSzPct val="90000"/>
              <a:buFont typeface="Arial" panose="020B0604020202020204" pitchFamily="34" charset="0"/>
              <a:buChar char="•"/>
            </a:pPr>
            <a:endParaRPr lang="en-US" sz="1400" dirty="0">
              <a:solidFill>
                <a:srgbClr val="000000"/>
              </a:solidFill>
            </a:endParaRPr>
          </a:p>
          <a:p>
            <a:pPr marL="169863" indent="-169863" algn="l" defTabSz="684213" fontAlgn="base">
              <a:spcBef>
                <a:spcPts val="600"/>
              </a:spcBef>
              <a:spcAft>
                <a:spcPts val="600"/>
              </a:spcAft>
              <a:buClr>
                <a:schemeClr val="tx2"/>
              </a:buClr>
              <a:buSzPct val="90000"/>
              <a:buFont typeface="Arial" panose="020B0604020202020204" pitchFamily="34" charset="0"/>
              <a:buChar char="•"/>
            </a:pPr>
            <a:endParaRPr lang="en-US" sz="1400" b="1" dirty="0">
              <a:solidFill>
                <a:srgbClr val="000000"/>
              </a:solidFill>
            </a:endParaRPr>
          </a:p>
          <a:p>
            <a:pPr marL="285750" indent="-285750" algn="l" defTabSz="684213" fontAlgn="base">
              <a:spcBef>
                <a:spcPts val="600"/>
              </a:spcBef>
              <a:spcAft>
                <a:spcPts val="600"/>
              </a:spcAft>
              <a:buClr>
                <a:schemeClr val="tx2"/>
              </a:buClr>
              <a:buSzPct val="90000"/>
              <a:buFont typeface="Arial" panose="020B0604020202020204" pitchFamily="34" charset="0"/>
              <a:buChar char="•"/>
            </a:pPr>
            <a:endParaRPr lang="en-US" sz="1400" dirty="0">
              <a:solidFill>
                <a:srgbClr val="000000"/>
              </a:solidFill>
            </a:endParaRPr>
          </a:p>
        </p:txBody>
      </p:sp>
      <p:pic>
        <p:nvPicPr>
          <p:cNvPr id="4" name="Picture 3">
            <a:extLst>
              <a:ext uri="{FF2B5EF4-FFF2-40B4-BE49-F238E27FC236}">
                <a16:creationId xmlns:a16="http://schemas.microsoft.com/office/drawing/2014/main" id="{233BF2F6-9976-4706-A856-94F952BD6655}"/>
              </a:ext>
            </a:extLst>
          </p:cNvPr>
          <p:cNvPicPr>
            <a:picLocks noChangeAspect="1"/>
          </p:cNvPicPr>
          <p:nvPr/>
        </p:nvPicPr>
        <p:blipFill>
          <a:blip r:embed="rId3"/>
          <a:stretch>
            <a:fillRect/>
          </a:stretch>
        </p:blipFill>
        <p:spPr>
          <a:xfrm>
            <a:off x="1793289" y="3121345"/>
            <a:ext cx="4838608" cy="1585762"/>
          </a:xfrm>
          <a:prstGeom prst="rect">
            <a:avLst/>
          </a:prstGeom>
        </p:spPr>
      </p:pic>
    </p:spTree>
    <p:extLst>
      <p:ext uri="{BB962C8B-B14F-4D97-AF65-F5344CB8AC3E}">
        <p14:creationId xmlns:p14="http://schemas.microsoft.com/office/powerpoint/2010/main" val="1311721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15="http://schemas.microsoft.com/office/drawing/2012/chart" xmlns:c="http://schemas.openxmlformats.org/drawingml/2006/chart"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47520"/>
            <a:ext cx="8280314" cy="970280"/>
          </a:xfrm>
        </p:spPr>
        <p:txBody>
          <a:bodyPr/>
          <a:lstStyle/>
          <a:p>
            <a:pPr rtl="0"/>
            <a:r>
              <a:rPr lang="es-419">
                <a:solidFill>
                  <a:schemeClr val="accent5">
                    <a:lumMod val="40000"/>
                    <a:lumOff val="60000"/>
                  </a:schemeClr>
                </a:solidFill>
              </a:rPr>
              <a:t>12.4 Configuración estática GUA y LLA</a:t>
            </a:r>
          </a:p>
        </p:txBody>
      </p:sp>
    </p:spTree>
    <p:custDataLst>
      <p:tags r:id="rId1"/>
    </p:custDataLst>
    <p:extLst>
      <p:ext uri="{BB962C8B-B14F-4D97-AF65-F5344CB8AC3E}">
        <p14:creationId xmlns:p14="http://schemas.microsoft.com/office/powerpoint/2010/main" val="410599242"/>
      </p:ext>
    </p:extLst>
  </p:cSld>
  <p:clrMapOvr>
    <a:masterClrMapping/>
  </p:clrMapOvr>
  <p:transition spd="slow">
    <p:wip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Configuración Estática de GUA y LLA </a:t>
            </a:r>
            <a:br>
              <a:rPr lang="en-US" dirty="0"/>
            </a:br>
            <a:r>
              <a:rPr lang="es-419" sz="2400"/>
              <a:t>Configuración Estática de GUA en un Router</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0" y="1035050"/>
            <a:ext cx="8135151" cy="2064285"/>
          </a:xfrm>
        </p:spPr>
        <p:txBody>
          <a:bodyPr/>
          <a:lstStyle/>
          <a:p>
            <a:pPr marL="0" indent="0" algn="l" defTabSz="684213" rtl="0" fontAlgn="base">
              <a:spcBef>
                <a:spcPts val="600"/>
              </a:spcBef>
              <a:spcAft>
                <a:spcPts val="600"/>
              </a:spcAft>
              <a:buClr>
                <a:schemeClr val="tx2"/>
              </a:buClr>
              <a:buSzPct val="90000"/>
            </a:pPr>
            <a:r>
              <a:rPr lang="es-419" sz="1600">
                <a:solidFill>
                  <a:srgbClr val="000000"/>
                </a:solidFill>
              </a:rPr>
              <a:t>La mayoría de los comandos de configuración y verificación IPv6 de Cisco IOS son similares a sus equivalentes de IPv4. En la mayoría de los casos, la única diferencia es el uso de </a:t>
            </a:r>
            <a:r>
              <a:rPr lang="es-419" sz="1600" b="1">
                <a:solidFill>
                  <a:srgbClr val="000000"/>
                </a:solidFill>
              </a:rPr>
              <a:t>ipv6</a:t>
            </a:r>
            <a:r>
              <a:rPr lang="es-419" sz="1600">
                <a:solidFill>
                  <a:srgbClr val="000000"/>
                </a:solidFill>
              </a:rPr>
              <a:t> en lugar de </a:t>
            </a:r>
            <a:r>
              <a:rPr lang="es-419" sz="1600" b="1">
                <a:solidFill>
                  <a:srgbClr val="000000"/>
                </a:solidFill>
              </a:rPr>
              <a:t>ip</a:t>
            </a:r>
            <a:r>
              <a:rPr lang="es-419" sz="1600">
                <a:solidFill>
                  <a:srgbClr val="000000"/>
                </a:solidFill>
              </a:rPr>
              <a:t> dentro de los comandos.</a:t>
            </a:r>
          </a:p>
          <a:p>
            <a:pPr marL="285750" indent="-285750" algn="l" defTabSz="684213" rtl="0" fontAlgn="base">
              <a:spcBef>
                <a:spcPts val="600"/>
              </a:spcBef>
              <a:spcAft>
                <a:spcPts val="600"/>
              </a:spcAft>
              <a:buClr>
                <a:schemeClr val="tx2"/>
              </a:buClr>
              <a:buSzPct val="90000"/>
              <a:buFont typeface="Arial" panose="020B0604020202020204" pitchFamily="34" charset="0"/>
              <a:buChar char="•"/>
            </a:pPr>
            <a:r>
              <a:rPr lang="es-419" sz="1600">
                <a:solidFill>
                  <a:srgbClr val="000000"/>
                </a:solidFill>
              </a:rPr>
              <a:t>El comando para configurar un GUA IPv6 en una interfaz es: </a:t>
            </a:r>
            <a:r>
              <a:rPr lang="es-419" sz="1600" b="1">
                <a:solidFill>
                  <a:srgbClr val="000000"/>
                </a:solidFill>
              </a:rPr>
              <a:t>ipv6 address</a:t>
            </a:r>
            <a:r>
              <a:rPr lang="es-419" sz="1600">
                <a:solidFill>
                  <a:srgbClr val="000000"/>
                </a:solidFill>
              </a:rPr>
              <a:t> </a:t>
            </a:r>
            <a:r>
              <a:rPr lang="es-419" sz="1600" i="1">
                <a:solidFill>
                  <a:srgbClr val="000000"/>
                </a:solidFill>
              </a:rPr>
              <a:t>ipv6-address/prefix-length. </a:t>
            </a:r>
          </a:p>
          <a:p>
            <a:pPr marL="285750" indent="-285750" algn="l" defTabSz="684213" rtl="0" fontAlgn="base">
              <a:spcBef>
                <a:spcPts val="600"/>
              </a:spcBef>
              <a:spcAft>
                <a:spcPts val="600"/>
              </a:spcAft>
              <a:buClr>
                <a:schemeClr val="tx2"/>
              </a:buClr>
              <a:buSzPct val="90000"/>
              <a:buFont typeface="Arial" panose="020B0604020202020204" pitchFamily="34" charset="0"/>
              <a:buChar char="•"/>
            </a:pPr>
            <a:r>
              <a:rPr lang="es-419" sz="1600">
                <a:solidFill>
                  <a:srgbClr val="000000"/>
                </a:solidFill>
              </a:rPr>
              <a:t>El ejemplo muestra comandos para configurar un GUA en la interfaz G0/0/0 en R1:</a:t>
            </a:r>
          </a:p>
          <a:p>
            <a:pPr marL="169863" indent="-169863" algn="l" defTabSz="684213" fontAlgn="base">
              <a:spcBef>
                <a:spcPts val="600"/>
              </a:spcBef>
              <a:spcAft>
                <a:spcPts val="600"/>
              </a:spcAft>
              <a:buClr>
                <a:schemeClr val="tx2"/>
              </a:buClr>
              <a:buSzPct val="90000"/>
              <a:buFont typeface="Arial" panose="020B0604020202020204" pitchFamily="34" charset="0"/>
              <a:buChar char="•"/>
            </a:pPr>
            <a:endParaRPr lang="en-US" sz="1400" dirty="0">
              <a:solidFill>
                <a:srgbClr val="000000"/>
              </a:solidFill>
            </a:endParaRPr>
          </a:p>
          <a:p>
            <a:pPr marL="169863" indent="-169863" algn="l" defTabSz="684213" fontAlgn="base">
              <a:spcBef>
                <a:spcPts val="600"/>
              </a:spcBef>
              <a:spcAft>
                <a:spcPts val="600"/>
              </a:spcAft>
              <a:buClr>
                <a:schemeClr val="tx2"/>
              </a:buClr>
              <a:buSzPct val="90000"/>
              <a:buFont typeface="Arial" panose="020B0604020202020204" pitchFamily="34" charset="0"/>
              <a:buChar char="•"/>
            </a:pPr>
            <a:endParaRPr lang="en-US" sz="1400" b="1" dirty="0">
              <a:solidFill>
                <a:srgbClr val="000000"/>
              </a:solidFill>
            </a:endParaRPr>
          </a:p>
          <a:p>
            <a:pPr marL="285750" indent="-285750" algn="l" defTabSz="684213" fontAlgn="base">
              <a:spcBef>
                <a:spcPts val="600"/>
              </a:spcBef>
              <a:spcAft>
                <a:spcPts val="600"/>
              </a:spcAft>
              <a:buClr>
                <a:schemeClr val="tx2"/>
              </a:buClr>
              <a:buSzPct val="90000"/>
              <a:buFont typeface="Arial" panose="020B0604020202020204" pitchFamily="34" charset="0"/>
              <a:buChar char="•"/>
            </a:pPr>
            <a:endParaRPr lang="en-US" sz="1400" dirty="0">
              <a:solidFill>
                <a:srgbClr val="000000"/>
              </a:solidFill>
            </a:endParaRPr>
          </a:p>
        </p:txBody>
      </p:sp>
      <p:sp>
        <p:nvSpPr>
          <p:cNvPr id="8" name="Rectangle 2">
            <a:extLst>
              <a:ext uri="{FF2B5EF4-FFF2-40B4-BE49-F238E27FC236}">
                <a16:creationId xmlns:a16="http://schemas.microsoft.com/office/drawing/2014/main" id="{4855BE97-77D7-4D00-9761-F371C2A2434E}"/>
              </a:ext>
            </a:extLst>
          </p:cNvPr>
          <p:cNvSpPr>
            <a:spLocks noChangeArrowheads="1"/>
          </p:cNvSpPr>
          <p:nvPr/>
        </p:nvSpPr>
        <p:spPr bwMode="auto">
          <a:xfrm>
            <a:off x="1798864" y="3249227"/>
            <a:ext cx="4747759" cy="707886"/>
          </a:xfrm>
          <a:prstGeom prst="rect">
            <a:avLst/>
          </a:prstGeom>
          <a:solidFill>
            <a:srgbClr val="000000"/>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419" sz="1000" b="0"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R1(config)# </a:t>
            </a:r>
            <a:r>
              <a:rPr kumimoji="0" lang="es-419" sz="1000" b="1"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interface gigabitethernet 0/0/0</a:t>
            </a:r>
            <a:r>
              <a:rPr kumimoji="0" lang="es-419" sz="1000" b="0"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419" sz="1000" b="0"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R1(config-if)# </a:t>
            </a:r>
            <a:r>
              <a:rPr kumimoji="0" lang="es-419" sz="1000" b="1"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ipv6 address 2001:db8:acad:1::1/64</a:t>
            </a:r>
            <a:r>
              <a:rPr kumimoji="0" lang="es-419" sz="1000" b="0"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419" sz="1000" b="0"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R1(config-if)# </a:t>
            </a:r>
            <a:r>
              <a:rPr kumimoji="0" lang="es-419" sz="1000" b="1"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no shutdown</a:t>
            </a:r>
            <a:r>
              <a:rPr kumimoji="0" lang="es-419" sz="1000" b="0"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419" sz="1000" b="0"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R1(config-if)# </a:t>
            </a:r>
            <a:r>
              <a:rPr kumimoji="0" lang="es-419" sz="1000" b="1"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exit</a:t>
            </a:r>
            <a:r>
              <a:rPr kumimoji="0" lang="es-419" sz="1000" b="0"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820190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15="http://schemas.microsoft.com/office/drawing/2012/chart" xmlns:c="http://schemas.openxmlformats.org/drawingml/2006/chart"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Configuración estática de GUA y LLA</a:t>
            </a:r>
            <a:br>
              <a:rPr lang="en-US" dirty="0"/>
            </a:br>
            <a:r>
              <a:rPr lang="es-419" sz="2400"/>
              <a:t>Configuración estática de GUA en un host de Windows</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0" y="1035051"/>
            <a:ext cx="3474375" cy="2256790"/>
          </a:xfrm>
        </p:spPr>
        <p:txBody>
          <a:bodyPr/>
          <a:lstStyle/>
          <a:p>
            <a:pPr marL="285750" indent="-285750" algn="l" defTabSz="684213" rtl="0" fontAlgn="base">
              <a:spcBef>
                <a:spcPts val="600"/>
              </a:spcBef>
              <a:spcAft>
                <a:spcPts val="600"/>
              </a:spcAft>
              <a:buClr>
                <a:schemeClr val="tx2"/>
              </a:buClr>
              <a:buSzPct val="90000"/>
              <a:buFont typeface="Arial" panose="020B0604020202020204" pitchFamily="34" charset="0"/>
              <a:buChar char="•"/>
            </a:pPr>
            <a:r>
              <a:rPr lang="es-419" sz="1600">
                <a:solidFill>
                  <a:srgbClr val="000000"/>
                </a:solidFill>
              </a:rPr>
              <a:t>Configurar la dirección IPv6 en un host de forma manual es similar a configurar una dirección IPv4.</a:t>
            </a:r>
          </a:p>
          <a:p>
            <a:pPr marL="285750" indent="-285750" algn="l" defTabSz="684213" rtl="0" fontAlgn="base">
              <a:spcBef>
                <a:spcPts val="600"/>
              </a:spcBef>
              <a:spcAft>
                <a:spcPts val="600"/>
              </a:spcAft>
              <a:buClr>
                <a:schemeClr val="tx2"/>
              </a:buClr>
              <a:buSzPct val="90000"/>
              <a:buFont typeface="Arial" panose="020B0604020202020204" pitchFamily="34" charset="0"/>
              <a:buChar char="•"/>
            </a:pPr>
            <a:r>
              <a:rPr lang="es-419" sz="1600">
                <a:solidFill>
                  <a:srgbClr val="000000"/>
                </a:solidFill>
              </a:rPr>
              <a:t>El GUA o LLA de la interfaz del router se puede utilizar como el gateway predeterminado. La mejor práctica es utilizar la LLA.</a:t>
            </a:r>
          </a:p>
          <a:p>
            <a:pPr marL="169863" indent="-169863" algn="l" defTabSz="684213" fontAlgn="base">
              <a:spcBef>
                <a:spcPts val="600"/>
              </a:spcBef>
              <a:spcAft>
                <a:spcPts val="600"/>
              </a:spcAft>
              <a:buClr>
                <a:schemeClr val="tx2"/>
              </a:buClr>
              <a:buSzPct val="90000"/>
              <a:buFont typeface="Arial" panose="020B0604020202020204" pitchFamily="34" charset="0"/>
              <a:buChar char="•"/>
            </a:pPr>
            <a:endParaRPr lang="en-US" sz="1400" dirty="0">
              <a:solidFill>
                <a:srgbClr val="000000"/>
              </a:solidFill>
            </a:endParaRPr>
          </a:p>
          <a:p>
            <a:pPr marL="169863" indent="-169863" algn="l" defTabSz="684213" fontAlgn="base">
              <a:spcBef>
                <a:spcPts val="600"/>
              </a:spcBef>
              <a:spcAft>
                <a:spcPts val="600"/>
              </a:spcAft>
              <a:buClr>
                <a:schemeClr val="tx2"/>
              </a:buClr>
              <a:buSzPct val="90000"/>
              <a:buFont typeface="Arial" panose="020B0604020202020204" pitchFamily="34" charset="0"/>
              <a:buChar char="•"/>
            </a:pPr>
            <a:endParaRPr lang="en-US" sz="1400" b="1" dirty="0">
              <a:solidFill>
                <a:srgbClr val="000000"/>
              </a:solidFill>
            </a:endParaRPr>
          </a:p>
          <a:p>
            <a:pPr marL="285750" indent="-285750" algn="l" defTabSz="684213" fontAlgn="base">
              <a:spcBef>
                <a:spcPts val="600"/>
              </a:spcBef>
              <a:spcAft>
                <a:spcPts val="600"/>
              </a:spcAft>
              <a:buClr>
                <a:schemeClr val="tx2"/>
              </a:buClr>
              <a:buSzPct val="90000"/>
              <a:buFont typeface="Arial" panose="020B0604020202020204" pitchFamily="34" charset="0"/>
              <a:buChar char="•"/>
            </a:pPr>
            <a:endParaRPr lang="en-US" sz="1400" dirty="0">
              <a:solidFill>
                <a:srgbClr val="000000"/>
              </a:solidFill>
            </a:endParaRPr>
          </a:p>
        </p:txBody>
      </p:sp>
      <p:sp>
        <p:nvSpPr>
          <p:cNvPr id="4" name="TextBox 3">
            <a:extLst>
              <a:ext uri="{FF2B5EF4-FFF2-40B4-BE49-F238E27FC236}">
                <a16:creationId xmlns:a16="http://schemas.microsoft.com/office/drawing/2014/main" id="{6A528590-4F2F-4C75-AAF1-01FE9ADDA800}"/>
              </a:ext>
            </a:extLst>
          </p:cNvPr>
          <p:cNvSpPr txBox="1"/>
          <p:nvPr/>
        </p:nvSpPr>
        <p:spPr>
          <a:xfrm>
            <a:off x="431799" y="3595055"/>
            <a:ext cx="3474375" cy="738664"/>
          </a:xfrm>
          <a:prstGeom prst="rect">
            <a:avLst/>
          </a:prstGeom>
          <a:noFill/>
        </p:spPr>
        <p:txBody>
          <a:bodyPr wrap="square" rtlCol="0">
            <a:spAutoFit/>
          </a:bodyPr>
          <a:lstStyle/>
          <a:p>
            <a:pPr rtl="0"/>
            <a:r>
              <a:rPr lang="es-419" sz="1400" b="1">
                <a:solidFill>
                  <a:srgbClr val="000000"/>
                </a:solidFill>
              </a:rPr>
              <a:t>Nota</a:t>
            </a:r>
            <a:r>
              <a:rPr lang="es-419" sz="1400">
                <a:solidFill>
                  <a:srgbClr val="000000"/>
                </a:solidFill>
              </a:rPr>
              <a:t>: Cuando se usa DHCPv6 o SLAAC, se especifica automáticamente la LLA del router local como dirección de gateway predeterminado.</a:t>
            </a:r>
          </a:p>
        </p:txBody>
      </p:sp>
      <p:pic>
        <p:nvPicPr>
          <p:cNvPr id="2" name="Picture 1">
            <a:extLst>
              <a:ext uri="{FF2B5EF4-FFF2-40B4-BE49-F238E27FC236}">
                <a16:creationId xmlns:a16="http://schemas.microsoft.com/office/drawing/2014/main" id="{2CFFDA62-B00A-4541-A999-09D57E536332}"/>
              </a:ext>
            </a:extLst>
          </p:cNvPr>
          <p:cNvPicPr>
            <a:picLocks noChangeAspect="1"/>
          </p:cNvPicPr>
          <p:nvPr/>
        </p:nvPicPr>
        <p:blipFill>
          <a:blip r:embed="rId3"/>
          <a:stretch>
            <a:fillRect/>
          </a:stretch>
        </p:blipFill>
        <p:spPr>
          <a:xfrm>
            <a:off x="4362172" y="922607"/>
            <a:ext cx="4151513" cy="3501906"/>
          </a:xfrm>
          <a:prstGeom prst="rect">
            <a:avLst/>
          </a:prstGeom>
        </p:spPr>
      </p:pic>
    </p:spTree>
    <p:extLst>
      <p:ext uri="{BB962C8B-B14F-4D97-AF65-F5344CB8AC3E}">
        <p14:creationId xmlns:p14="http://schemas.microsoft.com/office/powerpoint/2010/main" val="2167041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15="http://schemas.microsoft.com/office/drawing/2012/chart" xmlns:c="http://schemas.openxmlformats.org/drawingml/2006/chart"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Configuración estática de GUA y LLA</a:t>
            </a:r>
            <a:br>
              <a:rPr lang="en-US" dirty="0"/>
            </a:br>
            <a:r>
              <a:rPr lang="es-419" sz="2400"/>
              <a:t>Configuración de Gua estática de una dirección Link-Local Unicast</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0" y="1035051"/>
            <a:ext cx="7753412" cy="1841314"/>
          </a:xfrm>
        </p:spPr>
        <p:txBody>
          <a:bodyPr/>
          <a:lstStyle/>
          <a:p>
            <a:pPr marL="0" indent="0" algn="l" defTabSz="684213" rtl="0" fontAlgn="base">
              <a:spcBef>
                <a:spcPts val="600"/>
              </a:spcBef>
              <a:spcAft>
                <a:spcPts val="600"/>
              </a:spcAft>
              <a:buClr>
                <a:schemeClr val="tx2"/>
              </a:buClr>
              <a:buSzPct val="90000"/>
            </a:pPr>
            <a:r>
              <a:rPr lang="es-419" sz="1600">
                <a:solidFill>
                  <a:srgbClr val="000000"/>
                </a:solidFill>
              </a:rPr>
              <a:t>Configurar la LLA manualmente permite crear una dirección reconocible y más fácil de recordar. </a:t>
            </a:r>
          </a:p>
          <a:p>
            <a:pPr marL="285750" indent="-285750" algn="l" defTabSz="684213" rtl="0" fontAlgn="base">
              <a:spcBef>
                <a:spcPts val="600"/>
              </a:spcBef>
              <a:spcAft>
                <a:spcPts val="600"/>
              </a:spcAft>
              <a:buClr>
                <a:schemeClr val="tx2"/>
              </a:buClr>
              <a:buSzPct val="90000"/>
              <a:buFont typeface="Arial" panose="020B0604020202020204" pitchFamily="34" charset="0"/>
              <a:buChar char="•"/>
            </a:pPr>
            <a:r>
              <a:rPr lang="es-419" sz="1600">
                <a:solidFill>
                  <a:srgbClr val="000000"/>
                </a:solidFill>
              </a:rPr>
              <a:t>Las LLAS se pueden configurar manualmente mediante el comando </a:t>
            </a:r>
            <a:r>
              <a:rPr lang="es-419" sz="1600" b="1">
                <a:solidFill>
                  <a:srgbClr val="000000"/>
                </a:solidFill>
              </a:rPr>
              <a:t>ipv6 address</a:t>
            </a:r>
            <a:r>
              <a:rPr lang="es-419" sz="1600">
                <a:solidFill>
                  <a:srgbClr val="000000"/>
                </a:solidFill>
              </a:rPr>
              <a:t> </a:t>
            </a:r>
            <a:r>
              <a:rPr lang="es-419" sz="1600" i="1">
                <a:solidFill>
                  <a:srgbClr val="000000"/>
                </a:solidFill>
              </a:rPr>
              <a:t>ipv6-link-local-address</a:t>
            </a:r>
            <a:r>
              <a:rPr lang="es-419" sz="1600">
                <a:solidFill>
                  <a:srgbClr val="000000"/>
                </a:solidFill>
              </a:rPr>
              <a:t> </a:t>
            </a:r>
            <a:r>
              <a:rPr lang="es-419" sz="1600" b="1">
                <a:solidFill>
                  <a:srgbClr val="000000"/>
                </a:solidFill>
              </a:rPr>
              <a:t>link-local</a:t>
            </a:r>
            <a:r>
              <a:rPr lang="es-419" sz="1600">
                <a:solidFill>
                  <a:srgbClr val="000000"/>
                </a:solidFill>
              </a:rPr>
              <a:t> .</a:t>
            </a:r>
          </a:p>
          <a:p>
            <a:pPr marL="285750" indent="-285750" algn="l" defTabSz="684213" rtl="0" fontAlgn="base">
              <a:spcBef>
                <a:spcPts val="600"/>
              </a:spcBef>
              <a:spcAft>
                <a:spcPts val="600"/>
              </a:spcAft>
              <a:buClr>
                <a:schemeClr val="tx2"/>
              </a:buClr>
              <a:buSzPct val="90000"/>
              <a:buFont typeface="Arial" panose="020B0604020202020204" pitchFamily="34" charset="0"/>
              <a:buChar char="•"/>
            </a:pPr>
            <a:r>
              <a:rPr lang="es-419" sz="1600">
                <a:solidFill>
                  <a:srgbClr val="000000"/>
                </a:solidFill>
              </a:rPr>
              <a:t>El ejemplo muestra comandos para configurar una LLA en la interfaz G0/0/0 en R1</a:t>
            </a:r>
          </a:p>
          <a:p>
            <a:pPr marL="285750" indent="-285750" algn="l" defTabSz="684213" fontAlgn="base">
              <a:spcBef>
                <a:spcPts val="600"/>
              </a:spcBef>
              <a:spcAft>
                <a:spcPts val="600"/>
              </a:spcAft>
              <a:buClr>
                <a:schemeClr val="tx2"/>
              </a:buClr>
              <a:buSzPct val="90000"/>
              <a:buFont typeface="Arial" panose="020B0604020202020204" pitchFamily="34" charset="0"/>
              <a:buChar char="•"/>
            </a:pPr>
            <a:endParaRPr lang="en-US" sz="1400" dirty="0">
              <a:solidFill>
                <a:srgbClr val="000000"/>
              </a:solidFill>
            </a:endParaRPr>
          </a:p>
        </p:txBody>
      </p:sp>
      <p:sp>
        <p:nvSpPr>
          <p:cNvPr id="7" name="Rectangle 2">
            <a:extLst>
              <a:ext uri="{FF2B5EF4-FFF2-40B4-BE49-F238E27FC236}">
                <a16:creationId xmlns:a16="http://schemas.microsoft.com/office/drawing/2014/main" id="{2B5222D8-7C54-4682-A886-0C1FFB40FC91}"/>
              </a:ext>
            </a:extLst>
          </p:cNvPr>
          <p:cNvSpPr>
            <a:spLocks noChangeArrowheads="1"/>
          </p:cNvSpPr>
          <p:nvPr/>
        </p:nvSpPr>
        <p:spPr bwMode="auto">
          <a:xfrm>
            <a:off x="834500" y="2876365"/>
            <a:ext cx="4747759" cy="707886"/>
          </a:xfrm>
          <a:prstGeom prst="rect">
            <a:avLst/>
          </a:prstGeom>
          <a:solidFill>
            <a:srgbClr val="000000"/>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419" sz="1000" b="0"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R1(config)# </a:t>
            </a:r>
            <a:r>
              <a:rPr kumimoji="0" lang="es-419" sz="1000" b="1"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interface gigabitethernet 0/0/0</a:t>
            </a:r>
            <a:r>
              <a:rPr kumimoji="0" lang="es-419" sz="1000" b="0"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419" sz="1000" b="0"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R1 (config-if) # </a:t>
            </a:r>
            <a:r>
              <a:rPr kumimoji="0" lang="es-419" sz="1000" b="1"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ipv6 address fe80::1:1 link-local</a:t>
            </a:r>
          </a:p>
          <a:p>
            <a:pPr marL="0" marR="0" lvl="0" indent="0" algn="l" defTabSz="914400" rtl="0" eaLnBrk="0" fontAlgn="base" latinLnBrk="0" hangingPunct="0">
              <a:lnSpc>
                <a:spcPct val="100000"/>
              </a:lnSpc>
              <a:spcBef>
                <a:spcPct val="0"/>
              </a:spcBef>
              <a:spcAft>
                <a:spcPct val="0"/>
              </a:spcAft>
              <a:buClrTx/>
              <a:buSzTx/>
              <a:buFontTx/>
              <a:buNone/>
              <a:tabLst/>
            </a:pPr>
            <a:r>
              <a:rPr kumimoji="0" lang="es-419" sz="1000" b="0"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R1(config-if)# </a:t>
            </a:r>
            <a:r>
              <a:rPr kumimoji="0" lang="es-419" sz="1000" b="1"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no shutdown</a:t>
            </a:r>
            <a:r>
              <a:rPr kumimoji="0" lang="es-419" sz="1000" b="0"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419" sz="1000" b="0"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R1(config-if)# </a:t>
            </a:r>
            <a:r>
              <a:rPr kumimoji="0" lang="es-419" sz="1000" b="1"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exit</a:t>
            </a:r>
            <a:r>
              <a:rPr kumimoji="0" lang="es-419" sz="1000" b="0"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 </a:t>
            </a:r>
          </a:p>
        </p:txBody>
      </p:sp>
      <p:sp>
        <p:nvSpPr>
          <p:cNvPr id="8" name="TextBox 7">
            <a:extLst>
              <a:ext uri="{FF2B5EF4-FFF2-40B4-BE49-F238E27FC236}">
                <a16:creationId xmlns:a16="http://schemas.microsoft.com/office/drawing/2014/main" id="{3ED60E2F-2940-40F7-A61E-96AFF1D091E3}"/>
              </a:ext>
            </a:extLst>
          </p:cNvPr>
          <p:cNvSpPr txBox="1"/>
          <p:nvPr/>
        </p:nvSpPr>
        <p:spPr>
          <a:xfrm>
            <a:off x="794790" y="3838049"/>
            <a:ext cx="6755908" cy="738664"/>
          </a:xfrm>
          <a:prstGeom prst="rect">
            <a:avLst/>
          </a:prstGeom>
          <a:noFill/>
        </p:spPr>
        <p:txBody>
          <a:bodyPr wrap="square" rtlCol="0">
            <a:spAutoFit/>
          </a:bodyPr>
          <a:lstStyle/>
          <a:p>
            <a:pPr rtl="0"/>
            <a:r>
              <a:rPr lang="es-419" sz="1400" b="1">
                <a:solidFill>
                  <a:srgbClr val="000000"/>
                </a:solidFill>
              </a:rPr>
              <a:t>Nota</a:t>
            </a:r>
            <a:r>
              <a:rPr lang="es-419" sz="1400">
                <a:solidFill>
                  <a:srgbClr val="000000"/>
                </a:solidFill>
              </a:rPr>
              <a:t>: La misma LLA se puede configurar en cada enlace siempre que sea única en ese enlace. La práctica común es crear un LLA diferente en cada interfaz del router para facilitar la identificación del router y la interfaz específica. </a:t>
            </a:r>
          </a:p>
        </p:txBody>
      </p:sp>
    </p:spTree>
    <p:extLst>
      <p:ext uri="{BB962C8B-B14F-4D97-AF65-F5344CB8AC3E}">
        <p14:creationId xmlns:p14="http://schemas.microsoft.com/office/powerpoint/2010/main" val="626028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15="http://schemas.microsoft.com/office/drawing/2012/chart" xmlns:c="http://schemas.openxmlformats.org/drawingml/2006/chart"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47520"/>
            <a:ext cx="8280314" cy="970280"/>
          </a:xfrm>
        </p:spPr>
        <p:txBody>
          <a:bodyPr/>
          <a:lstStyle/>
          <a:p>
            <a:pPr rtl="0"/>
            <a:r>
              <a:rPr lang="es-419">
                <a:solidFill>
                  <a:schemeClr val="accent5">
                    <a:lumMod val="40000"/>
                    <a:lumOff val="60000"/>
                  </a:schemeClr>
                </a:solidFill>
              </a:rPr>
              <a:t>12.5 Direccionamiento dinámico para GUA IPv6</a:t>
            </a:r>
          </a:p>
        </p:txBody>
      </p:sp>
    </p:spTree>
    <p:custDataLst>
      <p:tags r:id="rId1"/>
    </p:custDataLst>
    <p:extLst>
      <p:ext uri="{BB962C8B-B14F-4D97-AF65-F5344CB8AC3E}">
        <p14:creationId xmlns:p14="http://schemas.microsoft.com/office/powerpoint/2010/main" val="3878077811"/>
      </p:ext>
    </p:extLst>
  </p:cSld>
  <p:clrMapOvr>
    <a:masterClrMapping/>
  </p:clrMapOvr>
  <p:transition spd="slow">
    <p:wip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Direccionamiento dinámico para GUA IPv6 </a:t>
            </a:r>
            <a:br>
              <a:rPr lang="en-US" dirty="0"/>
            </a:br>
            <a:r>
              <a:rPr lang="es-419" sz="2400"/>
              <a:t>Mensajes RS y RA</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0" y="731837"/>
            <a:ext cx="8135151" cy="3561030"/>
          </a:xfrm>
        </p:spPr>
        <p:txBody>
          <a:bodyPr/>
          <a:lstStyle/>
          <a:p>
            <a:pPr marL="0" indent="0" algn="l" defTabSz="684213" rtl="0" fontAlgn="base">
              <a:spcBef>
                <a:spcPts val="600"/>
              </a:spcBef>
              <a:spcAft>
                <a:spcPts val="600"/>
              </a:spcAft>
              <a:buClr>
                <a:schemeClr val="tx2"/>
              </a:buClr>
              <a:buSzPct val="90000"/>
            </a:pPr>
            <a:r>
              <a:rPr lang="es-419" sz="1600">
                <a:solidFill>
                  <a:srgbClr val="000000"/>
                </a:solidFill>
              </a:rPr>
              <a:t>Los dispositivos obtienen direcciones GUA dinámicamente a través de mensajes de Internet Control Message Protocol version 6 (ICMPv6).</a:t>
            </a:r>
          </a:p>
          <a:p>
            <a:pPr lvl="1" rtl="0">
              <a:lnSpc>
                <a:spcPct val="100000"/>
              </a:lnSpc>
              <a:spcBef>
                <a:spcPts val="300"/>
              </a:spcBef>
              <a:spcAft>
                <a:spcPts val="300"/>
              </a:spcAft>
              <a:buSzPct val="90000"/>
            </a:pPr>
            <a:r>
              <a:rPr lang="es-419" sz="1600">
                <a:solidFill>
                  <a:srgbClr val="000000"/>
                </a:solidFill>
              </a:rPr>
              <a:t>Los mensajes de solicitud de router (RS) son enviados por dispositivos host para descubrir routers IPv6</a:t>
            </a:r>
          </a:p>
          <a:p>
            <a:pPr lvl="1" rtl="0">
              <a:lnSpc>
                <a:spcPct val="100000"/>
              </a:lnSpc>
              <a:spcBef>
                <a:spcPts val="300"/>
              </a:spcBef>
              <a:spcAft>
                <a:spcPts val="300"/>
              </a:spcAft>
              <a:buSzPct val="90000"/>
            </a:pPr>
            <a:r>
              <a:rPr lang="es-419" sz="1600">
                <a:solidFill>
                  <a:srgbClr val="000000"/>
                </a:solidFill>
              </a:rPr>
              <a:t>Los routers envían mensajes de anuncio de router (RA) para informar a los hosts sobre cómo obtener un GUA IPv6 y proporcionar información útil de red, como:</a:t>
            </a:r>
          </a:p>
          <a:p>
            <a:pPr lvl="2" rtl="0">
              <a:lnSpc>
                <a:spcPct val="100000"/>
              </a:lnSpc>
              <a:spcBef>
                <a:spcPts val="300"/>
              </a:spcBef>
              <a:spcAft>
                <a:spcPts val="300"/>
              </a:spcAft>
              <a:buSzPct val="90000"/>
            </a:pPr>
            <a:r>
              <a:rPr lang="es-419" sz="1600">
                <a:solidFill>
                  <a:srgbClr val="000000"/>
                </a:solidFill>
              </a:rPr>
              <a:t>Prefijo de red y longitud del prefijo</a:t>
            </a:r>
          </a:p>
          <a:p>
            <a:pPr lvl="2" rtl="0">
              <a:lnSpc>
                <a:spcPct val="100000"/>
              </a:lnSpc>
              <a:spcBef>
                <a:spcPts val="300"/>
              </a:spcBef>
              <a:spcAft>
                <a:spcPts val="300"/>
              </a:spcAft>
              <a:buSzPct val="90000"/>
            </a:pPr>
            <a:r>
              <a:rPr lang="es-419" sz="1600">
                <a:solidFill>
                  <a:srgbClr val="000000"/>
                </a:solidFill>
              </a:rPr>
              <a:t>Dirección del gateway predeterminado</a:t>
            </a:r>
          </a:p>
          <a:p>
            <a:pPr lvl="2" rtl="0">
              <a:lnSpc>
                <a:spcPct val="100000"/>
              </a:lnSpc>
              <a:spcBef>
                <a:spcPts val="300"/>
              </a:spcBef>
              <a:spcAft>
                <a:spcPts val="300"/>
              </a:spcAft>
              <a:buSzPct val="90000"/>
            </a:pPr>
            <a:r>
              <a:rPr lang="es-419" sz="1600">
                <a:solidFill>
                  <a:srgbClr val="000000"/>
                </a:solidFill>
              </a:rPr>
              <a:t>Direcciones DNS y nombre de dominio</a:t>
            </a:r>
          </a:p>
          <a:p>
            <a:pPr lvl="1" rtl="0">
              <a:lnSpc>
                <a:spcPct val="100000"/>
              </a:lnSpc>
              <a:spcBef>
                <a:spcPts val="300"/>
              </a:spcBef>
              <a:spcAft>
                <a:spcPts val="300"/>
              </a:spcAft>
              <a:buSzPct val="90000"/>
            </a:pPr>
            <a:r>
              <a:rPr lang="es-419" sz="1600">
                <a:solidFill>
                  <a:srgbClr val="000000"/>
                </a:solidFill>
              </a:rPr>
              <a:t>El RA puede proporcionar tres métodos para configurar un GUA IPv6:</a:t>
            </a:r>
          </a:p>
          <a:p>
            <a:pPr lvl="2" rtl="0">
              <a:lnSpc>
                <a:spcPct val="100000"/>
              </a:lnSpc>
              <a:spcBef>
                <a:spcPts val="300"/>
              </a:spcBef>
              <a:spcAft>
                <a:spcPts val="300"/>
              </a:spcAft>
              <a:buSzPct val="90000"/>
            </a:pPr>
            <a:r>
              <a:rPr lang="es-419" sz="1600">
                <a:solidFill>
                  <a:srgbClr val="000000"/>
                </a:solidFill>
              </a:rPr>
              <a:t>SLAAC</a:t>
            </a:r>
          </a:p>
          <a:p>
            <a:pPr lvl="2" rtl="0">
              <a:lnSpc>
                <a:spcPct val="100000"/>
              </a:lnSpc>
              <a:spcBef>
                <a:spcPts val="300"/>
              </a:spcBef>
              <a:spcAft>
                <a:spcPts val="300"/>
              </a:spcAft>
              <a:buSzPct val="90000"/>
            </a:pPr>
            <a:r>
              <a:rPr lang="es-419" sz="1600">
                <a:solidFill>
                  <a:srgbClr val="000000"/>
                </a:solidFill>
              </a:rPr>
              <a:t>SLAAC con servidor DHCPv6 stateless</a:t>
            </a:r>
          </a:p>
          <a:p>
            <a:pPr lvl="2" rtl="0">
              <a:lnSpc>
                <a:spcPct val="100000"/>
              </a:lnSpc>
              <a:spcBef>
                <a:spcPts val="300"/>
              </a:spcBef>
              <a:spcAft>
                <a:spcPts val="300"/>
              </a:spcAft>
              <a:buSzPct val="90000"/>
            </a:pPr>
            <a:r>
              <a:rPr lang="es-419" sz="1600">
                <a:solidFill>
                  <a:srgbClr val="000000"/>
                </a:solidFill>
              </a:rPr>
              <a:t>Stateful DHCPv6 (no SLAAC)</a:t>
            </a:r>
          </a:p>
          <a:p>
            <a:pPr lvl="1">
              <a:lnSpc>
                <a:spcPct val="100000"/>
              </a:lnSpc>
              <a:spcBef>
                <a:spcPts val="300"/>
              </a:spcBef>
              <a:spcAft>
                <a:spcPts val="300"/>
              </a:spcAft>
              <a:buSzPct val="90000"/>
            </a:pPr>
            <a:endParaRPr lang="en-US" dirty="0">
              <a:solidFill>
                <a:srgbClr val="000000"/>
              </a:solidFill>
            </a:endParaRPr>
          </a:p>
          <a:p>
            <a:pPr marL="169863" indent="-169863" algn="l" defTabSz="684213" fontAlgn="base">
              <a:spcBef>
                <a:spcPts val="600"/>
              </a:spcBef>
              <a:spcAft>
                <a:spcPts val="600"/>
              </a:spcAft>
              <a:buClr>
                <a:schemeClr val="tx2"/>
              </a:buClr>
              <a:buSzPct val="90000"/>
              <a:buFont typeface="Arial" panose="020B0604020202020204" pitchFamily="34" charset="0"/>
              <a:buChar char="•"/>
            </a:pPr>
            <a:endParaRPr lang="en-US" sz="1400" b="1" dirty="0">
              <a:solidFill>
                <a:srgbClr val="000000"/>
              </a:solidFill>
            </a:endParaRPr>
          </a:p>
          <a:p>
            <a:pPr marL="285750" indent="-285750" algn="l" defTabSz="684213" fontAlgn="base">
              <a:spcBef>
                <a:spcPts val="600"/>
              </a:spcBef>
              <a:spcAft>
                <a:spcPts val="600"/>
              </a:spcAft>
              <a:buClr>
                <a:schemeClr val="tx2"/>
              </a:buClr>
              <a:buSzPct val="90000"/>
              <a:buFont typeface="Arial" panose="020B0604020202020204" pitchFamily="34" charset="0"/>
              <a:buChar char="•"/>
            </a:pPr>
            <a:endParaRPr lang="en-US" sz="1400" dirty="0">
              <a:solidFill>
                <a:srgbClr val="000000"/>
              </a:solidFill>
            </a:endParaRPr>
          </a:p>
        </p:txBody>
      </p:sp>
    </p:spTree>
    <p:extLst>
      <p:ext uri="{BB962C8B-B14F-4D97-AF65-F5344CB8AC3E}">
        <p14:creationId xmlns:p14="http://schemas.microsoft.com/office/powerpoint/2010/main" val="1284770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15="http://schemas.microsoft.com/office/drawing/2012/chart" xmlns:c="http://schemas.openxmlformats.org/drawingml/2006/chart"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Direccionamiento dinámico para GUA IPv6 </a:t>
            </a:r>
            <a:br>
              <a:rPr lang="en-US" dirty="0"/>
            </a:br>
            <a:r>
              <a:rPr lang="es-419" sz="2400"/>
              <a:t>Método 1: SLAAC</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0" y="1035051"/>
            <a:ext cx="8135151" cy="1654884"/>
          </a:xfrm>
        </p:spPr>
        <p:txBody>
          <a:bodyPr/>
          <a:lstStyle/>
          <a:p>
            <a:pPr marL="169863" indent="-169863" algn="l" defTabSz="684213" rtl="0" fontAlgn="base">
              <a:spcBef>
                <a:spcPts val="600"/>
              </a:spcBef>
              <a:spcAft>
                <a:spcPts val="600"/>
              </a:spcAft>
              <a:buClr>
                <a:schemeClr val="tx2"/>
              </a:buClr>
              <a:buSzPct val="90000"/>
              <a:buFont typeface="Arial" panose="020B0604020202020204" pitchFamily="34" charset="0"/>
              <a:buChar char="•"/>
            </a:pPr>
            <a:r>
              <a:rPr lang="es-419" sz="1600">
                <a:solidFill>
                  <a:srgbClr val="000000"/>
                </a:solidFill>
              </a:rPr>
              <a:t>SLAAC permite a un dispositivo configurar un GUA sin los servicios de DHCPv6. </a:t>
            </a:r>
          </a:p>
          <a:p>
            <a:pPr marL="169863" indent="-169863" algn="l" defTabSz="684213" rtl="0" fontAlgn="base">
              <a:spcBef>
                <a:spcPts val="600"/>
              </a:spcBef>
              <a:spcAft>
                <a:spcPts val="600"/>
              </a:spcAft>
              <a:buClr>
                <a:schemeClr val="tx2"/>
              </a:buClr>
              <a:buSzPct val="90000"/>
              <a:buFont typeface="Arial" panose="020B0604020202020204" pitchFamily="34" charset="0"/>
              <a:buChar char="•"/>
            </a:pPr>
            <a:r>
              <a:rPr lang="es-419" sz="1600">
                <a:solidFill>
                  <a:srgbClr val="000000"/>
                </a:solidFill>
              </a:rPr>
              <a:t>Los dispositivos obtienen la información necesaria para configurar un GUA a partir de los mensajes RA ICMPv6 del router local.</a:t>
            </a:r>
          </a:p>
          <a:p>
            <a:pPr marL="169863" indent="-169863" algn="l" defTabSz="684213" rtl="0" fontAlgn="base">
              <a:spcBef>
                <a:spcPts val="600"/>
              </a:spcBef>
              <a:spcAft>
                <a:spcPts val="600"/>
              </a:spcAft>
              <a:buClr>
                <a:schemeClr val="tx2"/>
              </a:buClr>
              <a:buSzPct val="90000"/>
              <a:buFont typeface="Arial" panose="020B0604020202020204" pitchFamily="34" charset="0"/>
              <a:buChar char="•"/>
            </a:pPr>
            <a:r>
              <a:rPr lang="es-419" sz="1600">
                <a:solidFill>
                  <a:srgbClr val="000000"/>
                </a:solidFill>
              </a:rPr>
              <a:t>El prefijo lo proporciona el RA y el dispositivo utiliza el método EUI-64 o de generación aleatoria para crear un ID de interfaz.</a:t>
            </a:r>
          </a:p>
          <a:p>
            <a:pPr marL="169863" indent="-169863" algn="l" defTabSz="684213" fontAlgn="base">
              <a:spcBef>
                <a:spcPts val="600"/>
              </a:spcBef>
              <a:spcAft>
                <a:spcPts val="600"/>
              </a:spcAft>
              <a:buClr>
                <a:schemeClr val="tx2"/>
              </a:buClr>
              <a:buSzPct val="90000"/>
              <a:buFont typeface="Arial" panose="020B0604020202020204" pitchFamily="34" charset="0"/>
              <a:buChar char="•"/>
            </a:pPr>
            <a:endParaRPr lang="en-US" sz="1400" b="1" dirty="0">
              <a:solidFill>
                <a:srgbClr val="000000"/>
              </a:solidFill>
            </a:endParaRPr>
          </a:p>
          <a:p>
            <a:pPr marL="285750" indent="-285750" algn="l" defTabSz="684213" fontAlgn="base">
              <a:spcBef>
                <a:spcPts val="600"/>
              </a:spcBef>
              <a:spcAft>
                <a:spcPts val="600"/>
              </a:spcAft>
              <a:buClr>
                <a:schemeClr val="tx2"/>
              </a:buClr>
              <a:buSzPct val="90000"/>
              <a:buFont typeface="Arial" panose="020B0604020202020204" pitchFamily="34" charset="0"/>
              <a:buChar char="•"/>
            </a:pPr>
            <a:endParaRPr lang="en-US" sz="1400" dirty="0">
              <a:solidFill>
                <a:srgbClr val="000000"/>
              </a:solidFill>
            </a:endParaRPr>
          </a:p>
        </p:txBody>
      </p:sp>
      <p:pic>
        <p:nvPicPr>
          <p:cNvPr id="4" name="Picture 3">
            <a:extLst>
              <a:ext uri="{FF2B5EF4-FFF2-40B4-BE49-F238E27FC236}">
                <a16:creationId xmlns:a16="http://schemas.microsoft.com/office/drawing/2014/main" id="{785A69E3-A7F8-4358-A22F-56AA5CCA3457}"/>
              </a:ext>
            </a:extLst>
          </p:cNvPr>
          <p:cNvPicPr>
            <a:picLocks noChangeAspect="1"/>
          </p:cNvPicPr>
          <p:nvPr/>
        </p:nvPicPr>
        <p:blipFill>
          <a:blip r:embed="rId3"/>
          <a:stretch>
            <a:fillRect/>
          </a:stretch>
        </p:blipFill>
        <p:spPr>
          <a:xfrm>
            <a:off x="1660124" y="2849792"/>
            <a:ext cx="5061211" cy="1716763"/>
          </a:xfrm>
          <a:prstGeom prst="rect">
            <a:avLst/>
          </a:prstGeom>
        </p:spPr>
      </p:pic>
    </p:spTree>
    <p:extLst>
      <p:ext uri="{BB962C8B-B14F-4D97-AF65-F5344CB8AC3E}">
        <p14:creationId xmlns:p14="http://schemas.microsoft.com/office/powerpoint/2010/main" val="3401488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15="http://schemas.microsoft.com/office/drawing/2012/chart" xmlns:c="http://schemas.openxmlformats.org/drawingml/2006/chart"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Direccionamiento dinámico para GUA IPv6 </a:t>
            </a:r>
            <a:br>
              <a:rPr lang="en-US" dirty="0"/>
            </a:br>
            <a:r>
              <a:rPr lang="es-419" sz="2400"/>
              <a:t>Método 2: SLAAC y DHCP sin estado</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0" y="1035051"/>
            <a:ext cx="8135151" cy="2403472"/>
          </a:xfrm>
        </p:spPr>
        <p:txBody>
          <a:bodyPr/>
          <a:lstStyle/>
          <a:p>
            <a:pPr marL="0" indent="0" algn="l" defTabSz="684213" rtl="0" fontAlgn="base">
              <a:spcBef>
                <a:spcPts val="600"/>
              </a:spcBef>
              <a:spcAft>
                <a:spcPts val="600"/>
              </a:spcAft>
              <a:buClr>
                <a:schemeClr val="tx2"/>
              </a:buClr>
              <a:buSzPct val="90000"/>
            </a:pPr>
            <a:r>
              <a:rPr lang="es-419" sz="1600">
                <a:solidFill>
                  <a:srgbClr val="000000"/>
                </a:solidFill>
              </a:rPr>
              <a:t>Una RA puede indicar a un dispositivo que use SLAAC y DHCPv6 stateless. </a:t>
            </a:r>
          </a:p>
          <a:p>
            <a:pPr marL="0" indent="0" algn="l" defTabSz="684213" rtl="0" fontAlgn="base">
              <a:spcBef>
                <a:spcPts val="600"/>
              </a:spcBef>
              <a:spcAft>
                <a:spcPts val="600"/>
              </a:spcAft>
              <a:buClr>
                <a:schemeClr val="tx2"/>
              </a:buClr>
              <a:buSzPct val="90000"/>
            </a:pPr>
            <a:r>
              <a:rPr lang="es-419" sz="1600">
                <a:solidFill>
                  <a:srgbClr val="000000"/>
                </a:solidFill>
              </a:rPr>
              <a:t>El mensaje RA sugiere que los dispositivos utilicen lo siguiente:</a:t>
            </a:r>
          </a:p>
          <a:p>
            <a:pPr marL="315973" lvl="2" rtl="0">
              <a:spcAft>
                <a:spcPts val="600"/>
              </a:spcAft>
              <a:buSzPct val="90000"/>
              <a:buFont typeface="Arial" panose="020B0604020202020204" pitchFamily="34" charset="0"/>
              <a:buChar char="•"/>
            </a:pPr>
            <a:r>
              <a:rPr lang="es-419" sz="1600">
                <a:solidFill>
                  <a:srgbClr val="000000"/>
                </a:solidFill>
              </a:rPr>
              <a:t>SLAAC para crear su propio IPv6 GUA</a:t>
            </a:r>
          </a:p>
          <a:p>
            <a:pPr marL="315973" lvl="2" rtl="0">
              <a:spcAft>
                <a:spcPts val="600"/>
              </a:spcAft>
              <a:buSzPct val="90000"/>
              <a:buFont typeface="Arial" panose="020B0604020202020204" pitchFamily="34" charset="0"/>
              <a:buChar char="•"/>
            </a:pPr>
            <a:r>
              <a:rPr lang="es-419" sz="1600">
                <a:solidFill>
                  <a:srgbClr val="000000"/>
                </a:solidFill>
              </a:rPr>
              <a:t>La dirección link-local del router, la dirección IPv6 de origen del RA para la dirección de gateway predeterminado</a:t>
            </a:r>
          </a:p>
          <a:p>
            <a:pPr marL="315973" lvl="2" rtl="0">
              <a:spcAft>
                <a:spcPts val="600"/>
              </a:spcAft>
              <a:buSzPct val="90000"/>
              <a:buFont typeface="Arial" panose="020B0604020202020204" pitchFamily="34" charset="0"/>
              <a:buChar char="•"/>
            </a:pPr>
            <a:r>
              <a:rPr lang="es-419" sz="1600">
                <a:solidFill>
                  <a:srgbClr val="000000"/>
                </a:solidFill>
              </a:rPr>
              <a:t>Un servidor DHCPv6 stateless, que obtendrá otra información como la dirección del servidor DNS y el nombre de dominio</a:t>
            </a:r>
          </a:p>
          <a:p>
            <a:pPr marL="242948" lvl="1" indent="-169863">
              <a:spcAft>
                <a:spcPts val="600"/>
              </a:spcAft>
              <a:buSzPct val="90000"/>
              <a:buFont typeface="Arial" panose="020B0604020202020204" pitchFamily="34" charset="0"/>
              <a:buChar char="•"/>
            </a:pPr>
            <a:endParaRPr lang="en-US" sz="800" b="1" dirty="0">
              <a:solidFill>
                <a:srgbClr val="000000"/>
              </a:solidFill>
            </a:endParaRPr>
          </a:p>
          <a:p>
            <a:pPr marL="285750" indent="-285750" algn="l" defTabSz="684213" fontAlgn="base">
              <a:spcBef>
                <a:spcPts val="600"/>
              </a:spcBef>
              <a:spcAft>
                <a:spcPts val="600"/>
              </a:spcAft>
              <a:buClr>
                <a:schemeClr val="tx2"/>
              </a:buClr>
              <a:buSzPct val="90000"/>
              <a:buFont typeface="Arial" panose="020B0604020202020204" pitchFamily="34" charset="0"/>
              <a:buChar char="•"/>
            </a:pPr>
            <a:endParaRPr lang="en-US" sz="1400" dirty="0">
              <a:solidFill>
                <a:srgbClr val="000000"/>
              </a:solidFill>
            </a:endParaRPr>
          </a:p>
        </p:txBody>
      </p:sp>
      <p:pic>
        <p:nvPicPr>
          <p:cNvPr id="2" name="Picture 1">
            <a:extLst>
              <a:ext uri="{FF2B5EF4-FFF2-40B4-BE49-F238E27FC236}">
                <a16:creationId xmlns:a16="http://schemas.microsoft.com/office/drawing/2014/main" id="{E9473035-7613-4908-A09B-92FC6C06B34D}"/>
              </a:ext>
            </a:extLst>
          </p:cNvPr>
          <p:cNvPicPr>
            <a:picLocks noChangeAspect="1"/>
          </p:cNvPicPr>
          <p:nvPr/>
        </p:nvPicPr>
        <p:blipFill>
          <a:blip r:embed="rId3"/>
          <a:stretch>
            <a:fillRect/>
          </a:stretch>
        </p:blipFill>
        <p:spPr>
          <a:xfrm>
            <a:off x="2426068" y="3438523"/>
            <a:ext cx="3613209" cy="1560006"/>
          </a:xfrm>
          <a:prstGeom prst="rect">
            <a:avLst/>
          </a:prstGeom>
        </p:spPr>
      </p:pic>
    </p:spTree>
    <p:extLst>
      <p:ext uri="{BB962C8B-B14F-4D97-AF65-F5344CB8AC3E}">
        <p14:creationId xmlns:p14="http://schemas.microsoft.com/office/powerpoint/2010/main" val="1276294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15="http://schemas.microsoft.com/office/drawing/2012/chart" xmlns:c="http://schemas.openxmlformats.org/drawingml/2006/chart"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Direccionamiento dinámico para GUA IPv6 </a:t>
            </a:r>
            <a:br>
              <a:rPr lang="en-US" dirty="0"/>
            </a:br>
            <a:r>
              <a:rPr lang="es-419" sz="2400"/>
              <a:t>Método 3: DHCPv6 con estado</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23333" y="620784"/>
            <a:ext cx="8135151" cy="2630416"/>
          </a:xfrm>
        </p:spPr>
        <p:txBody>
          <a:bodyPr/>
          <a:lstStyle/>
          <a:p>
            <a:pPr marL="0" indent="0" algn="l" defTabSz="684213" rtl="0" fontAlgn="base">
              <a:spcBef>
                <a:spcPts val="600"/>
              </a:spcBef>
              <a:spcAft>
                <a:spcPts val="600"/>
              </a:spcAft>
              <a:buClr>
                <a:schemeClr val="tx2"/>
              </a:buClr>
              <a:buSzPct val="90000"/>
            </a:pPr>
            <a:r>
              <a:rPr lang="es-419" sz="1600">
                <a:solidFill>
                  <a:srgbClr val="000000"/>
                </a:solidFill>
              </a:rPr>
              <a:t>Un RA puede indicar a un dispositivo que use DHCPv6 Stateful solamente.</a:t>
            </a:r>
          </a:p>
          <a:p>
            <a:pPr marL="0" indent="0" algn="l" defTabSz="684213" rtl="0" fontAlgn="base">
              <a:spcBef>
                <a:spcPts val="600"/>
              </a:spcBef>
              <a:spcAft>
                <a:spcPts val="600"/>
              </a:spcAft>
              <a:buClr>
                <a:schemeClr val="tx2"/>
              </a:buClr>
              <a:buSzPct val="90000"/>
            </a:pPr>
            <a:r>
              <a:rPr lang="es-419" sz="1600">
                <a:solidFill>
                  <a:srgbClr val="000000"/>
                </a:solidFill>
              </a:rPr>
              <a:t>DHCPv6 Stateful es similar a DHCP para IPv4. Un dispositivo puede recibir automáticamente un GUA, la longitud de prefijo y las direcciones de los servidores DNS desde un servidor DHCPv6 Stateful.</a:t>
            </a:r>
          </a:p>
          <a:p>
            <a:pPr marL="0" indent="0" algn="l" defTabSz="684213" rtl="0" fontAlgn="base">
              <a:spcBef>
                <a:spcPts val="600"/>
              </a:spcBef>
              <a:spcAft>
                <a:spcPts val="600"/>
              </a:spcAft>
              <a:buClr>
                <a:schemeClr val="tx2"/>
              </a:buClr>
              <a:buSzPct val="90000"/>
            </a:pPr>
            <a:r>
              <a:rPr lang="es-419" sz="1600">
                <a:solidFill>
                  <a:srgbClr val="000000"/>
                </a:solidFill>
              </a:rPr>
              <a:t>El mensaje RA sugiere que los dispositivos utilicen lo siguiente:</a:t>
            </a:r>
          </a:p>
          <a:p>
            <a:pPr marL="315973" lvl="2" rtl="0">
              <a:spcAft>
                <a:spcPts val="600"/>
              </a:spcAft>
              <a:buSzPct val="90000"/>
              <a:buFont typeface="Arial" panose="020B0604020202020204" pitchFamily="34" charset="0"/>
              <a:buChar char="•"/>
            </a:pPr>
            <a:r>
              <a:rPr lang="es-419" sz="1600">
                <a:solidFill>
                  <a:srgbClr val="000000"/>
                </a:solidFill>
              </a:rPr>
              <a:t>La dirección LLA del router, que es la dirección IPv6 de origen del RA, para la dirección de gateway predeterminado</a:t>
            </a:r>
          </a:p>
          <a:p>
            <a:pPr marL="315973" lvl="2" rtl="0">
              <a:spcAft>
                <a:spcPts val="600"/>
              </a:spcAft>
              <a:buSzPct val="90000"/>
              <a:buFont typeface="Arial" panose="020B0604020202020204" pitchFamily="34" charset="0"/>
              <a:buChar char="•"/>
            </a:pPr>
            <a:r>
              <a:rPr lang="es-419" sz="1600">
                <a:solidFill>
                  <a:srgbClr val="000000"/>
                </a:solidFill>
              </a:rPr>
              <a:t>Un servidor DHCPv6 Stateful, para obtener una GUA, otra información como la dirección del servidor DNS y el nombre de dominio</a:t>
            </a:r>
          </a:p>
        </p:txBody>
      </p:sp>
      <p:pic>
        <p:nvPicPr>
          <p:cNvPr id="7" name="Picture 6">
            <a:extLst>
              <a:ext uri="{FF2B5EF4-FFF2-40B4-BE49-F238E27FC236}">
                <a16:creationId xmlns:a16="http://schemas.microsoft.com/office/drawing/2014/main" id="{A530BE2A-E711-4139-BAE5-9E0C41986889}"/>
              </a:ext>
            </a:extLst>
          </p:cNvPr>
          <p:cNvPicPr>
            <a:picLocks noChangeAspect="1"/>
          </p:cNvPicPr>
          <p:nvPr/>
        </p:nvPicPr>
        <p:blipFill>
          <a:blip r:embed="rId3"/>
          <a:stretch>
            <a:fillRect/>
          </a:stretch>
        </p:blipFill>
        <p:spPr>
          <a:xfrm>
            <a:off x="2155135" y="3404657"/>
            <a:ext cx="3613209" cy="1560006"/>
          </a:xfrm>
          <a:prstGeom prst="rect">
            <a:avLst/>
          </a:prstGeom>
        </p:spPr>
      </p:pic>
    </p:spTree>
    <p:extLst>
      <p:ext uri="{BB962C8B-B14F-4D97-AF65-F5344CB8AC3E}">
        <p14:creationId xmlns:p14="http://schemas.microsoft.com/office/powerpoint/2010/main" val="857379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15="http://schemas.microsoft.com/office/drawing/2012/chart" xmlns:c="http://schemas.openxmlformats.org/drawingml/2006/chart"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2D10C50B-ED86-4E5D-BD0F-658911DFEF9B}"/>
              </a:ext>
            </a:extLst>
          </p:cNvPr>
          <p:cNvSpPr>
            <a:spLocks noGrp="1"/>
          </p:cNvSpPr>
          <p:nvPr>
            <p:ph type="title"/>
          </p:nvPr>
        </p:nvSpPr>
        <p:spPr>
          <a:xfrm>
            <a:off x="0" y="-15285"/>
            <a:ext cx="9144000" cy="757238"/>
          </a:xfrm>
        </p:spPr>
        <p:txBody>
          <a:bodyPr/>
          <a:lstStyle/>
          <a:p>
            <a:pPr rtl="0"/>
            <a:r>
              <a:rPr lang="es-419"/>
              <a:t>¿Qué esperar en este módulo? (cont.)</a:t>
            </a:r>
          </a:p>
        </p:txBody>
      </p:sp>
      <p:sp>
        <p:nvSpPr>
          <p:cNvPr id="6" name="Content Placeholder 1">
            <a:extLst>
              <a:ext uri="{FF2B5EF4-FFF2-40B4-BE49-F238E27FC236}">
                <a16:creationId xmlns:a16="http://schemas.microsoft.com/office/drawing/2014/main" id="{031D3D35-BC84-421A-A5F0-48081A310F8E}"/>
              </a:ext>
            </a:extLst>
          </p:cNvPr>
          <p:cNvSpPr txBox="1">
            <a:spLocks/>
          </p:cNvSpPr>
          <p:nvPr/>
        </p:nvSpPr>
        <p:spPr bwMode="auto">
          <a:xfrm>
            <a:off x="106756" y="668963"/>
            <a:ext cx="8853286" cy="346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rtl="0">
              <a:buNone/>
            </a:pPr>
            <a:r>
              <a:rPr lang="es-419"/>
              <a:t>Para facilitar el aprendizaje, se van a incluir en este módulo las siguientes características:</a:t>
            </a:r>
          </a:p>
          <a:p>
            <a:pPr marL="0" indent="0">
              <a:buNone/>
            </a:pPr>
            <a:endParaRPr lang="en-US" dirty="0"/>
          </a:p>
          <a:p>
            <a:pPr marL="0" indent="0">
              <a:buFont typeface="Wingdings" panose="05000000000000000000" pitchFamily="2" charset="2"/>
              <a:buNone/>
            </a:pPr>
            <a:endParaRPr lang="en-US" dirty="0"/>
          </a:p>
        </p:txBody>
      </p:sp>
      <p:graphicFrame>
        <p:nvGraphicFramePr>
          <p:cNvPr id="4" name="Content Placeholder 3">
            <a:extLst>
              <a:ext uri="{FF2B5EF4-FFF2-40B4-BE49-F238E27FC236}">
                <a16:creationId xmlns:a16="http://schemas.microsoft.com/office/drawing/2014/main" id="{DDD52CCD-9D1E-4CC4-815A-A5967A0831D9}"/>
              </a:ext>
            </a:extLst>
          </p:cNvPr>
          <p:cNvGraphicFramePr>
            <a:graphicFrameLocks noGrp="1"/>
          </p:cNvGraphicFramePr>
          <p:nvPr>
            <p:ph idx="1"/>
          </p:nvPr>
        </p:nvGraphicFramePr>
        <p:xfrm>
          <a:off x="106756" y="1279280"/>
          <a:ext cx="8595235" cy="2600325"/>
        </p:xfrm>
        <a:graphic>
          <a:graphicData uri="http://schemas.openxmlformats.org/drawingml/2006/table">
            <a:tbl>
              <a:tblPr firstRow="1" bandRow="1">
                <a:tableStyleId>{5C22544A-7EE6-4342-B048-85BDC9FD1C3A}</a:tableStyleId>
              </a:tblPr>
              <a:tblGrid>
                <a:gridCol w="2245746">
                  <a:extLst>
                    <a:ext uri="{9D8B030D-6E8A-4147-A177-3AD203B41FA5}">
                      <a16:colId xmlns:a16="http://schemas.microsoft.com/office/drawing/2014/main" val="3215831619"/>
                    </a:ext>
                  </a:extLst>
                </a:gridCol>
                <a:gridCol w="6349489">
                  <a:extLst>
                    <a:ext uri="{9D8B030D-6E8A-4147-A177-3AD203B41FA5}">
                      <a16:colId xmlns:a16="http://schemas.microsoft.com/office/drawing/2014/main" val="276475465"/>
                    </a:ext>
                  </a:extLst>
                </a:gridCol>
              </a:tblGrid>
              <a:tr h="265091">
                <a:tc>
                  <a:txBody>
                    <a:bodyPr/>
                    <a:lstStyle/>
                    <a:p>
                      <a:pPr algn="l" rtl="0" fontAlgn="b"/>
                      <a:r>
                        <a:rPr lang="es-419" sz="1400" b="1" i="0" u="none" strike="noStrike">
                          <a:solidFill>
                            <a:schemeClr val="bg1"/>
                          </a:solidFill>
                          <a:effectLst/>
                          <a:latin typeface="+mn-lt"/>
                        </a:rPr>
                        <a:t>Característica</a:t>
                      </a:r>
                    </a:p>
                  </a:txBody>
                  <a:tcPr marL="9525" marR="9525" marT="9525" marB="0" anchor="b"/>
                </a:tc>
                <a:tc>
                  <a:txBody>
                    <a:bodyPr/>
                    <a:lstStyle/>
                    <a:p>
                      <a:pPr rtl="0"/>
                      <a:r>
                        <a:rPr lang="es-419"/>
                        <a:t>Descripción</a:t>
                      </a:r>
                    </a:p>
                  </a:txBody>
                  <a:tcPr/>
                </a:tc>
                <a:extLst>
                  <a:ext uri="{0D108BD9-81ED-4DB2-BD59-A6C34878D82A}">
                    <a16:rowId xmlns:a16="http://schemas.microsoft.com/office/drawing/2014/main" val="3768427975"/>
                  </a:ext>
                </a:extLst>
              </a:tr>
              <a:tr h="265091">
                <a:tc>
                  <a:txBody>
                    <a:bodyPr/>
                    <a:lstStyle/>
                    <a:p>
                      <a:pPr algn="l" rtl="0" fontAlgn="b"/>
                      <a:r>
                        <a:rPr lang="es-419" sz="1400" b="0" i="0" u="none" strike="noStrike" baseline="0">
                          <a:solidFill>
                            <a:srgbClr val="000000"/>
                          </a:solidFill>
                          <a:effectLst/>
                          <a:latin typeface="+mn-lt"/>
                        </a:rPr>
                        <a:t>Actividad de Packet Tracer de Modo Físico</a:t>
                      </a:r>
                    </a:p>
                  </a:txBody>
                  <a:tcPr marL="9525" marR="9525" marT="9525" marB="0" anchor="b"/>
                </a:tc>
                <a:tc>
                  <a:txBody>
                    <a:bodyPr/>
                    <a:lstStyle/>
                    <a:p>
                      <a:pPr rtl="0"/>
                      <a:r>
                        <a:rPr lang="es-419"/>
                        <a:t>Estas actividades se completan mediante el Packet Tracer de </a:t>
                      </a:r>
                      <a:r>
                        <a:rPr lang="es-419" baseline="0"/>
                        <a:t>Modo Físico.</a:t>
                      </a:r>
                    </a:p>
                  </a:txBody>
                  <a:tcPr/>
                </a:tc>
                <a:extLst>
                  <a:ext uri="{0D108BD9-81ED-4DB2-BD59-A6C34878D82A}">
                    <a16:rowId xmlns:a16="http://schemas.microsoft.com/office/drawing/2014/main" val="2989889794"/>
                  </a:ext>
                </a:extLst>
              </a:tr>
              <a:tr h="265091">
                <a:tc>
                  <a:txBody>
                    <a:bodyPr/>
                    <a:lstStyle/>
                    <a:p>
                      <a:pPr algn="l" rtl="0" fontAlgn="b"/>
                      <a:r>
                        <a:rPr lang="es-419" sz="1400" b="0" i="0" u="none" strike="noStrike">
                          <a:solidFill>
                            <a:srgbClr val="000000"/>
                          </a:solidFill>
                          <a:effectLst/>
                          <a:latin typeface="+mn-lt"/>
                        </a:rPr>
                        <a:t>Laboratorios prácticos</a:t>
                      </a:r>
                    </a:p>
                  </a:txBody>
                  <a:tcPr marL="9525" marR="9525" marT="9525" marB="0" anchor="b"/>
                </a:tc>
                <a:tc>
                  <a:txBody>
                    <a:bodyPr/>
                    <a:lstStyle/>
                    <a:p>
                      <a:pPr rtl="0"/>
                      <a:r>
                        <a:rPr lang="es-419"/>
                        <a:t>Laboratorios diseñados para trabajar con equipos físicos.</a:t>
                      </a:r>
                    </a:p>
                  </a:txBody>
                  <a:tcPr/>
                </a:tc>
                <a:extLst>
                  <a:ext uri="{0D108BD9-81ED-4DB2-BD59-A6C34878D82A}">
                    <a16:rowId xmlns:a16="http://schemas.microsoft.com/office/drawing/2014/main" val="2258594367"/>
                  </a:ext>
                </a:extLst>
              </a:tr>
              <a:tr h="26509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s-419" sz="1400" b="0" i="0" u="none" strike="noStrike">
                          <a:solidFill>
                            <a:srgbClr val="000000"/>
                          </a:solidFill>
                          <a:effectLst/>
                          <a:latin typeface="+mn-lt"/>
                        </a:rPr>
                        <a:t>Actividades de clase</a:t>
                      </a:r>
                    </a:p>
                    <a:p>
                      <a:pPr algn="l" fontAlgn="b"/>
                      <a:endParaRPr lang="en-US" sz="1400" b="0" i="0" u="none" strike="noStrike" dirty="0">
                        <a:solidFill>
                          <a:srgbClr val="000000"/>
                        </a:solidFill>
                        <a:effectLst/>
                        <a:latin typeface="+mn-lt"/>
                      </a:endParaRPr>
                    </a:p>
                  </a:txBody>
                  <a:tcPr marL="9525" marR="9525" marT="9525" marB="0" anchor="b"/>
                </a:tc>
                <a:tc>
                  <a:txBody>
                    <a:bodyPr/>
                    <a:lstStyle/>
                    <a:p>
                      <a:pPr rtl="0"/>
                      <a:r>
                        <a:rPr lang="es-419"/>
                        <a:t>Estos se encuentran en la página Recursos del instructor. Las actividades de clase están diseñadas para facilitar el aprendizaje, la discusión en clase y la colaboración.</a:t>
                      </a:r>
                    </a:p>
                  </a:txBody>
                  <a:tcPr/>
                </a:tc>
                <a:extLst>
                  <a:ext uri="{0D108BD9-81ED-4DB2-BD59-A6C34878D82A}">
                    <a16:rowId xmlns:a16="http://schemas.microsoft.com/office/drawing/2014/main" val="1125566603"/>
                  </a:ext>
                </a:extLst>
              </a:tr>
              <a:tr h="265091">
                <a:tc>
                  <a:txBody>
                    <a:bodyPr/>
                    <a:lstStyle/>
                    <a:p>
                      <a:pPr algn="l" rtl="0" fontAlgn="b"/>
                      <a:r>
                        <a:rPr lang="es-419" sz="1400" b="0" i="0" u="none" strike="noStrike">
                          <a:solidFill>
                            <a:srgbClr val="000000"/>
                          </a:solidFill>
                          <a:effectLst/>
                          <a:latin typeface="+mn-lt"/>
                        </a:rPr>
                        <a:t>Cuestionarios del Módulo</a:t>
                      </a:r>
                    </a:p>
                  </a:txBody>
                  <a:tcPr marL="9525" marR="9525" marT="9525" marB="0" anchor="b"/>
                </a:tc>
                <a:tc>
                  <a:txBody>
                    <a:bodyPr/>
                    <a:lstStyle/>
                    <a:p>
                      <a:pPr rtl="0"/>
                      <a:r>
                        <a:rPr lang="es-419"/>
                        <a:t>Auto-evaluaciones que integran conceptos y habilidades aprendidas a lo largo de los temas presentados en el módulo.</a:t>
                      </a:r>
                    </a:p>
                  </a:txBody>
                  <a:tcPr/>
                </a:tc>
                <a:extLst>
                  <a:ext uri="{0D108BD9-81ED-4DB2-BD59-A6C34878D82A}">
                    <a16:rowId xmlns:a16="http://schemas.microsoft.com/office/drawing/2014/main" val="831502776"/>
                  </a:ext>
                </a:extLst>
              </a:tr>
              <a:tr h="265091">
                <a:tc>
                  <a:txBody>
                    <a:bodyPr/>
                    <a:lstStyle/>
                    <a:p>
                      <a:pPr algn="l" rtl="0" fontAlgn="b"/>
                      <a:r>
                        <a:rPr lang="es-419" sz="1400" b="0" i="0" u="none" strike="noStrike">
                          <a:solidFill>
                            <a:srgbClr val="000000"/>
                          </a:solidFill>
                          <a:effectLst/>
                          <a:latin typeface="+mn-lt"/>
                        </a:rPr>
                        <a:t>Descripción del módulo</a:t>
                      </a:r>
                    </a:p>
                  </a:txBody>
                  <a:tcPr marL="9525" marR="9525" marT="9525" marB="0" anchor="b"/>
                </a:tc>
                <a:tc>
                  <a:txBody>
                    <a:bodyPr/>
                    <a:lstStyle/>
                    <a:p>
                      <a:pPr rtl="0"/>
                      <a:r>
                        <a:rPr lang="es-419" dirty="0"/>
                        <a:t>Resumen breve del contenido del módulo.</a:t>
                      </a:r>
                    </a:p>
                  </a:txBody>
                  <a:tcPr/>
                </a:tc>
                <a:extLst>
                  <a:ext uri="{0D108BD9-81ED-4DB2-BD59-A6C34878D82A}">
                    <a16:rowId xmlns:a16="http://schemas.microsoft.com/office/drawing/2014/main" val="2267046280"/>
                  </a:ext>
                </a:extLst>
              </a:tr>
            </a:tbl>
          </a:graphicData>
        </a:graphic>
      </p:graphicFrame>
    </p:spTree>
    <p:custDataLst>
      <p:tags r:id="rId1"/>
    </p:custDataLst>
    <p:extLst>
      <p:ext uri="{BB962C8B-B14F-4D97-AF65-F5344CB8AC3E}">
        <p14:creationId xmlns:p14="http://schemas.microsoft.com/office/powerpoint/2010/main" val="1193162453"/>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Direccionamiento dinámico para IPv6 GUAs</a:t>
            </a:r>
            <a:br>
              <a:rPr lang="en-US" dirty="0"/>
            </a:br>
            <a:r>
              <a:rPr lang="es-419" sz="2400"/>
              <a:t>Proceso EUI-64 vs Generado aleatoriamente</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0" y="1035050"/>
            <a:ext cx="3465497" cy="3332764"/>
          </a:xfrm>
        </p:spPr>
        <p:txBody>
          <a:bodyPr/>
          <a:lstStyle/>
          <a:p>
            <a:pPr marL="285750" indent="-285750" algn="l" defTabSz="684213" rtl="0" fontAlgn="base">
              <a:spcBef>
                <a:spcPts val="600"/>
              </a:spcBef>
              <a:spcAft>
                <a:spcPts val="600"/>
              </a:spcAft>
              <a:buClr>
                <a:schemeClr val="tx2"/>
              </a:buClr>
              <a:buSzPct val="90000"/>
              <a:buFont typeface="Arial" panose="020B0604020202020204" pitchFamily="34" charset="0"/>
              <a:buChar char="•"/>
            </a:pPr>
            <a:r>
              <a:rPr lang="es-419" sz="1600">
                <a:solidFill>
                  <a:srgbClr val="000000"/>
                </a:solidFill>
              </a:rPr>
              <a:t>Cuando el mensaje RA es SLAAC o SLAAC con DHCPv6 stateless, el cliente debe generar su propia ID de interfaz.</a:t>
            </a:r>
          </a:p>
          <a:p>
            <a:pPr marL="285750" indent="-285750" algn="l" defTabSz="684213" rtl="0" fontAlgn="base">
              <a:spcBef>
                <a:spcPts val="600"/>
              </a:spcBef>
              <a:spcAft>
                <a:spcPts val="600"/>
              </a:spcAft>
              <a:buClr>
                <a:schemeClr val="tx2"/>
              </a:buClr>
              <a:buSzPct val="90000"/>
              <a:buFont typeface="Arial" panose="020B0604020202020204" pitchFamily="34" charset="0"/>
              <a:buChar char="•"/>
            </a:pPr>
            <a:r>
              <a:rPr lang="es-419" sz="1600">
                <a:solidFill>
                  <a:srgbClr val="000000"/>
                </a:solidFill>
              </a:rPr>
              <a:t>La ID de interfaz se puede crear utilizando el proceso EUI-64 o un número de 64 bits generado aleatoriamente.</a:t>
            </a:r>
          </a:p>
        </p:txBody>
      </p:sp>
      <p:pic>
        <p:nvPicPr>
          <p:cNvPr id="2" name="Picture 1">
            <a:extLst>
              <a:ext uri="{FF2B5EF4-FFF2-40B4-BE49-F238E27FC236}">
                <a16:creationId xmlns:a16="http://schemas.microsoft.com/office/drawing/2014/main" id="{EE493C9A-465A-442D-B022-1193868DEE8E}"/>
              </a:ext>
            </a:extLst>
          </p:cNvPr>
          <p:cNvPicPr>
            <a:picLocks noChangeAspect="1"/>
          </p:cNvPicPr>
          <p:nvPr/>
        </p:nvPicPr>
        <p:blipFill>
          <a:blip r:embed="rId3"/>
          <a:stretch>
            <a:fillRect/>
          </a:stretch>
        </p:blipFill>
        <p:spPr>
          <a:xfrm>
            <a:off x="4181383" y="950785"/>
            <a:ext cx="4429956" cy="3417029"/>
          </a:xfrm>
          <a:prstGeom prst="rect">
            <a:avLst/>
          </a:prstGeom>
        </p:spPr>
      </p:pic>
    </p:spTree>
    <p:extLst>
      <p:ext uri="{BB962C8B-B14F-4D97-AF65-F5344CB8AC3E}">
        <p14:creationId xmlns:p14="http://schemas.microsoft.com/office/powerpoint/2010/main" val="2844681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15="http://schemas.microsoft.com/office/drawing/2012/chart" xmlns:c="http://schemas.openxmlformats.org/drawingml/2006/chart"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Direccionamiento dinámico para GUA</a:t>
            </a:r>
            <a:br>
              <a:rPr lang="en-US" dirty="0"/>
            </a:br>
            <a:r>
              <a:rPr lang="es-419" sz="2400"/>
              <a:t> IPv6 Proceso EUI-64</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1" y="1035050"/>
            <a:ext cx="7913688" cy="2012950"/>
          </a:xfrm>
        </p:spPr>
        <p:txBody>
          <a:bodyPr/>
          <a:lstStyle/>
          <a:p>
            <a:pPr marL="0" indent="0" algn="l" defTabSz="684213" rtl="0" fontAlgn="base">
              <a:spcBef>
                <a:spcPts val="600"/>
              </a:spcBef>
              <a:spcAft>
                <a:spcPts val="600"/>
              </a:spcAft>
              <a:buClr>
                <a:schemeClr val="tx2"/>
              </a:buClr>
              <a:buSzPct val="90000"/>
            </a:pPr>
            <a:r>
              <a:rPr lang="es-419" sz="1600">
                <a:solidFill>
                  <a:srgbClr val="000000"/>
                </a:solidFill>
              </a:rPr>
              <a:t>El IEEE definió el Identificador único extendido (EUI) o el proceso EUI-64 modificado que realiza lo siguiente:</a:t>
            </a:r>
          </a:p>
          <a:p>
            <a:pPr marL="285750" indent="-285750" algn="l" defTabSz="684213" rtl="0" fontAlgn="base">
              <a:spcBef>
                <a:spcPts val="600"/>
              </a:spcBef>
              <a:spcAft>
                <a:spcPts val="600"/>
              </a:spcAft>
              <a:buClr>
                <a:schemeClr val="tx2"/>
              </a:buClr>
              <a:buSzPct val="90000"/>
              <a:buFont typeface="Arial" panose="020B0604020202020204" pitchFamily="34" charset="0"/>
              <a:buChar char="•"/>
            </a:pPr>
            <a:r>
              <a:rPr lang="es-419" sz="1600">
                <a:solidFill>
                  <a:srgbClr val="000000"/>
                </a:solidFill>
              </a:rPr>
              <a:t>Un valor de 16 bits de fffe (en hexadecimal) se inserta en el centro de la dirección MAC Ethernet de 48 bits del cliente.</a:t>
            </a:r>
          </a:p>
          <a:p>
            <a:pPr marL="285750" indent="-285750" algn="l" defTabSz="684213" rtl="0" fontAlgn="base">
              <a:spcBef>
                <a:spcPts val="600"/>
              </a:spcBef>
              <a:spcAft>
                <a:spcPts val="600"/>
              </a:spcAft>
              <a:buClr>
                <a:schemeClr val="tx2"/>
              </a:buClr>
              <a:buSzPct val="90000"/>
              <a:buFont typeface="Arial" panose="020B0604020202020204" pitchFamily="34" charset="0"/>
              <a:buChar char="•"/>
            </a:pPr>
            <a:r>
              <a:rPr lang="es-419" sz="1600">
                <a:solidFill>
                  <a:srgbClr val="000000"/>
                </a:solidFill>
              </a:rPr>
              <a:t>El 7</a:t>
            </a:r>
            <a:r>
              <a:rPr lang="es-419" sz="1600" baseline="30000">
                <a:solidFill>
                  <a:srgbClr val="000000"/>
                </a:solidFill>
              </a:rPr>
              <a:t>o</a:t>
            </a:r>
            <a:r>
              <a:rPr lang="es-419" sz="1600">
                <a:solidFill>
                  <a:srgbClr val="000000"/>
                </a:solidFill>
              </a:rPr>
              <a:t>bit de la dirección MAC del cliente se invierte del binario 0 al 1.</a:t>
            </a:r>
          </a:p>
          <a:p>
            <a:pPr marL="285750" indent="-285750" algn="l" defTabSz="684213" rtl="0" fontAlgn="base">
              <a:spcBef>
                <a:spcPts val="600"/>
              </a:spcBef>
              <a:spcAft>
                <a:spcPts val="600"/>
              </a:spcAft>
              <a:buClr>
                <a:schemeClr val="tx2"/>
              </a:buClr>
              <a:buSzPct val="90000"/>
              <a:buFont typeface="Arial" panose="020B0604020202020204" pitchFamily="34" charset="0"/>
              <a:buChar char="•"/>
            </a:pPr>
            <a:r>
              <a:rPr lang="es-419" sz="1600">
                <a:solidFill>
                  <a:srgbClr val="000000"/>
                </a:solidFill>
              </a:rPr>
              <a:t>Por ejemplo:</a:t>
            </a:r>
          </a:p>
          <a:p>
            <a:pPr marL="0" indent="0" algn="l" defTabSz="684213" fontAlgn="base">
              <a:spcBef>
                <a:spcPts val="600"/>
              </a:spcBef>
              <a:spcAft>
                <a:spcPts val="600"/>
              </a:spcAft>
              <a:buClr>
                <a:schemeClr val="tx2"/>
              </a:buClr>
              <a:buSzPct val="90000"/>
            </a:pPr>
            <a:endParaRPr lang="en-US" sz="1600" dirty="0">
              <a:solidFill>
                <a:srgbClr val="000000"/>
              </a:solidFill>
            </a:endParaRPr>
          </a:p>
        </p:txBody>
      </p:sp>
      <p:graphicFrame>
        <p:nvGraphicFramePr>
          <p:cNvPr id="7" name="Content Placeholder 6">
            <a:extLst>
              <a:ext uri="{FF2B5EF4-FFF2-40B4-BE49-F238E27FC236}">
                <a16:creationId xmlns:a16="http://schemas.microsoft.com/office/drawing/2014/main" id="{AAD66462-6C30-4680-B48A-2A6E24F7168D}"/>
              </a:ext>
            </a:extLst>
          </p:cNvPr>
          <p:cNvGraphicFramePr>
            <a:graphicFrameLocks/>
          </p:cNvGraphicFramePr>
          <p:nvPr>
            <p:extLst>
              <p:ext uri="{D42A27DB-BD31-4B8C-83A1-F6EECF244321}">
                <p14:modId xmlns:p14="http://schemas.microsoft.com/office/powerpoint/2010/main" val="2596222963"/>
              </p:ext>
            </p:extLst>
          </p:nvPr>
        </p:nvGraphicFramePr>
        <p:xfrm>
          <a:off x="798511" y="3180385"/>
          <a:ext cx="3198941" cy="518160"/>
        </p:xfrm>
        <a:graphic>
          <a:graphicData uri="http://schemas.openxmlformats.org/drawingml/2006/table">
            <a:tbl>
              <a:tblPr firstRow="1" bandRow="1">
                <a:tableStyleId>{5C22544A-7EE6-4342-B048-85BDC9FD1C3A}</a:tableStyleId>
              </a:tblPr>
              <a:tblGrid>
                <a:gridCol w="1592083">
                  <a:extLst>
                    <a:ext uri="{9D8B030D-6E8A-4147-A177-3AD203B41FA5}">
                      <a16:colId xmlns:a16="http://schemas.microsoft.com/office/drawing/2014/main" val="3729139006"/>
                    </a:ext>
                  </a:extLst>
                </a:gridCol>
                <a:gridCol w="1606858">
                  <a:extLst>
                    <a:ext uri="{9D8B030D-6E8A-4147-A177-3AD203B41FA5}">
                      <a16:colId xmlns:a16="http://schemas.microsoft.com/office/drawing/2014/main" val="1988913492"/>
                    </a:ext>
                  </a:extLst>
                </a:gridCol>
              </a:tblGrid>
              <a:tr h="0">
                <a:tc>
                  <a:txBody>
                    <a:bodyPr/>
                    <a:lstStyle/>
                    <a:p>
                      <a:pPr rtl="0"/>
                      <a:r>
                        <a:rPr lang="es-419" sz="1100" b="0">
                          <a:solidFill>
                            <a:srgbClr val="000000"/>
                          </a:solidFill>
                        </a:rPr>
                        <a:t>MAC de 48 bits</a:t>
                      </a:r>
                    </a:p>
                  </a:txBody>
                  <a:tcPr>
                    <a:solidFill>
                      <a:srgbClr val="E7E9EB"/>
                    </a:solidFill>
                  </a:tcPr>
                </a:tc>
                <a:tc>
                  <a:txBody>
                    <a:bodyPr/>
                    <a:lstStyle/>
                    <a:p>
                      <a:pPr rtl="0"/>
                      <a:r>
                        <a:rPr lang="es-419" sz="1100" b="0">
                          <a:solidFill>
                            <a:srgbClr val="000000"/>
                          </a:solidFill>
                        </a:rPr>
                        <a:t>fc: 99:47:75:ce:e0</a:t>
                      </a:r>
                    </a:p>
                  </a:txBody>
                  <a:tcPr>
                    <a:solidFill>
                      <a:srgbClr val="E7E9EB"/>
                    </a:solidFill>
                  </a:tcPr>
                </a:tc>
                <a:extLst>
                  <a:ext uri="{0D108BD9-81ED-4DB2-BD59-A6C34878D82A}">
                    <a16:rowId xmlns:a16="http://schemas.microsoft.com/office/drawing/2014/main" val="3849654457"/>
                  </a:ext>
                </a:extLst>
              </a:tr>
              <a:tr h="170900">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s-419" sz="1100">
                          <a:solidFill>
                            <a:srgbClr val="000000"/>
                          </a:solidFill>
                        </a:rPr>
                        <a:t>Id. de interfaz EUI-64</a:t>
                      </a:r>
                    </a:p>
                  </a:txBody>
                  <a:tcPr/>
                </a:tc>
                <a:tc>
                  <a:txBody>
                    <a:bodyPr/>
                    <a:lstStyle/>
                    <a:p>
                      <a:pPr rtl="0"/>
                      <a:r>
                        <a:rPr lang="es-419" sz="1100">
                          <a:solidFill>
                            <a:srgbClr val="000000"/>
                          </a:solidFill>
                        </a:rPr>
                        <a:t>f</a:t>
                      </a:r>
                      <a:r>
                        <a:rPr lang="es-419" sz="1100">
                          <a:solidFill>
                            <a:srgbClr val="FF0000"/>
                          </a:solidFill>
                        </a:rPr>
                        <a:t>e</a:t>
                      </a:r>
                      <a:r>
                        <a:rPr lang="es-419" sz="1100">
                          <a:solidFill>
                            <a:srgbClr val="000000"/>
                          </a:solidFill>
                        </a:rPr>
                        <a:t>: 99:47:</a:t>
                      </a:r>
                      <a:r>
                        <a:rPr lang="es-419" sz="1100">
                          <a:solidFill>
                            <a:srgbClr val="FF0000"/>
                          </a:solidFill>
                        </a:rPr>
                        <a:t>ff:fe:75:ce:e0</a:t>
                      </a:r>
                    </a:p>
                  </a:txBody>
                  <a:tcPr/>
                </a:tc>
                <a:extLst>
                  <a:ext uri="{0D108BD9-81ED-4DB2-BD59-A6C34878D82A}">
                    <a16:rowId xmlns:a16="http://schemas.microsoft.com/office/drawing/2014/main" val="235735172"/>
                  </a:ext>
                </a:extLst>
              </a:tr>
            </a:tbl>
          </a:graphicData>
        </a:graphic>
      </p:graphicFrame>
    </p:spTree>
    <p:extLst>
      <p:ext uri="{BB962C8B-B14F-4D97-AF65-F5344CB8AC3E}">
        <p14:creationId xmlns:p14="http://schemas.microsoft.com/office/powerpoint/2010/main" val="2115718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15="http://schemas.microsoft.com/office/drawing/2012/chart" xmlns:c="http://schemas.openxmlformats.org/drawingml/2006/chart"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Direccionamiento dinámico para IPv6 GUAs</a:t>
            </a:r>
            <a:br>
              <a:rPr lang="en-US" dirty="0"/>
            </a:br>
            <a:r>
              <a:rPr lang="es-419" sz="2400"/>
              <a:t>ID de interfaz generados aleatoriamente</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0" y="731837"/>
            <a:ext cx="7913688" cy="1141849"/>
          </a:xfrm>
        </p:spPr>
        <p:txBody>
          <a:bodyPr/>
          <a:lstStyle/>
          <a:p>
            <a:pPr marL="0" indent="0" algn="l" defTabSz="684213" rtl="0" fontAlgn="base">
              <a:spcBef>
                <a:spcPts val="600"/>
              </a:spcBef>
              <a:spcAft>
                <a:spcPts val="600"/>
              </a:spcAft>
              <a:buClr>
                <a:schemeClr val="tx2"/>
              </a:buClr>
              <a:buSzPct val="90000"/>
            </a:pPr>
            <a:r>
              <a:rPr lang="es-419" sz="1600">
                <a:solidFill>
                  <a:srgbClr val="000000"/>
                </a:solidFill>
              </a:rPr>
              <a:t>Según el sistema operativo, un dispositivo puede utilizar una ID de interfaz generada aleatoriamente en lugar de utilizar la dirección MAC y el proceso EUI-64.</a:t>
            </a:r>
          </a:p>
          <a:p>
            <a:pPr marL="0" indent="0" algn="l" defTabSz="684213" rtl="0" fontAlgn="base">
              <a:spcBef>
                <a:spcPts val="600"/>
              </a:spcBef>
              <a:spcAft>
                <a:spcPts val="600"/>
              </a:spcAft>
              <a:buClr>
                <a:schemeClr val="tx2"/>
              </a:buClr>
              <a:buSzPct val="90000"/>
            </a:pPr>
            <a:r>
              <a:rPr lang="es-419" sz="1600">
                <a:solidFill>
                  <a:srgbClr val="000000"/>
                </a:solidFill>
              </a:rPr>
              <a:t>A partir de Windows Vista, Windows utiliza una ID de interfaz generada aleatoriamente en lugar de una ID de interfaz creada mediante EUI-64.</a:t>
            </a:r>
          </a:p>
          <a:p>
            <a:pPr marL="0" indent="0" algn="l" defTabSz="684213" fontAlgn="base">
              <a:spcBef>
                <a:spcPts val="600"/>
              </a:spcBef>
              <a:spcAft>
                <a:spcPts val="600"/>
              </a:spcAft>
              <a:buClr>
                <a:schemeClr val="tx2"/>
              </a:buClr>
              <a:buSzPct val="90000"/>
            </a:pPr>
            <a:endParaRPr lang="en-US" sz="1600" dirty="0">
              <a:solidFill>
                <a:srgbClr val="000000"/>
              </a:solidFill>
            </a:endParaRPr>
          </a:p>
          <a:p>
            <a:pPr marL="0" indent="0" algn="l" defTabSz="684213" fontAlgn="base">
              <a:spcBef>
                <a:spcPts val="600"/>
              </a:spcBef>
              <a:spcAft>
                <a:spcPts val="600"/>
              </a:spcAft>
              <a:buClr>
                <a:schemeClr val="tx2"/>
              </a:buClr>
              <a:buSzPct val="90000"/>
            </a:pPr>
            <a:endParaRPr lang="en-US" sz="1600" dirty="0">
              <a:solidFill>
                <a:srgbClr val="000000"/>
              </a:solidFill>
            </a:endParaRPr>
          </a:p>
          <a:p>
            <a:pPr marL="0" indent="0" algn="l" defTabSz="684213" fontAlgn="base">
              <a:spcBef>
                <a:spcPts val="600"/>
              </a:spcBef>
              <a:spcAft>
                <a:spcPts val="600"/>
              </a:spcAft>
              <a:buClr>
                <a:schemeClr val="tx2"/>
              </a:buClr>
              <a:buSzPct val="90000"/>
            </a:pPr>
            <a:endParaRPr lang="en-US" sz="1600" dirty="0">
              <a:solidFill>
                <a:srgbClr val="000000"/>
              </a:solidFill>
            </a:endParaRPr>
          </a:p>
        </p:txBody>
      </p:sp>
      <p:sp>
        <p:nvSpPr>
          <p:cNvPr id="2" name="TextBox 1">
            <a:extLst>
              <a:ext uri="{FF2B5EF4-FFF2-40B4-BE49-F238E27FC236}">
                <a16:creationId xmlns:a16="http://schemas.microsoft.com/office/drawing/2014/main" id="{84198DBB-B1C5-4711-B1B9-13D7E8D0E3A0}"/>
              </a:ext>
            </a:extLst>
          </p:cNvPr>
          <p:cNvSpPr txBox="1"/>
          <p:nvPr/>
        </p:nvSpPr>
        <p:spPr>
          <a:xfrm>
            <a:off x="1948293" y="5884208"/>
            <a:ext cx="184731" cy="369332"/>
          </a:xfrm>
          <a:prstGeom prst="rect">
            <a:avLst/>
          </a:prstGeom>
          <a:noFill/>
        </p:spPr>
        <p:txBody>
          <a:bodyPr wrap="none" rtlCol="0">
            <a:spAutoFit/>
          </a:bodyPr>
          <a:lstStyle/>
          <a:p>
            <a:endParaRPr lang="en-US" dirty="0"/>
          </a:p>
        </p:txBody>
      </p:sp>
      <p:sp>
        <p:nvSpPr>
          <p:cNvPr id="4" name="Rectangle 1">
            <a:extLst>
              <a:ext uri="{FF2B5EF4-FFF2-40B4-BE49-F238E27FC236}">
                <a16:creationId xmlns:a16="http://schemas.microsoft.com/office/drawing/2014/main" id="{D8E99E91-0264-4741-9661-10088E9F0932}"/>
              </a:ext>
            </a:extLst>
          </p:cNvPr>
          <p:cNvSpPr>
            <a:spLocks noChangeArrowheads="1"/>
          </p:cNvSpPr>
          <p:nvPr/>
        </p:nvSpPr>
        <p:spPr bwMode="auto">
          <a:xfrm>
            <a:off x="1310422" y="2086947"/>
            <a:ext cx="5724644" cy="1323439"/>
          </a:xfrm>
          <a:prstGeom prst="rect">
            <a:avLst/>
          </a:prstGeom>
          <a:solidFill>
            <a:srgbClr val="000000"/>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419" sz="1000" b="0"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C:\&gt; </a:t>
            </a:r>
            <a:r>
              <a:rPr kumimoji="0" lang="es-419" sz="1000" b="1"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ipconfig</a:t>
            </a:r>
            <a:r>
              <a:rPr kumimoji="0" lang="es-419" sz="1000" b="0"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419" sz="1000" b="0"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Windows IP Configuration </a:t>
            </a:r>
          </a:p>
          <a:p>
            <a:pPr marL="0" marR="0" lvl="0" indent="0" algn="l" defTabSz="914400" rtl="0" eaLnBrk="0" fontAlgn="base" latinLnBrk="0" hangingPunct="0">
              <a:lnSpc>
                <a:spcPct val="100000"/>
              </a:lnSpc>
              <a:spcBef>
                <a:spcPct val="0"/>
              </a:spcBef>
              <a:spcAft>
                <a:spcPct val="0"/>
              </a:spcAft>
              <a:buClrTx/>
              <a:buSzTx/>
              <a:buFontTx/>
              <a:buNone/>
              <a:tabLst/>
            </a:pPr>
            <a:r>
              <a:rPr kumimoji="0" lang="es-419" sz="1000" b="0"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Conexión de área local del adaptador Ethernet: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419" sz="1000" b="0"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Connection-specific DNS Suffix. : </a:t>
            </a:r>
          </a:p>
          <a:p>
            <a:pPr marL="0" marR="0" lvl="0" indent="0" algn="l" defTabSz="914400" rtl="0" eaLnBrk="0" fontAlgn="base" latinLnBrk="0" hangingPunct="0">
              <a:lnSpc>
                <a:spcPct val="100000"/>
              </a:lnSpc>
              <a:spcBef>
                <a:spcPct val="0"/>
              </a:spcBef>
              <a:spcAft>
                <a:spcPct val="0"/>
              </a:spcAft>
              <a:buClrTx/>
              <a:buSzTx/>
              <a:buFontTx/>
              <a:buNone/>
              <a:tabLst/>
            </a:pPr>
            <a:r>
              <a:rPr kumimoji="0" lang="es-419" sz="1000" b="0"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IPv6 Address. . . . . . . . . . . : </a:t>
            </a:r>
            <a:r>
              <a:rPr kumimoji="0" lang="es-419" sz="1000" b="1"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2001:db8:acad: 1:50 a 5:8 a35:a5bb:66e1</a:t>
            </a:r>
            <a:r>
              <a:rPr kumimoji="0" lang="es-419" sz="1000" b="0"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419" sz="1000" b="0"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Link-local IPv6 Address . . . . .: fe80: :50a 5:8 a35:a5bb:66e1 </a:t>
            </a:r>
          </a:p>
          <a:p>
            <a:pPr marL="0" marR="0" lvl="0" indent="0" algn="l" defTabSz="914400" rtl="0" eaLnBrk="0" fontAlgn="base" latinLnBrk="0" hangingPunct="0">
              <a:lnSpc>
                <a:spcPct val="100000"/>
              </a:lnSpc>
              <a:spcBef>
                <a:spcPct val="0"/>
              </a:spcBef>
              <a:spcAft>
                <a:spcPct val="0"/>
              </a:spcAft>
              <a:buClrTx/>
              <a:buSzTx/>
              <a:buFontTx/>
              <a:buNone/>
              <a:tabLst/>
            </a:pPr>
            <a:r>
              <a:rPr kumimoji="0" lang="es-419" sz="1000" b="0"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Default Gateway . . . . . . . . . : fe80::1 </a:t>
            </a:r>
          </a:p>
          <a:p>
            <a:pPr marL="0" marR="0" lvl="0" indent="0" algn="l" defTabSz="914400" rtl="0" eaLnBrk="0" fontAlgn="base" latinLnBrk="0" hangingPunct="0">
              <a:lnSpc>
                <a:spcPct val="100000"/>
              </a:lnSpc>
              <a:spcBef>
                <a:spcPct val="0"/>
              </a:spcBef>
              <a:spcAft>
                <a:spcPct val="0"/>
              </a:spcAft>
              <a:buClrTx/>
              <a:buSzTx/>
              <a:buFontTx/>
              <a:buNone/>
              <a:tabLst/>
            </a:pPr>
            <a:r>
              <a:rPr kumimoji="0" lang="es-419" sz="1000" b="0"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C:\&gt; </a:t>
            </a:r>
          </a:p>
        </p:txBody>
      </p:sp>
      <p:sp>
        <p:nvSpPr>
          <p:cNvPr id="5" name="TextBox 4">
            <a:extLst>
              <a:ext uri="{FF2B5EF4-FFF2-40B4-BE49-F238E27FC236}">
                <a16:creationId xmlns:a16="http://schemas.microsoft.com/office/drawing/2014/main" id="{8458CD9D-A7A3-4436-AF67-F3D2FAC9DD8C}"/>
              </a:ext>
            </a:extLst>
          </p:cNvPr>
          <p:cNvSpPr txBox="1"/>
          <p:nvPr/>
        </p:nvSpPr>
        <p:spPr>
          <a:xfrm>
            <a:off x="524934" y="3623647"/>
            <a:ext cx="7913688" cy="830997"/>
          </a:xfrm>
          <a:prstGeom prst="rect">
            <a:avLst/>
          </a:prstGeom>
          <a:noFill/>
        </p:spPr>
        <p:txBody>
          <a:bodyPr wrap="square" rtlCol="0">
            <a:spAutoFit/>
          </a:bodyPr>
          <a:lstStyle/>
          <a:p>
            <a:pPr rtl="0"/>
            <a:r>
              <a:rPr lang="es-419" sz="1600" b="1"/>
              <a:t>Nota</a:t>
            </a:r>
            <a:r>
              <a:rPr lang="es-419" sz="1600"/>
              <a:t>: Para garantizar la exclusividad de cualquier dirección unicast de IPv6, el cliente puede usar un proceso denominado "detección de direcciones duplicadas" (DAD) Es similar a una solicitud de ARP para su propia dirección. Si no se obtiene una respuesta, la dirección es única.</a:t>
            </a:r>
          </a:p>
        </p:txBody>
      </p:sp>
    </p:spTree>
    <p:extLst>
      <p:ext uri="{BB962C8B-B14F-4D97-AF65-F5344CB8AC3E}">
        <p14:creationId xmlns:p14="http://schemas.microsoft.com/office/powerpoint/2010/main" val="3963689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15="http://schemas.microsoft.com/office/drawing/2012/chart" xmlns:c="http://schemas.openxmlformats.org/drawingml/2006/chart"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47520"/>
            <a:ext cx="8280314" cy="970280"/>
          </a:xfrm>
        </p:spPr>
        <p:txBody>
          <a:bodyPr/>
          <a:lstStyle/>
          <a:p>
            <a:pPr rtl="0"/>
            <a:r>
              <a:rPr lang="es-419">
                <a:solidFill>
                  <a:schemeClr val="accent5">
                    <a:lumMod val="40000"/>
                    <a:lumOff val="60000"/>
                  </a:schemeClr>
                </a:solidFill>
              </a:rPr>
              <a:t>12.6 Direccionamiento dinámico para LLAS IPv6</a:t>
            </a:r>
          </a:p>
        </p:txBody>
      </p:sp>
    </p:spTree>
    <p:custDataLst>
      <p:tags r:id="rId1"/>
    </p:custDataLst>
    <p:extLst>
      <p:ext uri="{BB962C8B-B14F-4D97-AF65-F5344CB8AC3E}">
        <p14:creationId xmlns:p14="http://schemas.microsoft.com/office/powerpoint/2010/main" val="3145935831"/>
      </p:ext>
    </p:extLst>
  </p:cSld>
  <p:clrMapOvr>
    <a:masterClrMapping/>
  </p:clrMapOvr>
  <p:transition spd="slow">
    <p:wip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Direccionamiento dinámico para LLAS IPv6</a:t>
            </a:r>
            <a:br>
              <a:rPr lang="en-US" dirty="0"/>
            </a:br>
            <a:r>
              <a:rPr lang="es-419" sz="2400"/>
              <a:t>LLAs Dinámicas</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1" y="1035050"/>
            <a:ext cx="7913688" cy="1536700"/>
          </a:xfrm>
        </p:spPr>
        <p:txBody>
          <a:bodyPr/>
          <a:lstStyle/>
          <a:p>
            <a:pPr marL="285750" indent="-285750" algn="l" defTabSz="684213" rtl="0" fontAlgn="base">
              <a:spcBef>
                <a:spcPts val="600"/>
              </a:spcBef>
              <a:spcAft>
                <a:spcPts val="600"/>
              </a:spcAft>
              <a:buClr>
                <a:schemeClr val="tx2"/>
              </a:buClr>
              <a:buSzPct val="90000"/>
              <a:buFont typeface="Arial" panose="020B0604020202020204" pitchFamily="34" charset="0"/>
              <a:buChar char="•"/>
            </a:pPr>
            <a:r>
              <a:rPr lang="es-419" sz="1600">
                <a:solidFill>
                  <a:srgbClr val="000000"/>
                </a:solidFill>
              </a:rPr>
              <a:t>Todas las interfaces IPv6 deben tener una LLA IPv6.</a:t>
            </a:r>
          </a:p>
          <a:p>
            <a:pPr marL="285750" indent="-285750" algn="l" defTabSz="684213" rtl="0" fontAlgn="base">
              <a:spcBef>
                <a:spcPts val="600"/>
              </a:spcBef>
              <a:spcAft>
                <a:spcPts val="600"/>
              </a:spcAft>
              <a:buClr>
                <a:schemeClr val="tx2"/>
              </a:buClr>
              <a:buSzPct val="90000"/>
              <a:buFont typeface="Arial" panose="020B0604020202020204" pitchFamily="34" charset="0"/>
              <a:buChar char="•"/>
            </a:pPr>
            <a:r>
              <a:rPr lang="es-419" sz="1600">
                <a:solidFill>
                  <a:srgbClr val="000000"/>
                </a:solidFill>
              </a:rPr>
              <a:t>Al igual que las GUA IPv6, las LAs se pueden configurar dinámicamente.</a:t>
            </a:r>
          </a:p>
          <a:p>
            <a:pPr marL="285750" indent="-285750" algn="l" defTabSz="684213" rtl="0" fontAlgn="base">
              <a:spcBef>
                <a:spcPts val="600"/>
              </a:spcBef>
              <a:spcAft>
                <a:spcPts val="600"/>
              </a:spcAft>
              <a:buClr>
                <a:schemeClr val="tx2"/>
              </a:buClr>
              <a:buSzPct val="90000"/>
              <a:buFont typeface="Arial" panose="020B0604020202020204" pitchFamily="34" charset="0"/>
              <a:buChar char="•"/>
            </a:pPr>
            <a:r>
              <a:rPr lang="es-419" sz="1600">
                <a:solidFill>
                  <a:srgbClr val="000000"/>
                </a:solidFill>
              </a:rPr>
              <a:t>La figura muestra que el LLA se crea dinámicamente usando el prefijo fe80 :: / 10 y la ID de interfaz usando el proceso EUI-64, o un número de 64 bits generado aleatoriamente.</a:t>
            </a:r>
          </a:p>
          <a:p>
            <a:pPr marL="0" indent="0" algn="l" defTabSz="684213" fontAlgn="base">
              <a:spcBef>
                <a:spcPts val="600"/>
              </a:spcBef>
              <a:spcAft>
                <a:spcPts val="600"/>
              </a:spcAft>
              <a:buClr>
                <a:schemeClr val="tx2"/>
              </a:buClr>
              <a:buSzPct val="90000"/>
            </a:pPr>
            <a:endParaRPr lang="en-US" sz="1600" dirty="0">
              <a:solidFill>
                <a:srgbClr val="000000"/>
              </a:solidFill>
            </a:endParaRPr>
          </a:p>
          <a:p>
            <a:pPr marL="0" indent="0" algn="l" defTabSz="684213" fontAlgn="base">
              <a:spcBef>
                <a:spcPts val="600"/>
              </a:spcBef>
              <a:spcAft>
                <a:spcPts val="600"/>
              </a:spcAft>
              <a:buClr>
                <a:schemeClr val="tx2"/>
              </a:buClr>
              <a:buSzPct val="90000"/>
            </a:pPr>
            <a:endParaRPr lang="en-US" sz="1600" dirty="0">
              <a:solidFill>
                <a:srgbClr val="000000"/>
              </a:solidFill>
            </a:endParaRPr>
          </a:p>
          <a:p>
            <a:pPr marL="0" indent="0" algn="l" defTabSz="684213" fontAlgn="base">
              <a:spcBef>
                <a:spcPts val="600"/>
              </a:spcBef>
              <a:spcAft>
                <a:spcPts val="600"/>
              </a:spcAft>
              <a:buClr>
                <a:schemeClr val="tx2"/>
              </a:buClr>
              <a:buSzPct val="90000"/>
            </a:pPr>
            <a:endParaRPr lang="en-US" sz="1600" dirty="0">
              <a:solidFill>
                <a:srgbClr val="000000"/>
              </a:solidFill>
            </a:endParaRPr>
          </a:p>
        </p:txBody>
      </p:sp>
      <p:pic>
        <p:nvPicPr>
          <p:cNvPr id="7" name="Picture 6">
            <a:extLst>
              <a:ext uri="{FF2B5EF4-FFF2-40B4-BE49-F238E27FC236}">
                <a16:creationId xmlns:a16="http://schemas.microsoft.com/office/drawing/2014/main" id="{AEE663BE-9DCB-44E6-9EF5-385C2DF61593}"/>
              </a:ext>
            </a:extLst>
          </p:cNvPr>
          <p:cNvPicPr>
            <a:picLocks noChangeAspect="1"/>
          </p:cNvPicPr>
          <p:nvPr/>
        </p:nvPicPr>
        <p:blipFill>
          <a:blip r:embed="rId3"/>
          <a:stretch>
            <a:fillRect/>
          </a:stretch>
        </p:blipFill>
        <p:spPr>
          <a:xfrm>
            <a:off x="1066588" y="2451757"/>
            <a:ext cx="6212312" cy="1776221"/>
          </a:xfrm>
          <a:prstGeom prst="rect">
            <a:avLst/>
          </a:prstGeom>
        </p:spPr>
      </p:pic>
    </p:spTree>
    <p:extLst>
      <p:ext uri="{BB962C8B-B14F-4D97-AF65-F5344CB8AC3E}">
        <p14:creationId xmlns:p14="http://schemas.microsoft.com/office/powerpoint/2010/main" val="4081723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15="http://schemas.microsoft.com/office/drawing/2012/chart" xmlns:c="http://schemas.openxmlformats.org/drawingml/2006/chart"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Direccionamiento dinámico para LLAS IPv6</a:t>
            </a:r>
            <a:br>
              <a:rPr lang="en-US" dirty="0"/>
            </a:br>
            <a:r>
              <a:rPr lang="es-419" sz="2400"/>
              <a:t>LLAs Dinámicas en Windows</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0" y="854198"/>
            <a:ext cx="7913688" cy="570410"/>
          </a:xfrm>
        </p:spPr>
        <p:txBody>
          <a:bodyPr/>
          <a:lstStyle/>
          <a:p>
            <a:pPr marL="0" indent="0" algn="l" defTabSz="684213" rtl="0" fontAlgn="base">
              <a:spcBef>
                <a:spcPts val="600"/>
              </a:spcBef>
              <a:spcAft>
                <a:spcPts val="600"/>
              </a:spcAft>
              <a:buClr>
                <a:schemeClr val="tx2"/>
              </a:buClr>
              <a:buSzPct val="90000"/>
            </a:pPr>
            <a:r>
              <a:rPr lang="es-419" sz="1600">
                <a:solidFill>
                  <a:srgbClr val="000000"/>
                </a:solidFill>
              </a:rPr>
              <a:t>Los sistemas operativos, como Windows, suelen utilizar el mismo método tanto para una GUA creada por SLAAC como para una LLA asignada dinámicamente.</a:t>
            </a:r>
          </a:p>
          <a:p>
            <a:pPr marL="0" indent="0" algn="l" defTabSz="684213" fontAlgn="base">
              <a:spcBef>
                <a:spcPts val="600"/>
              </a:spcBef>
              <a:spcAft>
                <a:spcPts val="600"/>
              </a:spcAft>
              <a:buClr>
                <a:schemeClr val="tx2"/>
              </a:buClr>
              <a:buSzPct val="90000"/>
            </a:pPr>
            <a:endParaRPr lang="en-US" sz="1800" dirty="0">
              <a:solidFill>
                <a:srgbClr val="000000"/>
              </a:solidFill>
            </a:endParaRPr>
          </a:p>
          <a:p>
            <a:pPr marL="0" indent="0" algn="l" defTabSz="684213" fontAlgn="base">
              <a:spcBef>
                <a:spcPts val="600"/>
              </a:spcBef>
              <a:spcAft>
                <a:spcPts val="600"/>
              </a:spcAft>
              <a:buClr>
                <a:schemeClr val="tx2"/>
              </a:buClr>
              <a:buSzPct val="90000"/>
            </a:pPr>
            <a:endParaRPr lang="en-US" sz="1800" dirty="0">
              <a:solidFill>
                <a:srgbClr val="000000"/>
              </a:solidFill>
            </a:endParaRPr>
          </a:p>
        </p:txBody>
      </p:sp>
      <p:sp>
        <p:nvSpPr>
          <p:cNvPr id="2" name="TextBox 1">
            <a:extLst>
              <a:ext uri="{FF2B5EF4-FFF2-40B4-BE49-F238E27FC236}">
                <a16:creationId xmlns:a16="http://schemas.microsoft.com/office/drawing/2014/main" id="{84198DBB-B1C5-4711-B1B9-13D7E8D0E3A0}"/>
              </a:ext>
            </a:extLst>
          </p:cNvPr>
          <p:cNvSpPr txBox="1"/>
          <p:nvPr/>
        </p:nvSpPr>
        <p:spPr>
          <a:xfrm>
            <a:off x="1948293" y="5884208"/>
            <a:ext cx="184731" cy="369332"/>
          </a:xfrm>
          <a:prstGeom prst="rect">
            <a:avLst/>
          </a:prstGeom>
          <a:noFill/>
        </p:spPr>
        <p:txBody>
          <a:bodyPr wrap="none" rtlCol="0">
            <a:spAutoFit/>
          </a:bodyPr>
          <a:lstStyle/>
          <a:p>
            <a:endParaRPr lang="en-US" dirty="0"/>
          </a:p>
        </p:txBody>
      </p:sp>
      <p:sp>
        <p:nvSpPr>
          <p:cNvPr id="10" name="TextBox 9">
            <a:extLst>
              <a:ext uri="{FF2B5EF4-FFF2-40B4-BE49-F238E27FC236}">
                <a16:creationId xmlns:a16="http://schemas.microsoft.com/office/drawing/2014/main" id="{27C4AD4F-4BAF-4EB5-8715-B490FBDACAF0}"/>
              </a:ext>
            </a:extLst>
          </p:cNvPr>
          <p:cNvSpPr txBox="1"/>
          <p:nvPr/>
        </p:nvSpPr>
        <p:spPr>
          <a:xfrm>
            <a:off x="709731" y="1424608"/>
            <a:ext cx="2396810" cy="276999"/>
          </a:xfrm>
          <a:prstGeom prst="rect">
            <a:avLst/>
          </a:prstGeom>
          <a:noFill/>
        </p:spPr>
        <p:txBody>
          <a:bodyPr wrap="none" rtlCol="0">
            <a:spAutoFit/>
          </a:bodyPr>
          <a:lstStyle/>
          <a:p>
            <a:pPr rtl="0"/>
            <a:r>
              <a:rPr lang="es-419" sz="1200" b="1">
                <a:solidFill>
                  <a:srgbClr val="000000"/>
                </a:solidFill>
              </a:rPr>
              <a:t>ID de interfaz generada mediante EUI-64</a:t>
            </a:r>
          </a:p>
        </p:txBody>
      </p:sp>
      <p:sp>
        <p:nvSpPr>
          <p:cNvPr id="5" name="Rectangle 1">
            <a:extLst>
              <a:ext uri="{FF2B5EF4-FFF2-40B4-BE49-F238E27FC236}">
                <a16:creationId xmlns:a16="http://schemas.microsoft.com/office/drawing/2014/main" id="{67C10CD7-64FE-452E-A9FF-E0D054AA0D29}"/>
              </a:ext>
            </a:extLst>
          </p:cNvPr>
          <p:cNvSpPr>
            <a:spLocks noChangeArrowheads="1"/>
          </p:cNvSpPr>
          <p:nvPr/>
        </p:nvSpPr>
        <p:spPr bwMode="auto">
          <a:xfrm>
            <a:off x="1276658" y="1714714"/>
            <a:ext cx="5878531" cy="1323439"/>
          </a:xfrm>
          <a:prstGeom prst="rect">
            <a:avLst/>
          </a:prstGeom>
          <a:solidFill>
            <a:srgbClr val="000000"/>
          </a:solidFill>
          <a:ln>
            <a:noFill/>
          </a:ln>
          <a:effectLst/>
        </p:spPr>
        <p:txBody>
          <a:bodyPr vert="horz" wrap="square" lIns="91440" tIns="45720" rIns="91440" bIns="45720" numCol="1" anchor="ctr" anchorCtr="0" compatLnSpc="1">
            <a:prstTxWarp prst="textNoShape">
              <a:avLst/>
            </a:prstTxWarp>
            <a:spAutoFit/>
          </a:bodyPr>
          <a:lstStyle/>
          <a:p>
            <a:pPr lvl="0" defTabSz="914400" rtl="0" eaLnBrk="0" hangingPunct="0"/>
            <a:r>
              <a:rPr lang="es-419" sz="1000">
                <a:solidFill>
                  <a:schemeClr val="bg1"/>
                </a:solidFill>
                <a:latin typeface="Courier New" panose="02070309020205020404" pitchFamily="49" charset="0"/>
                <a:cs typeface="Courier New" panose="02070309020205020404" pitchFamily="49" charset="0"/>
              </a:rPr>
              <a:t>C:\&gt; ipconfig</a:t>
            </a:r>
          </a:p>
          <a:p>
            <a:pPr lvl="0" defTabSz="914400" rtl="0" eaLnBrk="0" hangingPunct="0"/>
            <a:r>
              <a:rPr lang="es-419" sz="1000">
                <a:solidFill>
                  <a:schemeClr val="bg1"/>
                </a:solidFill>
                <a:latin typeface="Courier New" panose="02070309020205020404" pitchFamily="49" charset="0"/>
                <a:cs typeface="Courier New" panose="02070309020205020404" pitchFamily="49" charset="0"/>
              </a:rPr>
              <a:t>Windows IP Configuration</a:t>
            </a:r>
          </a:p>
          <a:p>
            <a:pPr lvl="0" defTabSz="914400" rtl="0" eaLnBrk="0" hangingPunct="0"/>
            <a:r>
              <a:rPr lang="es-419" sz="1000">
                <a:solidFill>
                  <a:schemeClr val="bg1"/>
                </a:solidFill>
                <a:latin typeface="Courier New" panose="02070309020205020404" pitchFamily="49" charset="0"/>
                <a:cs typeface="Courier New" panose="02070309020205020404" pitchFamily="49" charset="0"/>
              </a:rPr>
              <a:t>Conexión de área local del adaptador Ethernet:</a:t>
            </a:r>
          </a:p>
          <a:p>
            <a:pPr lvl="0" defTabSz="914400" rtl="0" eaLnBrk="0" hangingPunct="0"/>
            <a:r>
              <a:rPr lang="es-419" sz="1000">
                <a:solidFill>
                  <a:schemeClr val="bg1"/>
                </a:solidFill>
                <a:latin typeface="Courier New" panose="02070309020205020404" pitchFamily="49" charset="0"/>
                <a:cs typeface="Courier New" panose="02070309020205020404" pitchFamily="49" charset="0"/>
              </a:rPr>
              <a:t>Connection-specific DNS Suffix. :</a:t>
            </a:r>
          </a:p>
          <a:p>
            <a:pPr lvl="0" defTabSz="914400" rtl="0" eaLnBrk="0" hangingPunct="0"/>
            <a:r>
              <a:rPr lang="es-419" sz="1000">
                <a:solidFill>
                  <a:schemeClr val="bg1"/>
                </a:solidFill>
                <a:latin typeface="Courier New" panose="02070309020205020404" pitchFamily="49" charset="0"/>
                <a:cs typeface="Courier New" panose="02070309020205020404" pitchFamily="49" charset="0"/>
              </a:rPr>
              <a:t>IPv6 Address. . . . . . . . . . . : 2001:db8:acad:1:</a:t>
            </a:r>
            <a:r>
              <a:rPr lang="es-419" sz="1000">
                <a:solidFill>
                  <a:srgbClr val="FFC000"/>
                </a:solidFill>
                <a:latin typeface="Courier New" panose="02070309020205020404" pitchFamily="49" charset="0"/>
                <a:cs typeface="Courier New" panose="02070309020205020404" pitchFamily="49" charset="0"/>
              </a:rPr>
              <a:t>fc 99:47</a:t>
            </a:r>
            <a:r>
              <a:rPr lang="es-419" sz="1000">
                <a:solidFill>
                  <a:schemeClr val="bg1"/>
                </a:solidFill>
                <a:latin typeface="Courier New" panose="02070309020205020404" pitchFamily="49" charset="0"/>
                <a:cs typeface="Courier New" panose="02070309020205020404" pitchFamily="49" charset="0"/>
              </a:rPr>
              <a:t>ff:fe</a:t>
            </a:r>
            <a:r>
              <a:rPr lang="es-419" sz="1000">
                <a:solidFill>
                  <a:srgbClr val="FFC000"/>
                </a:solidFill>
                <a:latin typeface="Courier New" panose="02070309020205020404" pitchFamily="49" charset="0"/>
                <a:cs typeface="Courier New" panose="02070309020205020404" pitchFamily="49" charset="0"/>
              </a:rPr>
              <a:t>75:cee0</a:t>
            </a:r>
          </a:p>
          <a:p>
            <a:pPr lvl="0" defTabSz="914400" rtl="0" eaLnBrk="0" hangingPunct="0"/>
            <a:r>
              <a:rPr lang="es-419" sz="1000">
                <a:solidFill>
                  <a:schemeClr val="bg1"/>
                </a:solidFill>
                <a:latin typeface="Courier New" panose="02070309020205020404" pitchFamily="49" charset="0"/>
                <a:cs typeface="Courier New" panose="02070309020205020404" pitchFamily="49" charset="0"/>
              </a:rPr>
              <a:t>Link-local IPv6 Address . . . . .: fe80::</a:t>
            </a:r>
            <a:r>
              <a:rPr lang="es-419" sz="1000">
                <a:solidFill>
                  <a:srgbClr val="FFC000"/>
                </a:solidFill>
                <a:latin typeface="Courier New" panose="02070309020205020404" pitchFamily="49" charset="0"/>
                <a:cs typeface="Courier New" panose="02070309020205020404" pitchFamily="49" charset="0"/>
              </a:rPr>
              <a:t>fc 99:47</a:t>
            </a:r>
            <a:r>
              <a:rPr lang="es-419" sz="1000">
                <a:solidFill>
                  <a:schemeClr val="bg1"/>
                </a:solidFill>
                <a:latin typeface="Courier New" panose="02070309020205020404" pitchFamily="49" charset="0"/>
                <a:cs typeface="Courier New" panose="02070309020205020404" pitchFamily="49" charset="0"/>
              </a:rPr>
              <a:t>ff:fe</a:t>
            </a:r>
            <a:r>
              <a:rPr lang="es-419" sz="1000">
                <a:solidFill>
                  <a:srgbClr val="FFC000"/>
                </a:solidFill>
                <a:latin typeface="Courier New" panose="02070309020205020404" pitchFamily="49" charset="0"/>
                <a:cs typeface="Courier New" panose="02070309020205020404" pitchFamily="49" charset="0"/>
              </a:rPr>
              <a:t>75:cee0</a:t>
            </a:r>
          </a:p>
          <a:p>
            <a:pPr lvl="0" defTabSz="914400" rtl="0" eaLnBrk="0" hangingPunct="0"/>
            <a:r>
              <a:rPr lang="es-419" sz="1000">
                <a:solidFill>
                  <a:schemeClr val="bg1"/>
                </a:solidFill>
                <a:latin typeface="Courier New" panose="02070309020205020404" pitchFamily="49" charset="0"/>
                <a:cs typeface="Courier New" panose="02070309020205020404" pitchFamily="49" charset="0"/>
              </a:rPr>
              <a:t>Default Gateway . . . . . . . . . : fe80::1</a:t>
            </a:r>
          </a:p>
          <a:p>
            <a:pPr lvl="0" defTabSz="914400" rtl="0" eaLnBrk="0" hangingPunct="0"/>
            <a:r>
              <a:rPr lang="es-419" sz="1000">
                <a:solidFill>
                  <a:schemeClr val="bg1"/>
                </a:solidFill>
                <a:latin typeface="Courier New" panose="02070309020205020404" pitchFamily="49" charset="0"/>
                <a:cs typeface="Courier New" panose="02070309020205020404" pitchFamily="49" charset="0"/>
              </a:rPr>
              <a:t>C:\&gt;</a:t>
            </a:r>
          </a:p>
        </p:txBody>
      </p:sp>
      <p:sp>
        <p:nvSpPr>
          <p:cNvPr id="11" name="TextBox 10">
            <a:extLst>
              <a:ext uri="{FF2B5EF4-FFF2-40B4-BE49-F238E27FC236}">
                <a16:creationId xmlns:a16="http://schemas.microsoft.com/office/drawing/2014/main" id="{A1EA36AD-E5C7-4064-B7CB-7A9689FEF970}"/>
              </a:ext>
            </a:extLst>
          </p:cNvPr>
          <p:cNvSpPr txBox="1"/>
          <p:nvPr/>
        </p:nvSpPr>
        <p:spPr>
          <a:xfrm>
            <a:off x="753473" y="3102431"/>
            <a:ext cx="2988319" cy="276999"/>
          </a:xfrm>
          <a:prstGeom prst="rect">
            <a:avLst/>
          </a:prstGeom>
          <a:noFill/>
        </p:spPr>
        <p:txBody>
          <a:bodyPr wrap="none" rtlCol="0">
            <a:spAutoFit/>
          </a:bodyPr>
          <a:lstStyle/>
          <a:p>
            <a:pPr rtl="0"/>
            <a:r>
              <a:rPr lang="es-419" sz="1200" b="1">
                <a:solidFill>
                  <a:srgbClr val="000000"/>
                </a:solidFill>
              </a:rPr>
              <a:t>ID de interfaz de 64 bits generada aleatoriamente</a:t>
            </a:r>
          </a:p>
        </p:txBody>
      </p:sp>
      <p:sp>
        <p:nvSpPr>
          <p:cNvPr id="9" name="Rectangle 1">
            <a:extLst>
              <a:ext uri="{FF2B5EF4-FFF2-40B4-BE49-F238E27FC236}">
                <a16:creationId xmlns:a16="http://schemas.microsoft.com/office/drawing/2014/main" id="{A1D3F26D-DE37-49E2-BA8B-7ACBF74D386E}"/>
              </a:ext>
            </a:extLst>
          </p:cNvPr>
          <p:cNvSpPr>
            <a:spLocks noChangeArrowheads="1"/>
          </p:cNvSpPr>
          <p:nvPr/>
        </p:nvSpPr>
        <p:spPr bwMode="auto">
          <a:xfrm>
            <a:off x="1276657" y="3379430"/>
            <a:ext cx="5878532" cy="1323439"/>
          </a:xfrm>
          <a:prstGeom prst="rect">
            <a:avLst/>
          </a:prstGeom>
          <a:solidFill>
            <a:srgbClr val="000000"/>
          </a:solidFill>
          <a:ln>
            <a:noFill/>
          </a:ln>
          <a:effectLst/>
        </p:spPr>
        <p:txBody>
          <a:bodyPr vert="horz" wrap="none" lIns="91440" tIns="45720" rIns="91440" bIns="45720" numCol="1" anchor="ctr" anchorCtr="0" compatLnSpc="1">
            <a:prstTxWarp prst="textNoShape">
              <a:avLst/>
            </a:prstTxWarp>
            <a:spAutoFit/>
          </a:bodyPr>
          <a:lstStyle/>
          <a:p>
            <a:pPr lvl="0" defTabSz="914400" rtl="0" eaLnBrk="0" hangingPunct="0"/>
            <a:r>
              <a:rPr lang="es-419" sz="1000">
                <a:solidFill>
                  <a:schemeClr val="bg1"/>
                </a:solidFill>
                <a:latin typeface="Courier New" panose="02070309020205020404" pitchFamily="49" charset="0"/>
                <a:cs typeface="Courier New" panose="02070309020205020404" pitchFamily="49" charset="0"/>
              </a:rPr>
              <a:t>C:\&gt; ipconfig</a:t>
            </a:r>
          </a:p>
          <a:p>
            <a:pPr lvl="0" defTabSz="914400" rtl="0" eaLnBrk="0" hangingPunct="0"/>
            <a:r>
              <a:rPr lang="es-419" sz="1000">
                <a:solidFill>
                  <a:schemeClr val="bg1"/>
                </a:solidFill>
                <a:latin typeface="Courier New" panose="02070309020205020404" pitchFamily="49" charset="0"/>
                <a:cs typeface="Courier New" panose="02070309020205020404" pitchFamily="49" charset="0"/>
              </a:rPr>
              <a:t>Windows IP Configuration</a:t>
            </a:r>
          </a:p>
          <a:p>
            <a:pPr lvl="0" defTabSz="914400" rtl="0" eaLnBrk="0" hangingPunct="0"/>
            <a:r>
              <a:rPr lang="es-419" sz="1000">
                <a:solidFill>
                  <a:schemeClr val="bg1"/>
                </a:solidFill>
                <a:latin typeface="Courier New" panose="02070309020205020404" pitchFamily="49" charset="0"/>
                <a:cs typeface="Courier New" panose="02070309020205020404" pitchFamily="49" charset="0"/>
              </a:rPr>
              <a:t>Conexión de área local del adaptador Ethernet:</a:t>
            </a:r>
          </a:p>
          <a:p>
            <a:pPr lvl="0" defTabSz="914400" rtl="0" eaLnBrk="0" hangingPunct="0"/>
            <a:r>
              <a:rPr lang="es-419" sz="1000">
                <a:solidFill>
                  <a:schemeClr val="bg1"/>
                </a:solidFill>
                <a:latin typeface="Courier New" panose="02070309020205020404" pitchFamily="49" charset="0"/>
                <a:cs typeface="Courier New" panose="02070309020205020404" pitchFamily="49" charset="0"/>
              </a:rPr>
              <a:t>   Connection-specific DNS Suffix. :</a:t>
            </a:r>
          </a:p>
          <a:p>
            <a:pPr lvl="0" defTabSz="914400" rtl="0" eaLnBrk="0" hangingPunct="0"/>
            <a:r>
              <a:rPr lang="es-419" sz="1000">
                <a:solidFill>
                  <a:schemeClr val="bg1"/>
                </a:solidFill>
                <a:latin typeface="Courier New" panose="02070309020205020404" pitchFamily="49" charset="0"/>
                <a:cs typeface="Courier New" panose="02070309020205020404" pitchFamily="49" charset="0"/>
              </a:rPr>
              <a:t>   IPv6 Address. . . . . . . . . . . : 2001:db8:acad:1:</a:t>
            </a:r>
            <a:r>
              <a:rPr lang="es-419" sz="1000">
                <a:solidFill>
                  <a:srgbClr val="FFC000"/>
                </a:solidFill>
                <a:latin typeface="Courier New" panose="02070309020205020404" pitchFamily="49" charset="0"/>
                <a:cs typeface="Courier New" panose="02070309020205020404" pitchFamily="49" charset="0"/>
              </a:rPr>
              <a:t>50a 5:8 a35:a5bb:66e1</a:t>
            </a:r>
          </a:p>
          <a:p>
            <a:pPr lvl="0" defTabSz="914400" rtl="0" eaLnBrk="0" hangingPunct="0"/>
            <a:r>
              <a:rPr lang="es-419" sz="1000">
                <a:solidFill>
                  <a:schemeClr val="bg1"/>
                </a:solidFill>
                <a:latin typeface="Courier New" panose="02070309020205020404" pitchFamily="49" charset="0"/>
                <a:cs typeface="Courier New" panose="02070309020205020404" pitchFamily="49" charset="0"/>
              </a:rPr>
              <a:t>   Link-local IPv6 Address . . . . .: fe80::</a:t>
            </a:r>
            <a:r>
              <a:rPr lang="es-419" sz="1000">
                <a:solidFill>
                  <a:srgbClr val="FFC000"/>
                </a:solidFill>
                <a:latin typeface="Courier New" panose="02070309020205020404" pitchFamily="49" charset="0"/>
                <a:cs typeface="Courier New" panose="02070309020205020404" pitchFamily="49" charset="0"/>
              </a:rPr>
              <a:t>50a 5:8 a35:a5bb:66e1</a:t>
            </a:r>
          </a:p>
          <a:p>
            <a:pPr lvl="0" defTabSz="914400" rtl="0" eaLnBrk="0" hangingPunct="0"/>
            <a:r>
              <a:rPr lang="es-419" sz="1000">
                <a:solidFill>
                  <a:schemeClr val="bg1"/>
                </a:solidFill>
                <a:latin typeface="Courier New" panose="02070309020205020404" pitchFamily="49" charset="0"/>
                <a:cs typeface="Courier New" panose="02070309020205020404" pitchFamily="49" charset="0"/>
              </a:rPr>
              <a:t>   Default Gateway . . . . . . . . . : fe80::1</a:t>
            </a:r>
          </a:p>
          <a:p>
            <a:pPr lvl="0" defTabSz="914400" rtl="0" eaLnBrk="0" hangingPunct="0"/>
            <a:r>
              <a:rPr lang="es-419" sz="1000">
                <a:solidFill>
                  <a:schemeClr val="bg1"/>
                </a:solidFill>
                <a:latin typeface="Courier New" panose="02070309020205020404" pitchFamily="49" charset="0"/>
                <a:cs typeface="Courier New" panose="02070309020205020404" pitchFamily="49" charset="0"/>
              </a:rPr>
              <a:t>C:\&gt;</a:t>
            </a:r>
          </a:p>
        </p:txBody>
      </p:sp>
    </p:spTree>
    <p:extLst>
      <p:ext uri="{BB962C8B-B14F-4D97-AF65-F5344CB8AC3E}">
        <p14:creationId xmlns:p14="http://schemas.microsoft.com/office/powerpoint/2010/main" val="2443479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15="http://schemas.microsoft.com/office/drawing/2012/chart" xmlns:c="http://schemas.openxmlformats.org/drawingml/2006/chart"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Direccionamiento Dinámico para LLAS IPv6</a:t>
            </a:r>
            <a:br>
              <a:rPr lang="en-US" dirty="0"/>
            </a:br>
            <a:r>
              <a:rPr lang="es-419" sz="2400"/>
              <a:t>LLAs Dinámicas en Routers Cisco</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1" y="1035050"/>
            <a:ext cx="7913688" cy="1536700"/>
          </a:xfrm>
        </p:spPr>
        <p:txBody>
          <a:bodyPr/>
          <a:lstStyle/>
          <a:p>
            <a:pPr marL="0" indent="0" algn="l" defTabSz="684213" rtl="0" fontAlgn="base">
              <a:spcBef>
                <a:spcPts val="600"/>
              </a:spcBef>
              <a:spcAft>
                <a:spcPts val="600"/>
              </a:spcAft>
              <a:buClr>
                <a:schemeClr val="tx2"/>
              </a:buClr>
              <a:buSzPct val="90000"/>
            </a:pPr>
            <a:r>
              <a:rPr lang="es-419" sz="1600">
                <a:solidFill>
                  <a:srgbClr val="000000"/>
                </a:solidFill>
              </a:rPr>
              <a:t>Los routers Cisco crean automáticamente un LLA IPv6 cada vez que se asigna una GUA a la interfaz. De manera predeterminada, los routers con Cisco IOS utilizan EUI-64 para generar la ID de interfaz para todas las direcciones LLAs en las interfaces IPv6.</a:t>
            </a:r>
          </a:p>
          <a:p>
            <a:pPr marL="0" indent="0" algn="l" defTabSz="684213" rtl="0" fontAlgn="base">
              <a:spcBef>
                <a:spcPts val="600"/>
              </a:spcBef>
              <a:spcAft>
                <a:spcPts val="600"/>
              </a:spcAft>
              <a:buClr>
                <a:schemeClr val="tx2"/>
              </a:buClr>
              <a:buSzPct val="90000"/>
            </a:pPr>
            <a:r>
              <a:rPr lang="es-419" sz="1600">
                <a:solidFill>
                  <a:srgbClr val="000000"/>
                </a:solidFill>
              </a:rPr>
              <a:t>Aquí hay un ejemplo de un LLA configurado dinámicamente en la interfaz G0/0/0 de R1:</a:t>
            </a:r>
          </a:p>
          <a:p>
            <a:pPr marL="0" indent="0" algn="l" defTabSz="684213" fontAlgn="base">
              <a:spcBef>
                <a:spcPts val="600"/>
              </a:spcBef>
              <a:spcAft>
                <a:spcPts val="600"/>
              </a:spcAft>
              <a:buClr>
                <a:schemeClr val="tx2"/>
              </a:buClr>
              <a:buSzPct val="90000"/>
            </a:pPr>
            <a:endParaRPr lang="en-US" sz="1600" dirty="0">
              <a:solidFill>
                <a:srgbClr val="000000"/>
              </a:solidFill>
            </a:endParaRPr>
          </a:p>
          <a:p>
            <a:pPr marL="0" indent="0" algn="l" defTabSz="684213" fontAlgn="base">
              <a:spcBef>
                <a:spcPts val="600"/>
              </a:spcBef>
              <a:spcAft>
                <a:spcPts val="600"/>
              </a:spcAft>
              <a:buClr>
                <a:schemeClr val="tx2"/>
              </a:buClr>
              <a:buSzPct val="90000"/>
            </a:pPr>
            <a:endParaRPr lang="en-US" sz="1600" dirty="0">
              <a:solidFill>
                <a:srgbClr val="000000"/>
              </a:solidFill>
            </a:endParaRPr>
          </a:p>
        </p:txBody>
      </p:sp>
      <p:sp>
        <p:nvSpPr>
          <p:cNvPr id="5" name="Rectangle 1">
            <a:extLst>
              <a:ext uri="{FF2B5EF4-FFF2-40B4-BE49-F238E27FC236}">
                <a16:creationId xmlns:a16="http://schemas.microsoft.com/office/drawing/2014/main" id="{67C10CD7-64FE-452E-A9FF-E0D054AA0D29}"/>
              </a:ext>
            </a:extLst>
          </p:cNvPr>
          <p:cNvSpPr>
            <a:spLocks noChangeArrowheads="1"/>
          </p:cNvSpPr>
          <p:nvPr/>
        </p:nvSpPr>
        <p:spPr bwMode="auto">
          <a:xfrm>
            <a:off x="1632734" y="2571750"/>
            <a:ext cx="5878532" cy="1323439"/>
          </a:xfrm>
          <a:prstGeom prst="rect">
            <a:avLst/>
          </a:prstGeom>
          <a:solidFill>
            <a:srgbClr val="000000"/>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419" sz="1000" b="0"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R1# </a:t>
            </a:r>
            <a:r>
              <a:rPr kumimoji="0" lang="es-419" sz="1000" b="1"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show interface gigabitEthernet 0/0/0</a:t>
            </a:r>
            <a:r>
              <a:rPr kumimoji="0" lang="es-419" sz="1000" b="0"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419" sz="1000" b="0"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GigabitEthernet0/0/0 is up, line protocol is up </a:t>
            </a:r>
          </a:p>
          <a:p>
            <a:pPr marL="0" marR="0" lvl="0" indent="0" algn="l" defTabSz="914400" rtl="0" eaLnBrk="0" fontAlgn="base" latinLnBrk="0" hangingPunct="0">
              <a:lnSpc>
                <a:spcPct val="100000"/>
              </a:lnSpc>
              <a:spcBef>
                <a:spcPct val="0"/>
              </a:spcBef>
              <a:spcAft>
                <a:spcPct val="0"/>
              </a:spcAft>
              <a:buClrTx/>
              <a:buSzTx/>
              <a:buFontTx/>
              <a:buNone/>
              <a:tabLst/>
            </a:pPr>
            <a:r>
              <a:rPr kumimoji="0" lang="es-419" sz="1000" b="0"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Hardware is ISR4221-2x1GE, address is </a:t>
            </a:r>
            <a:r>
              <a:rPr kumimoji="0" lang="es-419" sz="1000" b="1" i="0" u="none" strike="noStrike" cap="none" normalizeH="0" baseline="0">
                <a:ln>
                  <a:noFill/>
                </a:ln>
                <a:solidFill>
                  <a:schemeClr val="accent6"/>
                </a:solidFill>
                <a:effectLst/>
                <a:latin typeface="Courier New" panose="02070309020205020404" pitchFamily="49" charset="0"/>
                <a:cs typeface="Courier New" panose="02070309020205020404" pitchFamily="49" charset="0"/>
              </a:rPr>
              <a:t>7079.b392.3640</a:t>
            </a:r>
            <a:r>
              <a:rPr kumimoji="0" lang="es-419" sz="1000" b="0" i="0" u="none" strike="noStrike" cap="none" normalizeH="0" baseline="0">
                <a:ln>
                  <a:noFill/>
                </a:ln>
                <a:solidFill>
                  <a:schemeClr val="accent6"/>
                </a:solidFill>
                <a:effectLst/>
                <a:latin typeface="Courier New" panose="02070309020205020404" pitchFamily="49" charset="0"/>
                <a:cs typeface="Courier New" panose="02070309020205020404" pitchFamily="49" charset="0"/>
              </a:rPr>
              <a:t> </a:t>
            </a:r>
            <a:r>
              <a:rPr kumimoji="0" lang="es-419" sz="1000" b="0"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(bia 7079.b392.3640) </a:t>
            </a:r>
          </a:p>
          <a:p>
            <a:pPr marL="0" marR="0" lvl="0" indent="0" algn="l" defTabSz="914400" rtl="0" eaLnBrk="0" fontAlgn="base" latinLnBrk="0" hangingPunct="0">
              <a:lnSpc>
                <a:spcPct val="100000"/>
              </a:lnSpc>
              <a:spcBef>
                <a:spcPct val="0"/>
              </a:spcBef>
              <a:spcAft>
                <a:spcPct val="0"/>
              </a:spcAft>
              <a:buClrTx/>
              <a:buSzTx/>
              <a:buFontTx/>
              <a:buNone/>
              <a:tabLst/>
            </a:pPr>
            <a:r>
              <a:rPr kumimoji="0" lang="es-419" sz="1000" b="0"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(Output omitted) </a:t>
            </a:r>
          </a:p>
          <a:p>
            <a:pPr marL="0" marR="0" lvl="0" indent="0" algn="l" defTabSz="914400" rtl="0" eaLnBrk="0" fontAlgn="base" latinLnBrk="0" hangingPunct="0">
              <a:lnSpc>
                <a:spcPct val="100000"/>
              </a:lnSpc>
              <a:spcBef>
                <a:spcPct val="0"/>
              </a:spcBef>
              <a:spcAft>
                <a:spcPct val="0"/>
              </a:spcAft>
              <a:buClrTx/>
              <a:buSzTx/>
              <a:buFontTx/>
              <a:buNone/>
              <a:tabLst/>
            </a:pPr>
            <a:r>
              <a:rPr kumimoji="0" lang="es-419" sz="1000" b="0"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R1# </a:t>
            </a:r>
            <a:r>
              <a:rPr kumimoji="0" lang="es-419" sz="1000" b="1"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show ipv6 interface brief</a:t>
            </a:r>
            <a:r>
              <a:rPr kumimoji="0" lang="es-419" sz="1000" b="0"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419" sz="1000" b="0"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GigabitEthernet0/0/0 [up/up] </a:t>
            </a:r>
          </a:p>
          <a:p>
            <a:pPr marL="0" marR="0" lvl="0" indent="0" algn="l" defTabSz="914400" rtl="0" eaLnBrk="0" fontAlgn="base" latinLnBrk="0" hangingPunct="0">
              <a:lnSpc>
                <a:spcPct val="100000"/>
              </a:lnSpc>
              <a:spcBef>
                <a:spcPct val="0"/>
              </a:spcBef>
              <a:spcAft>
                <a:spcPct val="0"/>
              </a:spcAft>
              <a:buClrTx/>
              <a:buSzTx/>
              <a:buFontTx/>
              <a:buNone/>
              <a:tabLst/>
            </a:pPr>
            <a:r>
              <a:rPr kumimoji="0" lang="es-419" sz="1000" b="0"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FE80::</a:t>
            </a:r>
            <a:r>
              <a:rPr kumimoji="0" lang="es-419" sz="1000" b="1" i="0" u="none" strike="noStrike" cap="none" normalizeH="0" baseline="0">
                <a:ln>
                  <a:noFill/>
                </a:ln>
                <a:solidFill>
                  <a:schemeClr val="accent6"/>
                </a:solidFill>
                <a:effectLst/>
                <a:latin typeface="Courier New" panose="02070309020205020404" pitchFamily="49" charset="0"/>
                <a:cs typeface="Courier New" panose="02070309020205020404" pitchFamily="49" charset="0"/>
              </a:rPr>
              <a:t>7279:B3</a:t>
            </a:r>
            <a:r>
              <a:rPr kumimoji="0" lang="es-419" sz="1000" b="1"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FF:FE</a:t>
            </a:r>
            <a:r>
              <a:rPr kumimoji="0" lang="es-419" sz="1000" b="1" i="0" u="none" strike="noStrike" cap="none" normalizeH="0" baseline="0">
                <a:ln>
                  <a:noFill/>
                </a:ln>
                <a:solidFill>
                  <a:schemeClr val="accent6"/>
                </a:solidFill>
                <a:effectLst/>
                <a:latin typeface="Courier New" panose="02070309020205020404" pitchFamily="49" charset="0"/>
                <a:cs typeface="Courier New" panose="02070309020205020404" pitchFamily="49" charset="0"/>
              </a:rPr>
              <a:t>92:3640</a:t>
            </a:r>
            <a:r>
              <a:rPr kumimoji="0" lang="es-419" sz="1000" b="0"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419" sz="1000" b="0"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2001:DB8:ACAD:1::1 </a:t>
            </a:r>
          </a:p>
        </p:txBody>
      </p:sp>
    </p:spTree>
    <p:extLst>
      <p:ext uri="{BB962C8B-B14F-4D97-AF65-F5344CB8AC3E}">
        <p14:creationId xmlns:p14="http://schemas.microsoft.com/office/powerpoint/2010/main" val="26866356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15="http://schemas.microsoft.com/office/drawing/2012/chart" xmlns:c="http://schemas.openxmlformats.org/drawingml/2006/chart"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Dirección dinámica para las LLAS IPv6</a:t>
            </a:r>
            <a:br>
              <a:rPr lang="en-US" dirty="0"/>
            </a:br>
            <a:r>
              <a:rPr lang="es-419" sz="2400"/>
              <a:t>Verificar la configuración de direcciones IPv6</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0" y="866138"/>
            <a:ext cx="7913688" cy="1536700"/>
          </a:xfrm>
        </p:spPr>
        <p:txBody>
          <a:bodyPr/>
          <a:lstStyle/>
          <a:p>
            <a:pPr marL="0" indent="0" algn="l" defTabSz="684213" rtl="0" fontAlgn="base">
              <a:spcBef>
                <a:spcPts val="600"/>
              </a:spcBef>
              <a:spcAft>
                <a:spcPts val="600"/>
              </a:spcAft>
              <a:buClr>
                <a:schemeClr val="tx2"/>
              </a:buClr>
              <a:buSzPct val="90000"/>
            </a:pPr>
            <a:r>
              <a:rPr lang="es-419" sz="1600">
                <a:solidFill>
                  <a:srgbClr val="000000"/>
                </a:solidFill>
              </a:rPr>
              <a:t>Los routers Cisco crean automáticamente un LLA IPv6 cada vez que se asigna una GUA a la interfaz. De manera predeterminada, los routers con Cisco IOS utilizan EUI-64 para generar la ID de interfaz para todas las direcciones LLAs en las interfaces IPv6.</a:t>
            </a:r>
          </a:p>
          <a:p>
            <a:pPr marL="0" indent="0" algn="l" defTabSz="684213" rtl="0" fontAlgn="base">
              <a:spcBef>
                <a:spcPts val="600"/>
              </a:spcBef>
              <a:spcAft>
                <a:spcPts val="600"/>
              </a:spcAft>
              <a:buClr>
                <a:schemeClr val="tx2"/>
              </a:buClr>
              <a:buSzPct val="90000"/>
            </a:pPr>
            <a:r>
              <a:rPr lang="es-419" sz="1600">
                <a:solidFill>
                  <a:srgbClr val="000000"/>
                </a:solidFill>
              </a:rPr>
              <a:t>Aquí hay un ejemplo de un LLA configurado dinámicamente en la interfaz G0/0/0 de R1:</a:t>
            </a:r>
          </a:p>
          <a:p>
            <a:pPr marL="0" indent="0" algn="l" defTabSz="684213" fontAlgn="base">
              <a:spcBef>
                <a:spcPts val="600"/>
              </a:spcBef>
              <a:spcAft>
                <a:spcPts val="600"/>
              </a:spcAft>
              <a:buClr>
                <a:schemeClr val="tx2"/>
              </a:buClr>
              <a:buSzPct val="90000"/>
            </a:pPr>
            <a:endParaRPr lang="en-US" sz="1600" dirty="0">
              <a:solidFill>
                <a:srgbClr val="000000"/>
              </a:solidFill>
            </a:endParaRPr>
          </a:p>
          <a:p>
            <a:pPr marL="0" indent="0" algn="l" defTabSz="684213" fontAlgn="base">
              <a:spcBef>
                <a:spcPts val="600"/>
              </a:spcBef>
              <a:spcAft>
                <a:spcPts val="600"/>
              </a:spcAft>
              <a:buClr>
                <a:schemeClr val="tx2"/>
              </a:buClr>
              <a:buSzPct val="90000"/>
            </a:pPr>
            <a:endParaRPr lang="en-US" sz="1600" dirty="0">
              <a:solidFill>
                <a:srgbClr val="000000"/>
              </a:solidFill>
            </a:endParaRPr>
          </a:p>
        </p:txBody>
      </p:sp>
      <p:sp>
        <p:nvSpPr>
          <p:cNvPr id="5" name="Rectangle 1">
            <a:extLst>
              <a:ext uri="{FF2B5EF4-FFF2-40B4-BE49-F238E27FC236}">
                <a16:creationId xmlns:a16="http://schemas.microsoft.com/office/drawing/2014/main" id="{67C10CD7-64FE-452E-A9FF-E0D054AA0D29}"/>
              </a:ext>
            </a:extLst>
          </p:cNvPr>
          <p:cNvSpPr>
            <a:spLocks noChangeArrowheads="1"/>
          </p:cNvSpPr>
          <p:nvPr/>
        </p:nvSpPr>
        <p:spPr bwMode="auto">
          <a:xfrm>
            <a:off x="1449378" y="2571750"/>
            <a:ext cx="5878532" cy="1323439"/>
          </a:xfrm>
          <a:prstGeom prst="rect">
            <a:avLst/>
          </a:prstGeom>
          <a:solidFill>
            <a:srgbClr val="000000"/>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419" sz="1000" b="0"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R1# </a:t>
            </a:r>
            <a:r>
              <a:rPr kumimoji="0" lang="es-419" sz="1000" b="1"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show interface gigabitEthernet 0/0/0</a:t>
            </a:r>
            <a:r>
              <a:rPr kumimoji="0" lang="es-419" sz="1000" b="0"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419" sz="1000" b="0"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GigabitEthernet0/0/0 is up, line protocol is up </a:t>
            </a:r>
          </a:p>
          <a:p>
            <a:pPr marL="0" marR="0" lvl="0" indent="0" algn="l" defTabSz="914400" rtl="0" eaLnBrk="0" fontAlgn="base" latinLnBrk="0" hangingPunct="0">
              <a:lnSpc>
                <a:spcPct val="100000"/>
              </a:lnSpc>
              <a:spcBef>
                <a:spcPct val="0"/>
              </a:spcBef>
              <a:spcAft>
                <a:spcPct val="0"/>
              </a:spcAft>
              <a:buClrTx/>
              <a:buSzTx/>
              <a:buFontTx/>
              <a:buNone/>
              <a:tabLst/>
            </a:pPr>
            <a:r>
              <a:rPr kumimoji="0" lang="es-419" sz="1000" b="0"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Hardware is ISR4221-2x1GE, address is </a:t>
            </a:r>
            <a:r>
              <a:rPr kumimoji="0" lang="es-419" sz="1000" b="1" i="0" u="none" strike="noStrike" cap="none" normalizeH="0" baseline="0">
                <a:ln>
                  <a:noFill/>
                </a:ln>
                <a:solidFill>
                  <a:schemeClr val="accent6"/>
                </a:solidFill>
                <a:effectLst/>
                <a:latin typeface="Courier New" panose="02070309020205020404" pitchFamily="49" charset="0"/>
                <a:cs typeface="Courier New" panose="02070309020205020404" pitchFamily="49" charset="0"/>
              </a:rPr>
              <a:t>7079.b392.3640</a:t>
            </a:r>
            <a:r>
              <a:rPr kumimoji="0" lang="es-419" sz="1000" b="0" i="0" u="none" strike="noStrike" cap="none" normalizeH="0" baseline="0">
                <a:ln>
                  <a:noFill/>
                </a:ln>
                <a:solidFill>
                  <a:schemeClr val="accent6"/>
                </a:solidFill>
                <a:effectLst/>
                <a:latin typeface="Courier New" panose="02070309020205020404" pitchFamily="49" charset="0"/>
                <a:cs typeface="Courier New" panose="02070309020205020404" pitchFamily="49" charset="0"/>
              </a:rPr>
              <a:t> </a:t>
            </a:r>
            <a:r>
              <a:rPr kumimoji="0" lang="es-419" sz="1000" b="0"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(bia 7079.b392.3640) </a:t>
            </a:r>
          </a:p>
          <a:p>
            <a:pPr marL="0" marR="0" lvl="0" indent="0" algn="l" defTabSz="914400" rtl="0" eaLnBrk="0" fontAlgn="base" latinLnBrk="0" hangingPunct="0">
              <a:lnSpc>
                <a:spcPct val="100000"/>
              </a:lnSpc>
              <a:spcBef>
                <a:spcPct val="0"/>
              </a:spcBef>
              <a:spcAft>
                <a:spcPct val="0"/>
              </a:spcAft>
              <a:buClrTx/>
              <a:buSzTx/>
              <a:buFontTx/>
              <a:buNone/>
              <a:tabLst/>
            </a:pPr>
            <a:r>
              <a:rPr kumimoji="0" lang="es-419" sz="1000" b="0"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(Output omitted) </a:t>
            </a:r>
          </a:p>
          <a:p>
            <a:pPr marL="0" marR="0" lvl="0" indent="0" algn="l" defTabSz="914400" rtl="0" eaLnBrk="0" fontAlgn="base" latinLnBrk="0" hangingPunct="0">
              <a:lnSpc>
                <a:spcPct val="100000"/>
              </a:lnSpc>
              <a:spcBef>
                <a:spcPct val="0"/>
              </a:spcBef>
              <a:spcAft>
                <a:spcPct val="0"/>
              </a:spcAft>
              <a:buClrTx/>
              <a:buSzTx/>
              <a:buFontTx/>
              <a:buNone/>
              <a:tabLst/>
            </a:pPr>
            <a:r>
              <a:rPr kumimoji="0" lang="es-419" sz="1000" b="0"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R1# </a:t>
            </a:r>
            <a:r>
              <a:rPr kumimoji="0" lang="es-419" sz="1000" b="1"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show ipv6 interface brief</a:t>
            </a:r>
            <a:r>
              <a:rPr kumimoji="0" lang="es-419" sz="1000" b="0"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419" sz="1000" b="0"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GigabitEthernet0/0/0 [up/up] </a:t>
            </a:r>
          </a:p>
          <a:p>
            <a:pPr marL="0" marR="0" lvl="0" indent="0" algn="l" defTabSz="914400" rtl="0" eaLnBrk="0" fontAlgn="base" latinLnBrk="0" hangingPunct="0">
              <a:lnSpc>
                <a:spcPct val="100000"/>
              </a:lnSpc>
              <a:spcBef>
                <a:spcPct val="0"/>
              </a:spcBef>
              <a:spcAft>
                <a:spcPct val="0"/>
              </a:spcAft>
              <a:buClrTx/>
              <a:buSzTx/>
              <a:buFontTx/>
              <a:buNone/>
              <a:tabLst/>
            </a:pPr>
            <a:r>
              <a:rPr kumimoji="0" lang="es-419" sz="1000" b="0"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FE80::</a:t>
            </a:r>
            <a:r>
              <a:rPr kumimoji="0" lang="es-419" sz="1000" b="1" i="0" u="none" strike="noStrike" cap="none" normalizeH="0" baseline="0">
                <a:ln>
                  <a:noFill/>
                </a:ln>
                <a:solidFill>
                  <a:schemeClr val="accent6"/>
                </a:solidFill>
                <a:effectLst/>
                <a:latin typeface="Courier New" panose="02070309020205020404" pitchFamily="49" charset="0"/>
                <a:cs typeface="Courier New" panose="02070309020205020404" pitchFamily="49" charset="0"/>
              </a:rPr>
              <a:t>7279:B3</a:t>
            </a:r>
            <a:r>
              <a:rPr kumimoji="0" lang="es-419" sz="1000" b="1"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FF:FE</a:t>
            </a:r>
            <a:r>
              <a:rPr kumimoji="0" lang="es-419" sz="1000" b="1" i="0" u="none" strike="noStrike" cap="none" normalizeH="0" baseline="0">
                <a:ln>
                  <a:noFill/>
                </a:ln>
                <a:solidFill>
                  <a:schemeClr val="accent6"/>
                </a:solidFill>
                <a:effectLst/>
                <a:latin typeface="Courier New" panose="02070309020205020404" pitchFamily="49" charset="0"/>
                <a:cs typeface="Courier New" panose="02070309020205020404" pitchFamily="49" charset="0"/>
              </a:rPr>
              <a:t>92:3640</a:t>
            </a:r>
            <a:r>
              <a:rPr kumimoji="0" lang="es-419" sz="1000" b="0"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419" sz="1000" b="0"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2001:DB8:ACAD:1::1 </a:t>
            </a:r>
          </a:p>
        </p:txBody>
      </p:sp>
    </p:spTree>
    <p:extLst>
      <p:ext uri="{BB962C8B-B14F-4D97-AF65-F5344CB8AC3E}">
        <p14:creationId xmlns:p14="http://schemas.microsoft.com/office/powerpoint/2010/main" val="73415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15="http://schemas.microsoft.com/office/drawing/2012/chart" xmlns:c="http://schemas.openxmlformats.org/drawingml/2006/chart"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0" y="133862"/>
            <a:ext cx="9144000" cy="592921"/>
          </a:xfrm>
        </p:spPr>
        <p:txBody>
          <a:bodyPr/>
          <a:lstStyle/>
          <a:p>
            <a:pPr rtl="0"/>
            <a:r>
              <a:rPr lang="es-419" sz="1600"/>
              <a:t>Módulo de Práctica y Prueba</a:t>
            </a:r>
            <a:br>
              <a:rPr lang="en-US" altLang="en-US" sz="1600" dirty="0"/>
            </a:br>
            <a:r>
              <a:rPr lang="es-419"/>
              <a:t>Packet Tracer – Configurar el direccionamiento IPv6</a:t>
            </a:r>
          </a:p>
        </p:txBody>
      </p:sp>
      <p:sp>
        <p:nvSpPr>
          <p:cNvPr id="5" name="Rectangle 6">
            <a:extLst>
              <a:ext uri="{FF2B5EF4-FFF2-40B4-BE49-F238E27FC236}">
                <a16:creationId xmlns:a16="http://schemas.microsoft.com/office/drawing/2014/main" id="{90913010-55BD-654E-8C45-7CAB421D7CC5}"/>
              </a:ext>
            </a:extLst>
          </p:cNvPr>
          <p:cNvSpPr>
            <a:spLocks noGrp="1" noChangeArrowheads="1"/>
          </p:cNvSpPr>
          <p:nvPr>
            <p:ph idx="1"/>
          </p:nvPr>
        </p:nvSpPr>
        <p:spPr>
          <a:xfrm>
            <a:off x="179882" y="1034322"/>
            <a:ext cx="8649325" cy="3522688"/>
          </a:xfrm>
        </p:spPr>
        <p:txBody>
          <a:bodyPr/>
          <a:lstStyle/>
          <a:p>
            <a:pPr marL="0" indent="0" rtl="0">
              <a:buNone/>
            </a:pPr>
            <a:r>
              <a:rPr lang="es-419" sz="1800"/>
              <a:t>En este Packet Tracer, hará lo siguiente:</a:t>
            </a:r>
          </a:p>
          <a:p>
            <a:pPr rtl="0"/>
            <a:r>
              <a:rPr lang="es-419" sz="1800"/>
              <a:t>Configurar el direccionamiento IPv6 en el router</a:t>
            </a:r>
          </a:p>
          <a:p>
            <a:pPr rtl="0"/>
            <a:r>
              <a:rPr lang="es-419" sz="1800"/>
              <a:t>Configurar el direccionamiento IPv6 en los servidores</a:t>
            </a:r>
          </a:p>
          <a:p>
            <a:pPr rtl="0"/>
            <a:r>
              <a:rPr lang="es-419" sz="1800"/>
              <a:t>Configurar el direccionamiento IPv6 en los clientes</a:t>
            </a:r>
          </a:p>
          <a:p>
            <a:pPr rtl="0"/>
            <a:r>
              <a:rPr lang="es-419" sz="1800"/>
              <a:t>Probar y verificar la conectividad de red</a:t>
            </a:r>
          </a:p>
          <a:p>
            <a:pPr marL="0" indent="0">
              <a:buNone/>
            </a:pPr>
            <a:endParaRPr lang="en-US" dirty="0"/>
          </a:p>
          <a:p>
            <a:endParaRPr lang="en-US" altLang="ja-JP" dirty="0"/>
          </a:p>
        </p:txBody>
      </p:sp>
    </p:spTree>
    <p:custDataLst>
      <p:tags r:id="rId1"/>
    </p:custDataLst>
    <p:extLst>
      <p:ext uri="{BB962C8B-B14F-4D97-AF65-F5344CB8AC3E}">
        <p14:creationId xmlns:p14="http://schemas.microsoft.com/office/powerpoint/2010/main" val="3411760496"/>
      </p:ext>
    </p:extLst>
  </p:cSld>
  <p:clrMapOvr>
    <a:masterClrMapping/>
  </p:clrMapOvr>
  <p:transition spd="slow">
    <p:wip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47520"/>
            <a:ext cx="8280314" cy="970280"/>
          </a:xfrm>
        </p:spPr>
        <p:txBody>
          <a:bodyPr/>
          <a:lstStyle/>
          <a:p>
            <a:pPr rtl="0"/>
            <a:r>
              <a:rPr lang="es-419">
                <a:solidFill>
                  <a:schemeClr val="accent5">
                    <a:lumMod val="40000"/>
                    <a:lumOff val="60000"/>
                  </a:schemeClr>
                </a:solidFill>
              </a:rPr>
              <a:t>12.7 – Dirección Multicast de IPv6</a:t>
            </a:r>
          </a:p>
        </p:txBody>
      </p:sp>
    </p:spTree>
    <p:custDataLst>
      <p:tags r:id="rId1"/>
    </p:custDataLst>
    <p:extLst>
      <p:ext uri="{BB962C8B-B14F-4D97-AF65-F5344CB8AC3E}">
        <p14:creationId xmlns:p14="http://schemas.microsoft.com/office/powerpoint/2010/main" val="2103848410"/>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33"/>
          <p:cNvSpPr>
            <a:spLocks noGrp="1" noChangeArrowheads="1"/>
          </p:cNvSpPr>
          <p:nvPr>
            <p:ph type="title"/>
          </p:nvPr>
        </p:nvSpPr>
        <p:spPr/>
        <p:txBody>
          <a:bodyPr/>
          <a:lstStyle/>
          <a:p>
            <a:pPr rtl="0" eaLnBrk="1" hangingPunct="1"/>
            <a:r>
              <a:rPr lang="es-419"/>
              <a:t>Verifique su Conocimiento</a:t>
            </a:r>
          </a:p>
        </p:txBody>
      </p:sp>
      <p:sp>
        <p:nvSpPr>
          <p:cNvPr id="7171" name="Rectangle 34"/>
          <p:cNvSpPr>
            <a:spLocks noGrp="1" noChangeArrowheads="1"/>
          </p:cNvSpPr>
          <p:nvPr>
            <p:ph idx="1"/>
          </p:nvPr>
        </p:nvSpPr>
        <p:spPr>
          <a:xfrm>
            <a:off x="145357" y="965201"/>
            <a:ext cx="8878570" cy="3643747"/>
          </a:xfrm>
        </p:spPr>
        <p:txBody>
          <a:bodyPr/>
          <a:lstStyle/>
          <a:p>
            <a:pPr rtl="0">
              <a:spcBef>
                <a:spcPct val="30000"/>
              </a:spcBef>
              <a:buFont typeface="Arial" panose="020B0604020202020204" pitchFamily="34" charset="0"/>
              <a:buChar char="•"/>
            </a:pPr>
            <a:r>
              <a:rPr lang="es-419"/>
              <a:t>Las actividades de "Verifique su conocimiento" están  diseñadas para permitir que los estudiantes determinen si están entendiendo el contenido y puedan continuar, o si es necesario un repaso personal. </a:t>
            </a:r>
          </a:p>
          <a:p>
            <a:pPr rtl="0">
              <a:spcBef>
                <a:spcPct val="30000"/>
              </a:spcBef>
              <a:buFont typeface="Arial" panose="020B0604020202020204" pitchFamily="34" charset="0"/>
              <a:buChar char="•"/>
            </a:pPr>
            <a:r>
              <a:rPr lang="es-419"/>
              <a:t>Las actividades de "Verifique su Conocimiento" </a:t>
            </a:r>
            <a:r>
              <a:rPr lang="es-419" b="1" i="1"/>
              <a:t>no </a:t>
            </a:r>
            <a:r>
              <a:rPr lang="es-419"/>
              <a:t>afectan las calificaciones de los alumnos.</a:t>
            </a:r>
          </a:p>
          <a:p>
            <a:pPr rtl="0">
              <a:spcBef>
                <a:spcPct val="30000"/>
              </a:spcBef>
              <a:buFont typeface="Arial" panose="020B0604020202020204" pitchFamily="34" charset="0"/>
              <a:buChar char="•"/>
            </a:pPr>
            <a:r>
              <a:rPr lang="es-419"/>
              <a:t>No hay diapositivas separadas para estas actividades en el PPT. Se enumeran en el área de notas de la diapositiva que aparece antes de estas actividades.</a:t>
            </a:r>
          </a:p>
          <a:p>
            <a:pPr marL="0" indent="0">
              <a:spcBef>
                <a:spcPct val="30000"/>
              </a:spcBef>
              <a:buNone/>
            </a:pPr>
            <a:endParaRPr lang="en-US" dirty="0"/>
          </a:p>
          <a:p>
            <a:pPr marL="0" indent="0" eaLnBrk="1" hangingPunct="1">
              <a:spcBef>
                <a:spcPct val="30000"/>
              </a:spcBef>
              <a:buNone/>
            </a:pPr>
            <a:endParaRPr lang="en-US" dirty="0"/>
          </a:p>
          <a:p>
            <a:pPr eaLnBrk="1" hangingPunct="1">
              <a:spcBef>
                <a:spcPct val="30000"/>
              </a:spcBef>
            </a:pPr>
            <a:endParaRPr lang="en-US" dirty="0"/>
          </a:p>
        </p:txBody>
      </p:sp>
    </p:spTree>
    <p:custDataLst>
      <p:tags r:id="rId1"/>
    </p:custDataLst>
    <p:extLst>
      <p:ext uri="{BB962C8B-B14F-4D97-AF65-F5344CB8AC3E}">
        <p14:creationId xmlns:p14="http://schemas.microsoft.com/office/powerpoint/2010/main" val="34472702"/>
      </p:ext>
    </p:extLst>
  </p:cSld>
  <p:clrMapOvr>
    <a:masterClrMapping/>
  </p:clrMapOvr>
  <p:transition spd="slow">
    <p:wip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Direcciones Multicast de IPv6</a:t>
            </a:r>
            <a:br>
              <a:rPr lang="en-US" dirty="0"/>
            </a:br>
            <a:r>
              <a:rPr lang="es-419" sz="2400"/>
              <a:t>Direcciones Multicast de IPv6 Asignadas</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1" y="1035050"/>
            <a:ext cx="7913688" cy="1536700"/>
          </a:xfrm>
        </p:spPr>
        <p:txBody>
          <a:bodyPr/>
          <a:lstStyle/>
          <a:p>
            <a:pPr marL="0" indent="0" algn="l" defTabSz="684213" rtl="0" fontAlgn="base">
              <a:spcBef>
                <a:spcPts val="600"/>
              </a:spcBef>
              <a:spcAft>
                <a:spcPts val="600"/>
              </a:spcAft>
              <a:buClr>
                <a:schemeClr val="tx2"/>
              </a:buClr>
              <a:buSzPct val="90000"/>
            </a:pPr>
            <a:r>
              <a:rPr lang="es-419" sz="1600">
                <a:solidFill>
                  <a:srgbClr val="000000"/>
                </a:solidFill>
              </a:rPr>
              <a:t>Las direcciones multicast de IPv6 tienen el prefijo FF00::/8. Existen dos tipos de direcciones multicast de IPv6:</a:t>
            </a:r>
          </a:p>
          <a:p>
            <a:pPr marL="358835" lvl="1" indent="-285750" rtl="0">
              <a:spcAft>
                <a:spcPts val="600"/>
              </a:spcAft>
              <a:buSzPct val="90000"/>
              <a:buFont typeface="Arial" panose="020B0604020202020204" pitchFamily="34" charset="0"/>
              <a:buChar char="•"/>
            </a:pPr>
            <a:r>
              <a:rPr lang="es-419" sz="1600">
                <a:solidFill>
                  <a:srgbClr val="000000"/>
                </a:solidFill>
              </a:rPr>
              <a:t>Dirección de red multicast conocida</a:t>
            </a:r>
          </a:p>
          <a:p>
            <a:pPr marL="358835" lvl="1" indent="-285750" rtl="0">
              <a:spcAft>
                <a:spcPts val="600"/>
              </a:spcAft>
              <a:buSzPct val="90000"/>
              <a:buFont typeface="Arial" panose="020B0604020202020204" pitchFamily="34" charset="0"/>
              <a:buChar char="•"/>
            </a:pPr>
            <a:r>
              <a:rPr lang="es-419" sz="1600">
                <a:solidFill>
                  <a:srgbClr val="000000"/>
                </a:solidFill>
              </a:rPr>
              <a:t>Dirección multicast de nodo solicitado</a:t>
            </a:r>
          </a:p>
          <a:p>
            <a:pPr marL="285750" indent="-285750" algn="l" defTabSz="684213" fontAlgn="base">
              <a:spcBef>
                <a:spcPts val="600"/>
              </a:spcBef>
              <a:spcAft>
                <a:spcPts val="600"/>
              </a:spcAft>
              <a:buClr>
                <a:schemeClr val="tx2"/>
              </a:buClr>
              <a:buSzPct val="90000"/>
              <a:buFont typeface="Arial" panose="020B0604020202020204" pitchFamily="34" charset="0"/>
              <a:buChar char="•"/>
            </a:pPr>
            <a:endParaRPr lang="en-US" sz="1800" dirty="0">
              <a:solidFill>
                <a:srgbClr val="000000"/>
              </a:solidFill>
            </a:endParaRPr>
          </a:p>
          <a:p>
            <a:pPr marL="0" indent="0" algn="l" defTabSz="684213" fontAlgn="base">
              <a:spcBef>
                <a:spcPts val="600"/>
              </a:spcBef>
              <a:spcAft>
                <a:spcPts val="600"/>
              </a:spcAft>
              <a:buClr>
                <a:schemeClr val="tx2"/>
              </a:buClr>
              <a:buSzPct val="90000"/>
            </a:pPr>
            <a:endParaRPr lang="en-US" sz="1800" dirty="0">
              <a:solidFill>
                <a:srgbClr val="000000"/>
              </a:solidFill>
            </a:endParaRPr>
          </a:p>
        </p:txBody>
      </p:sp>
      <p:sp>
        <p:nvSpPr>
          <p:cNvPr id="4" name="TextBox 3">
            <a:extLst>
              <a:ext uri="{FF2B5EF4-FFF2-40B4-BE49-F238E27FC236}">
                <a16:creationId xmlns:a16="http://schemas.microsoft.com/office/drawing/2014/main" id="{FCF89D51-B9C4-47DE-895E-0D438682D1AC}"/>
              </a:ext>
            </a:extLst>
          </p:cNvPr>
          <p:cNvSpPr txBox="1"/>
          <p:nvPr/>
        </p:nvSpPr>
        <p:spPr>
          <a:xfrm>
            <a:off x="347473" y="2874963"/>
            <a:ext cx="8345488" cy="553998"/>
          </a:xfrm>
          <a:prstGeom prst="rect">
            <a:avLst/>
          </a:prstGeom>
          <a:noFill/>
        </p:spPr>
        <p:txBody>
          <a:bodyPr wrap="square" rtlCol="0">
            <a:spAutoFit/>
          </a:bodyPr>
          <a:lstStyle/>
          <a:p>
            <a:pPr rtl="0"/>
            <a:r>
              <a:rPr lang="es-419" sz="1600" b="1">
                <a:solidFill>
                  <a:srgbClr val="000000"/>
                </a:solidFill>
              </a:rPr>
              <a:t>Nota</a:t>
            </a:r>
            <a:r>
              <a:rPr lang="es-419" sz="1600">
                <a:solidFill>
                  <a:srgbClr val="000000"/>
                </a:solidFill>
              </a:rPr>
              <a:t>: las direcciones multicast solo pueden ser direcciones de destino y no direcciones de origen.</a:t>
            </a:r>
          </a:p>
          <a:p>
            <a:endParaRPr lang="en-US" sz="1400" dirty="0">
              <a:solidFill>
                <a:srgbClr val="000000"/>
              </a:solidFill>
            </a:endParaRPr>
          </a:p>
        </p:txBody>
      </p:sp>
    </p:spTree>
    <p:extLst>
      <p:ext uri="{BB962C8B-B14F-4D97-AF65-F5344CB8AC3E}">
        <p14:creationId xmlns:p14="http://schemas.microsoft.com/office/powerpoint/2010/main" val="1378223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15="http://schemas.microsoft.com/office/drawing/2012/chart" xmlns:c="http://schemas.openxmlformats.org/drawingml/2006/chart"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Direcciones Multicast de IPv6</a:t>
            </a:r>
            <a:br>
              <a:rPr lang="en-US" dirty="0"/>
            </a:br>
            <a:r>
              <a:rPr lang="es-419" sz="2400"/>
              <a:t>Direcciones Multicast de IPv6 conocidas</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1" y="1035049"/>
            <a:ext cx="7913688" cy="2329587"/>
          </a:xfrm>
        </p:spPr>
        <p:txBody>
          <a:bodyPr/>
          <a:lstStyle/>
          <a:p>
            <a:pPr marL="0" indent="0" algn="l" defTabSz="684213" rtl="0" fontAlgn="base">
              <a:spcBef>
                <a:spcPts val="600"/>
              </a:spcBef>
              <a:spcAft>
                <a:spcPts val="600"/>
              </a:spcAft>
              <a:buClr>
                <a:schemeClr val="tx2"/>
              </a:buClr>
              <a:buSzPct val="90000"/>
            </a:pPr>
            <a:r>
              <a:rPr lang="es-419" sz="1600">
                <a:solidFill>
                  <a:srgbClr val="000000"/>
                </a:solidFill>
              </a:rPr>
              <a:t>Se asignan direcciones IPv6 multicast conocidas y se reservan para grupos de dispositivos predefinidos.</a:t>
            </a:r>
          </a:p>
          <a:p>
            <a:pPr marL="0" indent="0" algn="l" defTabSz="684213" rtl="0" fontAlgn="base">
              <a:spcBef>
                <a:spcPts val="600"/>
              </a:spcBef>
              <a:spcAft>
                <a:spcPts val="600"/>
              </a:spcAft>
              <a:buClr>
                <a:schemeClr val="tx2"/>
              </a:buClr>
              <a:buSzPct val="90000"/>
            </a:pPr>
            <a:r>
              <a:rPr lang="es-419" sz="1600">
                <a:solidFill>
                  <a:srgbClr val="000000"/>
                </a:solidFill>
              </a:rPr>
              <a:t>Hay dos grupos comunes de direcciones IPv6 multicast asignadas:</a:t>
            </a:r>
          </a:p>
          <a:p>
            <a:pPr marL="358835" lvl="1" indent="-285750" rtl="0">
              <a:spcAft>
                <a:spcPts val="600"/>
              </a:spcAft>
              <a:buSzPct val="90000"/>
              <a:buFont typeface="Arial" panose="020B0604020202020204" pitchFamily="34" charset="0"/>
              <a:buChar char="•"/>
            </a:pPr>
            <a:r>
              <a:rPr lang="es-419" b="1">
                <a:solidFill>
                  <a:srgbClr val="000000"/>
                </a:solidFill>
              </a:rPr>
              <a:t>Grupo de multicast FF02::1 para todos los nodos</a:t>
            </a:r>
            <a:r>
              <a:rPr lang="es-419">
                <a:solidFill>
                  <a:srgbClr val="000000"/>
                </a:solidFill>
              </a:rPr>
              <a:t> - Este es un grupo multicast al que se unen todos los dispositivos con IPv6 habilitado. Los paquetes que se envían a este grupo son recibidos y procesados por todas las interfaces IPv6 en el enlace o en la red.</a:t>
            </a:r>
            <a:r>
              <a:rPr lang="es-419" b="1">
                <a:solidFill>
                  <a:srgbClr val="000000"/>
                </a:solidFill>
              </a:rPr>
              <a:t> </a:t>
            </a:r>
          </a:p>
          <a:p>
            <a:pPr marL="358835" lvl="1" indent="-285750" rtl="0">
              <a:spcAft>
                <a:spcPts val="600"/>
              </a:spcAft>
              <a:buSzPct val="90000"/>
              <a:buFont typeface="Arial" panose="020B0604020202020204" pitchFamily="34" charset="0"/>
              <a:buChar char="•"/>
            </a:pPr>
            <a:r>
              <a:rPr lang="es-419" b="1">
                <a:solidFill>
                  <a:srgbClr val="000000"/>
                </a:solidFill>
              </a:rPr>
              <a:t>ff02 :: 2 Grupo de multicast de todos los routers</a:t>
            </a:r>
            <a:r>
              <a:rPr lang="es-419">
                <a:solidFill>
                  <a:srgbClr val="000000"/>
                </a:solidFill>
              </a:rPr>
              <a:t> - Este es un grupo multicast al que se unen todos los dispositivos con IPv6 habilitado. Un router comienza a formar parte de este grupo cuando se lo habilita como router IPv6 con el </a:t>
            </a:r>
            <a:r>
              <a:rPr lang="es-419" b="1">
                <a:solidFill>
                  <a:srgbClr val="000000"/>
                </a:solidFill>
              </a:rPr>
              <a:t>comando de configuración global </a:t>
            </a:r>
            <a:r>
              <a:rPr lang="es-419">
                <a:solidFill>
                  <a:srgbClr val="000000"/>
                </a:solidFill>
              </a:rPr>
              <a:t>ipv6 unicast-routing</a:t>
            </a:r>
            <a:r>
              <a:rPr lang="es-419" b="1">
                <a:solidFill>
                  <a:srgbClr val="000000"/>
                </a:solidFill>
              </a:rPr>
              <a:t>. </a:t>
            </a:r>
          </a:p>
          <a:p>
            <a:pPr marL="358835" lvl="1" indent="-285750">
              <a:spcAft>
                <a:spcPts val="600"/>
              </a:spcAft>
              <a:buSzPct val="90000"/>
              <a:buFont typeface="Arial" panose="020B0604020202020204" pitchFamily="34" charset="0"/>
              <a:buChar char="•"/>
            </a:pPr>
            <a:endParaRPr lang="en-US" sz="1000" dirty="0">
              <a:solidFill>
                <a:srgbClr val="000000"/>
              </a:solidFill>
            </a:endParaRPr>
          </a:p>
          <a:p>
            <a:pPr marL="0" indent="0" algn="l" defTabSz="684213" fontAlgn="base">
              <a:spcBef>
                <a:spcPts val="600"/>
              </a:spcBef>
              <a:spcAft>
                <a:spcPts val="600"/>
              </a:spcAft>
              <a:buClr>
                <a:schemeClr val="tx2"/>
              </a:buClr>
              <a:buSzPct val="90000"/>
            </a:pPr>
            <a:endParaRPr lang="en-US" sz="1600" dirty="0">
              <a:solidFill>
                <a:srgbClr val="000000"/>
              </a:solidFill>
            </a:endParaRPr>
          </a:p>
        </p:txBody>
      </p:sp>
    </p:spTree>
    <p:extLst>
      <p:ext uri="{BB962C8B-B14F-4D97-AF65-F5344CB8AC3E}">
        <p14:creationId xmlns:p14="http://schemas.microsoft.com/office/powerpoint/2010/main" val="1773555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15="http://schemas.microsoft.com/office/drawing/2012/chart" xmlns:c="http://schemas.openxmlformats.org/drawingml/2006/chart"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Direcciones multicast de IPv6</a:t>
            </a:r>
            <a:br>
              <a:rPr lang="en-US" dirty="0"/>
            </a:br>
            <a:r>
              <a:rPr lang="es-419" sz="2400"/>
              <a:t>Direcciones multicast de IPv6 de nodo solicitado</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1" y="1035049"/>
            <a:ext cx="3651927" cy="3350520"/>
          </a:xfrm>
        </p:spPr>
        <p:txBody>
          <a:bodyPr/>
          <a:lstStyle/>
          <a:p>
            <a:pPr marL="285750" indent="-285750" algn="l" defTabSz="684213" rtl="0" fontAlgn="base">
              <a:spcBef>
                <a:spcPts val="600"/>
              </a:spcBef>
              <a:spcAft>
                <a:spcPts val="600"/>
              </a:spcAft>
              <a:buClr>
                <a:schemeClr val="tx2"/>
              </a:buClr>
              <a:buSzPct val="90000"/>
              <a:buFont typeface="Arial" panose="020B0604020202020204" pitchFamily="34" charset="0"/>
              <a:buChar char="•"/>
            </a:pPr>
            <a:r>
              <a:rPr lang="es-419" sz="1600">
                <a:solidFill>
                  <a:srgbClr val="000000"/>
                </a:solidFill>
              </a:rPr>
              <a:t>Una dirección multicast de nodo solicitado es similar a una dirección multicast de todos los nodos.</a:t>
            </a:r>
          </a:p>
          <a:p>
            <a:pPr marL="285750" indent="-285750" algn="l" defTabSz="684213" rtl="0" fontAlgn="base">
              <a:spcBef>
                <a:spcPts val="600"/>
              </a:spcBef>
              <a:spcAft>
                <a:spcPts val="600"/>
              </a:spcAft>
              <a:buClr>
                <a:schemeClr val="tx2"/>
              </a:buClr>
              <a:buSzPct val="90000"/>
              <a:buFont typeface="Arial" panose="020B0604020202020204" pitchFamily="34" charset="0"/>
              <a:buChar char="•"/>
            </a:pPr>
            <a:r>
              <a:rPr lang="es-419" sz="1600">
                <a:solidFill>
                  <a:srgbClr val="000000"/>
                </a:solidFill>
              </a:rPr>
              <a:t>Una dirección multicast de nodo solicitado se asigna a una dirección especial de multicast de Ethernet.</a:t>
            </a:r>
          </a:p>
          <a:p>
            <a:pPr marL="285750" indent="-285750" algn="l" defTabSz="684213" rtl="0" fontAlgn="base">
              <a:spcBef>
                <a:spcPts val="600"/>
              </a:spcBef>
              <a:spcAft>
                <a:spcPts val="600"/>
              </a:spcAft>
              <a:buClr>
                <a:schemeClr val="tx2"/>
              </a:buClr>
              <a:buSzPct val="90000"/>
              <a:buFont typeface="Arial" panose="020B0604020202020204" pitchFamily="34" charset="0"/>
              <a:buChar char="•"/>
            </a:pPr>
            <a:r>
              <a:rPr lang="es-419" sz="1600">
                <a:solidFill>
                  <a:srgbClr val="000000"/>
                </a:solidFill>
              </a:rPr>
              <a:t>Esto permite que la NIC Ethernet filtre la trama al examinar la dirección MAC de destino sin enviarla al proceso de IPv6 para ver si el dispositivo es el objetivo previsto del paquete IPv6.</a:t>
            </a:r>
          </a:p>
        </p:txBody>
      </p:sp>
      <p:pic>
        <p:nvPicPr>
          <p:cNvPr id="4" name="Picture 3">
            <a:extLst>
              <a:ext uri="{FF2B5EF4-FFF2-40B4-BE49-F238E27FC236}">
                <a16:creationId xmlns:a16="http://schemas.microsoft.com/office/drawing/2014/main" id="{F3BA181D-36C7-4DAF-9B3B-E20C6358C7FD}"/>
              </a:ext>
            </a:extLst>
          </p:cNvPr>
          <p:cNvPicPr>
            <a:picLocks noChangeAspect="1"/>
          </p:cNvPicPr>
          <p:nvPr/>
        </p:nvPicPr>
        <p:blipFill>
          <a:blip r:embed="rId3"/>
          <a:stretch>
            <a:fillRect/>
          </a:stretch>
        </p:blipFill>
        <p:spPr>
          <a:xfrm>
            <a:off x="4410332" y="967665"/>
            <a:ext cx="4301867" cy="3080551"/>
          </a:xfrm>
          <a:prstGeom prst="rect">
            <a:avLst/>
          </a:prstGeom>
        </p:spPr>
      </p:pic>
    </p:spTree>
    <p:extLst>
      <p:ext uri="{BB962C8B-B14F-4D97-AF65-F5344CB8AC3E}">
        <p14:creationId xmlns:p14="http://schemas.microsoft.com/office/powerpoint/2010/main" val="1668769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15="http://schemas.microsoft.com/office/drawing/2012/chart" xmlns:c="http://schemas.openxmlformats.org/drawingml/2006/chart"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0" y="0"/>
            <a:ext cx="9144000" cy="810519"/>
          </a:xfrm>
        </p:spPr>
        <p:txBody>
          <a:bodyPr/>
          <a:lstStyle/>
          <a:p>
            <a:pPr rtl="0"/>
            <a:r>
              <a:rPr lang="es-419" sz="1600"/>
              <a:t>Módulo de Práctica y Prueba</a:t>
            </a:r>
            <a:br>
              <a:rPr lang="en-US" altLang="en-US" dirty="0"/>
            </a:br>
            <a:r>
              <a:rPr lang="es-419"/>
              <a:t>Laboratorio — Identificar direcciones IPv6</a:t>
            </a:r>
          </a:p>
        </p:txBody>
      </p:sp>
      <p:sp>
        <p:nvSpPr>
          <p:cNvPr id="5" name="Rectangle 6">
            <a:extLst>
              <a:ext uri="{FF2B5EF4-FFF2-40B4-BE49-F238E27FC236}">
                <a16:creationId xmlns:a16="http://schemas.microsoft.com/office/drawing/2014/main" id="{90913010-55BD-654E-8C45-7CAB421D7CC5}"/>
              </a:ext>
            </a:extLst>
          </p:cNvPr>
          <p:cNvSpPr>
            <a:spLocks noGrp="1" noChangeArrowheads="1"/>
          </p:cNvSpPr>
          <p:nvPr>
            <p:ph idx="1"/>
          </p:nvPr>
        </p:nvSpPr>
        <p:spPr>
          <a:xfrm>
            <a:off x="179882" y="1034322"/>
            <a:ext cx="8649325" cy="3522688"/>
          </a:xfrm>
        </p:spPr>
        <p:txBody>
          <a:bodyPr/>
          <a:lstStyle/>
          <a:p>
            <a:pPr marL="0" indent="0" rtl="0">
              <a:buNone/>
            </a:pPr>
            <a:r>
              <a:rPr lang="es-419" sz="1800"/>
              <a:t>En este laboratorio, cumplirá los siguientes objetivos: </a:t>
            </a:r>
          </a:p>
          <a:p>
            <a:pPr rtl="0">
              <a:buFont typeface="Arial" panose="020B0604020202020204" pitchFamily="34" charset="0"/>
              <a:buChar char="•"/>
            </a:pPr>
            <a:r>
              <a:rPr lang="es-419" sz="1800"/>
              <a:t>Identificar los diferentes tipos de direcciones IPv6</a:t>
            </a:r>
          </a:p>
          <a:p>
            <a:pPr rtl="0">
              <a:buFont typeface="Arial" panose="020B0604020202020204" pitchFamily="34" charset="0"/>
              <a:buChar char="•"/>
            </a:pPr>
            <a:r>
              <a:rPr lang="es-419" sz="1800"/>
              <a:t>Examinar una interfaz y una dirección de red de host IPv6</a:t>
            </a:r>
          </a:p>
          <a:p>
            <a:pPr rtl="0">
              <a:buFont typeface="Arial" panose="020B0604020202020204" pitchFamily="34" charset="0"/>
              <a:buChar char="•"/>
            </a:pPr>
            <a:r>
              <a:rPr lang="es-419" sz="1800"/>
              <a:t>Practicar la abreviatura de direcciones IPv6</a:t>
            </a:r>
          </a:p>
          <a:p>
            <a:pPr marL="0" indent="0">
              <a:buNone/>
            </a:pPr>
            <a:endParaRPr lang="en-US" dirty="0"/>
          </a:p>
        </p:txBody>
      </p:sp>
    </p:spTree>
    <p:custDataLst>
      <p:tags r:id="rId1"/>
    </p:custDataLst>
    <p:extLst>
      <p:ext uri="{BB962C8B-B14F-4D97-AF65-F5344CB8AC3E}">
        <p14:creationId xmlns:p14="http://schemas.microsoft.com/office/powerpoint/2010/main" val="37266857"/>
      </p:ext>
    </p:extLst>
  </p:cSld>
  <p:clrMapOvr>
    <a:masterClrMapping/>
  </p:clrMapOvr>
  <p:transition spd="slow">
    <p:wip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47520"/>
            <a:ext cx="8280314" cy="970280"/>
          </a:xfrm>
        </p:spPr>
        <p:txBody>
          <a:bodyPr/>
          <a:lstStyle/>
          <a:p>
            <a:pPr rtl="0"/>
            <a:r>
              <a:rPr lang="es-419">
                <a:solidFill>
                  <a:schemeClr val="accent5">
                    <a:lumMod val="40000"/>
                    <a:lumOff val="60000"/>
                  </a:schemeClr>
                </a:solidFill>
              </a:rPr>
              <a:t>12.8 — División de subredes de una red IPv6</a:t>
            </a:r>
          </a:p>
        </p:txBody>
      </p:sp>
    </p:spTree>
    <p:custDataLst>
      <p:tags r:id="rId1"/>
    </p:custDataLst>
    <p:extLst>
      <p:ext uri="{BB962C8B-B14F-4D97-AF65-F5344CB8AC3E}">
        <p14:creationId xmlns:p14="http://schemas.microsoft.com/office/powerpoint/2010/main" val="1452704818"/>
      </p:ext>
    </p:extLst>
  </p:cSld>
  <p:clrMapOvr>
    <a:masterClrMapping/>
  </p:clrMapOvr>
  <p:transition spd="slow">
    <p:wip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División de una red IPv6 en subredes</a:t>
            </a:r>
            <a:br>
              <a:rPr lang="en-US" dirty="0"/>
            </a:br>
            <a:r>
              <a:rPr lang="es-419" sz="2400"/>
              <a:t> </a:t>
            </a:r>
            <a:r>
              <a:rPr lang="es-419" sz="1600"/>
              <a:t>División en subredes mediante la ID de subred</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1" y="1035049"/>
            <a:ext cx="7984230" cy="1598084"/>
          </a:xfrm>
        </p:spPr>
        <p:txBody>
          <a:bodyPr/>
          <a:lstStyle/>
          <a:p>
            <a:pPr marL="0" indent="0" algn="l" defTabSz="684213" rtl="0" fontAlgn="base">
              <a:spcBef>
                <a:spcPts val="600"/>
              </a:spcBef>
              <a:spcAft>
                <a:spcPts val="600"/>
              </a:spcAft>
              <a:buClr>
                <a:schemeClr val="tx2"/>
              </a:buClr>
              <a:buSzPct val="90000"/>
            </a:pPr>
            <a:r>
              <a:rPr lang="es-419" sz="1800">
                <a:solidFill>
                  <a:srgbClr val="000000"/>
                </a:solidFill>
              </a:rPr>
              <a:t>IPv6 se diseñó teniendo en cuenta las subredes. </a:t>
            </a:r>
          </a:p>
          <a:p>
            <a:pPr marL="285750" indent="-285750" algn="l" defTabSz="684213" rtl="0" fontAlgn="base">
              <a:spcBef>
                <a:spcPts val="600"/>
              </a:spcBef>
              <a:spcAft>
                <a:spcPts val="600"/>
              </a:spcAft>
              <a:buClr>
                <a:schemeClr val="tx2"/>
              </a:buClr>
              <a:buSzPct val="90000"/>
              <a:buFont typeface="Arial" panose="020B0604020202020204" pitchFamily="34" charset="0"/>
              <a:buChar char="•"/>
            </a:pPr>
            <a:r>
              <a:rPr lang="es-419" sz="1600">
                <a:solidFill>
                  <a:srgbClr val="000000"/>
                </a:solidFill>
              </a:rPr>
              <a:t>Se utiliza un campo ID de subred independiente en IPv6 GUA para crear subredes. </a:t>
            </a:r>
          </a:p>
          <a:p>
            <a:pPr marL="285750" indent="-285750" algn="l" defTabSz="684213" rtl="0" fontAlgn="base">
              <a:spcBef>
                <a:spcPts val="600"/>
              </a:spcBef>
              <a:spcAft>
                <a:spcPts val="600"/>
              </a:spcAft>
              <a:buClr>
                <a:schemeClr val="tx2"/>
              </a:buClr>
              <a:buSzPct val="90000"/>
              <a:buFont typeface="Arial" panose="020B0604020202020204" pitchFamily="34" charset="0"/>
              <a:buChar char="•"/>
            </a:pPr>
            <a:r>
              <a:rPr lang="es-419" sz="1600">
                <a:solidFill>
                  <a:srgbClr val="000000"/>
                </a:solidFill>
              </a:rPr>
              <a:t>El campo ID de subred es el área entre el Prefijo de enrutamiento global y la ID de interfaz.</a:t>
            </a:r>
          </a:p>
        </p:txBody>
      </p:sp>
      <p:pic>
        <p:nvPicPr>
          <p:cNvPr id="5" name="Picture 4">
            <a:extLst>
              <a:ext uri="{FF2B5EF4-FFF2-40B4-BE49-F238E27FC236}">
                <a16:creationId xmlns:a16="http://schemas.microsoft.com/office/drawing/2014/main" id="{94D8DB5A-76F0-4B47-AE58-0F512B58682D}"/>
              </a:ext>
            </a:extLst>
          </p:cNvPr>
          <p:cNvPicPr>
            <a:picLocks noChangeAspect="1"/>
          </p:cNvPicPr>
          <p:nvPr/>
        </p:nvPicPr>
        <p:blipFill>
          <a:blip r:embed="rId3"/>
          <a:stretch>
            <a:fillRect/>
          </a:stretch>
        </p:blipFill>
        <p:spPr>
          <a:xfrm>
            <a:off x="1021125" y="2571750"/>
            <a:ext cx="6805582" cy="1506708"/>
          </a:xfrm>
          <a:prstGeom prst="rect">
            <a:avLst/>
          </a:prstGeom>
        </p:spPr>
      </p:pic>
    </p:spTree>
    <p:extLst>
      <p:ext uri="{BB962C8B-B14F-4D97-AF65-F5344CB8AC3E}">
        <p14:creationId xmlns:p14="http://schemas.microsoft.com/office/powerpoint/2010/main" val="1951472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15="http://schemas.microsoft.com/office/drawing/2012/chart" xmlns:c="http://schemas.openxmlformats.org/drawingml/2006/chart"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Subnetear una red IPv6</a:t>
            </a:r>
            <a:br>
              <a:rPr lang="en-US" dirty="0"/>
            </a:br>
            <a:r>
              <a:rPr lang="es-419" sz="2400"/>
              <a:t>Ejemplo de subneteo IPv6</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1" y="1035049"/>
            <a:ext cx="3731826" cy="2863358"/>
          </a:xfrm>
        </p:spPr>
        <p:txBody>
          <a:bodyPr/>
          <a:lstStyle/>
          <a:p>
            <a:pPr marL="0" indent="0" algn="l" defTabSz="684213" rtl="0" fontAlgn="base">
              <a:spcBef>
                <a:spcPts val="600"/>
              </a:spcBef>
              <a:spcAft>
                <a:spcPts val="600"/>
              </a:spcAft>
              <a:buClr>
                <a:schemeClr val="tx2"/>
              </a:buClr>
              <a:buSzPct val="90000"/>
            </a:pPr>
            <a:r>
              <a:rPr lang="es-419" sz="1600">
                <a:solidFill>
                  <a:srgbClr val="000000"/>
                </a:solidFill>
              </a:rPr>
              <a:t>Dado el prefijo de enrutamiento global 2001:db8:acad: :/48 con un ID de subred de 16 bits.</a:t>
            </a:r>
          </a:p>
          <a:p>
            <a:pPr marL="285750" indent="-285750" algn="l" defTabSz="684213" rtl="0" fontAlgn="base">
              <a:spcBef>
                <a:spcPts val="600"/>
              </a:spcBef>
              <a:spcAft>
                <a:spcPts val="600"/>
              </a:spcAft>
              <a:buClr>
                <a:schemeClr val="tx2"/>
              </a:buClr>
              <a:buSzPct val="90000"/>
              <a:buFont typeface="Arial" panose="020B0604020202020204" pitchFamily="34" charset="0"/>
              <a:buChar char="•"/>
            </a:pPr>
            <a:r>
              <a:rPr lang="es-419" sz="1600">
                <a:solidFill>
                  <a:srgbClr val="000000"/>
                </a:solidFill>
              </a:rPr>
              <a:t>Permite 65.536 /64 subredes</a:t>
            </a:r>
          </a:p>
          <a:p>
            <a:pPr marL="285750" indent="-285750" algn="l" defTabSz="684213" rtl="0" fontAlgn="base">
              <a:spcBef>
                <a:spcPts val="600"/>
              </a:spcBef>
              <a:spcAft>
                <a:spcPts val="600"/>
              </a:spcAft>
              <a:buClr>
                <a:schemeClr val="tx2"/>
              </a:buClr>
              <a:buSzPct val="90000"/>
              <a:buFont typeface="Arial" panose="020B0604020202020204" pitchFamily="34" charset="0"/>
              <a:buChar char="•"/>
            </a:pPr>
            <a:r>
              <a:rPr lang="es-419" sz="1600">
                <a:solidFill>
                  <a:srgbClr val="000000"/>
                </a:solidFill>
              </a:rPr>
              <a:t>El prefijo de enrutamiento global es igual para todas las subredes.</a:t>
            </a:r>
          </a:p>
          <a:p>
            <a:pPr marL="285750" indent="-285750" algn="l" defTabSz="684213" rtl="0" fontAlgn="base">
              <a:spcBef>
                <a:spcPts val="600"/>
              </a:spcBef>
              <a:spcAft>
                <a:spcPts val="600"/>
              </a:spcAft>
              <a:buClr>
                <a:schemeClr val="tx2"/>
              </a:buClr>
              <a:buSzPct val="90000"/>
              <a:buFont typeface="Arial" panose="020B0604020202020204" pitchFamily="34" charset="0"/>
              <a:buChar char="•"/>
            </a:pPr>
            <a:r>
              <a:rPr lang="es-419" sz="1600">
                <a:solidFill>
                  <a:srgbClr val="000000"/>
                </a:solidFill>
              </a:rPr>
              <a:t>Solo </a:t>
            </a:r>
            <a:r>
              <a:rPr lang="es-419" sz="1400">
                <a:solidFill>
                  <a:srgbClr val="000000"/>
                </a:solidFill>
              </a:rPr>
              <a:t>se incrementa el hexteto de la ID de subred en sistema hexadecimal para cada subred.</a:t>
            </a:r>
          </a:p>
        </p:txBody>
      </p:sp>
      <p:pic>
        <p:nvPicPr>
          <p:cNvPr id="4" name="Picture 3">
            <a:extLst>
              <a:ext uri="{FF2B5EF4-FFF2-40B4-BE49-F238E27FC236}">
                <a16:creationId xmlns:a16="http://schemas.microsoft.com/office/drawing/2014/main" id="{79B8BF49-5FD4-4309-80FA-F52A67C7D7A8}"/>
              </a:ext>
            </a:extLst>
          </p:cNvPr>
          <p:cNvPicPr>
            <a:picLocks noChangeAspect="1"/>
          </p:cNvPicPr>
          <p:nvPr/>
        </p:nvPicPr>
        <p:blipFill>
          <a:blip r:embed="rId3"/>
          <a:stretch>
            <a:fillRect/>
          </a:stretch>
        </p:blipFill>
        <p:spPr>
          <a:xfrm>
            <a:off x="3899263" y="1035049"/>
            <a:ext cx="4446225" cy="3072784"/>
          </a:xfrm>
          <a:prstGeom prst="rect">
            <a:avLst/>
          </a:prstGeom>
        </p:spPr>
      </p:pic>
    </p:spTree>
    <p:extLst>
      <p:ext uri="{BB962C8B-B14F-4D97-AF65-F5344CB8AC3E}">
        <p14:creationId xmlns:p14="http://schemas.microsoft.com/office/powerpoint/2010/main" val="2169781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15="http://schemas.microsoft.com/office/drawing/2012/chart" xmlns:c="http://schemas.openxmlformats.org/drawingml/2006/chart"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Subnetear una red IPv6</a:t>
            </a:r>
            <a:br>
              <a:rPr lang="en-US" dirty="0"/>
            </a:br>
            <a:r>
              <a:rPr lang="es-419" sz="2400"/>
              <a:t>Asignación de subred IPv6</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0" y="986659"/>
            <a:ext cx="7380549" cy="1392523"/>
          </a:xfrm>
        </p:spPr>
        <p:txBody>
          <a:bodyPr/>
          <a:lstStyle/>
          <a:p>
            <a:pPr marL="0" indent="0" algn="l" defTabSz="684213" rtl="0" fontAlgn="base">
              <a:spcBef>
                <a:spcPts val="600"/>
              </a:spcBef>
              <a:spcAft>
                <a:spcPts val="600"/>
              </a:spcAft>
              <a:buClr>
                <a:schemeClr val="tx2"/>
              </a:buClr>
              <a:buSzPct val="90000"/>
            </a:pPr>
            <a:r>
              <a:rPr lang="es-419" sz="1400">
                <a:solidFill>
                  <a:srgbClr val="000000"/>
                </a:solidFill>
              </a:rPr>
              <a:t>La topología de ejemplo requiere cinco subredes, una para cada LAN, así como para el enlace en serie entre R1 y R2.</a:t>
            </a:r>
          </a:p>
          <a:p>
            <a:pPr marL="0" indent="0" algn="l" defTabSz="684213" rtl="0" fontAlgn="base">
              <a:spcBef>
                <a:spcPts val="600"/>
              </a:spcBef>
              <a:spcAft>
                <a:spcPts val="600"/>
              </a:spcAft>
              <a:buClr>
                <a:schemeClr val="tx2"/>
              </a:buClr>
              <a:buSzPct val="90000"/>
            </a:pPr>
            <a:r>
              <a:rPr lang="es-419" sz="1400">
                <a:solidFill>
                  <a:srgbClr val="000000"/>
                </a:solidFill>
              </a:rPr>
              <a:t>Se asignaron las cinco subredes IPv6, con el campo ID de subred 0001 a 0005. Cada subred /64 proporcionará más direcciones de las que jamás se necesitarán.</a:t>
            </a:r>
          </a:p>
        </p:txBody>
      </p:sp>
      <p:pic>
        <p:nvPicPr>
          <p:cNvPr id="5" name="Picture 4">
            <a:extLst>
              <a:ext uri="{FF2B5EF4-FFF2-40B4-BE49-F238E27FC236}">
                <a16:creationId xmlns:a16="http://schemas.microsoft.com/office/drawing/2014/main" id="{F9B4560F-645D-4891-932C-5DFEA2110D05}"/>
              </a:ext>
            </a:extLst>
          </p:cNvPr>
          <p:cNvPicPr>
            <a:picLocks noChangeAspect="1"/>
          </p:cNvPicPr>
          <p:nvPr/>
        </p:nvPicPr>
        <p:blipFill>
          <a:blip r:embed="rId3"/>
          <a:stretch>
            <a:fillRect/>
          </a:stretch>
        </p:blipFill>
        <p:spPr>
          <a:xfrm>
            <a:off x="994298" y="2295062"/>
            <a:ext cx="3127775" cy="2099842"/>
          </a:xfrm>
          <a:prstGeom prst="rect">
            <a:avLst/>
          </a:prstGeom>
        </p:spPr>
      </p:pic>
      <p:pic>
        <p:nvPicPr>
          <p:cNvPr id="7" name="Picture 6">
            <a:extLst>
              <a:ext uri="{FF2B5EF4-FFF2-40B4-BE49-F238E27FC236}">
                <a16:creationId xmlns:a16="http://schemas.microsoft.com/office/drawing/2014/main" id="{0D5A817A-D8FB-45B9-BB3D-6E5C7DC6B464}"/>
              </a:ext>
            </a:extLst>
          </p:cNvPr>
          <p:cNvPicPr>
            <a:picLocks noChangeAspect="1"/>
          </p:cNvPicPr>
          <p:nvPr/>
        </p:nvPicPr>
        <p:blipFill>
          <a:blip r:embed="rId4"/>
          <a:stretch>
            <a:fillRect/>
          </a:stretch>
        </p:blipFill>
        <p:spPr>
          <a:xfrm>
            <a:off x="4419507" y="2427572"/>
            <a:ext cx="3392842" cy="1967332"/>
          </a:xfrm>
          <a:prstGeom prst="rect">
            <a:avLst/>
          </a:prstGeom>
        </p:spPr>
      </p:pic>
    </p:spTree>
    <p:extLst>
      <p:ext uri="{BB962C8B-B14F-4D97-AF65-F5344CB8AC3E}">
        <p14:creationId xmlns:p14="http://schemas.microsoft.com/office/powerpoint/2010/main" val="1542273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15="http://schemas.microsoft.com/office/drawing/2012/chart" xmlns:c="http://schemas.openxmlformats.org/drawingml/2006/chart"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Subnetear una red IPv6</a:t>
            </a:r>
            <a:br>
              <a:rPr lang="en-US" dirty="0"/>
            </a:br>
            <a:r>
              <a:rPr lang="es-419" sz="2400"/>
              <a:t>Router configurado con subredes IPv6</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0" y="986660"/>
            <a:ext cx="7380549" cy="731838"/>
          </a:xfrm>
        </p:spPr>
        <p:txBody>
          <a:bodyPr/>
          <a:lstStyle/>
          <a:p>
            <a:pPr marL="0" indent="0" algn="l" defTabSz="684213" rtl="0" fontAlgn="base">
              <a:spcBef>
                <a:spcPts val="600"/>
              </a:spcBef>
              <a:spcAft>
                <a:spcPts val="600"/>
              </a:spcAft>
              <a:buClr>
                <a:schemeClr val="tx2"/>
              </a:buClr>
              <a:buSzPct val="90000"/>
            </a:pPr>
            <a:r>
              <a:rPr lang="es-419" sz="1600">
                <a:solidFill>
                  <a:srgbClr val="000000"/>
                </a:solidFill>
              </a:rPr>
              <a:t>El ejemplo muestra que cada una de las interfaces del router en R1 se ha configurado para estar en una subred IPv6 diferente.</a:t>
            </a:r>
          </a:p>
        </p:txBody>
      </p:sp>
      <p:sp>
        <p:nvSpPr>
          <p:cNvPr id="8" name="Rectangle 1">
            <a:extLst>
              <a:ext uri="{FF2B5EF4-FFF2-40B4-BE49-F238E27FC236}">
                <a16:creationId xmlns:a16="http://schemas.microsoft.com/office/drawing/2014/main" id="{834DE4A8-80F8-41EF-8BA3-2E8FBDCC8A88}"/>
              </a:ext>
            </a:extLst>
          </p:cNvPr>
          <p:cNvSpPr>
            <a:spLocks noChangeArrowheads="1"/>
          </p:cNvSpPr>
          <p:nvPr/>
        </p:nvSpPr>
        <p:spPr bwMode="auto">
          <a:xfrm>
            <a:off x="523265" y="1871767"/>
            <a:ext cx="5398141" cy="1785104"/>
          </a:xfrm>
          <a:prstGeom prst="rect">
            <a:avLst/>
          </a:prstGeom>
          <a:solidFill>
            <a:srgbClr val="000000"/>
          </a:solidFill>
          <a:ln>
            <a:noFill/>
          </a:ln>
          <a:effectLst/>
        </p:spPr>
        <p:txBody>
          <a:bodyPr vert="horz" wrap="square" lIns="91440" tIns="45720" rIns="91440" bIns="45720" numCol="1" anchor="ctr" anchorCtr="0" compatLnSpc="1">
            <a:prstTxWarp prst="textNoShape">
              <a:avLst/>
            </a:prstTxWarp>
            <a:spAutoFit/>
          </a:bodyPr>
          <a:lstStyle/>
          <a:p>
            <a:pPr lvl="0" defTabSz="914400" rtl="0" eaLnBrk="0" hangingPunct="0"/>
            <a:r>
              <a:rPr lang="es-419" sz="1000">
                <a:solidFill>
                  <a:schemeClr val="bg1"/>
                </a:solidFill>
                <a:latin typeface="Courier New" panose="02070309020205020404" pitchFamily="49" charset="0"/>
                <a:cs typeface="Courier New" panose="02070309020205020404" pitchFamily="49" charset="0"/>
              </a:rPr>
              <a:t>R1(config)# interface gigabitethernet 0/0/0</a:t>
            </a:r>
          </a:p>
          <a:p>
            <a:pPr lvl="0" defTabSz="914400" rtl="0" eaLnBrk="0" hangingPunct="0"/>
            <a:r>
              <a:rPr lang="es-419" sz="1000">
                <a:solidFill>
                  <a:schemeClr val="bg1"/>
                </a:solidFill>
                <a:latin typeface="Courier New" panose="02070309020205020404" pitchFamily="49" charset="0"/>
                <a:cs typeface="Courier New" panose="02070309020205020404" pitchFamily="49" charset="0"/>
              </a:rPr>
              <a:t>R1(config-if)# ipv6 address 2001:db8:acad:1::1/64</a:t>
            </a:r>
          </a:p>
          <a:p>
            <a:pPr lvl="0" defTabSz="914400" rtl="0" eaLnBrk="0" hangingPunct="0"/>
            <a:r>
              <a:rPr lang="es-419" sz="1000">
                <a:solidFill>
                  <a:schemeClr val="bg1"/>
                </a:solidFill>
                <a:latin typeface="Courier New" panose="02070309020205020404" pitchFamily="49" charset="0"/>
                <a:cs typeface="Courier New" panose="02070309020205020404" pitchFamily="49" charset="0"/>
              </a:rPr>
              <a:t>R1(config-if)# no shutdown</a:t>
            </a:r>
          </a:p>
          <a:p>
            <a:pPr lvl="0" defTabSz="914400" rtl="0" eaLnBrk="0" hangingPunct="0"/>
            <a:r>
              <a:rPr lang="es-419" sz="1000">
                <a:solidFill>
                  <a:schemeClr val="bg1"/>
                </a:solidFill>
                <a:latin typeface="Courier New" panose="02070309020205020404" pitchFamily="49" charset="0"/>
                <a:cs typeface="Courier New" panose="02070309020205020404" pitchFamily="49" charset="0"/>
              </a:rPr>
              <a:t>R1(config-if)# exit</a:t>
            </a:r>
          </a:p>
          <a:p>
            <a:pPr lvl="0" defTabSz="914400" rtl="0" eaLnBrk="0" hangingPunct="0"/>
            <a:r>
              <a:rPr lang="es-419" sz="1000">
                <a:solidFill>
                  <a:schemeClr val="bg1"/>
                </a:solidFill>
                <a:latin typeface="Courier New" panose="02070309020205020404" pitchFamily="49" charset="0"/>
                <a:cs typeface="Courier New" panose="02070309020205020404" pitchFamily="49" charset="0"/>
              </a:rPr>
              <a:t>R1(config)# interface gigabitethernet 0/0/1</a:t>
            </a:r>
          </a:p>
          <a:p>
            <a:pPr lvl="0" defTabSz="914400" rtl="0" eaLnBrk="0" hangingPunct="0"/>
            <a:r>
              <a:rPr lang="es-419" sz="1000">
                <a:solidFill>
                  <a:schemeClr val="bg1"/>
                </a:solidFill>
                <a:latin typeface="Courier New" panose="02070309020205020404" pitchFamily="49" charset="0"/>
                <a:cs typeface="Courier New" panose="02070309020205020404" pitchFamily="49" charset="0"/>
              </a:rPr>
              <a:t>R1 (config-if) # ipv6 address 2001:db8:acad:2::1/64</a:t>
            </a:r>
          </a:p>
          <a:p>
            <a:pPr lvl="0" defTabSz="914400" rtl="0" eaLnBrk="0" hangingPunct="0"/>
            <a:r>
              <a:rPr lang="es-419" sz="1000">
                <a:solidFill>
                  <a:schemeClr val="bg1"/>
                </a:solidFill>
                <a:latin typeface="Courier New" panose="02070309020205020404" pitchFamily="49" charset="0"/>
                <a:cs typeface="Courier New" panose="02070309020205020404" pitchFamily="49" charset="0"/>
              </a:rPr>
              <a:t>R1(config-if)# no shutdown</a:t>
            </a:r>
          </a:p>
          <a:p>
            <a:pPr lvl="0" defTabSz="914400" rtl="0" eaLnBrk="0" hangingPunct="0"/>
            <a:r>
              <a:rPr lang="es-419" sz="1000">
                <a:solidFill>
                  <a:schemeClr val="bg1"/>
                </a:solidFill>
                <a:latin typeface="Courier New" panose="02070309020205020404" pitchFamily="49" charset="0"/>
                <a:cs typeface="Courier New" panose="02070309020205020404" pitchFamily="49" charset="0"/>
              </a:rPr>
              <a:t>R1(config-if)# exit</a:t>
            </a:r>
          </a:p>
          <a:p>
            <a:pPr lvl="0" defTabSz="914400" rtl="0" eaLnBrk="0" hangingPunct="0"/>
            <a:r>
              <a:rPr lang="es-419" sz="1000">
                <a:solidFill>
                  <a:schemeClr val="bg1"/>
                </a:solidFill>
                <a:latin typeface="Courier New" panose="02070309020205020404" pitchFamily="49" charset="0"/>
                <a:cs typeface="Courier New" panose="02070309020205020404" pitchFamily="49" charset="0"/>
              </a:rPr>
              <a:t>R1(config)# interface serial 0/1/0</a:t>
            </a:r>
          </a:p>
          <a:p>
            <a:pPr lvl="0" defTabSz="914400" rtl="0" eaLnBrk="0" hangingPunct="0"/>
            <a:r>
              <a:rPr lang="es-419" sz="1000">
                <a:solidFill>
                  <a:schemeClr val="bg1"/>
                </a:solidFill>
                <a:latin typeface="Courier New" panose="02070309020205020404" pitchFamily="49" charset="0"/>
                <a:cs typeface="Courier New" panose="02070309020205020404" pitchFamily="49" charset="0"/>
              </a:rPr>
              <a:t>R1 (config-if) # ipv6 address 2001:db8:acad:3::1/64</a:t>
            </a:r>
          </a:p>
          <a:p>
            <a:pPr lvl="0" defTabSz="914400" rtl="0" eaLnBrk="0" hangingPunct="0"/>
            <a:r>
              <a:rPr lang="es-419" sz="1000">
                <a:solidFill>
                  <a:schemeClr val="bg1"/>
                </a:solidFill>
                <a:latin typeface="Courier New" panose="02070309020205020404" pitchFamily="49" charset="0"/>
                <a:cs typeface="Courier New" panose="02070309020205020404" pitchFamily="49" charset="0"/>
              </a:rPr>
              <a:t>R1(config-if)# no shutdown</a:t>
            </a:r>
          </a:p>
        </p:txBody>
      </p:sp>
    </p:spTree>
    <p:extLst>
      <p:ext uri="{BB962C8B-B14F-4D97-AF65-F5344CB8AC3E}">
        <p14:creationId xmlns:p14="http://schemas.microsoft.com/office/powerpoint/2010/main" val="2881749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15="http://schemas.microsoft.com/office/drawing/2012/chart" xmlns:c="http://schemas.openxmlformats.org/drawingml/2006/chart" xmlns="">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47520"/>
            <a:ext cx="8280314" cy="970280"/>
          </a:xfrm>
        </p:spPr>
        <p:txBody>
          <a:bodyPr/>
          <a:lstStyle/>
          <a:p>
            <a:pPr rtl="0"/>
            <a:r>
              <a:rPr lang="es-419">
                <a:solidFill>
                  <a:schemeClr val="accent5">
                    <a:lumMod val="40000"/>
                    <a:lumOff val="60000"/>
                  </a:schemeClr>
                </a:solidFill>
              </a:rPr>
              <a:t>2.9 Módulo de Práctica y Prueba</a:t>
            </a:r>
          </a:p>
        </p:txBody>
      </p:sp>
    </p:spTree>
    <p:custDataLst>
      <p:tags r:id="rId1"/>
    </p:custDataLst>
    <p:extLst>
      <p:ext uri="{BB962C8B-B14F-4D97-AF65-F5344CB8AC3E}">
        <p14:creationId xmlns:p14="http://schemas.microsoft.com/office/powerpoint/2010/main" val="2585672151"/>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33"/>
          <p:cNvSpPr>
            <a:spLocks noGrp="1" noChangeArrowheads="1"/>
          </p:cNvSpPr>
          <p:nvPr>
            <p:ph type="title"/>
          </p:nvPr>
        </p:nvSpPr>
        <p:spPr/>
        <p:txBody>
          <a:bodyPr/>
          <a:lstStyle/>
          <a:p>
            <a:pPr rtl="0" eaLnBrk="1" hangingPunct="1"/>
            <a:r>
              <a:rPr lang="es-419"/>
              <a:t>Actividades de Packet Tracer de Modo Físico</a:t>
            </a:r>
          </a:p>
        </p:txBody>
      </p:sp>
      <p:sp>
        <p:nvSpPr>
          <p:cNvPr id="4" name="Rectangle 34">
            <a:extLst>
              <a:ext uri="{FF2B5EF4-FFF2-40B4-BE49-F238E27FC236}">
                <a16:creationId xmlns:a16="http://schemas.microsoft.com/office/drawing/2014/main" id="{08FDDB5E-A0F2-A445-A3E2-506D151576AB}"/>
              </a:ext>
            </a:extLst>
          </p:cNvPr>
          <p:cNvSpPr txBox="1">
            <a:spLocks noChangeArrowheads="1"/>
          </p:cNvSpPr>
          <p:nvPr/>
        </p:nvSpPr>
        <p:spPr bwMode="auto">
          <a:xfrm>
            <a:off x="132715" y="982690"/>
            <a:ext cx="8878570" cy="3643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rtl="0">
              <a:spcBef>
                <a:spcPct val="30000"/>
              </a:spcBef>
              <a:buFont typeface="Arial" panose="020B0604020202020204" pitchFamily="34" charset="0"/>
              <a:buChar char="•"/>
            </a:pPr>
            <a:r>
              <a:rPr lang="es-419"/>
              <a:t>Estas actividades se completan usando Packet Tracer en Modo Físico. </a:t>
            </a:r>
          </a:p>
          <a:p>
            <a:pPr rtl="0">
              <a:spcBef>
                <a:spcPct val="30000"/>
              </a:spcBef>
              <a:buFont typeface="Arial" panose="020B0604020202020204" pitchFamily="34" charset="0"/>
              <a:buChar char="•"/>
            </a:pPr>
            <a:r>
              <a:rPr lang="es-419"/>
              <a:t>Están diseñados para emular los laboratorios correspondientes. </a:t>
            </a:r>
          </a:p>
          <a:p>
            <a:pPr rtl="0">
              <a:spcBef>
                <a:spcPct val="30000"/>
              </a:spcBef>
              <a:buFont typeface="Arial" panose="020B0604020202020204" pitchFamily="34" charset="0"/>
              <a:buChar char="•"/>
            </a:pPr>
            <a:r>
              <a:rPr lang="es-419"/>
              <a:t>Pueden utilizarse en lugar del laboratorio cuando el acceso a equipos físicos no es posible. </a:t>
            </a:r>
          </a:p>
          <a:p>
            <a:pPr rtl="0">
              <a:spcBef>
                <a:spcPct val="30000"/>
              </a:spcBef>
              <a:buFont typeface="Arial" panose="020B0604020202020204" pitchFamily="34" charset="0"/>
              <a:buChar char="•"/>
            </a:pPr>
            <a:r>
              <a:rPr lang="es-419"/>
              <a:t>Las actividades de Packet Tracer en Modo Físico a menudo no tienen el nivel de estructura que las actividades PT que las preceden inmediatamente.</a:t>
            </a:r>
          </a:p>
          <a:p>
            <a:pPr marL="0" indent="0">
              <a:spcBef>
                <a:spcPct val="30000"/>
              </a:spcBef>
              <a:buFont typeface="Wingdings" panose="05000000000000000000" pitchFamily="2" charset="2"/>
              <a:buNone/>
            </a:pPr>
            <a:endParaRPr lang="en-US" dirty="0"/>
          </a:p>
          <a:p>
            <a:pPr>
              <a:spcBef>
                <a:spcPct val="30000"/>
              </a:spcBef>
            </a:pPr>
            <a:endParaRPr lang="en-US" dirty="0"/>
          </a:p>
        </p:txBody>
      </p:sp>
    </p:spTree>
    <p:custDataLst>
      <p:tags r:id="rId1"/>
    </p:custDataLst>
    <p:extLst>
      <p:ext uri="{BB962C8B-B14F-4D97-AF65-F5344CB8AC3E}">
        <p14:creationId xmlns:p14="http://schemas.microsoft.com/office/powerpoint/2010/main" val="2278866781"/>
      </p:ext>
    </p:extLst>
  </p:cSld>
  <p:clrMapOvr>
    <a:masterClrMapping/>
  </p:clrMapOvr>
  <p:transition spd="slow">
    <p:wip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0" y="133862"/>
            <a:ext cx="9144000" cy="592921"/>
          </a:xfrm>
        </p:spPr>
        <p:txBody>
          <a:bodyPr/>
          <a:lstStyle/>
          <a:p>
            <a:pPr rtl="0"/>
            <a:r>
              <a:rPr lang="es-419" sz="1600"/>
              <a:t>Módulo de Práctica y Prueba</a:t>
            </a:r>
            <a:br>
              <a:rPr lang="en-US" altLang="en-US" sz="1600" dirty="0"/>
            </a:br>
            <a:r>
              <a:rPr lang="es-419"/>
              <a:t>Packet Tracer – Implementación de un esquema de direccionamiento IPv6 dividido en subredes</a:t>
            </a:r>
          </a:p>
        </p:txBody>
      </p:sp>
      <p:sp>
        <p:nvSpPr>
          <p:cNvPr id="5" name="Rectangle 6">
            <a:extLst>
              <a:ext uri="{FF2B5EF4-FFF2-40B4-BE49-F238E27FC236}">
                <a16:creationId xmlns:a16="http://schemas.microsoft.com/office/drawing/2014/main" id="{90913010-55BD-654E-8C45-7CAB421D7CC5}"/>
              </a:ext>
            </a:extLst>
          </p:cNvPr>
          <p:cNvSpPr>
            <a:spLocks noGrp="1" noChangeArrowheads="1"/>
          </p:cNvSpPr>
          <p:nvPr>
            <p:ph idx="1"/>
          </p:nvPr>
        </p:nvSpPr>
        <p:spPr>
          <a:xfrm>
            <a:off x="179882" y="1034322"/>
            <a:ext cx="8649325" cy="3522688"/>
          </a:xfrm>
        </p:spPr>
        <p:txBody>
          <a:bodyPr/>
          <a:lstStyle/>
          <a:p>
            <a:pPr marL="0" indent="0" rtl="0">
              <a:buNone/>
            </a:pPr>
            <a:r>
              <a:rPr lang="es-419" sz="1800"/>
              <a:t>En este Packet Tracer, hará lo siguiente:</a:t>
            </a:r>
          </a:p>
          <a:p>
            <a:pPr rtl="0"/>
            <a:r>
              <a:rPr lang="es-419" sz="1800"/>
              <a:t>Determinar las subredes y el esquema de direccionamiento IPv6</a:t>
            </a:r>
          </a:p>
          <a:p>
            <a:pPr rtl="0"/>
            <a:r>
              <a:rPr lang="es-419" sz="1800"/>
              <a:t>Configurar el direccionamiento IPv6 en los routers y las PCs</a:t>
            </a:r>
          </a:p>
          <a:p>
            <a:pPr rtl="0"/>
            <a:r>
              <a:rPr lang="es-419" sz="1800"/>
              <a:t>Verificar la conectividad IPv6</a:t>
            </a:r>
          </a:p>
          <a:p>
            <a:pPr marL="0" indent="0">
              <a:buNone/>
            </a:pPr>
            <a:endParaRPr lang="en-US" dirty="0"/>
          </a:p>
          <a:p>
            <a:endParaRPr lang="en-US" altLang="ja-JP" dirty="0"/>
          </a:p>
        </p:txBody>
      </p:sp>
    </p:spTree>
    <p:custDataLst>
      <p:tags r:id="rId1"/>
    </p:custDataLst>
    <p:extLst>
      <p:ext uri="{BB962C8B-B14F-4D97-AF65-F5344CB8AC3E}">
        <p14:creationId xmlns:p14="http://schemas.microsoft.com/office/powerpoint/2010/main" val="2107446697"/>
      </p:ext>
    </p:extLst>
  </p:cSld>
  <p:clrMapOvr>
    <a:masterClrMapping/>
  </p:clrMapOvr>
  <p:transition spd="slow">
    <p:wip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0" y="0"/>
            <a:ext cx="9144000" cy="810519"/>
          </a:xfrm>
        </p:spPr>
        <p:txBody>
          <a:bodyPr/>
          <a:lstStyle/>
          <a:p>
            <a:pPr rtl="0"/>
            <a:r>
              <a:rPr lang="es-419" sz="1600"/>
              <a:t>Práctica de Módulo y Quiz</a:t>
            </a:r>
            <a:br>
              <a:rPr lang="en-US" altLang="en-US" dirty="0"/>
            </a:br>
            <a:r>
              <a:rPr lang="es-419"/>
              <a:t> Packet Tracer - Configurar direcciones IPv6 en dispositivos de red - Modo Físico </a:t>
            </a:r>
            <a:br>
              <a:rPr lang="en-US" altLang="en-US" dirty="0"/>
            </a:br>
            <a:r>
              <a:rPr lang="es-419"/>
              <a:t>Lab — Configurar direcciones IPv6 en dispositivos de red</a:t>
            </a:r>
          </a:p>
        </p:txBody>
      </p:sp>
      <p:sp>
        <p:nvSpPr>
          <p:cNvPr id="5" name="Rectangle 6">
            <a:extLst>
              <a:ext uri="{FF2B5EF4-FFF2-40B4-BE49-F238E27FC236}">
                <a16:creationId xmlns:a16="http://schemas.microsoft.com/office/drawing/2014/main" id="{90913010-55BD-654E-8C45-7CAB421D7CC5}"/>
              </a:ext>
            </a:extLst>
          </p:cNvPr>
          <p:cNvSpPr>
            <a:spLocks noGrp="1" noChangeArrowheads="1"/>
          </p:cNvSpPr>
          <p:nvPr>
            <p:ph idx="1"/>
          </p:nvPr>
        </p:nvSpPr>
        <p:spPr>
          <a:xfrm>
            <a:off x="169942" y="1292740"/>
            <a:ext cx="8649325" cy="3522688"/>
          </a:xfrm>
        </p:spPr>
        <p:txBody>
          <a:bodyPr/>
          <a:lstStyle/>
          <a:p>
            <a:pPr marL="0" indent="0" rtl="0">
              <a:buNone/>
            </a:pPr>
            <a:r>
              <a:rPr lang="es-419" sz="1800"/>
              <a:t>En esta actividad de Packet Tracer, completará los siguientes objetivos:</a:t>
            </a:r>
          </a:p>
          <a:p>
            <a:pPr rtl="0">
              <a:buFont typeface="Arial" panose="020B0604020202020204" pitchFamily="34" charset="0"/>
              <a:buChar char="•"/>
            </a:pPr>
            <a:r>
              <a:rPr lang="es-419" sz="1800"/>
              <a:t>Configurar la topología de red</a:t>
            </a:r>
          </a:p>
          <a:p>
            <a:pPr rtl="0">
              <a:buFont typeface="Arial" panose="020B0604020202020204" pitchFamily="34" charset="0"/>
              <a:buChar char="•"/>
            </a:pPr>
            <a:r>
              <a:rPr lang="es-419" sz="1800"/>
              <a:t>Configurar hosts de PC</a:t>
            </a:r>
          </a:p>
          <a:p>
            <a:pPr rtl="0">
              <a:buFont typeface="Arial" panose="020B0604020202020204" pitchFamily="34" charset="0"/>
              <a:buChar char="•"/>
            </a:pPr>
            <a:r>
              <a:rPr lang="es-419" sz="1800"/>
              <a:t>Configurar y verificar los parámetros básicos del switch</a:t>
            </a:r>
          </a:p>
          <a:p>
            <a:pPr marL="0" indent="0" rtl="0">
              <a:buNone/>
            </a:pPr>
            <a:r>
              <a:rPr lang="es-419" sz="1800"/>
              <a:t>En este laboratorio, cumplirá los siguientes objetivos: </a:t>
            </a:r>
          </a:p>
          <a:p>
            <a:pPr rtl="0">
              <a:buFont typeface="Arial" panose="020B0604020202020204" pitchFamily="34" charset="0"/>
              <a:buChar char="•"/>
            </a:pPr>
            <a:r>
              <a:rPr lang="es-419" sz="1800"/>
              <a:t>Establecer la topología y configurar los parámetros básicos del router y del switch</a:t>
            </a:r>
          </a:p>
          <a:p>
            <a:pPr rtl="0">
              <a:buFont typeface="Arial" panose="020B0604020202020204" pitchFamily="34" charset="0"/>
              <a:buChar char="•"/>
            </a:pPr>
            <a:r>
              <a:rPr lang="es-419" sz="1800"/>
              <a:t>Configurar las direcciones IPv6 de forma manual</a:t>
            </a:r>
          </a:p>
          <a:p>
            <a:pPr rtl="0">
              <a:buFont typeface="Arial" panose="020B0604020202020204" pitchFamily="34" charset="0"/>
              <a:buChar char="•"/>
            </a:pPr>
            <a:r>
              <a:rPr lang="es-419" sz="1800"/>
              <a:t>Comprobar la conectividad completa</a:t>
            </a:r>
          </a:p>
          <a:p>
            <a:pPr marL="0" indent="0">
              <a:buNone/>
            </a:pPr>
            <a:endParaRPr lang="en-US" dirty="0"/>
          </a:p>
        </p:txBody>
      </p:sp>
    </p:spTree>
    <p:custDataLst>
      <p:tags r:id="rId1"/>
    </p:custDataLst>
    <p:extLst>
      <p:ext uri="{BB962C8B-B14F-4D97-AF65-F5344CB8AC3E}">
        <p14:creationId xmlns:p14="http://schemas.microsoft.com/office/powerpoint/2010/main" val="866380527"/>
      </p:ext>
    </p:extLst>
  </p:cSld>
  <p:clrMapOvr>
    <a:masterClrMapping/>
  </p:clrMapOvr>
  <p:transition spd="slow">
    <p:wip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rtl="0"/>
            <a:r>
              <a:rPr lang="es-419" sz="1400">
                <a:latin typeface="Arial" charset="0"/>
              </a:rPr>
              <a:t>Módulo de Práctica y Prueba</a:t>
            </a:r>
            <a:br>
              <a:rPr lang="en-US" dirty="0">
                <a:latin typeface="Arial" charset="0"/>
              </a:rPr>
            </a:br>
            <a:r>
              <a:rPr lang="es-419">
                <a:latin typeface="Arial" charset="0"/>
              </a:rPr>
              <a:t>¿Qué aprendió en este módulo?</a:t>
            </a:r>
          </a:p>
        </p:txBody>
      </p:sp>
      <p:sp>
        <p:nvSpPr>
          <p:cNvPr id="2" name="Content Placeholder 1">
            <a:extLst>
              <a:ext uri="{FF2B5EF4-FFF2-40B4-BE49-F238E27FC236}">
                <a16:creationId xmlns:a16="http://schemas.microsoft.com/office/drawing/2014/main" id="{BAC22E0C-A8B9-7D4B-BC8E-95F5947642E5}"/>
              </a:ext>
            </a:extLst>
          </p:cNvPr>
          <p:cNvSpPr>
            <a:spLocks noGrp="1"/>
          </p:cNvSpPr>
          <p:nvPr>
            <p:ph idx="1"/>
          </p:nvPr>
        </p:nvSpPr>
        <p:spPr>
          <a:xfrm>
            <a:off x="145357" y="739677"/>
            <a:ext cx="8853286" cy="4155319"/>
          </a:xfrm>
        </p:spPr>
        <p:txBody>
          <a:bodyPr/>
          <a:lstStyle/>
          <a:p>
            <a:pPr marL="115887" indent="-285750" rtl="0">
              <a:spcBef>
                <a:spcPts val="0"/>
              </a:spcBef>
              <a:spcAft>
                <a:spcPts val="0"/>
              </a:spcAft>
              <a:buFont typeface="Arial" panose="020B0604020202020204" pitchFamily="34" charset="0"/>
              <a:buChar char="•"/>
            </a:pPr>
            <a:r>
              <a:rPr lang="es-419" sz="1550"/>
              <a:t>IPv4 tiene un máximo teórico de 4.3 billones de direcciones.</a:t>
            </a:r>
          </a:p>
          <a:p>
            <a:pPr marL="115887" indent="-285750" rtl="0">
              <a:spcBef>
                <a:spcPts val="0"/>
              </a:spcBef>
              <a:spcAft>
                <a:spcPts val="0"/>
              </a:spcAft>
              <a:buFont typeface="Arial" panose="020B0604020202020204" pitchFamily="34" charset="0"/>
              <a:buChar char="•"/>
            </a:pPr>
            <a:r>
              <a:rPr lang="es-419" sz="1550"/>
              <a:t>El IETF creó diversos protocolos y herramientas para ayudar a los administradores de redes a migrar las redes a IPv6. Las técnicas de migración se pueden dividir en tres categorías: Dual-stack, tunelización y traducción.</a:t>
            </a:r>
          </a:p>
          <a:p>
            <a:pPr marL="115887" indent="-285750" rtl="0">
              <a:spcBef>
                <a:spcPts val="0"/>
              </a:spcBef>
              <a:spcAft>
                <a:spcPts val="0"/>
              </a:spcAft>
              <a:buFont typeface="Arial" panose="020B0604020202020204" pitchFamily="34" charset="0"/>
              <a:buChar char="•"/>
            </a:pPr>
            <a:r>
              <a:rPr lang="es-419" sz="1550"/>
              <a:t>Las direcciones IPv6 tienen una longitud de 128 bits y se escriben como una cadena de valores hexadecimales.</a:t>
            </a:r>
          </a:p>
          <a:p>
            <a:pPr marL="115887" indent="-285750" rtl="0">
              <a:spcBef>
                <a:spcPts val="0"/>
              </a:spcBef>
              <a:spcAft>
                <a:spcPts val="0"/>
              </a:spcAft>
              <a:buFont typeface="Arial" panose="020B0604020202020204" pitchFamily="34" charset="0"/>
              <a:buChar char="•"/>
            </a:pPr>
            <a:r>
              <a:rPr lang="es-419" sz="1550"/>
              <a:t>El formato preferido para escribir una dirección IPv6 es x: x: x: x: x: x: x: x, donde cada "x" consta de cuatro valores hexadecimales. </a:t>
            </a:r>
          </a:p>
          <a:p>
            <a:pPr marL="115887" indent="-285750" rtl="0">
              <a:spcBef>
                <a:spcPts val="0"/>
              </a:spcBef>
              <a:spcAft>
                <a:spcPts val="0"/>
              </a:spcAft>
              <a:buFont typeface="Arial" panose="020B0604020202020204" pitchFamily="34" charset="0"/>
              <a:buChar char="•"/>
            </a:pPr>
            <a:r>
              <a:rPr lang="es-419" sz="1550"/>
              <a:t>Existen tres tipos de direcciones IPv6: unicast, multicast y anycast.</a:t>
            </a:r>
          </a:p>
          <a:p>
            <a:pPr marL="115887" indent="-285750" rtl="0">
              <a:spcBef>
                <a:spcPts val="0"/>
              </a:spcBef>
              <a:spcAft>
                <a:spcPts val="0"/>
              </a:spcAft>
              <a:buFont typeface="Arial" panose="020B0604020202020204" pitchFamily="34" charset="0"/>
              <a:buChar char="•"/>
            </a:pPr>
            <a:r>
              <a:rPr lang="es-419" sz="1550"/>
              <a:t>Las direcciones IPv6 unicast  identifican de forma exclusiva una interfaz en un dispositivo con IPv6 habilitado. </a:t>
            </a:r>
          </a:p>
          <a:p>
            <a:pPr marL="115887" indent="-285750" rtl="0">
              <a:spcBef>
                <a:spcPts val="0"/>
              </a:spcBef>
              <a:spcAft>
                <a:spcPts val="0"/>
              </a:spcAft>
              <a:buFont typeface="Arial" panose="020B0604020202020204" pitchFamily="34" charset="0"/>
              <a:buChar char="•"/>
            </a:pPr>
            <a:r>
              <a:rPr lang="es-419" sz="1550"/>
              <a:t>Las direcciones IPv6 unicast globales (GUA) son globalmente únicas y enrutables en Internet IPv6. </a:t>
            </a:r>
          </a:p>
          <a:p>
            <a:pPr marL="115887" indent="-285750" rtl="0">
              <a:spcBef>
                <a:spcPts val="0"/>
              </a:spcBef>
              <a:spcAft>
                <a:spcPts val="0"/>
              </a:spcAft>
              <a:buFont typeface="Arial" panose="020B0604020202020204" pitchFamily="34" charset="0"/>
              <a:buChar char="•"/>
            </a:pPr>
            <a:r>
              <a:rPr lang="es-419" sz="1550"/>
              <a:t>Una dirección link-local IPv6 permite que un dispositivo se comunique con otros dispositivos con IPv6 habilitado en el mismo enlace y solo en ese enlace (subred).</a:t>
            </a:r>
          </a:p>
          <a:p>
            <a:pPr marL="115887" indent="-285750" rtl="0">
              <a:spcBef>
                <a:spcPts val="0"/>
              </a:spcBef>
              <a:spcAft>
                <a:spcPts val="0"/>
              </a:spcAft>
              <a:buFont typeface="Arial" panose="020B0604020202020204" pitchFamily="34" charset="0"/>
              <a:buChar char="•"/>
            </a:pPr>
            <a:r>
              <a:rPr lang="es-419" sz="1550"/>
              <a:t>El comando para configurar un GUA IPv6 en una interfaz es </a:t>
            </a:r>
            <a:r>
              <a:rPr lang="es-419" sz="1550" b="1"/>
              <a:t>ipv6 address</a:t>
            </a:r>
            <a:r>
              <a:rPr lang="es-419" sz="1550"/>
              <a:t> </a:t>
            </a:r>
            <a:r>
              <a:rPr lang="es-419" sz="1550" i="1"/>
              <a:t>ipv6-address/prefix-length</a:t>
            </a:r>
            <a:r>
              <a:rPr lang="es-419" sz="1550"/>
              <a:t> . </a:t>
            </a:r>
          </a:p>
          <a:p>
            <a:pPr marL="115887" indent="-285750" rtl="0">
              <a:spcBef>
                <a:spcPts val="0"/>
              </a:spcBef>
              <a:spcAft>
                <a:spcPts val="0"/>
              </a:spcAft>
              <a:buFont typeface="Arial" panose="020B0604020202020204" pitchFamily="34" charset="0"/>
              <a:buChar char="•"/>
            </a:pPr>
            <a:r>
              <a:rPr lang="es-419" sz="1550"/>
              <a:t>Un dispositivo obtiene una GUA dinámicamente a través de mensajes ICMPv6. Los routers IPv6 envían mensajes RA de ICMPv6 periódicamente, cada 200 segundos, a todos los dispositivos con IPv6 habilitado en la red.</a:t>
            </a:r>
          </a:p>
          <a:p>
            <a:pPr marL="0">
              <a:spcBef>
                <a:spcPts val="0"/>
              </a:spcBef>
              <a:spcAft>
                <a:spcPts val="0"/>
              </a:spcAft>
            </a:pPr>
            <a:endParaRPr lang="en-US" sz="1600" dirty="0"/>
          </a:p>
          <a:p>
            <a:pPr marL="0">
              <a:spcBef>
                <a:spcPts val="0"/>
              </a:spcBef>
              <a:spcAft>
                <a:spcPts val="0"/>
              </a:spcAft>
            </a:pPr>
            <a:endParaRPr lang="en-US" sz="1400" dirty="0"/>
          </a:p>
        </p:txBody>
      </p:sp>
    </p:spTree>
    <p:custDataLst>
      <p:tags r:id="rId1"/>
    </p:custDataLst>
    <p:extLst>
      <p:ext uri="{BB962C8B-B14F-4D97-AF65-F5344CB8AC3E}">
        <p14:creationId xmlns:p14="http://schemas.microsoft.com/office/powerpoint/2010/main" val="2548999575"/>
      </p:ext>
    </p:extLst>
  </p:cSld>
  <p:clrMapOvr>
    <a:masterClrMapping/>
  </p:clrMapOvr>
  <p:transition spd="slow">
    <p:wip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rtl="0"/>
            <a:r>
              <a:rPr lang="es-419" sz="1400">
                <a:latin typeface="Arial" charset="0"/>
              </a:rPr>
              <a:t>Módulo de Práctica y Prueba</a:t>
            </a:r>
            <a:br>
              <a:rPr lang="en-US" dirty="0">
                <a:latin typeface="Arial" charset="0"/>
              </a:rPr>
            </a:br>
            <a:r>
              <a:rPr lang="es-419">
                <a:latin typeface="Arial" charset="0"/>
              </a:rPr>
              <a:t>¿Qué aprendió en este módulo? (Cont.)</a:t>
            </a:r>
          </a:p>
        </p:txBody>
      </p:sp>
      <p:sp>
        <p:nvSpPr>
          <p:cNvPr id="2" name="Content Placeholder 1">
            <a:extLst>
              <a:ext uri="{FF2B5EF4-FFF2-40B4-BE49-F238E27FC236}">
                <a16:creationId xmlns:a16="http://schemas.microsoft.com/office/drawing/2014/main" id="{BAC22E0C-A8B9-7D4B-BC8E-95F5947642E5}"/>
              </a:ext>
            </a:extLst>
          </p:cNvPr>
          <p:cNvSpPr>
            <a:spLocks noGrp="1"/>
          </p:cNvSpPr>
          <p:nvPr>
            <p:ph idx="1"/>
          </p:nvPr>
        </p:nvSpPr>
        <p:spPr>
          <a:xfrm>
            <a:off x="145357" y="722744"/>
            <a:ext cx="8853286" cy="4155319"/>
          </a:xfrm>
        </p:spPr>
        <p:txBody>
          <a:bodyPr/>
          <a:lstStyle/>
          <a:p>
            <a:pPr rtl="0">
              <a:spcBef>
                <a:spcPts val="0"/>
              </a:spcBef>
              <a:spcAft>
                <a:spcPts val="0"/>
              </a:spcAft>
              <a:buFont typeface="Arial" panose="020B0604020202020204" pitchFamily="34" charset="0"/>
              <a:buChar char="•"/>
            </a:pPr>
            <a:r>
              <a:rPr lang="es-419"/>
              <a:t>Los mensajes RA tienen tres métodos: SLAAC, SLAAC con un servidor DHCPv6 stateless y DHCPv6 stateful (sin SLAAC). </a:t>
            </a:r>
          </a:p>
          <a:p>
            <a:pPr rtl="0">
              <a:spcBef>
                <a:spcPts val="0"/>
              </a:spcBef>
              <a:spcAft>
                <a:spcPts val="0"/>
              </a:spcAft>
              <a:buFont typeface="Arial" panose="020B0604020202020204" pitchFamily="34" charset="0"/>
              <a:buChar char="•"/>
            </a:pPr>
            <a:r>
              <a:rPr lang="es-419"/>
              <a:t>La ID de interfaz se puede crear utilizando el proceso EUI-64 o un número de 64 bits generado aleatoriamente. </a:t>
            </a:r>
          </a:p>
          <a:p>
            <a:pPr rtl="0">
              <a:spcBef>
                <a:spcPts val="0"/>
              </a:spcBef>
              <a:spcAft>
                <a:spcPts val="0"/>
              </a:spcAft>
              <a:buFont typeface="Arial" panose="020B0604020202020204" pitchFamily="34" charset="0"/>
              <a:buChar char="•"/>
            </a:pPr>
            <a:r>
              <a:rPr lang="es-419"/>
              <a:t>El proceso EUI utiliza la dirección MAC Ethernet de 48 bits del cliente e inserta otros 16 bits en el medio de la dirección MAC para crear una ID de interfaz de 64 bits.</a:t>
            </a:r>
          </a:p>
          <a:p>
            <a:pPr rtl="0">
              <a:spcBef>
                <a:spcPts val="0"/>
              </a:spcBef>
              <a:spcAft>
                <a:spcPts val="0"/>
              </a:spcAft>
              <a:buFont typeface="Arial" panose="020B0604020202020204" pitchFamily="34" charset="0"/>
              <a:buChar char="•"/>
            </a:pPr>
            <a:r>
              <a:rPr lang="es-419"/>
              <a:t>Dependiendo del sistema operativo, un dispositivo puede usar una ID de interfaz generada aleatoriamente.</a:t>
            </a:r>
          </a:p>
          <a:p>
            <a:pPr rtl="0">
              <a:spcBef>
                <a:spcPts val="0"/>
              </a:spcBef>
              <a:spcAft>
                <a:spcPts val="0"/>
              </a:spcAft>
              <a:buFont typeface="Arial" panose="020B0604020202020204" pitchFamily="34" charset="0"/>
              <a:buChar char="•"/>
            </a:pPr>
            <a:r>
              <a:rPr lang="es-419"/>
              <a:t>Todos los dispositivos IPv6 deben tener una LLA IPv6. Una LLA se puede configurar manualmente o crear dinámicamente. </a:t>
            </a:r>
          </a:p>
          <a:p>
            <a:pPr rtl="0">
              <a:spcBef>
                <a:spcPts val="0"/>
              </a:spcBef>
              <a:spcAft>
                <a:spcPts val="0"/>
              </a:spcAft>
              <a:buFont typeface="Arial" panose="020B0604020202020204" pitchFamily="34" charset="0"/>
              <a:buChar char="•"/>
            </a:pPr>
            <a:r>
              <a:rPr lang="es-419"/>
              <a:t>Los routers Cisco crean automáticamente un LLA IPv6 cada vez que se asigna una GUA a la interfaz. </a:t>
            </a:r>
          </a:p>
          <a:p>
            <a:pPr rtl="0">
              <a:spcBef>
                <a:spcPts val="0"/>
              </a:spcBef>
              <a:spcAft>
                <a:spcPts val="0"/>
              </a:spcAft>
              <a:buFont typeface="Arial" panose="020B0604020202020204" pitchFamily="34" charset="0"/>
              <a:buChar char="•"/>
            </a:pPr>
            <a:r>
              <a:rPr lang="es-419"/>
              <a:t>Existen dos tipos de direcciones multicast de IPv6: direcciones multicast conocidas y direcciones multicast de nodos solicitados. </a:t>
            </a:r>
          </a:p>
          <a:p>
            <a:pPr rtl="0">
              <a:spcBef>
                <a:spcPts val="0"/>
              </a:spcBef>
              <a:spcAft>
                <a:spcPts val="0"/>
              </a:spcAft>
              <a:buFont typeface="Arial" panose="020B0604020202020204" pitchFamily="34" charset="0"/>
              <a:buChar char="•"/>
            </a:pPr>
            <a:r>
              <a:rPr lang="es-419"/>
              <a:t>Dos grupos multicast asignados por IPv6 comunes son: ff02 :: 1 grupo multicast de todos los nodos y ff02 :: 2 grupo multicast de todos los routers.</a:t>
            </a:r>
          </a:p>
          <a:p>
            <a:pPr rtl="0">
              <a:spcBef>
                <a:spcPts val="0"/>
              </a:spcBef>
              <a:spcAft>
                <a:spcPts val="0"/>
              </a:spcAft>
              <a:buFont typeface="Arial" panose="020B0604020202020204" pitchFamily="34" charset="0"/>
              <a:buChar char="•"/>
            </a:pPr>
            <a:r>
              <a:rPr lang="es-419"/>
              <a:t>Una dirección multicast de nodo solicitado es similar a una dirección multicast de todos los nodos. La ventaja de una dirección multicast de nodo solicitado es que se asigna a una dirección especial de multicast de Ethernet.</a:t>
            </a:r>
          </a:p>
          <a:p>
            <a:pPr rtl="0">
              <a:spcBef>
                <a:spcPts val="0"/>
              </a:spcBef>
              <a:spcAft>
                <a:spcPts val="0"/>
              </a:spcAft>
              <a:buFont typeface="Arial" panose="020B0604020202020204" pitchFamily="34" charset="0"/>
              <a:buChar char="•"/>
            </a:pPr>
            <a:r>
              <a:rPr lang="es-419"/>
              <a:t>IPv6 se diseñó teniendo en cuenta las subredes. Se utiliza un campo ID de subred independiente en IPv6 GUA para crear subredes.</a:t>
            </a:r>
          </a:p>
          <a:p>
            <a:pPr marL="0" indent="0">
              <a:spcBef>
                <a:spcPts val="0"/>
              </a:spcBef>
              <a:spcAft>
                <a:spcPts val="0"/>
              </a:spcAft>
              <a:buNone/>
            </a:pPr>
            <a:endParaRPr lang="en-US" sz="1400" dirty="0"/>
          </a:p>
          <a:p>
            <a:pPr marL="0">
              <a:spcBef>
                <a:spcPts val="0"/>
              </a:spcBef>
              <a:spcAft>
                <a:spcPts val="0"/>
              </a:spcAft>
            </a:pPr>
            <a:endParaRPr lang="en-US" sz="1400" dirty="0"/>
          </a:p>
          <a:p>
            <a:pPr marL="0">
              <a:spcBef>
                <a:spcPts val="0"/>
              </a:spcBef>
              <a:spcAft>
                <a:spcPts val="0"/>
              </a:spcAft>
            </a:pPr>
            <a:endParaRPr lang="en-US" sz="1400" dirty="0"/>
          </a:p>
          <a:p>
            <a:pPr marL="0">
              <a:spcBef>
                <a:spcPts val="0"/>
              </a:spcBef>
              <a:spcAft>
                <a:spcPts val="0"/>
              </a:spcAft>
            </a:pPr>
            <a:endParaRPr lang="en-US" sz="1400" dirty="0"/>
          </a:p>
        </p:txBody>
      </p:sp>
    </p:spTree>
    <p:custDataLst>
      <p:tags r:id="rId1"/>
    </p:custDataLst>
    <p:extLst>
      <p:ext uri="{BB962C8B-B14F-4D97-AF65-F5344CB8AC3E}">
        <p14:creationId xmlns:p14="http://schemas.microsoft.com/office/powerpoint/2010/main" val="3500074777"/>
      </p:ext>
    </p:extLst>
  </p:cSld>
  <p:clrMapOvr>
    <a:masterClrMapping/>
  </p:clrMapOvr>
  <p:transition spd="slow">
    <p:wipe/>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a:xfrm>
            <a:off x="1" y="41394"/>
            <a:ext cx="9144000" cy="609056"/>
          </a:xfrm>
        </p:spPr>
        <p:txBody>
          <a:bodyPr/>
          <a:lstStyle/>
          <a:p>
            <a:pPr rtl="0" eaLnBrk="1" hangingPunct="1"/>
            <a:r>
              <a:rPr lang="es-419" sz="1400">
                <a:latin typeface="Arial" charset="0"/>
              </a:rPr>
              <a:t>Módulo 12: Conceptos de WLAN</a:t>
            </a:r>
            <a:br>
              <a:rPr lang="en-US" dirty="0">
                <a:latin typeface="Arial" charset="0"/>
              </a:rPr>
            </a:br>
            <a:r>
              <a:rPr lang="es-419">
                <a:latin typeface="Arial" charset="0"/>
              </a:rPr>
              <a:t>Nuevos Términos y Comandos</a:t>
            </a:r>
          </a:p>
        </p:txBody>
      </p:sp>
      <p:graphicFrame>
        <p:nvGraphicFramePr>
          <p:cNvPr id="9" name="Table 9">
            <a:extLst>
              <a:ext uri="{FF2B5EF4-FFF2-40B4-BE49-F238E27FC236}">
                <a16:creationId xmlns:a16="http://schemas.microsoft.com/office/drawing/2014/main" id="{F2480B83-AF5E-4A70-B69B-F1E3A8FAC758}"/>
              </a:ext>
            </a:extLst>
          </p:cNvPr>
          <p:cNvGraphicFramePr>
            <a:graphicFrameLocks noGrp="1"/>
          </p:cNvGraphicFramePr>
          <p:nvPr>
            <p:ph idx="1"/>
            <p:extLst>
              <p:ext uri="{D42A27DB-BD31-4B8C-83A1-F6EECF244321}">
                <p14:modId xmlns:p14="http://schemas.microsoft.com/office/powerpoint/2010/main" val="2200762915"/>
              </p:ext>
            </p:extLst>
          </p:nvPr>
        </p:nvGraphicFramePr>
        <p:xfrm>
          <a:off x="99152" y="798513"/>
          <a:ext cx="3425283" cy="2286000"/>
        </p:xfrm>
        <a:graphic>
          <a:graphicData uri="http://schemas.openxmlformats.org/drawingml/2006/table">
            <a:tbl>
              <a:tblPr firstRow="1" bandRow="1">
                <a:tableStyleId>{F5AB1C69-6EDB-4FF4-983F-18BD219EF322}</a:tableStyleId>
              </a:tblPr>
              <a:tblGrid>
                <a:gridCol w="3425283">
                  <a:extLst>
                    <a:ext uri="{9D8B030D-6E8A-4147-A177-3AD203B41FA5}">
                      <a16:colId xmlns:a16="http://schemas.microsoft.com/office/drawing/2014/main" val="3270854437"/>
                    </a:ext>
                  </a:extLst>
                </a:gridCol>
              </a:tblGrid>
              <a:tr h="370840">
                <a:tc>
                  <a:txBody>
                    <a:bodyPr/>
                    <a:lstStyle/>
                    <a:p>
                      <a:pPr marL="285750" indent="-285750" rtl="0">
                        <a:buFont typeface="Arial" panose="020B0604020202020204" pitchFamily="34" charset="0"/>
                        <a:buChar char="•"/>
                      </a:pPr>
                      <a:r>
                        <a:rPr lang="es-419" sz="1600" b="0">
                          <a:solidFill>
                            <a:srgbClr val="000000"/>
                          </a:solidFill>
                        </a:rPr>
                        <a:t>Hexteto</a:t>
                      </a:r>
                    </a:p>
                    <a:p>
                      <a:pPr marL="285750" indent="-285750" rtl="0">
                        <a:buFont typeface="Arial" panose="020B0604020202020204" pitchFamily="34" charset="0"/>
                        <a:buChar char="•"/>
                      </a:pPr>
                      <a:r>
                        <a:rPr lang="es-419" sz="1600" b="0">
                          <a:solidFill>
                            <a:srgbClr val="000000"/>
                          </a:solidFill>
                        </a:rPr>
                        <a:t>Link-local address (LLA)  (Dirección local de enlace)</a:t>
                      </a:r>
                    </a:p>
                    <a:p>
                      <a:pPr marL="285750" indent="-285750" rtl="0">
                        <a:buFont typeface="Arial" panose="020B0604020202020204" pitchFamily="34" charset="0"/>
                        <a:buChar char="•"/>
                      </a:pPr>
                      <a:r>
                        <a:rPr lang="es-419" sz="1600" b="0">
                          <a:solidFill>
                            <a:srgbClr val="000000"/>
                          </a:solidFill>
                        </a:rPr>
                        <a:t>ipv6 address</a:t>
                      </a:r>
                    </a:p>
                    <a:p>
                      <a:pPr marL="285750" indent="-285750" rtl="0">
                        <a:buFont typeface="Arial" panose="020B0604020202020204" pitchFamily="34" charset="0"/>
                        <a:buChar char="•"/>
                      </a:pPr>
                      <a:r>
                        <a:rPr lang="es-419" sz="1600" b="0">
                          <a:solidFill>
                            <a:srgbClr val="000000"/>
                          </a:solidFill>
                        </a:rPr>
                        <a:t>show ipv6 interface brief</a:t>
                      </a:r>
                    </a:p>
                    <a:p>
                      <a:pPr marL="285750" indent="-285750" rtl="0">
                        <a:buFont typeface="Arial" panose="020B0604020202020204" pitchFamily="34" charset="0"/>
                        <a:buChar char="•"/>
                      </a:pPr>
                      <a:r>
                        <a:rPr lang="es-419" sz="1600" b="0">
                          <a:solidFill>
                            <a:srgbClr val="000000"/>
                          </a:solidFill>
                        </a:rPr>
                        <a:t>SLAAC</a:t>
                      </a:r>
                    </a:p>
                    <a:p>
                      <a:pPr marL="285750" indent="-285750" rtl="0">
                        <a:buFont typeface="Arial" panose="020B0604020202020204" pitchFamily="34" charset="0"/>
                        <a:buChar char="•"/>
                      </a:pPr>
                      <a:r>
                        <a:rPr lang="es-419" sz="1600" b="0">
                          <a:solidFill>
                            <a:srgbClr val="000000"/>
                          </a:solidFill>
                        </a:rPr>
                        <a:t>Router advertisement (RA) (Anuncio de router)</a:t>
                      </a:r>
                    </a:p>
                    <a:p>
                      <a:pPr marL="285750" indent="-285750" rtl="0">
                        <a:buFont typeface="Arial" panose="020B0604020202020204" pitchFamily="34" charset="0"/>
                        <a:buChar char="•"/>
                      </a:pPr>
                      <a:r>
                        <a:rPr lang="es-419" sz="1600" b="0">
                          <a:solidFill>
                            <a:srgbClr val="000000"/>
                          </a:solidFill>
                        </a:rPr>
                        <a:t>Router solicitation (RS) (Solicitud de router)</a:t>
                      </a:r>
                    </a:p>
                    <a:p>
                      <a:pPr marL="285750" indent="-285750" rtl="0">
                        <a:buFont typeface="Arial" panose="020B0604020202020204" pitchFamily="34" charset="0"/>
                        <a:buChar char="•"/>
                      </a:pPr>
                      <a:r>
                        <a:rPr lang="es-419" sz="1600" b="0">
                          <a:solidFill>
                            <a:srgbClr val="000000"/>
                          </a:solidFill>
                        </a:rPr>
                        <a:t>EUI-64</a:t>
                      </a:r>
                    </a:p>
                    <a:p>
                      <a:pPr marL="285750" indent="-285750" rtl="0">
                        <a:buFont typeface="Arial" panose="020B0604020202020204" pitchFamily="34" charset="0"/>
                        <a:buChar char="•"/>
                      </a:pPr>
                      <a:r>
                        <a:rPr lang="es-419" sz="1600" b="0">
                          <a:solidFill>
                            <a:srgbClr val="000000"/>
                          </a:solidFill>
                        </a:rPr>
                        <a:t>Dirección de multidifusión de nodo solicitado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8796709"/>
                  </a:ext>
                </a:extLst>
              </a:tr>
            </a:tbl>
          </a:graphicData>
        </a:graphic>
      </p:graphicFrame>
    </p:spTree>
    <p:custDataLst>
      <p:tags r:id="rId1"/>
    </p:custDataLst>
    <p:extLst>
      <p:ext uri="{BB962C8B-B14F-4D97-AF65-F5344CB8AC3E}">
        <p14:creationId xmlns:p14="http://schemas.microsoft.com/office/powerpoint/2010/main" val="3271745509"/>
      </p:ext>
    </p:extLst>
  </p:cSld>
  <p:clrMapOvr>
    <a:masterClrMapping/>
  </p:clrMapOvr>
  <p:transition spd="slow">
    <p:wipe/>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4190828277"/>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33"/>
          <p:cNvSpPr>
            <a:spLocks noGrp="1" noChangeArrowheads="1"/>
          </p:cNvSpPr>
          <p:nvPr>
            <p:ph type="title"/>
          </p:nvPr>
        </p:nvSpPr>
        <p:spPr/>
        <p:txBody>
          <a:bodyPr/>
          <a:lstStyle/>
          <a:p>
            <a:pPr rtl="0" eaLnBrk="1" hangingPunct="1"/>
            <a:r>
              <a:rPr lang="es-419"/>
              <a:t>Módulo 12: Actividades</a:t>
            </a:r>
          </a:p>
        </p:txBody>
      </p:sp>
      <p:sp>
        <p:nvSpPr>
          <p:cNvPr id="6147" name="Rectangle 34"/>
          <p:cNvSpPr>
            <a:spLocks noGrp="1" noChangeArrowheads="1"/>
          </p:cNvSpPr>
          <p:nvPr>
            <p:ph idx="1"/>
          </p:nvPr>
        </p:nvSpPr>
        <p:spPr>
          <a:xfrm>
            <a:off x="135598" y="624737"/>
            <a:ext cx="8695135" cy="348414"/>
          </a:xfrm>
        </p:spPr>
        <p:txBody>
          <a:bodyPr/>
          <a:lstStyle/>
          <a:p>
            <a:pPr marL="0" indent="0" rtl="0">
              <a:spcBef>
                <a:spcPct val="30000"/>
              </a:spcBef>
              <a:buNone/>
            </a:pPr>
            <a:r>
              <a:rPr lang="es-419" sz="1600"/>
              <a:t>¿Qué actividades﻿ están asociadas con este módulo?</a:t>
            </a:r>
          </a:p>
          <a:p>
            <a:pPr marL="0" indent="0">
              <a:spcBef>
                <a:spcPct val="30000"/>
              </a:spcBef>
              <a:buNone/>
            </a:pPr>
            <a:endParaRPr lang="en-US" sz="1600" dirty="0"/>
          </a:p>
          <a:p>
            <a:pPr marL="89297" indent="0">
              <a:spcBef>
                <a:spcPct val="30000"/>
              </a:spcBef>
              <a:buNone/>
            </a:pPr>
            <a:endParaRPr lang="en-US" dirty="0"/>
          </a:p>
          <a:p>
            <a:pPr marL="89297" indent="0">
              <a:spcBef>
                <a:spcPct val="30000"/>
              </a:spcBef>
              <a:buNone/>
            </a:pPr>
            <a:endParaRPr lang="en-US" dirty="0"/>
          </a:p>
        </p:txBody>
      </p:sp>
      <p:graphicFrame>
        <p:nvGraphicFramePr>
          <p:cNvPr id="7" name="Content Placeholder 3"/>
          <p:cNvGraphicFramePr>
            <a:graphicFrameLocks/>
          </p:cNvGraphicFramePr>
          <p:nvPr>
            <p:extLst>
              <p:ext uri="{D42A27DB-BD31-4B8C-83A1-F6EECF244321}">
                <p14:modId xmlns:p14="http://schemas.microsoft.com/office/powerpoint/2010/main" val="1570915839"/>
              </p:ext>
            </p:extLst>
          </p:nvPr>
        </p:nvGraphicFramePr>
        <p:xfrm>
          <a:off x="427595" y="973151"/>
          <a:ext cx="8288809" cy="3631452"/>
        </p:xfrm>
        <a:graphic>
          <a:graphicData uri="http://schemas.openxmlformats.org/drawingml/2006/table">
            <a:tbl>
              <a:tblPr firstRow="1" bandRow="1">
                <a:tableStyleId>{5C22544A-7EE6-4342-B048-85BDC9FD1C3A}</a:tableStyleId>
              </a:tblPr>
              <a:tblGrid>
                <a:gridCol w="1137886">
                  <a:extLst>
                    <a:ext uri="{9D8B030D-6E8A-4147-A177-3AD203B41FA5}">
                      <a16:colId xmlns:a16="http://schemas.microsoft.com/office/drawing/2014/main" val="20001"/>
                    </a:ext>
                  </a:extLst>
                </a:gridCol>
                <a:gridCol w="1871143">
                  <a:extLst>
                    <a:ext uri="{9D8B030D-6E8A-4147-A177-3AD203B41FA5}">
                      <a16:colId xmlns:a16="http://schemas.microsoft.com/office/drawing/2014/main" val="3156509146"/>
                    </a:ext>
                  </a:extLst>
                </a:gridCol>
                <a:gridCol w="4109522">
                  <a:extLst>
                    <a:ext uri="{9D8B030D-6E8A-4147-A177-3AD203B41FA5}">
                      <a16:colId xmlns:a16="http://schemas.microsoft.com/office/drawing/2014/main" val="20002"/>
                    </a:ext>
                  </a:extLst>
                </a:gridCol>
                <a:gridCol w="1170258">
                  <a:extLst>
                    <a:ext uri="{9D8B030D-6E8A-4147-A177-3AD203B41FA5}">
                      <a16:colId xmlns:a16="http://schemas.microsoft.com/office/drawing/2014/main" val="20003"/>
                    </a:ext>
                  </a:extLst>
                </a:gridCol>
              </a:tblGrid>
              <a:tr h="316509">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r>
                        <a:rPr lang="es-419" sz="1200"/>
                        <a:t>N.° de página</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s-419" sz="1200"/>
                        <a:t>Tipo de actividad</a:t>
                      </a:r>
                    </a:p>
                  </a:txBody>
                  <a:tcPr marL="68580" marR="68580" marT="34290" marB="34290" anchor="ctr"/>
                </a:tc>
                <a:tc>
                  <a:txBody>
                    <a:bodyPr/>
                    <a:lstStyle/>
                    <a:p>
                      <a:pPr rtl="0"/>
                      <a:r>
                        <a:rPr lang="es-419" sz="1200"/>
                        <a:t>Nombre de la actividad</a:t>
                      </a:r>
                    </a:p>
                  </a:txBody>
                  <a:tcPr marL="68580" marR="68580" marT="34290" marB="34290" anchor="ctr"/>
                </a:tc>
                <a:tc>
                  <a:txBody>
                    <a:bodyPr/>
                    <a:lstStyle/>
                    <a:p>
                      <a:pPr rtl="0"/>
                      <a:r>
                        <a:rPr lang="es-419" sz="1200"/>
                        <a:t>¿Opcional?</a:t>
                      </a:r>
                    </a:p>
                  </a:txBody>
                  <a:tcPr marL="68580" marR="68580" marT="34290" marB="34290" anchor="ctr"/>
                </a:tc>
                <a:extLst>
                  <a:ext uri="{0D108BD9-81ED-4DB2-BD59-A6C34878D82A}">
                    <a16:rowId xmlns:a16="http://schemas.microsoft.com/office/drawing/2014/main" val="10000"/>
                  </a:ext>
                </a:extLst>
              </a:tr>
              <a:tr h="368327">
                <a:tc>
                  <a:txBody>
                    <a:bodyPr/>
                    <a:lstStyle/>
                    <a:p>
                      <a:pPr algn="ctr" rtl="0"/>
                      <a:r>
                        <a:rPr lang="es-419" sz="1100"/>
                        <a:t>12.1.3</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419" sz="1100"/>
                        <a:t>Verifique su comprensión</a:t>
                      </a:r>
                    </a:p>
                  </a:txBody>
                  <a:tcPr marL="68580" marR="68580" marT="34290" marB="34290" anchor="ctr"/>
                </a:tc>
                <a:tc>
                  <a:txBody>
                    <a:bodyPr/>
                    <a:lstStyle/>
                    <a:p>
                      <a:pPr rtl="0"/>
                      <a:r>
                        <a:rPr lang="es-419" sz="1100"/>
                        <a:t>Problemas con IPv4</a:t>
                      </a:r>
                    </a:p>
                  </a:txBody>
                  <a:tcPr marL="68580" marR="68580" marT="34290" marB="34290" anchor="ctr"/>
                </a:tc>
                <a:tc>
                  <a:txBody>
                    <a:bodyPr/>
                    <a:lstStyle/>
                    <a:p>
                      <a:pPr rtl="0"/>
                      <a:r>
                        <a:rPr lang="es-419" sz="1100"/>
                        <a:t>Recomendado</a:t>
                      </a:r>
                    </a:p>
                  </a:txBody>
                  <a:tcPr marL="68580" marR="68580" marT="34290" marB="34290" anchor="ctr"/>
                </a:tc>
                <a:extLst>
                  <a:ext uri="{0D108BD9-81ED-4DB2-BD59-A6C34878D82A}">
                    <a16:rowId xmlns:a16="http://schemas.microsoft.com/office/drawing/2014/main" val="10001"/>
                  </a:ext>
                </a:extLst>
              </a:tr>
              <a:tr h="368327">
                <a:tc>
                  <a:txBody>
                    <a:bodyPr/>
                    <a:lstStyle/>
                    <a:p>
                      <a:pPr algn="ctr" rtl="0"/>
                      <a:r>
                        <a:rPr lang="es-419" sz="1100"/>
                        <a:t>12.2.4</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419" sz="1100"/>
                        <a:t>Actividad</a:t>
                      </a:r>
                    </a:p>
                  </a:txBody>
                  <a:tcPr marL="68580" marR="68580" marT="34290" marB="34290" anchor="ctr"/>
                </a:tc>
                <a:tc>
                  <a:txBody>
                    <a:bodyPr/>
                    <a:lstStyle/>
                    <a:p>
                      <a:pPr rtl="0"/>
                      <a:r>
                        <a:rPr lang="es-419" sz="1100"/>
                        <a:t>Representación de direcciones IPv6</a:t>
                      </a:r>
                    </a:p>
                  </a:txBody>
                  <a:tcPr marL="68580" marR="68580" marT="34290" marB="34290" anchor="ctr"/>
                </a:tc>
                <a:tc>
                  <a:txBody>
                    <a:bodyPr/>
                    <a:lstStyle/>
                    <a:p>
                      <a:pPr rtl="0"/>
                      <a:r>
                        <a:rPr lang="es-419" sz="1100"/>
                        <a:t>Recomendado</a:t>
                      </a:r>
                    </a:p>
                  </a:txBody>
                  <a:tcPr marL="68580" marR="68580" marT="34290" marB="34290" anchor="ctr"/>
                </a:tc>
                <a:extLst>
                  <a:ext uri="{0D108BD9-81ED-4DB2-BD59-A6C34878D82A}">
                    <a16:rowId xmlns:a16="http://schemas.microsoft.com/office/drawing/2014/main" val="10006"/>
                  </a:ext>
                </a:extLst>
              </a:tr>
              <a:tr h="368327">
                <a:tc>
                  <a:txBody>
                    <a:bodyPr/>
                    <a:lstStyle/>
                    <a:p>
                      <a:pPr algn="ctr" rtl="0"/>
                      <a:r>
                        <a:rPr lang="es-419" sz="1100"/>
                        <a:t>12.3.8</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s-419" sz="1100"/>
                        <a:t>Verifique su comprensión</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s-419" sz="1100"/>
                        <a:t>Tipos de direcciones IPv6</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s-419" sz="1100" u="none" strike="noStrike" kern="1200" cap="none" spc="0" normalizeH="0" baseline="0">
                          <a:ln>
                            <a:noFill/>
                          </a:ln>
                          <a:effectLst/>
                          <a:uLnTx/>
                          <a:uFillTx/>
                        </a:rPr>
                        <a:t>Recomendado</a:t>
                      </a:r>
                    </a:p>
                  </a:txBody>
                  <a:tcPr marL="68580" marR="68580" marT="34290" marB="34290" anchor="ctr"/>
                </a:tc>
                <a:extLst>
                  <a:ext uri="{0D108BD9-81ED-4DB2-BD59-A6C34878D82A}">
                    <a16:rowId xmlns:a16="http://schemas.microsoft.com/office/drawing/2014/main" val="10008"/>
                  </a:ext>
                </a:extLst>
              </a:tr>
              <a:tr h="368327">
                <a:tc>
                  <a:txBody>
                    <a:bodyPr/>
                    <a:lstStyle/>
                    <a:p>
                      <a:pPr algn="ctr" rtl="0"/>
                      <a:r>
                        <a:rPr lang="es-419" sz="1100"/>
                        <a:t>12.4.4</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s-419" sz="1100"/>
                        <a:t>Verificador de sintaxis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s-419" sz="1100"/>
                        <a:t>Configuración estática de GUA y LLA</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s-419" sz="1100" u="none" strike="noStrike" kern="1200" cap="none" spc="0" normalizeH="0" baseline="0">
                          <a:ln>
                            <a:noFill/>
                          </a:ln>
                          <a:effectLst/>
                          <a:uLnTx/>
                          <a:uFillTx/>
                        </a:rPr>
                        <a:t>Recomendado</a:t>
                      </a:r>
                    </a:p>
                  </a:txBody>
                  <a:tcPr marL="68580" marR="68580" marT="34290" marB="34290" anchor="ctr"/>
                </a:tc>
                <a:extLst>
                  <a:ext uri="{0D108BD9-81ED-4DB2-BD59-A6C34878D82A}">
                    <a16:rowId xmlns:a16="http://schemas.microsoft.com/office/drawing/2014/main" val="3177432351"/>
                  </a:ext>
                </a:extLst>
              </a:tr>
              <a:tr h="368327">
                <a:tc>
                  <a:txBody>
                    <a:bodyPr/>
                    <a:lstStyle/>
                    <a:p>
                      <a:pPr algn="ctr" rtl="0"/>
                      <a:r>
                        <a:rPr lang="es-419" sz="1100"/>
                        <a:t>12.5.8</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s-419" sz="1100"/>
                        <a:t>Verifique su comprensión</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s-419" sz="1100"/>
                        <a:t>Direccionamiento dinámico para GUA IPv6</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s-419" sz="1100" u="none" strike="noStrike" kern="1200" cap="none" spc="0" normalizeH="0" baseline="0">
                          <a:ln>
                            <a:noFill/>
                          </a:ln>
                          <a:effectLst/>
                          <a:uLnTx/>
                          <a:uFillTx/>
                        </a:rPr>
                        <a:t>Recomendado</a:t>
                      </a:r>
                    </a:p>
                  </a:txBody>
                  <a:tcPr marL="68580" marR="68580" marT="34290" marB="34290" anchor="ctr"/>
                </a:tc>
                <a:extLst>
                  <a:ext uri="{0D108BD9-81ED-4DB2-BD59-A6C34878D82A}">
                    <a16:rowId xmlns:a16="http://schemas.microsoft.com/office/drawing/2014/main" val="4230792547"/>
                  </a:ext>
                </a:extLst>
              </a:tr>
              <a:tr h="368327">
                <a:tc>
                  <a:txBody>
                    <a:bodyPr/>
                    <a:lstStyle/>
                    <a:p>
                      <a:pPr algn="ctr" rtl="0"/>
                      <a:r>
                        <a:rPr lang="es-419" sz="1100"/>
                        <a:t>12.6.5</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s-419" sz="1100"/>
                        <a:t>Verificador de sintaxis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s-419" sz="1100"/>
                        <a:t>Verifique la configuración de la dirección IPv6</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s-419" sz="1100" u="none" strike="noStrike" kern="1200" cap="none" spc="0" normalizeH="0" baseline="0">
                          <a:ln>
                            <a:noFill/>
                          </a:ln>
                          <a:effectLst/>
                          <a:uLnTx/>
                          <a:uFillTx/>
                        </a:rPr>
                        <a:t>Recomendado</a:t>
                      </a:r>
                    </a:p>
                  </a:txBody>
                  <a:tcPr marL="68580" marR="68580" marT="34290" marB="34290" anchor="ctr"/>
                </a:tc>
                <a:extLst>
                  <a:ext uri="{0D108BD9-81ED-4DB2-BD59-A6C34878D82A}">
                    <a16:rowId xmlns:a16="http://schemas.microsoft.com/office/drawing/2014/main" val="2373583044"/>
                  </a:ext>
                </a:extLst>
              </a:tr>
              <a:tr h="368327">
                <a:tc>
                  <a:txBody>
                    <a:bodyPr/>
                    <a:lstStyle/>
                    <a:p>
                      <a:pPr algn="ctr" rtl="0"/>
                      <a:r>
                        <a:rPr lang="es-419" sz="1100"/>
                        <a:t>12.6.6</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s-419" sz="1100"/>
                        <a:t>Packet Tracer</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s-419" sz="1100"/>
                        <a:t>Configurar direccionamiento IPv6</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s-419" sz="1100" u="none" strike="noStrike" kern="1200" cap="none" spc="0" normalizeH="0" baseline="0">
                          <a:ln>
                            <a:noFill/>
                          </a:ln>
                          <a:effectLst/>
                          <a:uLnTx/>
                          <a:uFillTx/>
                        </a:rPr>
                        <a:t>Recomendado</a:t>
                      </a:r>
                    </a:p>
                  </a:txBody>
                  <a:tcPr marL="68580" marR="68580" marT="34290" marB="34290" anchor="ctr"/>
                </a:tc>
                <a:extLst>
                  <a:ext uri="{0D108BD9-81ED-4DB2-BD59-A6C34878D82A}">
                    <a16:rowId xmlns:a16="http://schemas.microsoft.com/office/drawing/2014/main" val="1549783946"/>
                  </a:ext>
                </a:extLst>
              </a:tr>
              <a:tr h="368327">
                <a:tc>
                  <a:txBody>
                    <a:bodyPr/>
                    <a:lstStyle/>
                    <a:p>
                      <a:pPr algn="ctr" rtl="0"/>
                      <a:r>
                        <a:rPr lang="es-419" sz="1100"/>
                        <a:t>12.7.4</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s-419" sz="1100"/>
                        <a:t>creación de prototipos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s-419" sz="1100"/>
                        <a:t>Identificar direcciones IPv6</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s-419" sz="1100" u="none" strike="noStrike" kern="1200" cap="none" spc="0" normalizeH="0" baseline="0">
                          <a:ln>
                            <a:noFill/>
                          </a:ln>
                          <a:effectLst/>
                          <a:uLnTx/>
                          <a:uFillTx/>
                        </a:rPr>
                        <a:t>Recomendado</a:t>
                      </a:r>
                    </a:p>
                  </a:txBody>
                  <a:tcPr marL="68580" marR="68580" marT="34290" marB="34290" anchor="ctr"/>
                </a:tc>
                <a:extLst>
                  <a:ext uri="{0D108BD9-81ED-4DB2-BD59-A6C34878D82A}">
                    <a16:rowId xmlns:a16="http://schemas.microsoft.com/office/drawing/2014/main" val="1102784487"/>
                  </a:ext>
                </a:extLst>
              </a:tr>
              <a:tr h="368327">
                <a:tc>
                  <a:txBody>
                    <a:bodyPr/>
                    <a:lstStyle/>
                    <a:p>
                      <a:pPr algn="ctr" rtl="0"/>
                      <a:r>
                        <a:rPr lang="es-419" sz="1100"/>
                        <a:t>12.8.5</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419" sz="1100"/>
                        <a:t>Verifique su comprensión</a:t>
                      </a:r>
                    </a:p>
                  </a:txBody>
                  <a:tcPr marL="68580" marR="68580" marT="34290" marB="34290" anchor="ctr"/>
                </a:tc>
                <a:tc>
                  <a:txBody>
                    <a:bodyPr/>
                    <a:lstStyle/>
                    <a:p>
                      <a:pPr rtl="0"/>
                      <a:r>
                        <a:rPr lang="es-419" sz="1100"/>
                        <a:t>División de subredes de una red IPv6</a:t>
                      </a:r>
                    </a:p>
                  </a:txBody>
                  <a:tcPr marL="68580" marR="68580" marT="34290" marB="34290" anchor="ctr"/>
                </a:tc>
                <a:tc>
                  <a:txBody>
                    <a:bodyPr/>
                    <a:lstStyle/>
                    <a:p>
                      <a:pPr rtl="0"/>
                      <a:r>
                        <a:rPr lang="es-419" sz="1100"/>
                        <a:t>Recomendado</a:t>
                      </a:r>
                    </a:p>
                  </a:txBody>
                  <a:tcPr marL="68580" marR="68580" marT="34290" marB="34290" anchor="ctr"/>
                </a:tc>
                <a:extLst>
                  <a:ext uri="{0D108BD9-81ED-4DB2-BD59-A6C34878D82A}">
                    <a16:rowId xmlns:a16="http://schemas.microsoft.com/office/drawing/2014/main" val="2851136469"/>
                  </a:ext>
                </a:extLst>
              </a:tr>
            </a:tbl>
          </a:graphicData>
        </a:graphic>
      </p:graphicFrame>
    </p:spTree>
    <p:custDataLst>
      <p:tags r:id="rId1"/>
    </p:custDataLst>
    <p:extLst>
      <p:ext uri="{BB962C8B-B14F-4D97-AF65-F5344CB8AC3E}">
        <p14:creationId xmlns:p14="http://schemas.microsoft.com/office/powerpoint/2010/main" val="2145273728"/>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33"/>
          <p:cNvSpPr>
            <a:spLocks noGrp="1" noChangeArrowheads="1"/>
          </p:cNvSpPr>
          <p:nvPr>
            <p:ph type="title"/>
          </p:nvPr>
        </p:nvSpPr>
        <p:spPr/>
        <p:txBody>
          <a:bodyPr/>
          <a:lstStyle/>
          <a:p>
            <a:pPr rtl="0" eaLnBrk="1" hangingPunct="1"/>
            <a:r>
              <a:rPr lang="es-419"/>
              <a:t>Módulo 12: Actividades (continuación)</a:t>
            </a:r>
          </a:p>
        </p:txBody>
      </p:sp>
      <p:sp>
        <p:nvSpPr>
          <p:cNvPr id="6147" name="Rectangle 34"/>
          <p:cNvSpPr>
            <a:spLocks noGrp="1" noChangeArrowheads="1"/>
          </p:cNvSpPr>
          <p:nvPr>
            <p:ph idx="1"/>
          </p:nvPr>
        </p:nvSpPr>
        <p:spPr>
          <a:xfrm>
            <a:off x="135598" y="624737"/>
            <a:ext cx="8695135" cy="348414"/>
          </a:xfrm>
        </p:spPr>
        <p:txBody>
          <a:bodyPr/>
          <a:lstStyle/>
          <a:p>
            <a:pPr marL="0" indent="0" rtl="0">
              <a:spcBef>
                <a:spcPct val="30000"/>
              </a:spcBef>
              <a:buNone/>
            </a:pPr>
            <a:r>
              <a:rPr lang="es-419" sz="1600"/>
              <a:t>¿Qué actividades﻿ están asociadas con este módulo?</a:t>
            </a:r>
          </a:p>
          <a:p>
            <a:pPr marL="0" indent="0">
              <a:spcBef>
                <a:spcPct val="30000"/>
              </a:spcBef>
              <a:buNone/>
            </a:pPr>
            <a:endParaRPr lang="en-US" sz="1600" dirty="0"/>
          </a:p>
          <a:p>
            <a:pPr marL="89297" indent="0">
              <a:spcBef>
                <a:spcPct val="30000"/>
              </a:spcBef>
              <a:buNone/>
            </a:pPr>
            <a:endParaRPr lang="en-US" dirty="0"/>
          </a:p>
          <a:p>
            <a:pPr marL="89297" indent="0">
              <a:spcBef>
                <a:spcPct val="30000"/>
              </a:spcBef>
              <a:buNone/>
            </a:pPr>
            <a:endParaRPr lang="en-US" dirty="0"/>
          </a:p>
        </p:txBody>
      </p:sp>
      <p:graphicFrame>
        <p:nvGraphicFramePr>
          <p:cNvPr id="7" name="Content Placeholder 3"/>
          <p:cNvGraphicFramePr>
            <a:graphicFrameLocks/>
          </p:cNvGraphicFramePr>
          <p:nvPr>
            <p:extLst>
              <p:ext uri="{D42A27DB-BD31-4B8C-83A1-F6EECF244321}">
                <p14:modId xmlns:p14="http://schemas.microsoft.com/office/powerpoint/2010/main" val="9072025"/>
              </p:ext>
            </p:extLst>
          </p:nvPr>
        </p:nvGraphicFramePr>
        <p:xfrm>
          <a:off x="427595" y="973151"/>
          <a:ext cx="8288809" cy="1825350"/>
        </p:xfrm>
        <a:graphic>
          <a:graphicData uri="http://schemas.openxmlformats.org/drawingml/2006/table">
            <a:tbl>
              <a:tblPr firstRow="1" bandRow="1">
                <a:tableStyleId>{5C22544A-7EE6-4342-B048-85BDC9FD1C3A}</a:tableStyleId>
              </a:tblPr>
              <a:tblGrid>
                <a:gridCol w="1137886">
                  <a:extLst>
                    <a:ext uri="{9D8B030D-6E8A-4147-A177-3AD203B41FA5}">
                      <a16:colId xmlns:a16="http://schemas.microsoft.com/office/drawing/2014/main" val="20001"/>
                    </a:ext>
                  </a:extLst>
                </a:gridCol>
                <a:gridCol w="1871143">
                  <a:extLst>
                    <a:ext uri="{9D8B030D-6E8A-4147-A177-3AD203B41FA5}">
                      <a16:colId xmlns:a16="http://schemas.microsoft.com/office/drawing/2014/main" val="3156509146"/>
                    </a:ext>
                  </a:extLst>
                </a:gridCol>
                <a:gridCol w="4109522">
                  <a:extLst>
                    <a:ext uri="{9D8B030D-6E8A-4147-A177-3AD203B41FA5}">
                      <a16:colId xmlns:a16="http://schemas.microsoft.com/office/drawing/2014/main" val="20002"/>
                    </a:ext>
                  </a:extLst>
                </a:gridCol>
                <a:gridCol w="1170258">
                  <a:extLst>
                    <a:ext uri="{9D8B030D-6E8A-4147-A177-3AD203B41FA5}">
                      <a16:colId xmlns:a16="http://schemas.microsoft.com/office/drawing/2014/main" val="20003"/>
                    </a:ext>
                  </a:extLst>
                </a:gridCol>
              </a:tblGrid>
              <a:tr h="316509">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r>
                        <a:rPr lang="es-419" sz="1200"/>
                        <a:t>N.° de página</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s-419" sz="1200"/>
                        <a:t>Tipo de actividad</a:t>
                      </a:r>
                    </a:p>
                  </a:txBody>
                  <a:tcPr marL="68580" marR="68580" marT="34290" marB="34290" anchor="ctr"/>
                </a:tc>
                <a:tc>
                  <a:txBody>
                    <a:bodyPr/>
                    <a:lstStyle/>
                    <a:p>
                      <a:pPr rtl="0"/>
                      <a:r>
                        <a:rPr lang="es-419" sz="1200"/>
                        <a:t>Nombre de la actividad</a:t>
                      </a:r>
                    </a:p>
                  </a:txBody>
                  <a:tcPr marL="68580" marR="68580" marT="34290" marB="34290" anchor="ctr"/>
                </a:tc>
                <a:tc>
                  <a:txBody>
                    <a:bodyPr/>
                    <a:lstStyle/>
                    <a:p>
                      <a:pPr rtl="0"/>
                      <a:r>
                        <a:rPr lang="es-419" sz="1200"/>
                        <a:t>¿Opcional?</a:t>
                      </a:r>
                    </a:p>
                  </a:txBody>
                  <a:tcPr marL="68580" marR="68580" marT="34290" marB="34290" anchor="ctr"/>
                </a:tc>
                <a:extLst>
                  <a:ext uri="{0D108BD9-81ED-4DB2-BD59-A6C34878D82A}">
                    <a16:rowId xmlns:a16="http://schemas.microsoft.com/office/drawing/2014/main" val="10000"/>
                  </a:ext>
                </a:extLst>
              </a:tr>
              <a:tr h="368327">
                <a:tc>
                  <a:txBody>
                    <a:bodyPr/>
                    <a:lstStyle/>
                    <a:p>
                      <a:pPr algn="ctr" rtl="0"/>
                      <a:r>
                        <a:rPr lang="es-419" sz="1100"/>
                        <a:t>12.9.1</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419" sz="1100"/>
                        <a:t>Packet Tracer</a:t>
                      </a:r>
                    </a:p>
                  </a:txBody>
                  <a:tcPr marL="68580" marR="68580" marT="34290" marB="34290" anchor="ctr"/>
                </a:tc>
                <a:tc>
                  <a:txBody>
                    <a:bodyPr/>
                    <a:lstStyle/>
                    <a:p>
                      <a:pPr rtl="0"/>
                      <a:r>
                        <a:rPr lang="es-419" sz="1100"/>
                        <a:t>Implementación de un esquema de direccionamiento IPv6 dividido en subredes</a:t>
                      </a:r>
                    </a:p>
                  </a:txBody>
                  <a:tcPr marL="68580" marR="68580" marT="34290" marB="34290" anchor="ctr"/>
                </a:tc>
                <a:tc>
                  <a:txBody>
                    <a:bodyPr/>
                    <a:lstStyle/>
                    <a:p>
                      <a:pPr rtl="0"/>
                      <a:r>
                        <a:rPr lang="es-419" sz="1100"/>
                        <a:t>Recomendado</a:t>
                      </a:r>
                    </a:p>
                  </a:txBody>
                  <a:tcPr marL="68580" marR="68580" marT="34290" marB="34290" anchor="ctr"/>
                </a:tc>
                <a:extLst>
                  <a:ext uri="{0D108BD9-81ED-4DB2-BD59-A6C34878D82A}">
                    <a16:rowId xmlns:a16="http://schemas.microsoft.com/office/drawing/2014/main" val="10001"/>
                  </a:ext>
                </a:extLst>
              </a:tr>
              <a:tr h="368327">
                <a:tc>
                  <a:txBody>
                    <a:bodyPr/>
                    <a:lstStyle/>
                    <a:p>
                      <a:pPr algn="ctr" rtl="0"/>
                      <a:r>
                        <a:rPr lang="es-419" sz="1100"/>
                        <a:t>12.9.2</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419" sz="1100"/>
                        <a:t>Packet Tracer Modo Físico</a:t>
                      </a:r>
                    </a:p>
                  </a:txBody>
                  <a:tcPr marL="68580" marR="68580" marT="34290" marB="34290" anchor="ctr"/>
                </a:tc>
                <a:tc>
                  <a:txBody>
                    <a:bodyPr/>
                    <a:lstStyle/>
                    <a:p>
                      <a:pPr rtl="0"/>
                      <a:r>
                        <a:rPr lang="es-419" sz="1100"/>
                        <a:t>Packet Tracer - Configurar direcciones IPv6 en dispositivos de red - Modo físico</a:t>
                      </a:r>
                    </a:p>
                  </a:txBody>
                  <a:tcPr marL="68580" marR="68580" marT="34290" marB="34290" anchor="ctr"/>
                </a:tc>
                <a:tc>
                  <a:txBody>
                    <a:bodyPr/>
                    <a:lstStyle/>
                    <a:p>
                      <a:pPr rtl="0"/>
                      <a:r>
                        <a:rPr lang="es-419" sz="1100">
                          <a:solidFill>
                            <a:schemeClr val="tx1"/>
                          </a:solidFill>
                        </a:rPr>
                        <a:t>Recomendado</a:t>
                      </a:r>
                    </a:p>
                  </a:txBody>
                  <a:tcPr marL="68580" marR="68580" marT="34290" marB="34290" anchor="ctr"/>
                </a:tc>
                <a:extLst>
                  <a:ext uri="{0D108BD9-81ED-4DB2-BD59-A6C34878D82A}">
                    <a16:rowId xmlns:a16="http://schemas.microsoft.com/office/drawing/2014/main" val="3741598208"/>
                  </a:ext>
                </a:extLst>
              </a:tr>
              <a:tr h="368327">
                <a:tc>
                  <a:txBody>
                    <a:bodyPr/>
                    <a:lstStyle/>
                    <a:p>
                      <a:pPr algn="ctr" rtl="0"/>
                      <a:r>
                        <a:rPr lang="es-419" sz="1100"/>
                        <a:t>12.9.2</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419" sz="1100"/>
                        <a:t>creación de prototipos</a:t>
                      </a:r>
                    </a:p>
                  </a:txBody>
                  <a:tcPr marL="68580" marR="68580" marT="34290" marB="34290" anchor="ctr"/>
                </a:tc>
                <a:tc>
                  <a:txBody>
                    <a:bodyPr/>
                    <a:lstStyle/>
                    <a:p>
                      <a:pPr rtl="0"/>
                      <a:r>
                        <a:rPr lang="es-419" sz="1100"/>
                        <a:t>Configurar direcciones IPv6 en dispositivos de red</a:t>
                      </a:r>
                    </a:p>
                  </a:txBody>
                  <a:tcPr marL="68580" marR="68580" marT="34290" marB="34290" anchor="ctr"/>
                </a:tc>
                <a:tc>
                  <a:txBody>
                    <a:bodyPr/>
                    <a:lstStyle/>
                    <a:p>
                      <a:pPr rtl="0"/>
                      <a:r>
                        <a:rPr lang="es-419" sz="1100"/>
                        <a:t>Recomendado</a:t>
                      </a:r>
                    </a:p>
                  </a:txBody>
                  <a:tcPr marL="68580" marR="68580" marT="34290" marB="34290" anchor="ctr"/>
                </a:tc>
                <a:extLst>
                  <a:ext uri="{0D108BD9-81ED-4DB2-BD59-A6C34878D82A}">
                    <a16:rowId xmlns:a16="http://schemas.microsoft.com/office/drawing/2014/main" val="10006"/>
                  </a:ext>
                </a:extLst>
              </a:tr>
              <a:tr h="368327">
                <a:tc>
                  <a:txBody>
                    <a:bodyPr/>
                    <a:lstStyle/>
                    <a:p>
                      <a:pPr algn="ctr" rtl="0"/>
                      <a:r>
                        <a:rPr lang="es-419" sz="1100"/>
                        <a:t>12.9.4</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419" sz="1100"/>
                        <a:t>Preguntas del módulo</a:t>
                      </a:r>
                    </a:p>
                  </a:txBody>
                  <a:tcPr marL="68580" marR="68580" marT="34290" marB="34290" anchor="ctr"/>
                </a:tc>
                <a:tc>
                  <a:txBody>
                    <a:bodyPr/>
                    <a:lstStyle/>
                    <a:p>
                      <a:pPr rtl="0"/>
                      <a:r>
                        <a:rPr lang="es-419" sz="1100"/>
                        <a:t>Asignación de direcciones IPv6</a:t>
                      </a:r>
                    </a:p>
                  </a:txBody>
                  <a:tcPr marL="68580" marR="68580" marT="34290" marB="34290" anchor="ctr"/>
                </a:tc>
                <a:tc>
                  <a:txBody>
                    <a:bodyPr/>
                    <a:lstStyle/>
                    <a:p>
                      <a:pPr rtl="0"/>
                      <a:r>
                        <a:rPr lang="es-419" sz="1100">
                          <a:solidFill>
                            <a:schemeClr val="tx1"/>
                          </a:solidFill>
                        </a:rPr>
                        <a:t>Recomendado</a:t>
                      </a:r>
                    </a:p>
                  </a:txBody>
                  <a:tcPr marL="68580" marR="68580" marT="34290" marB="34290" anchor="ctr"/>
                </a:tc>
                <a:extLst>
                  <a:ext uri="{0D108BD9-81ED-4DB2-BD59-A6C34878D82A}">
                    <a16:rowId xmlns:a16="http://schemas.microsoft.com/office/drawing/2014/main" val="429811871"/>
                  </a:ext>
                </a:extLst>
              </a:tr>
            </a:tbl>
          </a:graphicData>
        </a:graphic>
      </p:graphicFrame>
    </p:spTree>
    <p:custDataLst>
      <p:tags r:id="rId1"/>
    </p:custDataLst>
    <p:extLst>
      <p:ext uri="{BB962C8B-B14F-4D97-AF65-F5344CB8AC3E}">
        <p14:creationId xmlns:p14="http://schemas.microsoft.com/office/powerpoint/2010/main" val="1517141854"/>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s-419"/>
              <a:t>Módulo 12: Mejores prácticas</a:t>
            </a:r>
          </a:p>
        </p:txBody>
      </p:sp>
      <p:sp>
        <p:nvSpPr>
          <p:cNvPr id="11266" name="Rectangle 34"/>
          <p:cNvSpPr>
            <a:spLocks noGrp="1" noChangeArrowheads="1"/>
          </p:cNvSpPr>
          <p:nvPr>
            <p:ph idx="1"/>
          </p:nvPr>
        </p:nvSpPr>
        <p:spPr>
          <a:xfrm>
            <a:off x="145357" y="798944"/>
            <a:ext cx="8853286" cy="4041019"/>
          </a:xfrm>
        </p:spPr>
        <p:txBody>
          <a:bodyPr/>
          <a:lstStyle/>
          <a:p>
            <a:pPr marL="0" indent="0" rtl="0">
              <a:lnSpc>
                <a:spcPct val="85000"/>
              </a:lnSpc>
              <a:spcBef>
                <a:spcPct val="30000"/>
              </a:spcBef>
              <a:buNone/>
            </a:pPr>
            <a:r>
              <a:rPr lang="es-419" sz="1600"/>
              <a:t>Antes de enseñar el Módulo #12, el instructor debe:</a:t>
            </a:r>
          </a:p>
          <a:p>
            <a:pPr rtl="0">
              <a:lnSpc>
                <a:spcPct val="85000"/>
              </a:lnSpc>
              <a:spcBef>
                <a:spcPct val="30000"/>
              </a:spcBef>
              <a:buFont typeface="Arial" panose="020B0604020202020204" pitchFamily="34" charset="0"/>
              <a:buChar char="•"/>
            </a:pPr>
            <a:r>
              <a:rPr lang="es-419" sz="1600"/>
              <a:t>Revisar las actividades y evaluaciones de este módulo.</a:t>
            </a:r>
          </a:p>
          <a:p>
            <a:pPr rtl="0">
              <a:lnSpc>
                <a:spcPct val="85000"/>
              </a:lnSpc>
              <a:spcBef>
                <a:spcPct val="30000"/>
              </a:spcBef>
              <a:buFont typeface="Arial" panose="020B0604020202020204" pitchFamily="34" charset="0"/>
              <a:buChar char="•"/>
            </a:pPr>
            <a:r>
              <a:rPr lang="es-419" sz="1600"/>
              <a:t>Tratar de incluir la mayor cantidad de preguntas que sean posibles, con el fin de mantener a los estudiantes concentrados durante la presentación.</a:t>
            </a:r>
          </a:p>
          <a:p>
            <a:pPr marL="0" indent="0" rtl="0" eaLnBrk="1" hangingPunct="1">
              <a:lnSpc>
                <a:spcPct val="85000"/>
              </a:lnSpc>
              <a:spcBef>
                <a:spcPct val="30000"/>
              </a:spcBef>
              <a:buNone/>
            </a:pPr>
            <a:r>
              <a:rPr lang="es-419" sz="1600"/>
              <a:t>Tema 12.1</a:t>
            </a:r>
          </a:p>
          <a:p>
            <a:pPr lvl="1" rtl="0">
              <a:lnSpc>
                <a:spcPct val="85000"/>
              </a:lnSpc>
              <a:spcBef>
                <a:spcPct val="30000"/>
              </a:spcBef>
            </a:pPr>
            <a:r>
              <a:rPr lang="es-419" sz="1600"/>
              <a:t>Pregunte a los estudiantes o tenga un debate en clase</a:t>
            </a:r>
          </a:p>
          <a:p>
            <a:pPr lvl="2" rtl="0">
              <a:lnSpc>
                <a:spcPct val="85000"/>
              </a:lnSpc>
              <a:spcBef>
                <a:spcPct val="30000"/>
              </a:spcBef>
            </a:pPr>
            <a:r>
              <a:rPr lang="es-419" sz="1600"/>
              <a:t>¿Cuáles son los motivos del agotamiento de direcciones IPv4?</a:t>
            </a:r>
          </a:p>
          <a:p>
            <a:pPr lvl="2" rtl="0">
              <a:lnSpc>
                <a:spcPct val="85000"/>
              </a:lnSpc>
              <a:spcBef>
                <a:spcPct val="30000"/>
              </a:spcBef>
            </a:pPr>
            <a:r>
              <a:rPr lang="es-419" sz="1600"/>
              <a:t>Analice los tres tipos de técnicas de migración IPv6.</a:t>
            </a:r>
          </a:p>
          <a:p>
            <a:pPr marL="0" indent="0" rtl="0">
              <a:lnSpc>
                <a:spcPct val="85000"/>
              </a:lnSpc>
              <a:spcBef>
                <a:spcPct val="30000"/>
              </a:spcBef>
              <a:buNone/>
            </a:pPr>
            <a:r>
              <a:rPr lang="es-419" sz="1600"/>
              <a:t>Tema 12.2</a:t>
            </a:r>
          </a:p>
          <a:p>
            <a:pPr lvl="1" rtl="0">
              <a:lnSpc>
                <a:spcPct val="85000"/>
              </a:lnSpc>
              <a:spcBef>
                <a:spcPct val="30000"/>
              </a:spcBef>
            </a:pPr>
            <a:r>
              <a:rPr lang="es-419" sz="1600"/>
              <a:t>Pregunte a los estudiantes o tenga un debate en clase</a:t>
            </a:r>
          </a:p>
          <a:p>
            <a:pPr lvl="2" rtl="0">
              <a:lnSpc>
                <a:spcPct val="85000"/>
              </a:lnSpc>
              <a:spcBef>
                <a:spcPct val="30000"/>
              </a:spcBef>
            </a:pPr>
            <a:r>
              <a:rPr lang="es-419" sz="1600"/>
              <a:t>En la pizarra trabajar a través de varios ejemplos de compresión de direcciones IPv6.</a:t>
            </a:r>
          </a:p>
          <a:p>
            <a:pPr lvl="2" rtl="0">
              <a:lnSpc>
                <a:spcPct val="85000"/>
              </a:lnSpc>
              <a:spcBef>
                <a:spcPct val="30000"/>
              </a:spcBef>
            </a:pPr>
            <a:r>
              <a:rPr lang="es-419" sz="1600"/>
              <a:t>Explique por qué sólo puede haber una instancia de dos puntos «።» en una dirección IPv6.</a:t>
            </a:r>
          </a:p>
          <a:p>
            <a:pPr eaLnBrk="1" hangingPunct="1">
              <a:lnSpc>
                <a:spcPct val="85000"/>
              </a:lnSpc>
              <a:spcBef>
                <a:spcPct val="30000"/>
              </a:spcBef>
            </a:pPr>
            <a:endParaRPr lang="en-US" dirty="0"/>
          </a:p>
          <a:p>
            <a:pPr lvl="1">
              <a:lnSpc>
                <a:spcPct val="85000"/>
              </a:lnSpc>
              <a:spcBef>
                <a:spcPct val="30000"/>
              </a:spcBef>
            </a:pPr>
            <a:endParaRPr lang="en-US" dirty="0"/>
          </a:p>
          <a:p>
            <a:pPr lvl="1">
              <a:lnSpc>
                <a:spcPct val="85000"/>
              </a:lnSpc>
              <a:spcBef>
                <a:spcPct val="30000"/>
              </a:spcBef>
            </a:pPr>
            <a:endParaRPr lang="en-US" dirty="0"/>
          </a:p>
          <a:p>
            <a:pPr lvl="1">
              <a:lnSpc>
                <a:spcPct val="85000"/>
              </a:lnSpc>
              <a:spcBef>
                <a:spcPct val="30000"/>
              </a:spcBef>
            </a:pPr>
            <a:endParaRPr lang="en-US" dirty="0"/>
          </a:p>
          <a:p>
            <a:pPr eaLnBrk="1" hangingPunct="1">
              <a:lnSpc>
                <a:spcPct val="85000"/>
              </a:lnSpc>
              <a:spcBef>
                <a:spcPct val="30000"/>
              </a:spcBef>
            </a:pPr>
            <a:endParaRPr lang="en-US" dirty="0"/>
          </a:p>
          <a:p>
            <a:pPr marL="630238" lvl="2" indent="-214313">
              <a:buFont typeface="Arial" panose="020B0604020202020204" pitchFamily="34" charset="0"/>
              <a:buChar char="•"/>
            </a:pPr>
            <a:endParaRPr lang="en-US" sz="1200" dirty="0"/>
          </a:p>
          <a:p>
            <a:pPr marL="630238" lvl="2" indent="-214313">
              <a:buFont typeface="Arial" panose="020B0604020202020204" pitchFamily="34" charset="0"/>
              <a:buChar char="•"/>
            </a:pPr>
            <a:endParaRPr lang="en-US" sz="1500" dirty="0"/>
          </a:p>
          <a:p>
            <a:pPr eaLnBrk="1" hangingPunct="1">
              <a:lnSpc>
                <a:spcPct val="85000"/>
              </a:lnSpc>
              <a:spcBef>
                <a:spcPct val="30000"/>
              </a:spcBef>
            </a:pPr>
            <a:endParaRPr lang="en-US" b="1" dirty="0">
              <a:solidFill>
                <a:srgbClr val="FF0000"/>
              </a:solidFill>
            </a:endParaRPr>
          </a:p>
          <a:p>
            <a:pPr eaLnBrk="1" hangingPunct="1">
              <a:lnSpc>
                <a:spcPct val="85000"/>
              </a:lnSpc>
              <a:spcBef>
                <a:spcPct val="30000"/>
              </a:spcBef>
            </a:pPr>
            <a:endParaRPr lang="en-US" dirty="0"/>
          </a:p>
        </p:txBody>
      </p:sp>
    </p:spTree>
    <p:custDataLst>
      <p:tags r:id="rId1"/>
    </p:custDataLst>
    <p:extLst>
      <p:ext uri="{BB962C8B-B14F-4D97-AF65-F5344CB8AC3E}">
        <p14:creationId xmlns:p14="http://schemas.microsoft.com/office/powerpoint/2010/main" val="2109317603"/>
      </p:ext>
    </p:extLst>
  </p:cSld>
  <p:clrMapOvr>
    <a:masterClrMapping/>
  </p:clrMapOvr>
  <p:transition spd="slow">
    <p:wip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5"/>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ITE7_Chp1_Example-1" id="{4A20ED44-3835-F149-9AE4-C332C230E09E}" vid="{AFB5BC48-58F8-AD45-912F-AE2AD65EB6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12244</TotalTime>
  <Words>6849</Words>
  <Application>Microsoft Office PowerPoint</Application>
  <PresentationFormat>On-screen Show (16:9)</PresentationFormat>
  <Paragraphs>759</Paragraphs>
  <Slides>65</Slides>
  <Notes>63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65</vt:i4>
      </vt:variant>
    </vt:vector>
  </HeadingPairs>
  <TitlesOfParts>
    <vt:vector size="71" baseType="lpstr">
      <vt:lpstr>CiscoSans ExtraLight</vt:lpstr>
      <vt:lpstr>Arial</vt:lpstr>
      <vt:lpstr>Calibri</vt:lpstr>
      <vt:lpstr>Courier New</vt:lpstr>
      <vt:lpstr>Wingdings</vt:lpstr>
      <vt:lpstr>Default Theme</vt:lpstr>
      <vt:lpstr>Módulo 12: Direccionamiento IPv6</vt:lpstr>
      <vt:lpstr>Materiales del instructor – Módulo 12: Guía de planificación.</vt:lpstr>
      <vt:lpstr>¿Qué esperar en este módulo?</vt:lpstr>
      <vt:lpstr>¿Qué esperar en este módulo? (cont.)</vt:lpstr>
      <vt:lpstr>Verifique su Conocimiento</vt:lpstr>
      <vt:lpstr>Actividades de Packet Tracer de Modo Físico</vt:lpstr>
      <vt:lpstr>Módulo 12: Actividades</vt:lpstr>
      <vt:lpstr>Módulo 12: Actividades (continuación)</vt:lpstr>
      <vt:lpstr>Módulo 12: Mejores prácticas</vt:lpstr>
      <vt:lpstr>Módulo 12: Buenas prácticas (Continuación)</vt:lpstr>
      <vt:lpstr>Módulo 12: Buenas prácticas (Continuación)</vt:lpstr>
      <vt:lpstr>Módulo 12: Buenas prácticas (Continuación)</vt:lpstr>
      <vt:lpstr>Módulo 12: direccionamiento IPv6</vt:lpstr>
      <vt:lpstr>Objetivos del módulo</vt:lpstr>
      <vt:lpstr>Objetivos del Módulo (Cont.)</vt:lpstr>
      <vt:lpstr>12.1 Problemas de IPv4</vt:lpstr>
      <vt:lpstr>Problemas de IPv4 Necesidad de IPv6</vt:lpstr>
      <vt:lpstr>Problemas con IPv4 Coexistencia de IPv4 e IPv6</vt:lpstr>
      <vt:lpstr>12.2 Representación de dirección IPv6</vt:lpstr>
      <vt:lpstr>Representación de direcciones IPv6 Formatos de direccionesIPv6</vt:lpstr>
      <vt:lpstr>Representación de dirección IPv6  Regla 1 - Omitir el cero inicial</vt:lpstr>
      <vt:lpstr>Representación de dirección IPv6  Regla 2 - Dos puntos</vt:lpstr>
      <vt:lpstr>12.3 Tipos de direcciones IPv6</vt:lpstr>
      <vt:lpstr>Tipos de direcciones IPv6 Unicast, Multicast, Anycast</vt:lpstr>
      <vt:lpstr>Tipos de direcciones IPv6 Longitud de prefijo IPv6</vt:lpstr>
      <vt:lpstr>Tipos de direcciones IPv6 Tipos de direcciones Unicast de IPv6</vt:lpstr>
      <vt:lpstr>Tipos de direcciones IPv6 Nota sobre la dirección local única</vt:lpstr>
      <vt:lpstr>Tipos de direcciones IPv6 IPv6 GUA</vt:lpstr>
      <vt:lpstr>Tipos de direcciones IPv6 Estructura GUA de IPv6</vt:lpstr>
      <vt:lpstr>Tipos de direcciones IPv6 LLA</vt:lpstr>
      <vt:lpstr>12.4 Configuración estática GUA y LLA</vt:lpstr>
      <vt:lpstr>Configuración Estática de GUA y LLA  Configuración Estática de GUA en un Router</vt:lpstr>
      <vt:lpstr>Configuración estática de GUA y LLA Configuración estática de GUA en un host de Windows</vt:lpstr>
      <vt:lpstr>Configuración estática de GUA y LLA Configuración de Gua estática de una dirección Link-Local Unicast</vt:lpstr>
      <vt:lpstr>12.5 Direccionamiento dinámico para GUA IPv6</vt:lpstr>
      <vt:lpstr>Direccionamiento dinámico para GUA IPv6  Mensajes RS y RA</vt:lpstr>
      <vt:lpstr>Direccionamiento dinámico para GUA IPv6  Método 1: SLAAC</vt:lpstr>
      <vt:lpstr>Direccionamiento dinámico para GUA IPv6  Método 2: SLAAC y DHCP sin estado</vt:lpstr>
      <vt:lpstr>Direccionamiento dinámico para GUA IPv6  Método 3: DHCPv6 con estado</vt:lpstr>
      <vt:lpstr>Direccionamiento dinámico para IPv6 GUAs Proceso EUI-64 vs Generado aleatoriamente</vt:lpstr>
      <vt:lpstr>Direccionamiento dinámico para GUA  IPv6 Proceso EUI-64</vt:lpstr>
      <vt:lpstr>Direccionamiento dinámico para IPv6 GUAs ID de interfaz generados aleatoriamente</vt:lpstr>
      <vt:lpstr>12.6 Direccionamiento dinámico para LLAS IPv6</vt:lpstr>
      <vt:lpstr>Direccionamiento dinámico para LLAS IPv6 LLAs Dinámicas</vt:lpstr>
      <vt:lpstr>Direccionamiento dinámico para LLAS IPv6 LLAs Dinámicas en Windows</vt:lpstr>
      <vt:lpstr>Direccionamiento Dinámico para LLAS IPv6 LLAs Dinámicas en Routers Cisco</vt:lpstr>
      <vt:lpstr>Dirección dinámica para las LLAS IPv6 Verificar la configuración de direcciones IPv6</vt:lpstr>
      <vt:lpstr>Módulo de Práctica y Prueba Packet Tracer – Configurar el direccionamiento IPv6</vt:lpstr>
      <vt:lpstr>12.7 – Dirección Multicast de IPv6</vt:lpstr>
      <vt:lpstr>Direcciones Multicast de IPv6 Direcciones Multicast de IPv6 Asignadas</vt:lpstr>
      <vt:lpstr>Direcciones Multicast de IPv6 Direcciones Multicast de IPv6 conocidas</vt:lpstr>
      <vt:lpstr>Direcciones multicast de IPv6 Direcciones multicast de IPv6 de nodo solicitado</vt:lpstr>
      <vt:lpstr>Módulo de Práctica y Prueba Laboratorio — Identificar direcciones IPv6</vt:lpstr>
      <vt:lpstr>12.8 — División de subredes de una red IPv6</vt:lpstr>
      <vt:lpstr>División de una red IPv6 en subredes  División en subredes mediante la ID de subred</vt:lpstr>
      <vt:lpstr>Subnetear una red IPv6 Ejemplo de subneteo IPv6</vt:lpstr>
      <vt:lpstr>Subnetear una red IPv6 Asignación de subred IPv6</vt:lpstr>
      <vt:lpstr>Subnetear una red IPv6 Router configurado con subredes IPv6</vt:lpstr>
      <vt:lpstr>2.9 Módulo de Práctica y Prueba</vt:lpstr>
      <vt:lpstr>Módulo de Práctica y Prueba Packet Tracer – Implementación de un esquema de direccionamiento IPv6 dividido en subredes</vt:lpstr>
      <vt:lpstr>Práctica de Módulo y Quiz  Packet Tracer - Configurar direcciones IPv6 en dispositivos de red - Modo Físico  Lab — Configurar direcciones IPv6 en dispositivos de red</vt:lpstr>
      <vt:lpstr>Módulo de Práctica y Prueba ¿Qué aprendió en este módulo?</vt:lpstr>
      <vt:lpstr>Módulo de Práctica y Prueba ¿Qué aprendió en este módulo? (Cont.)</vt:lpstr>
      <vt:lpstr>Módulo 12: Conceptos de WLAN Nuevos Términos y Comandos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Basic Switch and End Device Configuration</dc:title>
  <dc:creator>Stephanie Harvey</dc:creator>
  <cp:lastModifiedBy>Jeff Luman -X (jluman - UNICON INC at Cisco)</cp:lastModifiedBy>
  <cp:revision>397</cp:revision>
  <dcterms:created xsi:type="dcterms:W3CDTF">2019-10-18T06:21:22Z</dcterms:created>
  <dcterms:modified xsi:type="dcterms:W3CDTF">2021-04-16T20:04:19Z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ies>
</file>