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9.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0.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1.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22.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23.xml" ContentType="application/vnd.openxmlformats-officedocument.presentationml.tags+xml"/>
  <Override PartName="/ppt/notesSlides/notesSlide65.xml" ContentType="application/vnd.openxmlformats-officedocument.presentationml.notesSlide+xml"/>
  <Override PartName="/ppt/tags/tag24.xml" ContentType="application/vnd.openxmlformats-officedocument.presentationml.tags+xml"/>
  <Override PartName="/ppt/notesSlides/notesSlide66.xml" ContentType="application/vnd.openxmlformats-officedocument.presentationml.notesSlide+xml"/>
  <Override PartName="/ppt/tags/tag25.xml" ContentType="application/vnd.openxmlformats-officedocument.presentationml.tags+xml"/>
  <Override PartName="/ppt/notesSlides/notesSlide67.xml" ContentType="application/vnd.openxmlformats-officedocument.presentationml.notesSlide+xml"/>
  <Override PartName="/ppt/tags/tag26.xml" ContentType="application/vnd.openxmlformats-officedocument.presentationml.tags+xml"/>
  <Override PartName="/ppt/notesSlides/notesSlide68.xml" ContentType="application/vnd.openxmlformats-officedocument.presentationml.notesSlide+xml"/>
  <Override PartName="/ppt/tags/tag27.xml" ContentType="application/vnd.openxmlformats-officedocument.presentationml.tags+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3"/>
  </p:notesMasterIdLst>
  <p:sldIdLst>
    <p:sldId id="513" r:id="rId2"/>
    <p:sldId id="1191" r:id="rId3"/>
    <p:sldId id="1195" r:id="rId4"/>
    <p:sldId id="1071" r:id="rId5"/>
    <p:sldId id="1053" r:id="rId6"/>
    <p:sldId id="1076" r:id="rId7"/>
    <p:sldId id="763" r:id="rId8"/>
    <p:sldId id="1144" r:id="rId9"/>
    <p:sldId id="1052" r:id="rId10"/>
    <p:sldId id="1190" r:id="rId11"/>
    <p:sldId id="1192" r:id="rId12"/>
    <p:sldId id="876" r:id="rId13"/>
    <p:sldId id="860" r:id="rId14"/>
    <p:sldId id="759" r:id="rId15"/>
    <p:sldId id="1108" r:id="rId16"/>
    <p:sldId id="1145" r:id="rId17"/>
    <p:sldId id="1146" r:id="rId18"/>
    <p:sldId id="1147" r:id="rId19"/>
    <p:sldId id="1148" r:id="rId20"/>
    <p:sldId id="1056" r:id="rId21"/>
    <p:sldId id="1149" r:id="rId22"/>
    <p:sldId id="1150" r:id="rId23"/>
    <p:sldId id="1151" r:id="rId24"/>
    <p:sldId id="1152" r:id="rId25"/>
    <p:sldId id="1103" r:id="rId26"/>
    <p:sldId id="1153" r:id="rId27"/>
    <p:sldId id="1154" r:id="rId28"/>
    <p:sldId id="1155" r:id="rId29"/>
    <p:sldId id="1104" r:id="rId30"/>
    <p:sldId id="1156" r:id="rId31"/>
    <p:sldId id="1157" r:id="rId32"/>
    <p:sldId id="1158" r:id="rId33"/>
    <p:sldId id="1159" r:id="rId34"/>
    <p:sldId id="1160" r:id="rId35"/>
    <p:sldId id="1161" r:id="rId36"/>
    <p:sldId id="1162" r:id="rId37"/>
    <p:sldId id="1163" r:id="rId38"/>
    <p:sldId id="1164" r:id="rId39"/>
    <p:sldId id="1194" r:id="rId40"/>
    <p:sldId id="1140" r:id="rId41"/>
    <p:sldId id="1165" r:id="rId42"/>
    <p:sldId id="1166" r:id="rId43"/>
    <p:sldId id="1167" r:id="rId44"/>
    <p:sldId id="1168" r:id="rId45"/>
    <p:sldId id="1169" r:id="rId46"/>
    <p:sldId id="1170" r:id="rId47"/>
    <p:sldId id="1171" r:id="rId48"/>
    <p:sldId id="1172" r:id="rId49"/>
    <p:sldId id="1173" r:id="rId50"/>
    <p:sldId id="1139" r:id="rId51"/>
    <p:sldId id="1174" r:id="rId52"/>
    <p:sldId id="1175" r:id="rId53"/>
    <p:sldId id="1176" r:id="rId54"/>
    <p:sldId id="1177" r:id="rId55"/>
    <p:sldId id="1138" r:id="rId56"/>
    <p:sldId id="1178" r:id="rId57"/>
    <p:sldId id="1179" r:id="rId58"/>
    <p:sldId id="1180" r:id="rId59"/>
    <p:sldId id="1181" r:id="rId60"/>
    <p:sldId id="1182" r:id="rId61"/>
    <p:sldId id="1184" r:id="rId62"/>
    <p:sldId id="1183" r:id="rId63"/>
    <p:sldId id="957" r:id="rId64"/>
    <p:sldId id="1185" r:id="rId65"/>
    <p:sldId id="1186" r:id="rId66"/>
    <p:sldId id="1187" r:id="rId67"/>
    <p:sldId id="1137" r:id="rId68"/>
    <p:sldId id="1188" r:id="rId69"/>
    <p:sldId id="1189" r:id="rId70"/>
    <p:sldId id="874" r:id="rId71"/>
    <p:sldId id="291" r:id="rId72"/>
  </p:sldIdLst>
  <p:sldSz cx="9144000" cy="5143500" type="screen16x9"/>
  <p:notesSz cx="6858000" cy="9144000"/>
  <p:custDataLst>
    <p:tags r:id="rId7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8"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James Riedmueller" initials="JR" lastIdx="4" clrIdx="5">
    <p:extLst>
      <p:ext uri="{19B8F6BF-5375-455C-9EA6-DF929625EA0E}">
        <p15:presenceInfo xmlns:p15="http://schemas.microsoft.com/office/powerpoint/2012/main" userId="S::james.riedmueller@janusresearch.com::b99d3b23-48e9-4972-b41f-686df6a8cf32" providerId="AD"/>
      </p:ext>
    </p:extLst>
  </p:cmAuthor>
  <p:cmAuthor id="6" name="Anna Bolen-Testa" initials="AB" lastIdx="1" clrIdx="6">
    <p:extLst>
      <p:ext uri="{19B8F6BF-5375-455C-9EA6-DF929625EA0E}">
        <p15:presenceInfo xmlns:p15="http://schemas.microsoft.com/office/powerpoint/2012/main" userId="S-1-5-21-650795749-649990105-1978746762-71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0" autoAdjust="0"/>
    <p:restoredTop sz="75163" autoAdjust="0"/>
  </p:normalViewPr>
  <p:slideViewPr>
    <p:cSldViewPr snapToGrid="0" showGuides="1">
      <p:cViewPr varScale="1">
        <p:scale>
          <a:sx n="64" d="100"/>
          <a:sy n="64" d="100"/>
        </p:scale>
        <p:origin x="1224" y="3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4/16/2021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Programa de la Academia de Redes de Cisco</a:t>
            </a:r>
          </a:p>
          <a:p>
            <a:pPr rtl="0">
              <a:buFontTx/>
              <a:buNone/>
            </a:pPr>
            <a:r>
              <a:rPr lang="es-419" b="0" baseline="0"/>
              <a:t>Introducción a Redes v</a:t>
            </a:r>
            <a:r>
              <a:rPr lang="es-419" b="0"/>
              <a:t>7.0 (ITN)</a:t>
            </a:r>
          </a:p>
          <a:p>
            <a:pPr rtl="0"/>
            <a:r>
              <a:rPr lang="es-419"/>
              <a:t>Módulo 17: Construir una red pequeña</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13</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a:t>17.0.2</a:t>
            </a:r>
          </a:p>
        </p:txBody>
      </p:sp>
    </p:spTree>
    <p:extLst>
      <p:ext uri="{BB962C8B-B14F-4D97-AF65-F5344CB8AC3E}">
        <p14:creationId xmlns:p14="http://schemas.microsoft.com/office/powerpoint/2010/main" val="1734445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17.1 – Dispositivos de una red pequeña</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17.1 – Dispositivos de una red pequeña</a:t>
            </a:r>
          </a:p>
          <a:p>
            <a:pPr rtl="0"/>
            <a:r>
              <a:rPr lang="es-419"/>
              <a:t>17.1.1 – Topologías de redes pequeñas</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17.1 – Dispositivos de una red pequeña</a:t>
            </a:r>
          </a:p>
          <a:p>
            <a:pPr rtl="0"/>
            <a:r>
              <a:rPr lang="es-419"/>
              <a:t>17.1.2 – Selección de dispositivos para redes pequeñas</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2385235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17.1 – Dispositivos de una red pequeña</a:t>
            </a:r>
          </a:p>
          <a:p>
            <a:pPr rtl="0"/>
            <a:r>
              <a:rPr lang="es-419"/>
              <a:t>17.1.3 – Asignación de direcciones IP para redes pequeñas</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012842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17.1 – Dispositivos de una red pequeña</a:t>
            </a:r>
          </a:p>
          <a:p>
            <a:pPr rtl="0"/>
            <a:r>
              <a:rPr lang="es-419"/>
              <a:t>17.1.4 – Redundancia en redes pequeñas</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2565241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17.1 – Dispositivos de una red pequeña</a:t>
            </a:r>
          </a:p>
          <a:p>
            <a:pPr rtl="0"/>
            <a:r>
              <a:rPr lang="es-419"/>
              <a:t>17.1.5 – Administración de tráfico</a:t>
            </a:r>
          </a:p>
          <a:p>
            <a:pPr rtl="0"/>
            <a:r>
              <a:rPr lang="es-419"/>
              <a:t>17.1.6 — Compruebe su comprensión — Dispositivos en una red pequeña</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235384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17.2 – Aplicaciones y protocolos de redes pequeñas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17.2 – Aplicaciones y protocolos de redes pequeñas</a:t>
            </a:r>
          </a:p>
          <a:p>
            <a:pPr rtl="0"/>
            <a:r>
              <a:rPr lang="es-419"/>
              <a:t>17.2.1 – Aplicaciones comunes</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1936976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17.2 – Aplicaciones y protocolos de redes pequeñas</a:t>
            </a:r>
          </a:p>
          <a:p>
            <a:pPr rtl="0"/>
            <a:r>
              <a:rPr lang="es-419"/>
              <a:t>17.2.2 – Protocolos comunes</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2911410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17.2 – Aplicaciones y protocolos de redes pequeñas</a:t>
            </a:r>
          </a:p>
          <a:p>
            <a:pPr rtl="0"/>
            <a:r>
              <a:rPr lang="es-419"/>
              <a:t>17.2.2 — Protocolos comunes (cont.)</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3788507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17.2 – Aplicaciones y protocolos de redes pequeñas</a:t>
            </a:r>
          </a:p>
          <a:p>
            <a:pPr rtl="0"/>
            <a:r>
              <a:rPr lang="es-419"/>
              <a:t>17.2.3 – Aplicaciones de voz y video</a:t>
            </a:r>
          </a:p>
          <a:p>
            <a:pPr rtl="0"/>
            <a:r>
              <a:rPr lang="es-419"/>
              <a:t>17.2.4 — Verifique su conocimiento — Aplicaciones y protocolos de redes pequeñas</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384764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17.0 Construir una red pequeña</a:t>
            </a:r>
          </a:p>
          <a:p>
            <a:pPr rtl="0"/>
            <a:r>
              <a:rPr lang="es-419"/>
              <a:t>17.3 Crecimiento hacia redes más grandes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17.3 – Crecimiento hacia redes más grandes</a:t>
            </a:r>
          </a:p>
          <a:p>
            <a:pPr rtl="0"/>
            <a:r>
              <a:rPr lang="es-419"/>
              <a:t>17.3.1 – Crecimiento de redes pequeñas</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2253705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17.3 – Crecimiento hacia redes más grandes</a:t>
            </a:r>
          </a:p>
          <a:p>
            <a:pPr rtl="0"/>
            <a:r>
              <a:rPr lang="es-419"/>
              <a:t>17.3.2 – Análisis de protocolos</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1518496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17.3 – Crecimiento hacia redes más grandes</a:t>
            </a:r>
          </a:p>
          <a:p>
            <a:pPr rtl="0"/>
            <a:r>
              <a:rPr lang="es-419"/>
              <a:t>17.3.3 – Uso de la red por parte de los empleados</a:t>
            </a:r>
          </a:p>
          <a:p>
            <a:pPr rtl="0"/>
            <a:r>
              <a:rPr lang="es-419"/>
              <a:t>17.3.4 — Verifique su conocimiento — Crecimiento hacia redes más grandes</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620451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17.0 Construir una red pequeña</a:t>
            </a:r>
          </a:p>
          <a:p>
            <a:pPr rtl="0"/>
            <a:r>
              <a:rPr lang="es-419"/>
              <a:t>17.4 Verificar la conectividad</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17.4.1 — Verificar la conectividad con Ping</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040356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17.4.1 — Verificar la conectividad con Ping (Cont.)</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521877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rtl="0"/>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17.4.2 – Ping extendido</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1988846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17.4.3 — Verificar la conectividad con Traceroute</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1225926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17.4.3 — Verificar la conectividad con Traceroute (Cont.)</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2156343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17.4.3 — Verificar la conectividad con Traceroute (Cont.)</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36084038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17.4.4 – Comando traceroute extendido</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19016930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17.4.4 — Traceroute extendido (cont.)</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2616482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17.4.5 – Línea de base de red</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8418669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17.4.6 – Lab – Prueba de la latencia de la red con los comandos ping y traceroute</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3729084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17.0 Construir una red pequeña</a:t>
            </a:r>
          </a:p>
          <a:p>
            <a:pPr rtl="0"/>
            <a:r>
              <a:rPr lang="es-419"/>
              <a:t>17.5 Comandos de Host y de IOS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1652868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17.5 Comandos de Host y de IOS</a:t>
            </a:r>
          </a:p>
          <a:p>
            <a:pPr rtl="0"/>
            <a:r>
              <a:rPr lang="es-419"/>
              <a:t>17.5.1 — Configuración de IP en un host Windows</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691620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rtl="0"/>
              <a:t>6</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17.5 Comandos de Host y de IOS</a:t>
            </a:r>
          </a:p>
          <a:p>
            <a:pPr rtl="0"/>
            <a:r>
              <a:rPr lang="es-419"/>
              <a:t>17.5.2 — Configuración de IP en un host Linux</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14075714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17.5 Comandos de Host y de IOS</a:t>
            </a:r>
          </a:p>
          <a:p>
            <a:pPr rtl="0"/>
            <a:r>
              <a:rPr lang="es-419"/>
              <a:t>17.5.3 — Configuración de IP en un host macOS</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11619261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17.5 Comandos de Host y de IOS</a:t>
            </a:r>
          </a:p>
          <a:p>
            <a:pPr rtl="0"/>
            <a:r>
              <a:rPr lang="es-419"/>
              <a:t>17.5.4 – El comando arp</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24404310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17.5 Comandos de Host y de IOS</a:t>
            </a:r>
          </a:p>
          <a:p>
            <a:pPr rtl="0"/>
            <a:r>
              <a:rPr lang="es-419"/>
              <a:t>17.5.5 – Repaso de comandos show comunes</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42313168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17.5 Comandos de Host y de IOS</a:t>
            </a:r>
          </a:p>
          <a:p>
            <a:pPr rtl="0"/>
            <a:r>
              <a:rPr lang="es-419"/>
              <a:t>17.5.6 – El comando show cdp neighbors</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33235437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17.5 Comandos de Host y de IOS</a:t>
            </a:r>
          </a:p>
          <a:p>
            <a:pPr rtl="0"/>
            <a:r>
              <a:rPr lang="es-419"/>
              <a:t>17.5.7 – El comando show ip interface brief.</a:t>
            </a:r>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21148889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17.5 Comandos de Host y de IOS</a:t>
            </a:r>
          </a:p>
          <a:p>
            <a:pPr rtl="0"/>
            <a:r>
              <a:rPr lang="es-419"/>
              <a:t>17.5.8 – Video – El comando show version</a:t>
            </a:r>
          </a:p>
        </p:txBody>
      </p:sp>
      <p:sp>
        <p:nvSpPr>
          <p:cNvPr id="4" name="Slide Number Placeholder 3"/>
          <p:cNvSpPr>
            <a:spLocks noGrp="1"/>
          </p:cNvSpPr>
          <p:nvPr>
            <p:ph type="sldNum" sz="quarter" idx="5"/>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17010348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17.5 Comandos de Host y de IOS</a:t>
            </a:r>
          </a:p>
          <a:p>
            <a:pPr rtl="0"/>
            <a:r>
              <a:rPr lang="es-419"/>
              <a:t>17.5.9 — Packet Tracer — Interpretar el resultado del comando show</a:t>
            </a:r>
          </a:p>
        </p:txBody>
      </p:sp>
      <p:sp>
        <p:nvSpPr>
          <p:cNvPr id="4" name="Slide Number Placeholder 3"/>
          <p:cNvSpPr>
            <a:spLocks noGrp="1"/>
          </p:cNvSpPr>
          <p:nvPr>
            <p:ph type="sldNum" sz="quarter" idx="5"/>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30705618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17636478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17.6 – Metodologías para la solución de problemas</a:t>
            </a:r>
          </a:p>
          <a:p>
            <a:pPr rtl="0"/>
            <a:r>
              <a:rPr lang="es-419"/>
              <a:t>17.6.1 – Enfoques para la solución de problemas básicos</a:t>
            </a:r>
          </a:p>
        </p:txBody>
      </p:sp>
      <p:sp>
        <p:nvSpPr>
          <p:cNvPr id="4" name="Slide Number Placeholder 3"/>
          <p:cNvSpPr>
            <a:spLocks noGrp="1"/>
          </p:cNvSpPr>
          <p:nvPr>
            <p:ph type="sldNum" sz="quarter" idx="5"/>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858914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7</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17.6 – Metodologías para la solución de problemas</a:t>
            </a:r>
          </a:p>
          <a:p>
            <a:pPr rtl="0"/>
            <a:r>
              <a:rPr lang="es-419"/>
              <a:t>17.6.2 – ¿Solucionar o escalar?</a:t>
            </a:r>
          </a:p>
        </p:txBody>
      </p:sp>
      <p:sp>
        <p:nvSpPr>
          <p:cNvPr id="4" name="Slide Number Placeholder 3"/>
          <p:cNvSpPr>
            <a:spLocks noGrp="1"/>
          </p:cNvSpPr>
          <p:nvPr>
            <p:ph type="sldNum" sz="quarter" idx="5"/>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9504025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17.6 – Metodologías para la solución de problemas</a:t>
            </a:r>
          </a:p>
          <a:p>
            <a:pPr rtl="0"/>
            <a:r>
              <a:rPr lang="es-419"/>
              <a:t>17.6.3 – El comando debug</a:t>
            </a:r>
          </a:p>
        </p:txBody>
      </p:sp>
      <p:sp>
        <p:nvSpPr>
          <p:cNvPr id="4" name="Slide Number Placeholder 3"/>
          <p:cNvSpPr>
            <a:spLocks noGrp="1"/>
          </p:cNvSpPr>
          <p:nvPr>
            <p:ph type="sldNum" sz="quarter" idx="5"/>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16878604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17.6 – Metodologías para la solución de problemas</a:t>
            </a:r>
          </a:p>
          <a:p>
            <a:pPr rtl="0"/>
            <a:r>
              <a:rPr lang="es-419"/>
              <a:t>17.6.4 – El comando terminal monitor</a:t>
            </a:r>
          </a:p>
          <a:p>
            <a:pPr rtl="0"/>
            <a:r>
              <a:rPr lang="es-419"/>
              <a:t>17.6.5 — Verifique su conocimiento — Metodologías de solución de problemas</a:t>
            </a:r>
          </a:p>
        </p:txBody>
      </p:sp>
      <p:sp>
        <p:nvSpPr>
          <p:cNvPr id="4" name="Slide Number Placeholder 3"/>
          <p:cNvSpPr>
            <a:spLocks noGrp="1"/>
          </p:cNvSpPr>
          <p:nvPr>
            <p:ph type="sldNum" sz="quarter" idx="5"/>
          </p:nvPr>
        </p:nvSpPr>
        <p:spPr/>
        <p:txBody>
          <a:bodyPr/>
          <a:lstStyle/>
          <a:p>
            <a:pPr rtl="0"/>
            <a:fld id="{5641018C-6CAF-B84E-B92C-ECB119457FBA}" type="slidenum">
              <a:rPr/>
              <a:t>54</a:t>
            </a:fld>
            <a:endParaRPr/>
          </a:p>
        </p:txBody>
      </p:sp>
    </p:spTree>
    <p:extLst>
      <p:ext uri="{BB962C8B-B14F-4D97-AF65-F5344CB8AC3E}">
        <p14:creationId xmlns:p14="http://schemas.microsoft.com/office/powerpoint/2010/main" val="5481719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55</a:t>
            </a:fld>
            <a:endParaRPr/>
          </a:p>
        </p:txBody>
      </p:sp>
    </p:spTree>
    <p:extLst>
      <p:ext uri="{BB962C8B-B14F-4D97-AF65-F5344CB8AC3E}">
        <p14:creationId xmlns:p14="http://schemas.microsoft.com/office/powerpoint/2010/main" val="42881064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17.7 – Escenarios para la solución de problemas</a:t>
            </a:r>
          </a:p>
          <a:p>
            <a:pPr rtl="0"/>
            <a:r>
              <a:rPr lang="es-419"/>
              <a:t>17.7.1 — Problemas de funcionamiento dúplex y discordancia</a:t>
            </a:r>
          </a:p>
        </p:txBody>
      </p:sp>
      <p:sp>
        <p:nvSpPr>
          <p:cNvPr id="4" name="Slide Number Placeholder 3"/>
          <p:cNvSpPr>
            <a:spLocks noGrp="1"/>
          </p:cNvSpPr>
          <p:nvPr>
            <p:ph type="sldNum" sz="quarter" idx="5"/>
          </p:nvPr>
        </p:nvSpPr>
        <p:spPr/>
        <p:txBody>
          <a:bodyPr/>
          <a:lstStyle/>
          <a:p>
            <a:pPr rtl="0"/>
            <a:fld id="{5641018C-6CAF-B84E-B92C-ECB119457FBA}" type="slidenum">
              <a:rPr/>
              <a:t>56</a:t>
            </a:fld>
            <a:endParaRPr/>
          </a:p>
        </p:txBody>
      </p:sp>
    </p:spTree>
    <p:extLst>
      <p:ext uri="{BB962C8B-B14F-4D97-AF65-F5344CB8AC3E}">
        <p14:creationId xmlns:p14="http://schemas.microsoft.com/office/powerpoint/2010/main" val="29719165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17.7 – Escenarios para la solución de problemas</a:t>
            </a:r>
          </a:p>
          <a:p>
            <a:pPr rtl="0"/>
            <a:r>
              <a:rPr lang="es-419"/>
              <a:t>17.7.2 – Problemas de asignación de direcciones IP en dispositivos IOS</a:t>
            </a:r>
          </a:p>
        </p:txBody>
      </p:sp>
      <p:sp>
        <p:nvSpPr>
          <p:cNvPr id="4" name="Slide Number Placeholder 3"/>
          <p:cNvSpPr>
            <a:spLocks noGrp="1"/>
          </p:cNvSpPr>
          <p:nvPr>
            <p:ph type="sldNum" sz="quarter" idx="5"/>
          </p:nvPr>
        </p:nvSpPr>
        <p:spPr/>
        <p:txBody>
          <a:bodyPr/>
          <a:lstStyle/>
          <a:p>
            <a:pPr rtl="0"/>
            <a:fld id="{5641018C-6CAF-B84E-B92C-ECB119457FBA}" type="slidenum">
              <a:rPr/>
              <a:t>57</a:t>
            </a:fld>
            <a:endParaRPr/>
          </a:p>
        </p:txBody>
      </p:sp>
    </p:spTree>
    <p:extLst>
      <p:ext uri="{BB962C8B-B14F-4D97-AF65-F5344CB8AC3E}">
        <p14:creationId xmlns:p14="http://schemas.microsoft.com/office/powerpoint/2010/main" val="37240725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17.7 – Escenarios para la solución de problemas</a:t>
            </a:r>
          </a:p>
          <a:p>
            <a:pPr rtl="0"/>
            <a:r>
              <a:rPr lang="es-419"/>
              <a:t>17.7.3 – Problemas de asignación de direcciones IP en dispositivos finales</a:t>
            </a:r>
          </a:p>
        </p:txBody>
      </p:sp>
      <p:sp>
        <p:nvSpPr>
          <p:cNvPr id="4" name="Slide Number Placeholder 3"/>
          <p:cNvSpPr>
            <a:spLocks noGrp="1"/>
          </p:cNvSpPr>
          <p:nvPr>
            <p:ph type="sldNum" sz="quarter" idx="5"/>
          </p:nvPr>
        </p:nvSpPr>
        <p:spPr/>
        <p:txBody>
          <a:bodyPr/>
          <a:lstStyle/>
          <a:p>
            <a:pPr rtl="0"/>
            <a:fld id="{5641018C-6CAF-B84E-B92C-ECB119457FBA}" type="slidenum">
              <a:rPr/>
              <a:t>58</a:t>
            </a:fld>
            <a:endParaRPr/>
          </a:p>
        </p:txBody>
      </p:sp>
    </p:spTree>
    <p:extLst>
      <p:ext uri="{BB962C8B-B14F-4D97-AF65-F5344CB8AC3E}">
        <p14:creationId xmlns:p14="http://schemas.microsoft.com/office/powerpoint/2010/main" val="358389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17.7 – Escenarios para la solución de problemas</a:t>
            </a:r>
          </a:p>
          <a:p>
            <a:pPr rtl="0"/>
            <a:r>
              <a:rPr lang="es-419"/>
              <a:t>17.7.4 – Problemas con el gateway predeterminado</a:t>
            </a:r>
          </a:p>
        </p:txBody>
      </p:sp>
      <p:sp>
        <p:nvSpPr>
          <p:cNvPr id="4" name="Slide Number Placeholder 3"/>
          <p:cNvSpPr>
            <a:spLocks noGrp="1"/>
          </p:cNvSpPr>
          <p:nvPr>
            <p:ph type="sldNum" sz="quarter" idx="5"/>
          </p:nvPr>
        </p:nvSpPr>
        <p:spPr/>
        <p:txBody>
          <a:bodyPr/>
          <a:lstStyle/>
          <a:p>
            <a:pPr rtl="0"/>
            <a:fld id="{5641018C-6CAF-B84E-B92C-ECB119457FBA}" type="slidenum">
              <a:rPr/>
              <a:t>59</a:t>
            </a:fld>
            <a:endParaRPr/>
          </a:p>
        </p:txBody>
      </p:sp>
    </p:spTree>
    <p:extLst>
      <p:ext uri="{BB962C8B-B14F-4D97-AF65-F5344CB8AC3E}">
        <p14:creationId xmlns:p14="http://schemas.microsoft.com/office/powerpoint/2010/main" val="30432465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17.7 – Escenarios para la solución de problemas</a:t>
            </a:r>
          </a:p>
          <a:p>
            <a:pPr rtl="0"/>
            <a:r>
              <a:rPr lang="es-419"/>
              <a:t>17.7.5 – Solución de problemas de DNS</a:t>
            </a:r>
          </a:p>
        </p:txBody>
      </p:sp>
      <p:sp>
        <p:nvSpPr>
          <p:cNvPr id="4" name="Slide Number Placeholder 3"/>
          <p:cNvSpPr>
            <a:spLocks noGrp="1"/>
          </p:cNvSpPr>
          <p:nvPr>
            <p:ph type="sldNum" sz="quarter" idx="5"/>
          </p:nvPr>
        </p:nvSpPr>
        <p:spPr/>
        <p:txBody>
          <a:bodyPr/>
          <a:lstStyle/>
          <a:p>
            <a:pPr rtl="0"/>
            <a:fld id="{5641018C-6CAF-B84E-B92C-ECB119457FBA}" type="slidenum">
              <a:rPr/>
              <a:t>60</a:t>
            </a:fld>
            <a:endParaRPr/>
          </a:p>
        </p:txBody>
      </p:sp>
    </p:spTree>
    <p:extLst>
      <p:ext uri="{BB962C8B-B14F-4D97-AF65-F5344CB8AC3E}">
        <p14:creationId xmlns:p14="http://schemas.microsoft.com/office/powerpoint/2010/main" val="17274064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17.7 – Escenarios para la solución de problemas</a:t>
            </a:r>
          </a:p>
          <a:p>
            <a:pPr rtl="0"/>
            <a:r>
              <a:rPr lang="es-419"/>
              <a:t>17.7.6 – Packet Tracer – Solución de problemas de conectividad</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61</a:t>
            </a:fld>
            <a:endParaRPr/>
          </a:p>
        </p:txBody>
      </p:sp>
    </p:spTree>
    <p:extLst>
      <p:ext uri="{BB962C8B-B14F-4D97-AF65-F5344CB8AC3E}">
        <p14:creationId xmlns:p14="http://schemas.microsoft.com/office/powerpoint/2010/main" val="1920164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8</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0566589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17.7 – Escenarios para la solución de problemas</a:t>
            </a:r>
          </a:p>
          <a:p>
            <a:pPr rtl="0"/>
            <a:r>
              <a:rPr lang="es-419"/>
              <a:t>17.7.7 – PTPM y Lab – Solucionar de problemas de conectividad</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62</a:t>
            </a:fld>
            <a:endParaRPr/>
          </a:p>
        </p:txBody>
      </p:sp>
    </p:spTree>
    <p:extLst>
      <p:ext uri="{BB962C8B-B14F-4D97-AF65-F5344CB8AC3E}">
        <p14:creationId xmlns:p14="http://schemas.microsoft.com/office/powerpoint/2010/main" val="3068880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17.0 Construir una red pequeña</a:t>
            </a:r>
          </a:p>
          <a:p>
            <a:pPr rtl="0"/>
            <a:r>
              <a:rPr lang="es-419"/>
              <a:t>17.8 Módulo de Práctica y Prueba</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63</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17.8 – Módulo de Práctica y Cuestionario</a:t>
            </a:r>
          </a:p>
          <a:p>
            <a:pPr rtl="0"/>
            <a:r>
              <a:rPr lang="es-419"/>
              <a:t>17.8.1 – PTPM y Lab – Diseñar y construir una red de pequeñas empresas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64</a:t>
            </a:fld>
            <a:endParaRPr/>
          </a:p>
        </p:txBody>
      </p:sp>
    </p:spTree>
    <p:extLst>
      <p:ext uri="{BB962C8B-B14F-4D97-AF65-F5344CB8AC3E}">
        <p14:creationId xmlns:p14="http://schemas.microsoft.com/office/powerpoint/2010/main" val="38944276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17.8 – Módulo de Práctica y Cuestionario</a:t>
            </a:r>
          </a:p>
          <a:p>
            <a:pPr rtl="0"/>
            <a:r>
              <a:rPr lang="es-419"/>
              <a:t>17.8.2 – Packet Tracer – Desafío de integración de habilidades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65</a:t>
            </a:fld>
            <a:endParaRPr/>
          </a:p>
        </p:txBody>
      </p:sp>
    </p:spTree>
    <p:extLst>
      <p:ext uri="{BB962C8B-B14F-4D97-AF65-F5344CB8AC3E}">
        <p14:creationId xmlns:p14="http://schemas.microsoft.com/office/powerpoint/2010/main" val="18553082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17.8 – Módulo de Práctica y Cuestionario</a:t>
            </a:r>
          </a:p>
          <a:p>
            <a:pPr rtl="0"/>
            <a:r>
              <a:rPr lang="es-419"/>
              <a:t>17.8.3 – Packet Tracer: Desafío de solución de problemas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66</a:t>
            </a:fld>
            <a:endParaRPr/>
          </a:p>
        </p:txBody>
      </p:sp>
    </p:spTree>
    <p:extLst>
      <p:ext uri="{BB962C8B-B14F-4D97-AF65-F5344CB8AC3E}">
        <p14:creationId xmlns:p14="http://schemas.microsoft.com/office/powerpoint/2010/main" val="10279177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67</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17 – Construir una red pequeña</a:t>
            </a:r>
          </a:p>
          <a:p>
            <a:pPr rtl="0"/>
            <a:r>
              <a:rPr lang="es-419"/>
              <a:t>17.8 – Módulo de Práctica y Cuestionario</a:t>
            </a:r>
          </a:p>
          <a:p>
            <a:pPr rtl="0"/>
            <a:r>
              <a:rPr lang="es-419"/>
              <a:t>17.8.4 – ¿Qué aprendió en este módulo (Cont.)?</a:t>
            </a:r>
          </a:p>
        </p:txBody>
      </p:sp>
    </p:spTree>
    <p:extLst>
      <p:ext uri="{BB962C8B-B14F-4D97-AF65-F5344CB8AC3E}">
        <p14:creationId xmlns:p14="http://schemas.microsoft.com/office/powerpoint/2010/main" val="11392415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68</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17 – Construir una red pequeña</a:t>
            </a:r>
          </a:p>
          <a:p>
            <a:pPr rtl="0"/>
            <a:r>
              <a:rPr lang="es-419"/>
              <a:t>17.8 – Módulo de Práctica y Cuestionario</a:t>
            </a:r>
          </a:p>
          <a:p>
            <a:pPr rtl="0"/>
            <a:r>
              <a:rPr lang="es-419"/>
              <a:t>17.8.4 – ¿Qué aprendió en este módulo?</a:t>
            </a:r>
          </a:p>
        </p:txBody>
      </p:sp>
    </p:spTree>
    <p:extLst>
      <p:ext uri="{BB962C8B-B14F-4D97-AF65-F5344CB8AC3E}">
        <p14:creationId xmlns:p14="http://schemas.microsoft.com/office/powerpoint/2010/main" val="40520721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69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17 – Construir una red pequeña</a:t>
            </a:r>
          </a:p>
          <a:p>
            <a:pPr rtl="0"/>
            <a:r>
              <a:rPr lang="es-419"/>
              <a:t>17.8 – Módulo de Práctica y Cuestionario</a:t>
            </a:r>
          </a:p>
          <a:p>
            <a:pPr rtl="0"/>
            <a:r>
              <a:rPr lang="es-419"/>
              <a:t>17.8.4 – ¿Qué aprendió en este módulo?</a:t>
            </a:r>
          </a:p>
          <a:p>
            <a:pPr rtl="0"/>
            <a:r>
              <a:rPr lang="es-419"/>
              <a:t>17.8.5 — Módulo Quiz — Construir una red pequeña</a:t>
            </a:r>
          </a:p>
        </p:txBody>
      </p:sp>
    </p:spTree>
    <p:extLst>
      <p:ext uri="{BB962C8B-B14F-4D97-AF65-F5344CB8AC3E}">
        <p14:creationId xmlns:p14="http://schemas.microsoft.com/office/powerpoint/2010/main" val="42867117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70</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71</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9</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10</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63072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11</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1522350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705061" y="4741653"/>
            <a:ext cx="2820465" cy="154518"/>
          </a:xfrm>
          <a:prstGeom prst="rect">
            <a:avLst/>
          </a:prstGeom>
          <a:noFill/>
          <a:ln w="9525">
            <a:noFill/>
            <a:miter lim="800000"/>
            <a:headEnd/>
            <a:tailEnd/>
          </a:ln>
          <a:effectLst/>
        </p:spPr>
        <p:txBody>
          <a:bodyPr wrap="square"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2021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0.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es-419">
                <a:solidFill>
                  <a:schemeClr val="accent5">
                    <a:lumMod val="40000"/>
                    <a:lumOff val="60000"/>
                  </a:schemeClr>
                </a:solidFill>
              </a:rPr>
              <a:t>Módulo 17: Construir una red pequeña</a:t>
            </a:r>
          </a:p>
        </p:txBody>
      </p:sp>
      <p:sp>
        <p:nvSpPr>
          <p:cNvPr id="5" name="Text Placeholder 4"/>
          <p:cNvSpPr>
            <a:spLocks noGrp="1"/>
          </p:cNvSpPr>
          <p:nvPr>
            <p:ph type="body" sz="quarter" idx="13"/>
          </p:nvPr>
        </p:nvSpPr>
        <p:spPr>
          <a:xfrm>
            <a:off x="469497" y="3127609"/>
            <a:ext cx="5925246" cy="299001"/>
          </a:xfrm>
        </p:spPr>
        <p:txBody>
          <a:bodyPr/>
          <a:lstStyle/>
          <a:p>
            <a:pPr rtl="0"/>
            <a:r>
              <a:rPr lang="es-419">
                <a:solidFill>
                  <a:schemeClr val="bg2">
                    <a:lumMod val="40000"/>
                    <a:lumOff val="60000"/>
                  </a:schemeClr>
                </a:solidFill>
              </a:rPr>
              <a:t>Materiales del instructor</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Introducción a Redes v7.0 (ITN) </a:t>
            </a:r>
          </a:p>
          <a:p>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s-419"/>
              <a:t>Módulo 17: Buenas prácticas (Continuación)</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es-419"/>
              <a:t>Tema 17.2</a:t>
            </a:r>
          </a:p>
          <a:p>
            <a:pPr lvl="1" rtl="0">
              <a:lnSpc>
                <a:spcPct val="85000"/>
              </a:lnSpc>
              <a:spcBef>
                <a:spcPct val="30000"/>
              </a:spcBef>
            </a:pPr>
            <a:r>
              <a:rPr lang="es-419" sz="1500"/>
              <a:t>Pregunte a los estudiantes o tenga un debate en clase</a:t>
            </a:r>
          </a:p>
          <a:p>
            <a:pPr lvl="2" rtl="0">
              <a:lnSpc>
                <a:spcPct val="85000"/>
              </a:lnSpc>
              <a:spcBef>
                <a:spcPct val="30000"/>
              </a:spcBef>
            </a:pPr>
            <a:r>
              <a:rPr lang="es-419" sz="1500"/>
              <a:t>¿Cómo cree que la aceptación general de los servicios basados en la nube afecta el uso de aplicaciones en pequeñas empresas?</a:t>
            </a:r>
          </a:p>
          <a:p>
            <a:pPr lvl="2" rtl="0">
              <a:lnSpc>
                <a:spcPct val="85000"/>
              </a:lnSpc>
              <a:spcBef>
                <a:spcPct val="30000"/>
              </a:spcBef>
            </a:pPr>
            <a:r>
              <a:rPr lang="es-419" sz="1500"/>
              <a:t>¿Cual es una aplicación comercial común habilitada para redes que no aparece en el módulo?</a:t>
            </a:r>
          </a:p>
          <a:p>
            <a:pPr marL="0" indent="0" rtl="0">
              <a:lnSpc>
                <a:spcPct val="85000"/>
              </a:lnSpc>
              <a:spcBef>
                <a:spcPct val="30000"/>
              </a:spcBef>
              <a:buNone/>
            </a:pPr>
            <a:r>
              <a:rPr lang="es-419"/>
              <a:t>Tema 17.3</a:t>
            </a:r>
          </a:p>
          <a:p>
            <a:pPr lvl="1" rtl="0">
              <a:lnSpc>
                <a:spcPct val="85000"/>
              </a:lnSpc>
              <a:spcBef>
                <a:spcPct val="30000"/>
              </a:spcBef>
            </a:pPr>
            <a:r>
              <a:rPr lang="es-419" sz="1500"/>
              <a:t>Pregunte a los estudiantes o tenga un debate en clase</a:t>
            </a:r>
          </a:p>
          <a:p>
            <a:pPr lvl="2" rtl="0">
              <a:lnSpc>
                <a:spcPct val="85000"/>
              </a:lnSpc>
              <a:spcBef>
                <a:spcPct val="30000"/>
              </a:spcBef>
            </a:pPr>
            <a:r>
              <a:rPr lang="es-419" sz="1500"/>
              <a:t>¿Por qué cree que la información sobre la utilización de la red es tan difícil de mantener actualizada?</a:t>
            </a:r>
          </a:p>
          <a:p>
            <a:pPr lvl="2" rtl="0">
              <a:lnSpc>
                <a:spcPct val="85000"/>
              </a:lnSpc>
              <a:spcBef>
                <a:spcPct val="30000"/>
              </a:spcBef>
            </a:pPr>
            <a:r>
              <a:rPr lang="es-419" sz="1500"/>
              <a:t>¿Puede nombrar una herramienta o sistema basado en red que pueda proporcionarle análisis de uso de protocolos?</a:t>
            </a:r>
          </a:p>
          <a:p>
            <a:pPr marL="0" indent="0" rtl="0" eaLnBrk="1" hangingPunct="1">
              <a:lnSpc>
                <a:spcPct val="85000"/>
              </a:lnSpc>
              <a:spcBef>
                <a:spcPct val="30000"/>
              </a:spcBef>
              <a:buNone/>
            </a:pPr>
            <a:r>
              <a:rPr lang="es-419"/>
              <a:t>Tema 17.4</a:t>
            </a:r>
          </a:p>
          <a:p>
            <a:pPr lvl="1" rtl="0">
              <a:lnSpc>
                <a:spcPct val="85000"/>
              </a:lnSpc>
              <a:spcBef>
                <a:spcPct val="30000"/>
              </a:spcBef>
            </a:pPr>
            <a:r>
              <a:rPr lang="es-419" sz="1500"/>
              <a:t>Pregunte a los estudiantes o tenga un debate en clase</a:t>
            </a:r>
          </a:p>
          <a:p>
            <a:pPr lvl="2" rtl="0">
              <a:lnSpc>
                <a:spcPct val="85000"/>
              </a:lnSpc>
              <a:spcBef>
                <a:spcPct val="30000"/>
              </a:spcBef>
            </a:pPr>
            <a:r>
              <a:rPr lang="es-419" sz="1500"/>
              <a:t>¿Cuál cree que es el valor de la opción de dirección IP de origen en el ping extendido para solucionar problemas?</a:t>
            </a:r>
          </a:p>
          <a:p>
            <a:pPr lvl="2" rtl="0">
              <a:lnSpc>
                <a:spcPct val="85000"/>
              </a:lnSpc>
              <a:spcBef>
                <a:spcPct val="30000"/>
              </a:spcBef>
            </a:pPr>
            <a:r>
              <a:rPr lang="es-419" sz="1500"/>
              <a:t>¿Qué valor real cree que proporciona una línea base de red actualizada?</a:t>
            </a:r>
          </a:p>
          <a:p>
            <a:pPr marL="0" indent="0">
              <a:lnSpc>
                <a:spcPct val="85000"/>
              </a:lnSpc>
              <a:spcBef>
                <a:spcPct val="30000"/>
              </a:spcBef>
              <a:buNone/>
            </a:pPr>
            <a:endParaRPr lang="en-US" sz="15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380134295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s-419"/>
              <a:t>Módulo 17: Buenas prácticas (Continuación)</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es-419" sz="1600"/>
              <a:t>Tema 17.5</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¿Por qué el proceso arp es tan importante para las operaciones de una red IPv4?</a:t>
            </a:r>
          </a:p>
          <a:p>
            <a:pPr lvl="2" rtl="0">
              <a:lnSpc>
                <a:spcPct val="85000"/>
              </a:lnSpc>
              <a:spcBef>
                <a:spcPct val="30000"/>
              </a:spcBef>
            </a:pPr>
            <a:r>
              <a:rPr lang="es-419" sz="1600"/>
              <a:t>¿Cual riesgo es inherente de utilizar Cisco Discovery Protocol?</a:t>
            </a:r>
          </a:p>
          <a:p>
            <a:pPr marL="0" indent="0" rtl="0">
              <a:lnSpc>
                <a:spcPct val="85000"/>
              </a:lnSpc>
              <a:spcBef>
                <a:spcPct val="30000"/>
              </a:spcBef>
              <a:buNone/>
            </a:pPr>
            <a:r>
              <a:rPr lang="es-419" sz="1600"/>
              <a:t>Tema 17.6</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¿En qué situaciones es escalar un caso (problema) la decisión correcta a tomar?</a:t>
            </a:r>
          </a:p>
          <a:p>
            <a:pPr lvl="2" rtl="0">
              <a:lnSpc>
                <a:spcPct val="85000"/>
              </a:lnSpc>
              <a:spcBef>
                <a:spcPct val="30000"/>
              </a:spcBef>
            </a:pPr>
            <a:r>
              <a:rPr lang="es-419" sz="1600"/>
              <a:t>¿En qué situaciones cree que el uso de un comando debug no es apropiado?</a:t>
            </a:r>
          </a:p>
          <a:p>
            <a:pPr marL="0" indent="0" rtl="0">
              <a:lnSpc>
                <a:spcPct val="85000"/>
              </a:lnSpc>
              <a:spcBef>
                <a:spcPct val="30000"/>
              </a:spcBef>
              <a:buNone/>
            </a:pPr>
            <a:r>
              <a:rPr lang="es-419" sz="1600"/>
              <a:t>Tema 17.7</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¿Es realmente utilizable una dirección APIPA?</a:t>
            </a:r>
          </a:p>
        </p:txBody>
      </p:sp>
    </p:spTree>
    <p:custDataLst>
      <p:tags r:id="rId1"/>
    </p:custDataLst>
    <p:extLst>
      <p:ext uri="{BB962C8B-B14F-4D97-AF65-F5344CB8AC3E}">
        <p14:creationId xmlns:p14="http://schemas.microsoft.com/office/powerpoint/2010/main" val="260133508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17: Construir una red pequeña</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Introducción a Redes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614217"/>
            <a:ext cx="8853286" cy="757551"/>
          </a:xfrm>
        </p:spPr>
        <p:txBody>
          <a:bodyPr/>
          <a:lstStyle/>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Título del módulo: </a:t>
            </a:r>
            <a:r>
              <a:rPr lang="es-419" sz="1400">
                <a:solidFill>
                  <a:schemeClr val="tx1"/>
                </a:solidFill>
                <a:ea typeface="Calibri" panose="020F0502020204030204" pitchFamily="34" charset="0"/>
                <a:cs typeface="Calibri" panose="020F0502020204030204" pitchFamily="34" charset="0"/>
              </a:rPr>
              <a:t>Construir una red pequeña</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Objetivo del módulo</a:t>
            </a:r>
            <a:r>
              <a:rPr lang="es-419" sz="1400">
                <a:solidFill>
                  <a:schemeClr val="tx1"/>
                </a:solidFill>
                <a:ea typeface="Calibri" panose="020F0502020204030204" pitchFamily="34" charset="0"/>
                <a:cs typeface="Calibri" panose="020F0502020204030204" pitchFamily="34" charset="0"/>
              </a:rPr>
              <a:t>: </a:t>
            </a:r>
            <a:r>
              <a:rPr lang="es-419"/>
              <a:t>Implementar un diseño de red para que una red pequeña incluya un router, un switch y terminales.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855954571"/>
              </p:ext>
            </p:extLst>
          </p:nvPr>
        </p:nvGraphicFramePr>
        <p:xfrm>
          <a:off x="144065" y="1547438"/>
          <a:ext cx="8667426" cy="3147060"/>
        </p:xfrm>
        <a:graphic>
          <a:graphicData uri="http://schemas.openxmlformats.org/drawingml/2006/table">
            <a:tbl>
              <a:tblPr firstRow="1" bandRow="1">
                <a:tableStyleId>{5C22544A-7EE6-4342-B048-85BDC9FD1C3A}</a:tableStyleId>
              </a:tblPr>
              <a:tblGrid>
                <a:gridCol w="3830016">
                  <a:extLst>
                    <a:ext uri="{9D8B030D-6E8A-4147-A177-3AD203B41FA5}">
                      <a16:colId xmlns:a16="http://schemas.microsoft.com/office/drawing/2014/main" val="2579019526"/>
                    </a:ext>
                  </a:extLst>
                </a:gridCol>
                <a:gridCol w="4837410">
                  <a:extLst>
                    <a:ext uri="{9D8B030D-6E8A-4147-A177-3AD203B41FA5}">
                      <a16:colId xmlns:a16="http://schemas.microsoft.com/office/drawing/2014/main" val="1764220437"/>
                    </a:ext>
                  </a:extLst>
                </a:gridCol>
              </a:tblGrid>
              <a:tr h="370840">
                <a:tc>
                  <a:txBody>
                    <a:bodyPr/>
                    <a:lstStyle/>
                    <a:p>
                      <a:pPr algn="l" rtl="0" fontAlgn="ctr"/>
                      <a:r>
                        <a:rPr lang="es-419" sz="1200" b="1">
                          <a:effectLst/>
                        </a:rPr>
                        <a:t>Título del tema</a:t>
                      </a:r>
                    </a:p>
                  </a:txBody>
                  <a:tcPr marL="47625" marR="47625" marT="47625" marB="47625" anchor="ctr"/>
                </a:tc>
                <a:tc>
                  <a:txBody>
                    <a:bodyPr/>
                    <a:lstStyle/>
                    <a:p>
                      <a:pPr algn="l" rtl="0" fontAlgn="ctr"/>
                      <a:r>
                        <a:rPr lang="es-419" sz="1200" b="1">
                          <a:effectLst/>
                        </a:rPr>
                        <a:t>Objetivo del tema</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es-419" sz="1200" b="1">
                          <a:solidFill>
                            <a:schemeClr val="bg1"/>
                          </a:solidFill>
                          <a:effectLst/>
                        </a:rPr>
                        <a:t>Dispositivos de una red pequeña</a:t>
                      </a:r>
                    </a:p>
                  </a:txBody>
                  <a:tcPr marL="47625" marR="47625" marT="47625" marB="47625" anchor="ctr">
                    <a:solidFill>
                      <a:schemeClr val="accent1"/>
                    </a:solidFill>
                  </a:tcPr>
                </a:tc>
                <a:tc>
                  <a:txBody>
                    <a:bodyPr/>
                    <a:lstStyle/>
                    <a:p>
                      <a:pPr rtl="0" fontAlgn="ctr"/>
                      <a:r>
                        <a:rPr lang="es-419" sz="1200" b="0">
                          <a:effectLst/>
                        </a:rPr>
                        <a:t>Identifique los dispositivos utilizados en una red pequeña.</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es-419" sz="1200" b="1">
                          <a:solidFill>
                            <a:schemeClr val="bg1"/>
                          </a:solidFill>
                          <a:effectLst/>
                        </a:rPr>
                        <a:t>Protocolos y aplicaciones de redes pequeñas</a:t>
                      </a:r>
                    </a:p>
                  </a:txBody>
                  <a:tcPr marL="47625" marR="47625" marT="47625" marB="47625" anchor="ctr">
                    <a:solidFill>
                      <a:schemeClr val="accent1"/>
                    </a:solidFill>
                  </a:tcPr>
                </a:tc>
                <a:tc>
                  <a:txBody>
                    <a:bodyPr/>
                    <a:lstStyle/>
                    <a:p>
                      <a:pPr rtl="0" fontAlgn="ctr"/>
                      <a:r>
                        <a:rPr lang="es-419" sz="1200" b="0">
                          <a:effectLst/>
                        </a:rPr>
                        <a:t>Identifique las aplicaciones y los protocolos utilizados en una red pequeña.</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es-419" sz="1200" b="1">
                          <a:solidFill>
                            <a:schemeClr val="bg1"/>
                          </a:solidFill>
                          <a:effectLst/>
                        </a:rPr>
                        <a:t>Escalamiento hacia redes más grandes</a:t>
                      </a:r>
                    </a:p>
                  </a:txBody>
                  <a:tcPr marL="47625" marR="47625" marT="47625" marB="47625" anchor="ctr">
                    <a:solidFill>
                      <a:schemeClr val="accent1"/>
                    </a:solidFill>
                  </a:tcPr>
                </a:tc>
                <a:tc>
                  <a:txBody>
                    <a:bodyPr/>
                    <a:lstStyle/>
                    <a:p>
                      <a:pPr rtl="0" fontAlgn="ctr"/>
                      <a:r>
                        <a:rPr lang="es-419" sz="1200" b="0">
                          <a:effectLst/>
                        </a:rPr>
                        <a:t>Explique la forma en que una red pequeña sirve como base de redes más grandes.</a:t>
                      </a:r>
                    </a:p>
                  </a:txBody>
                  <a:tcPr marL="47625" marR="47625" marT="47625" marB="47625" anchor="ctr"/>
                </a:tc>
                <a:extLst>
                  <a:ext uri="{0D108BD9-81ED-4DB2-BD59-A6C34878D82A}">
                    <a16:rowId xmlns:a16="http://schemas.microsoft.com/office/drawing/2014/main" val="3228802595"/>
                  </a:ext>
                </a:extLst>
              </a:tr>
              <a:tr h="370840">
                <a:tc>
                  <a:txBody>
                    <a:bodyPr/>
                    <a:lstStyle/>
                    <a:p>
                      <a:pPr rtl="0" fontAlgn="ctr"/>
                      <a:r>
                        <a:rPr lang="es-419" sz="1200" b="1">
                          <a:solidFill>
                            <a:schemeClr val="bg1"/>
                          </a:solidFill>
                          <a:effectLst/>
                        </a:rPr>
                        <a:t>Verificar la conectividad</a:t>
                      </a:r>
                    </a:p>
                  </a:txBody>
                  <a:tcPr marL="47625" marR="47625" marT="47625" marB="47625" anchor="ctr">
                    <a:solidFill>
                      <a:schemeClr val="accent1"/>
                    </a:solidFill>
                  </a:tcPr>
                </a:tc>
                <a:tc>
                  <a:txBody>
                    <a:bodyPr/>
                    <a:lstStyle/>
                    <a:p>
                      <a:pPr rtl="0" fontAlgn="ctr"/>
                      <a:r>
                        <a:rPr lang="es-419" sz="1200" b="0">
                          <a:effectLst/>
                        </a:rPr>
                        <a:t>Utilice el resultado de los comandos ping y tracert para verificar la conectividad y establecer el rendimiento relativo de la red.</a:t>
                      </a:r>
                    </a:p>
                  </a:txBody>
                  <a:tcPr marL="47625" marR="47625" marT="47625" marB="47625" anchor="ctr"/>
                </a:tc>
                <a:extLst>
                  <a:ext uri="{0D108BD9-81ED-4DB2-BD59-A6C34878D82A}">
                    <a16:rowId xmlns:a16="http://schemas.microsoft.com/office/drawing/2014/main" val="3134809945"/>
                  </a:ext>
                </a:extLst>
              </a:tr>
              <a:tr h="370840">
                <a:tc>
                  <a:txBody>
                    <a:bodyPr/>
                    <a:lstStyle/>
                    <a:p>
                      <a:pPr rtl="0" fontAlgn="ctr"/>
                      <a:r>
                        <a:rPr lang="es-419" sz="1200" b="1">
                          <a:solidFill>
                            <a:schemeClr val="bg1"/>
                          </a:solidFill>
                          <a:effectLst/>
                        </a:rPr>
                        <a:t>Comandos de host y de IOS</a:t>
                      </a:r>
                    </a:p>
                  </a:txBody>
                  <a:tcPr marL="47625" marR="47625" marT="47625" marB="47625" anchor="ctr">
                    <a:solidFill>
                      <a:schemeClr val="accent1"/>
                    </a:solidFill>
                  </a:tcPr>
                </a:tc>
                <a:tc>
                  <a:txBody>
                    <a:bodyPr/>
                    <a:lstStyle/>
                    <a:p>
                      <a:pPr rtl="0" fontAlgn="ctr"/>
                      <a:r>
                        <a:rPr lang="es-419" sz="1200" b="0">
                          <a:effectLst/>
                        </a:rPr>
                        <a:t>Utilice los comandos del host y del IOS para obtener información sobre los dispositivos en una red.</a:t>
                      </a:r>
                    </a:p>
                  </a:txBody>
                  <a:tcPr marL="47625" marR="47625" marT="47625" marB="47625" anchor="ctr"/>
                </a:tc>
                <a:extLst>
                  <a:ext uri="{0D108BD9-81ED-4DB2-BD59-A6C34878D82A}">
                    <a16:rowId xmlns:a16="http://schemas.microsoft.com/office/drawing/2014/main" val="2728406127"/>
                  </a:ext>
                </a:extLst>
              </a:tr>
              <a:tr h="370840">
                <a:tc>
                  <a:txBody>
                    <a:bodyPr/>
                    <a:lstStyle/>
                    <a:p>
                      <a:pPr rtl="0" fontAlgn="ctr"/>
                      <a:r>
                        <a:rPr lang="es-419" sz="1200" b="1">
                          <a:solidFill>
                            <a:schemeClr val="bg1"/>
                          </a:solidFill>
                          <a:effectLst/>
                        </a:rPr>
                        <a:t>Metodologías para la solución de problemas</a:t>
                      </a:r>
                    </a:p>
                  </a:txBody>
                  <a:tcPr marL="47625" marR="47625" marT="47625" marB="47625" anchor="ctr">
                    <a:solidFill>
                      <a:schemeClr val="accent1"/>
                    </a:solidFill>
                  </a:tcPr>
                </a:tc>
                <a:tc>
                  <a:txBody>
                    <a:bodyPr/>
                    <a:lstStyle/>
                    <a:p>
                      <a:pPr rtl="0" fontAlgn="ctr"/>
                      <a:r>
                        <a:rPr lang="es-419" sz="1200" b="0">
                          <a:effectLst/>
                        </a:rPr>
                        <a:t>Describa las metodologías para la solución de problemas de la red común.</a:t>
                      </a:r>
                    </a:p>
                  </a:txBody>
                  <a:tcPr marL="47625" marR="47625" marT="47625" marB="47625" anchor="ctr"/>
                </a:tc>
                <a:extLst>
                  <a:ext uri="{0D108BD9-81ED-4DB2-BD59-A6C34878D82A}">
                    <a16:rowId xmlns:a16="http://schemas.microsoft.com/office/drawing/2014/main" val="3149551507"/>
                  </a:ext>
                </a:extLst>
              </a:tr>
              <a:tr h="370840">
                <a:tc>
                  <a:txBody>
                    <a:bodyPr/>
                    <a:lstStyle/>
                    <a:p>
                      <a:pPr rtl="0" fontAlgn="ctr"/>
                      <a:r>
                        <a:rPr lang="es-419" sz="1200" b="1">
                          <a:solidFill>
                            <a:schemeClr val="bg1"/>
                          </a:solidFill>
                          <a:effectLst/>
                        </a:rPr>
                        <a:t>Escenarios de resolución de problemas</a:t>
                      </a:r>
                    </a:p>
                  </a:txBody>
                  <a:tcPr marL="47625" marR="47625" marT="47625" marB="47625" anchor="ctr">
                    <a:solidFill>
                      <a:schemeClr val="accent1"/>
                    </a:solidFill>
                  </a:tcPr>
                </a:tc>
                <a:tc>
                  <a:txBody>
                    <a:bodyPr/>
                    <a:lstStyle/>
                    <a:p>
                      <a:pPr rtl="0" fontAlgn="ctr"/>
                      <a:r>
                        <a:rPr lang="es-419" sz="1200" b="0">
                          <a:effectLst/>
                        </a:rPr>
                        <a:t>Solucione problemas de los dispositivos de la red.</a:t>
                      </a:r>
                    </a:p>
                  </a:txBody>
                  <a:tcPr marL="47625" marR="47625" marT="47625" marB="47625" anchor="ctr"/>
                </a:tc>
                <a:extLst>
                  <a:ext uri="{0D108BD9-81ED-4DB2-BD59-A6C34878D82A}">
                    <a16:rowId xmlns:a16="http://schemas.microsoft.com/office/drawing/2014/main" val="300708774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17.1 – Dispositivos de una red pequeña</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Dispositivos de una red pequeña</a:t>
            </a:r>
            <a:br>
              <a:rPr lang="en-US" dirty="0"/>
            </a:br>
            <a:r>
              <a:rPr lang="es-419" sz="2400"/>
              <a:t>Topologías de redes pequeñas</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es-419" sz="1800">
                <a:solidFill>
                  <a:srgbClr val="000000"/>
                </a:solidFill>
              </a:rPr>
              <a:t>La mayoría de las empresas son pequeñas, la mayoría de las redes comerciales también son pequeñas.</a:t>
            </a:r>
          </a:p>
          <a:p>
            <a:pPr marL="285750" indent="-285750" algn="l" rtl="0">
              <a:buFont typeface="Arial" panose="020B0604020202020204" pitchFamily="34" charset="0"/>
              <a:buChar char="•"/>
            </a:pPr>
            <a:r>
              <a:rPr lang="es-419" sz="1800">
                <a:solidFill>
                  <a:srgbClr val="000000"/>
                </a:solidFill>
              </a:rPr>
              <a:t>Un diseño de red pequeño suele ser simple.</a:t>
            </a:r>
          </a:p>
          <a:p>
            <a:pPr marL="285750" indent="-285750" algn="l" rtl="0">
              <a:buFont typeface="Arial" panose="020B0604020202020204" pitchFamily="34" charset="0"/>
              <a:buChar char="•"/>
            </a:pPr>
            <a:r>
              <a:rPr lang="es-419" sz="1800">
                <a:solidFill>
                  <a:srgbClr val="000000"/>
                </a:solidFill>
              </a:rPr>
              <a:t>En cuanto a la conexión a Internet, las redes pequeñas normalmente tienen una única conexión WAN proporcionada por una conexión DSL, por cable o Ethernet.</a:t>
            </a:r>
          </a:p>
          <a:p>
            <a:pPr marL="285750" indent="-285750" algn="l" rtl="0">
              <a:buFont typeface="Arial" panose="020B0604020202020204" pitchFamily="34" charset="0"/>
              <a:buChar char="•"/>
            </a:pPr>
            <a:r>
              <a:rPr lang="es-419" sz="1800">
                <a:solidFill>
                  <a:srgbClr val="000000"/>
                </a:solidFill>
              </a:rPr>
              <a:t>Las redes grandes requieren un departamento de TI para mantener, proteger y solucionar problemas de dispositivos de red y proteger los datos de la organización. Las redes pequeñas son administradas por un técnico local de TI o por un profesional contratado.</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Dispositivos de una red pequeña</a:t>
            </a:r>
            <a:br>
              <a:rPr lang="en-US" dirty="0"/>
            </a:br>
            <a:r>
              <a:rPr lang="es-419" sz="2400"/>
              <a:t>Selección de dispositivos para redes pequeñas</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Al igual que las redes grandes, las redes pequeñas requieren planificación y diseño para cumplir con los requisitos del usuario. La planificación asegura que se consideren debidamente todos los requisitos, factores de costo y opciones de implementación. Una de las primeras consideraciones de diseño es el tipo de dispositivos intermediarios que se utilizarán para dar soporte a la red.</a:t>
            </a:r>
          </a:p>
          <a:p>
            <a:pPr marL="0" indent="0" algn="l"/>
            <a:endParaRPr lang="en-US" sz="1600" dirty="0">
              <a:solidFill>
                <a:srgbClr val="000000"/>
              </a:solidFill>
            </a:endParaRPr>
          </a:p>
          <a:p>
            <a:pPr marL="0" indent="0" algn="l" rtl="0"/>
            <a:r>
              <a:rPr lang="es-419" sz="1600">
                <a:solidFill>
                  <a:srgbClr val="000000"/>
                </a:solidFill>
              </a:rPr>
              <a:t>Los factores que deben tenerse en cuenta al seleccionar dispositivos de red incluyen:</a:t>
            </a:r>
          </a:p>
          <a:p>
            <a:pPr marL="358835" lvl="1" indent="-285750" rtl="0">
              <a:buFont typeface="Arial" panose="020B0604020202020204" pitchFamily="34" charset="0"/>
              <a:buChar char="•"/>
            </a:pPr>
            <a:r>
              <a:rPr lang="es-419" sz="1600">
                <a:solidFill>
                  <a:srgbClr val="000000"/>
                </a:solidFill>
              </a:rPr>
              <a:t>Costo</a:t>
            </a:r>
          </a:p>
          <a:p>
            <a:pPr marL="358835" lvl="1" indent="-285750" rtl="0">
              <a:buFont typeface="Arial" panose="020B0604020202020204" pitchFamily="34" charset="0"/>
              <a:buChar char="•"/>
            </a:pPr>
            <a:r>
              <a:rPr lang="es-419" sz="1600">
                <a:solidFill>
                  <a:srgbClr val="000000"/>
                </a:solidFill>
              </a:rPr>
              <a:t>Velocidad y tipos de puertos e interfaces</a:t>
            </a:r>
          </a:p>
          <a:p>
            <a:pPr marL="358835" lvl="1" indent="-285750" rtl="0">
              <a:buFont typeface="Arial" panose="020B0604020202020204" pitchFamily="34" charset="0"/>
              <a:buChar char="•"/>
            </a:pPr>
            <a:r>
              <a:rPr lang="es-419" sz="1600">
                <a:solidFill>
                  <a:srgbClr val="000000"/>
                </a:solidFill>
              </a:rPr>
              <a:t>Capacidad de expansión</a:t>
            </a:r>
          </a:p>
          <a:p>
            <a:pPr marL="358835" lvl="1" indent="-285750" rtl="0">
              <a:buFont typeface="Arial" panose="020B0604020202020204" pitchFamily="34" charset="0"/>
              <a:buChar char="•"/>
            </a:pPr>
            <a:r>
              <a:rPr lang="es-419" sz="1600">
                <a:solidFill>
                  <a:srgbClr val="000000"/>
                </a:solidFill>
              </a:rPr>
              <a:t>Características y servicios de los sistemas operativos</a:t>
            </a:r>
          </a:p>
        </p:txBody>
      </p:sp>
    </p:spTree>
    <p:extLst>
      <p:ext uri="{BB962C8B-B14F-4D97-AF65-F5344CB8AC3E}">
        <p14:creationId xmlns:p14="http://schemas.microsoft.com/office/powerpoint/2010/main" val="12065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Dispositivos de una red pequeña</a:t>
            </a:r>
            <a:br>
              <a:rPr lang="en-US" dirty="0"/>
            </a:br>
            <a:r>
              <a:rPr lang="es-419" sz="2400"/>
              <a:t>Asignación de direcciones IP para redes pequeñas</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Al implementar una red, cree un esquema de direccionamiento IP y úselo. Todos los hosts dentro de una red interna deben tener una dirección exclusiva. Entre los dispositivos que se incluirán en el esquema de direccionamiento IP se incluyen los siguientes:</a:t>
            </a:r>
          </a:p>
          <a:p>
            <a:pPr marL="358835" lvl="1" indent="-285750" rtl="0">
              <a:buFont typeface="Arial" panose="020B0604020202020204" pitchFamily="34" charset="0"/>
              <a:buChar char="•"/>
            </a:pPr>
            <a:r>
              <a:rPr lang="es-419" sz="1600">
                <a:solidFill>
                  <a:srgbClr val="000000"/>
                </a:solidFill>
              </a:rPr>
              <a:t>Dispositivos de usuario final: número y tipo de conexiones (es decir, por cable, inalámbrico, acceso remoto)</a:t>
            </a:r>
          </a:p>
          <a:p>
            <a:pPr marL="358835" lvl="1" indent="-285750" rtl="0">
              <a:buFont typeface="Arial" panose="020B0604020202020204" pitchFamily="34" charset="0"/>
              <a:buChar char="•"/>
            </a:pPr>
            <a:r>
              <a:rPr lang="es-419" sz="1600">
                <a:solidFill>
                  <a:srgbClr val="000000"/>
                </a:solidFill>
              </a:rPr>
              <a:t>Servidores y dispositivos periféricos (por ejemplo, impresoras y cámaras de seguridad)</a:t>
            </a:r>
          </a:p>
          <a:p>
            <a:pPr marL="358835" lvl="1" indent="-285750" rtl="0">
              <a:buFont typeface="Arial" panose="020B0604020202020204" pitchFamily="34" charset="0"/>
              <a:buChar char="•"/>
            </a:pPr>
            <a:r>
              <a:rPr lang="es-419" sz="1600">
                <a:solidFill>
                  <a:srgbClr val="000000"/>
                </a:solidFill>
              </a:rPr>
              <a:t>Dispositivos intermedios, incluidos switches y puntos de acceso.</a:t>
            </a:r>
          </a:p>
          <a:p>
            <a:pPr marL="0" indent="0" algn="l"/>
            <a:endParaRPr lang="en-US" sz="1600" dirty="0">
              <a:solidFill>
                <a:srgbClr val="000000"/>
              </a:solidFill>
            </a:endParaRPr>
          </a:p>
          <a:p>
            <a:pPr marL="0" indent="0" algn="l" rtl="0"/>
            <a:r>
              <a:rPr lang="es-419" sz="1600">
                <a:solidFill>
                  <a:srgbClr val="000000"/>
                </a:solidFill>
              </a:rPr>
              <a:t>Se recomienda planificar, documentar y mantener un esquema de direccionamiento IP basado en el tipo de dispositivo. El uso de un esquema de direccionamiento IP planificado facilita la identificación de un tipo de dispositivo y la solución de problemas.</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74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Dispositivos de una red pequeña</a:t>
            </a:r>
            <a:br>
              <a:rPr lang="en-US" dirty="0"/>
            </a:br>
            <a:r>
              <a:rPr lang="es-419" sz="2400"/>
              <a:t>Redundancia en redes pequeñas</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66676" y="731837"/>
            <a:ext cx="3692526" cy="3689897"/>
          </a:xfrm>
        </p:spPr>
        <p:txBody>
          <a:bodyPr/>
          <a:lstStyle/>
          <a:p>
            <a:pPr marL="0" indent="0" algn="l" rtl="0"/>
            <a:r>
              <a:rPr lang="es-419" sz="1600">
                <a:solidFill>
                  <a:srgbClr val="000000"/>
                </a:solidFill>
              </a:rPr>
              <a:t>Para mantener un alto grado de confiabilidad, se requiere, </a:t>
            </a:r>
            <a:r>
              <a:rPr lang="es-419" sz="1600" i="1">
                <a:solidFill>
                  <a:srgbClr val="000000"/>
                </a:solidFill>
              </a:rPr>
              <a:t>redundancia</a:t>
            </a:r>
            <a:r>
              <a:rPr lang="es-419" sz="1600">
                <a:solidFill>
                  <a:srgbClr val="000000"/>
                </a:solidFill>
              </a:rPr>
              <a:t> en el diseño de red. La redundancia ayuda a eliminar puntos de error únicos.</a:t>
            </a:r>
          </a:p>
          <a:p>
            <a:pPr marL="0" indent="0" algn="l"/>
            <a:endParaRPr lang="en-US" sz="1600" dirty="0">
              <a:solidFill>
                <a:srgbClr val="000000"/>
              </a:solidFill>
            </a:endParaRPr>
          </a:p>
          <a:p>
            <a:pPr marL="0" indent="0" algn="l" rtl="0"/>
            <a:r>
              <a:rPr lang="es-419" sz="1600">
                <a:solidFill>
                  <a:srgbClr val="000000"/>
                </a:solidFill>
              </a:rPr>
              <a:t>La redundancia se puede lograr instalando equipos duplicados. También se puede lograr mediante el suministro de enlaces de red duplicados para áreas críticas.</a:t>
            </a: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088F7A36-C0A0-487B-8FA9-90BB3DB79A86}"/>
              </a:ext>
            </a:extLst>
          </p:cNvPr>
          <p:cNvPicPr>
            <a:picLocks noChangeAspect="1"/>
          </p:cNvPicPr>
          <p:nvPr/>
        </p:nvPicPr>
        <p:blipFill>
          <a:blip r:embed="rId3"/>
          <a:stretch>
            <a:fillRect/>
          </a:stretch>
        </p:blipFill>
        <p:spPr>
          <a:xfrm>
            <a:off x="4059281" y="800714"/>
            <a:ext cx="4459563" cy="3542072"/>
          </a:xfrm>
          <a:prstGeom prst="rect">
            <a:avLst/>
          </a:prstGeom>
        </p:spPr>
      </p:pic>
    </p:spTree>
    <p:extLst>
      <p:ext uri="{BB962C8B-B14F-4D97-AF65-F5344CB8AC3E}">
        <p14:creationId xmlns:p14="http://schemas.microsoft.com/office/powerpoint/2010/main" val="217672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Dispositivos de una red pequeña</a:t>
            </a:r>
            <a:br>
              <a:rPr lang="en-US" dirty="0"/>
            </a:br>
            <a:r>
              <a:rPr lang="es-419" sz="2400"/>
              <a:t>Administración de tráfico</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161926" y="731837"/>
            <a:ext cx="4572000" cy="3859213"/>
          </a:xfrm>
        </p:spPr>
        <p:txBody>
          <a:bodyPr/>
          <a:lstStyle/>
          <a:p>
            <a:pPr marL="342900" indent="-342900" algn="l" rtl="0">
              <a:buFont typeface="Arial" panose="020B0604020202020204" pitchFamily="34" charset="0"/>
              <a:buChar char="•"/>
            </a:pPr>
            <a:r>
              <a:rPr lang="es-419" sz="1600">
                <a:solidFill>
                  <a:srgbClr val="000000"/>
                </a:solidFill>
              </a:rPr>
              <a:t>El objetivo de un buen diseño de red es mejorar la productividad de los empleados y minimizar el tiempo de inactividad de la red.</a:t>
            </a:r>
          </a:p>
          <a:p>
            <a:pPr marL="342900" indent="-342900" algn="l" rtl="0">
              <a:buFont typeface="Arial" panose="020B0604020202020204" pitchFamily="34" charset="0"/>
              <a:buChar char="•"/>
            </a:pPr>
            <a:r>
              <a:rPr lang="es-419" sz="1600">
                <a:solidFill>
                  <a:srgbClr val="000000"/>
                </a:solidFill>
              </a:rPr>
              <a:t>Los routers y switches en una red pequeña se deben configurar para admitir el tráfico en tiempo real, como voz y vídeo, de forma independiente del tráfico de otros datos. Un buen diseño de red implementará la calidad de servicio (QoS).</a:t>
            </a:r>
          </a:p>
          <a:p>
            <a:pPr marL="342900" indent="-342900" algn="l" rtl="0">
              <a:buFont typeface="Arial" panose="020B0604020202020204" pitchFamily="34" charset="0"/>
              <a:buChar char="•"/>
            </a:pPr>
            <a:r>
              <a:rPr lang="es-419" sz="1600">
                <a:solidFill>
                  <a:srgbClr val="000000"/>
                </a:solidFill>
              </a:rPr>
              <a:t>Hay cuatro colas de prioridad. La cola de alta prioridad alta siempre se vacía primero.</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5542ECA4-304D-4201-A4DE-7C630044A612}"/>
              </a:ext>
            </a:extLst>
          </p:cNvPr>
          <p:cNvPicPr>
            <a:picLocks noChangeAspect="1"/>
          </p:cNvPicPr>
          <p:nvPr/>
        </p:nvPicPr>
        <p:blipFill>
          <a:blip r:embed="rId3"/>
          <a:stretch>
            <a:fillRect/>
          </a:stretch>
        </p:blipFill>
        <p:spPr>
          <a:xfrm>
            <a:off x="4895852" y="1269054"/>
            <a:ext cx="4175932" cy="2605392"/>
          </a:xfrm>
          <a:prstGeom prst="rect">
            <a:avLst/>
          </a:prstGeom>
        </p:spPr>
      </p:pic>
    </p:spTree>
    <p:extLst>
      <p:ext uri="{BB962C8B-B14F-4D97-AF65-F5344CB8AC3E}">
        <p14:creationId xmlns:p14="http://schemas.microsoft.com/office/powerpoint/2010/main" val="39673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es-419"/>
              <a:t>Materiales para el instructor: Guía de planificación del módulo 17</a:t>
            </a:r>
          </a:p>
        </p:txBody>
      </p:sp>
      <p:sp>
        <p:nvSpPr>
          <p:cNvPr id="4099" name="Rectangle 34"/>
          <p:cNvSpPr>
            <a:spLocks noGrp="1" noChangeArrowheads="1"/>
          </p:cNvSpPr>
          <p:nvPr>
            <p:ph idx="1"/>
          </p:nvPr>
        </p:nvSpPr>
        <p:spPr>
          <a:xfrm>
            <a:off x="145357" y="808180"/>
            <a:ext cx="8461315" cy="3818904"/>
          </a:xfrm>
        </p:spPr>
        <p:txBody>
          <a:bodyPr/>
          <a:lstStyle/>
          <a:p>
            <a:pPr marL="0" indent="0" rtl="0">
              <a:buNone/>
            </a:pPr>
            <a:r>
              <a:rPr lang="es-419"/>
              <a:t>Esta presentación en PowerPoint se divide en dos partes:</a:t>
            </a:r>
          </a:p>
          <a:p>
            <a:pPr rtl="0">
              <a:buFont typeface="Arial" panose="020B0604020202020204" pitchFamily="34" charset="0"/>
              <a:buChar char="•"/>
            </a:pPr>
            <a:r>
              <a:rPr lang="es-419"/>
              <a:t>Guía de planificación para el instructor</a:t>
            </a:r>
          </a:p>
          <a:p>
            <a:pPr lvl="1" rtl="0">
              <a:buFont typeface="Arial" panose="020B0604020202020204" pitchFamily="34" charset="0"/>
              <a:buChar char="•"/>
            </a:pPr>
            <a:r>
              <a:rPr lang="es-419"/>
              <a:t>Información para ayudarlo a familiarizarse con el módulo.</a:t>
            </a:r>
          </a:p>
          <a:p>
            <a:pPr lvl="1" rtl="0">
              <a:buFont typeface="Arial" panose="020B0604020202020204" pitchFamily="34" charset="0"/>
              <a:buChar char="•"/>
            </a:pPr>
            <a:r>
              <a:rPr lang="es-419"/>
              <a:t>Ayuda didáctica</a:t>
            </a:r>
          </a:p>
          <a:p>
            <a:pPr rtl="0">
              <a:buFont typeface="Arial" panose="020B0604020202020204" pitchFamily="34" charset="0"/>
              <a:buChar char="•"/>
            </a:pPr>
            <a:r>
              <a:rPr lang="es-419"/>
              <a:t>Presentación de la clase del instructor</a:t>
            </a:r>
          </a:p>
          <a:p>
            <a:pPr lvl="1" rtl="0">
              <a:buFont typeface="Arial" panose="020B0604020202020204" pitchFamily="34" charset="0"/>
              <a:buChar char="•"/>
            </a:pPr>
            <a:r>
              <a:rPr lang="es-419"/>
              <a:t>Diapositivas opcionales que puede utilizar en el aula</a:t>
            </a:r>
          </a:p>
          <a:p>
            <a:pPr lvl="1" rtl="0">
              <a:buFont typeface="Arial" panose="020B0604020202020204" pitchFamily="34" charset="0"/>
              <a:buChar char="•"/>
            </a:pPr>
            <a:r>
              <a:rPr lang="es-419"/>
              <a:t>Comienza en la diapositiva n.º 12</a:t>
            </a:r>
          </a:p>
          <a:p>
            <a:pPr marL="142875" lvl="1" indent="0" algn="ctr" rtl="0">
              <a:buNone/>
            </a:pPr>
            <a:r>
              <a:rPr lang="es-419" sz="1600" b="1"/>
              <a:t>Nota</a:t>
            </a:r>
            <a:r>
              <a:rPr lang="es-419" sz="1600"/>
              <a:t>: Elimine la Guía de planificación de esta presentación antes de compartirla con otras personas.</a:t>
            </a:r>
          </a:p>
          <a:p>
            <a:pPr marL="0" indent="0" rtl="0">
              <a:buNone/>
            </a:pPr>
            <a:r>
              <a:rPr lang="es-419" sz="1600" b="1">
                <a:solidFill>
                  <a:schemeClr val="accent4"/>
                </a:solidFill>
              </a:rPr>
              <a:t>Para obtener ayuda adicional y recursos, diríjase a la página principal del Instructor y a los Recursos del curso. También puede visitar el sitio de desarrollo profesional en netacad.com, la página oficial de Facebook de Cisco Networking Academy o el grupo de Facebook exclusivo para instructores.</a:t>
            </a:r>
          </a:p>
        </p:txBody>
      </p:sp>
    </p:spTree>
    <p:custDataLst>
      <p:tags r:id="rId1"/>
    </p:custDataLst>
    <p:extLst>
      <p:ext uri="{BB962C8B-B14F-4D97-AF65-F5344CB8AC3E}">
        <p14:creationId xmlns:p14="http://schemas.microsoft.com/office/powerpoint/2010/main" val="44432940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17.2 – Aplicaciones y protocolos de redes pequeñas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Aplicaciones y protocolos de redes pequeñas </a:t>
            </a:r>
            <a:br>
              <a:rPr lang="en-US" dirty="0"/>
            </a:br>
            <a:r>
              <a:rPr lang="es-419" sz="2400"/>
              <a:t>Aplicaciones comunes</a:t>
            </a:r>
          </a:p>
        </p:txBody>
      </p:sp>
      <p:sp>
        <p:nvSpPr>
          <p:cNvPr id="6" name="Content Placeholder 5">
            <a:extLst>
              <a:ext uri="{FF2B5EF4-FFF2-40B4-BE49-F238E27FC236}">
                <a16:creationId xmlns:a16="http://schemas.microsoft.com/office/drawing/2014/main" id="{CBD63511-AED3-4B69-9FBC-FDA4115DD396}"/>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Después de configurar, la red aún necesita ciertos tipos de aplicaciones y protocolos para funcionar. La utilidad de las redes depende de las aplicaciones que se encuentren en ellas. </a:t>
            </a:r>
          </a:p>
          <a:p>
            <a:pPr marL="0" indent="0" algn="l"/>
            <a:endParaRPr lang="en-US" sz="1600" dirty="0">
              <a:solidFill>
                <a:srgbClr val="000000"/>
              </a:solidFill>
            </a:endParaRPr>
          </a:p>
          <a:p>
            <a:pPr marL="0" indent="0" algn="l" rtl="0"/>
            <a:r>
              <a:rPr lang="es-419" sz="1600">
                <a:solidFill>
                  <a:srgbClr val="000000"/>
                </a:solidFill>
              </a:rPr>
              <a:t>Existen dos formas de procesos o programas de software que proporcionan acceso a la red: </a:t>
            </a:r>
          </a:p>
          <a:p>
            <a:pPr marL="358835" lvl="1" indent="-285750" rtl="0">
              <a:buFont typeface="Arial" panose="020B0604020202020204" pitchFamily="34" charset="0"/>
              <a:buChar char="•"/>
            </a:pPr>
            <a:r>
              <a:rPr lang="es-419" sz="1600" b="1">
                <a:solidFill>
                  <a:srgbClr val="000000"/>
                </a:solidFill>
              </a:rPr>
              <a:t>Aplicaciones de red</a:t>
            </a:r>
            <a:r>
              <a:rPr lang="es-419" sz="1600">
                <a:solidFill>
                  <a:srgbClr val="000000"/>
                </a:solidFill>
              </a:rPr>
              <a:t>: aplicaciones que implementan protocolos de capa de aplicación y pueden comunicarse directamente con las capas inferiores de la pila de protocolos..</a:t>
            </a:r>
          </a:p>
          <a:p>
            <a:pPr marL="358835" lvl="1" indent="-285750" rtl="0">
              <a:buFont typeface="Arial" panose="020B0604020202020204" pitchFamily="34" charset="0"/>
              <a:buChar char="•"/>
            </a:pPr>
            <a:r>
              <a:rPr lang="es-419" sz="1600" b="1">
                <a:solidFill>
                  <a:srgbClr val="000000"/>
                </a:solidFill>
              </a:rPr>
              <a:t>Servicios de capa de aplicación</a:t>
            </a:r>
            <a:r>
              <a:rPr lang="es-419" sz="1600">
                <a:solidFill>
                  <a:srgbClr val="000000"/>
                </a:solidFill>
              </a:rPr>
              <a:t>: para aplicaciones que no son compatibles con la red, los programas que interactúan con la red y preparan los datos para su transferencia. </a:t>
            </a:r>
            <a:r>
              <a:rPr lang="es-419" sz="1600" b="1">
                <a:solidFill>
                  <a:srgbClr val="000000"/>
                </a:solidFill>
              </a:rPr>
              <a:t>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7640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Aplicaciones y protocolos de redes pequeñas </a:t>
            </a:r>
            <a:br>
              <a:rPr lang="en-US" dirty="0"/>
            </a:br>
            <a:r>
              <a:rPr lang="es-419" sz="2400"/>
              <a:t>Protocolos comunes</a:t>
            </a:r>
          </a:p>
        </p:txBody>
      </p:sp>
      <p:sp>
        <p:nvSpPr>
          <p:cNvPr id="4" name="Content Placeholder 3">
            <a:extLst>
              <a:ext uri="{FF2B5EF4-FFF2-40B4-BE49-F238E27FC236}">
                <a16:creationId xmlns:a16="http://schemas.microsoft.com/office/drawing/2014/main" id="{293C6751-32AF-45A8-BF93-DE124C4DE534}"/>
              </a:ext>
            </a:extLst>
          </p:cNvPr>
          <p:cNvSpPr>
            <a:spLocks noGrp="1"/>
          </p:cNvSpPr>
          <p:nvPr>
            <p:ph idx="1"/>
          </p:nvPr>
        </p:nvSpPr>
        <p:spPr>
          <a:xfrm>
            <a:off x="474662" y="731837"/>
            <a:ext cx="8280057" cy="3689897"/>
          </a:xfrm>
        </p:spPr>
        <p:txBody>
          <a:bodyPr/>
          <a:lstStyle/>
          <a:p>
            <a:pPr marL="0" indent="0" algn="l" rtl="0"/>
            <a:r>
              <a:rPr lang="es-419" sz="1500">
                <a:solidFill>
                  <a:srgbClr val="000000"/>
                </a:solidFill>
              </a:rPr>
              <a:t>Los protocolos de red admiten los servicios y aplicaciones que usan los empleados en una red pequeña.</a:t>
            </a:r>
          </a:p>
          <a:p>
            <a:pPr marL="342900" indent="-342900" algn="l" rtl="0">
              <a:buFont typeface="Arial" panose="020B0604020202020204" pitchFamily="34" charset="0"/>
              <a:buChar char="•"/>
            </a:pPr>
            <a:r>
              <a:rPr lang="es-419" sz="1500">
                <a:solidFill>
                  <a:srgbClr val="000000"/>
                </a:solidFill>
              </a:rPr>
              <a:t>Los administradores de red suelen requerir acceso a los dispositivos y servidores de red. Las dos soluciones de acceso remoto más comunes son Telnet y Secure Shell (SSH). </a:t>
            </a:r>
          </a:p>
          <a:p>
            <a:pPr marL="342900" indent="-342900" algn="l" rtl="0">
              <a:buFont typeface="Arial" panose="020B0604020202020204" pitchFamily="34" charset="0"/>
              <a:buChar char="•"/>
            </a:pPr>
            <a:r>
              <a:rPr lang="es-419" sz="1500">
                <a:solidFill>
                  <a:srgbClr val="000000"/>
                </a:solidFill>
              </a:rPr>
              <a:t>Protocolo de transferencia de hipertexto (HTTP) y Protocolo de transferencia de hipertexto seguro (HTTP) se utilizan entre clientes web y servidores web.</a:t>
            </a:r>
          </a:p>
          <a:p>
            <a:pPr marL="342900" indent="-342900" algn="l" rtl="0">
              <a:buFont typeface="Arial" panose="020B0604020202020204" pitchFamily="34" charset="0"/>
              <a:buChar char="•"/>
            </a:pPr>
            <a:r>
              <a:rPr lang="es-419" sz="1500">
                <a:solidFill>
                  <a:srgbClr val="000000"/>
                </a:solidFill>
              </a:rPr>
              <a:t>El Protocolo simple de transferencia de correo (SMTP) se utiliza para enviar correos electrónicos, los clientes utilizan el Protocolo de oficina postal (POP3) o el Protocolo de acceso a correo de Internet (IMAP) para recuperar el correo electrónico.</a:t>
            </a:r>
          </a:p>
          <a:p>
            <a:pPr marL="342900" indent="-342900" algn="l" rtl="0">
              <a:buFont typeface="Arial" panose="020B0604020202020204" pitchFamily="34" charset="0"/>
              <a:buChar char="•"/>
            </a:pPr>
            <a:r>
              <a:rPr lang="es-419" sz="1500">
                <a:solidFill>
                  <a:srgbClr val="000000"/>
                </a:solidFill>
              </a:rPr>
              <a:t>El Protocolo de transferencia de archivos (FTP) y el Protocolo de transferencia de archivos de seguridad (SFTP) se utilizan para descargar y cargar archivos entre un cliente y un servidor FTP.</a:t>
            </a:r>
          </a:p>
          <a:p>
            <a:pPr marL="342900" indent="-342900" algn="l" rtl="0">
              <a:buFont typeface="Arial" panose="020B0604020202020204" pitchFamily="34" charset="0"/>
              <a:buChar char="•"/>
            </a:pPr>
            <a:r>
              <a:rPr lang="es-419" sz="1500">
                <a:solidFill>
                  <a:srgbClr val="000000"/>
                </a:solidFill>
              </a:rPr>
              <a:t>Los clientes utilizan el Protocolo de configuración dinámica de host (DHCP) para adquirir una configuración IP de un servidor DHCP.</a:t>
            </a:r>
          </a:p>
          <a:p>
            <a:pPr marL="342900" indent="-342900" algn="l" rtl="0">
              <a:buFont typeface="Arial" panose="020B0604020202020204" pitchFamily="34" charset="0"/>
              <a:buChar char="•"/>
            </a:pPr>
            <a:r>
              <a:rPr lang="es-419" sz="1500">
                <a:solidFill>
                  <a:srgbClr val="000000"/>
                </a:solidFill>
              </a:rPr>
              <a:t>El Servicio de nombres de dominio (DNS) resuelve los nombres de dominio en direcciones IP.</a:t>
            </a:r>
          </a:p>
          <a:p>
            <a:pPr marL="0" indent="0" algn="l" rtl="0"/>
            <a:r>
              <a:rPr lang="es-419" sz="1500" b="1">
                <a:solidFill>
                  <a:srgbClr val="000000"/>
                </a:solidFill>
              </a:rPr>
              <a:t>Nota</a:t>
            </a:r>
            <a:r>
              <a:rPr lang="es-419" sz="1500">
                <a:solidFill>
                  <a:srgbClr val="000000"/>
                </a:solidFill>
              </a:rPr>
              <a:t>: Un servidor podría proporcionar varios servicios de red. Por ejemplo, un servidor podría ser un servidor de correo electrónico, FTP y SSH. </a:t>
            </a:r>
          </a:p>
        </p:txBody>
      </p:sp>
    </p:spTree>
    <p:extLst>
      <p:ext uri="{BB962C8B-B14F-4D97-AF65-F5344CB8AC3E}">
        <p14:creationId xmlns:p14="http://schemas.microsoft.com/office/powerpoint/2010/main" val="168006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Aplicaciones y protocolos de redes pequeñas </a:t>
            </a:r>
            <a:br>
              <a:rPr lang="en-US" dirty="0"/>
            </a:br>
            <a:r>
              <a:rPr lang="es-419" sz="2400"/>
              <a:t>Protocolos comunes (Cont.)</a:t>
            </a:r>
          </a:p>
        </p:txBody>
      </p:sp>
      <p:sp>
        <p:nvSpPr>
          <p:cNvPr id="4" name="Content Placeholder 3">
            <a:extLst>
              <a:ext uri="{FF2B5EF4-FFF2-40B4-BE49-F238E27FC236}">
                <a16:creationId xmlns:a16="http://schemas.microsoft.com/office/drawing/2014/main" id="{293C6751-32AF-45A8-BF93-DE124C4DE534}"/>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Estos protocolos de red comprenden el conjunto de herramientas fundamental de un profesional de la red, que define:</a:t>
            </a:r>
          </a:p>
          <a:p>
            <a:pPr marL="342900" indent="-342900" algn="l" rtl="0">
              <a:buFont typeface="Arial" panose="020B0604020202020204" pitchFamily="34" charset="0"/>
              <a:buChar char="•"/>
            </a:pPr>
            <a:r>
              <a:rPr lang="es-419" sz="1600">
                <a:solidFill>
                  <a:srgbClr val="000000"/>
                </a:solidFill>
              </a:rPr>
              <a:t>Los procesos en cualquier extremo de una sesión de comunicación</a:t>
            </a:r>
          </a:p>
          <a:p>
            <a:pPr marL="342900" indent="-342900" algn="l" rtl="0">
              <a:buFont typeface="Arial" panose="020B0604020202020204" pitchFamily="34" charset="0"/>
              <a:buChar char="•"/>
            </a:pPr>
            <a:r>
              <a:rPr lang="es-419" sz="1600">
                <a:solidFill>
                  <a:srgbClr val="000000"/>
                </a:solidFill>
              </a:rPr>
              <a:t>Tipos de mensajes</a:t>
            </a:r>
          </a:p>
          <a:p>
            <a:pPr marL="342900" indent="-342900" algn="l" rtl="0">
              <a:buFont typeface="Arial" panose="020B0604020202020204" pitchFamily="34" charset="0"/>
              <a:buChar char="•"/>
            </a:pPr>
            <a:r>
              <a:rPr lang="es-419" sz="1600">
                <a:solidFill>
                  <a:srgbClr val="000000"/>
                </a:solidFill>
              </a:rPr>
              <a:t>La sintaxis de los mensajes</a:t>
            </a:r>
          </a:p>
          <a:p>
            <a:pPr marL="342900" indent="-342900" algn="l" rtl="0">
              <a:buFont typeface="Arial" panose="020B0604020202020204" pitchFamily="34" charset="0"/>
              <a:buChar char="•"/>
            </a:pPr>
            <a:r>
              <a:rPr lang="es-419" sz="1600">
                <a:solidFill>
                  <a:srgbClr val="000000"/>
                </a:solidFill>
              </a:rPr>
              <a:t>El significado de los campos informativos</a:t>
            </a:r>
          </a:p>
          <a:p>
            <a:pPr marL="342900" indent="-342900" algn="l" rtl="0">
              <a:buFont typeface="Arial" panose="020B0604020202020204" pitchFamily="34" charset="0"/>
              <a:buChar char="•"/>
            </a:pPr>
            <a:r>
              <a:rPr lang="es-419" sz="1600">
                <a:solidFill>
                  <a:srgbClr val="000000"/>
                </a:solidFill>
              </a:rPr>
              <a:t>Cómo se envían los mensajes y la respuesta esperada</a:t>
            </a:r>
          </a:p>
          <a:p>
            <a:pPr marL="342900" indent="-342900" algn="l" rtl="0">
              <a:buFont typeface="Arial" panose="020B0604020202020204" pitchFamily="34" charset="0"/>
              <a:buChar char="•"/>
            </a:pPr>
            <a:r>
              <a:rPr lang="es-419" sz="1600">
                <a:solidFill>
                  <a:srgbClr val="000000"/>
                </a:solidFill>
              </a:rPr>
              <a:t>Interacción con la capa inferior siguiente</a:t>
            </a:r>
          </a:p>
          <a:p>
            <a:pPr marL="342900" indent="-342900" algn="l">
              <a:buFont typeface="Arial" panose="020B0604020202020204" pitchFamily="34" charset="0"/>
              <a:buChar char="•"/>
            </a:pPr>
            <a:endParaRPr lang="en-US" sz="1600" dirty="0">
              <a:solidFill>
                <a:srgbClr val="000000"/>
              </a:solidFill>
            </a:endParaRPr>
          </a:p>
          <a:p>
            <a:pPr marL="0" indent="0" algn="l" rtl="0"/>
            <a:r>
              <a:rPr lang="es-419" sz="1600">
                <a:solidFill>
                  <a:srgbClr val="000000"/>
                </a:solidFill>
              </a:rPr>
              <a:t>Muchas empresas han establecido una política de uso de versiones seguras (por ejemplo, SSH, SFTP y HTTPS) de estos protocolos siempre que sea posible.</a:t>
            </a:r>
          </a:p>
        </p:txBody>
      </p:sp>
    </p:spTree>
    <p:extLst>
      <p:ext uri="{BB962C8B-B14F-4D97-AF65-F5344CB8AC3E}">
        <p14:creationId xmlns:p14="http://schemas.microsoft.com/office/powerpoint/2010/main" val="408451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Aplicaciones y protocolos de redes pequeñas </a:t>
            </a:r>
            <a:br>
              <a:rPr lang="en-US" dirty="0"/>
            </a:br>
            <a:r>
              <a:rPr lang="es-419" sz="2400"/>
              <a:t>Aplicaciones de voz y video</a:t>
            </a:r>
          </a:p>
        </p:txBody>
      </p:sp>
      <p:sp>
        <p:nvSpPr>
          <p:cNvPr id="5" name="Content Placeholder 4">
            <a:extLst>
              <a:ext uri="{FF2B5EF4-FFF2-40B4-BE49-F238E27FC236}">
                <a16:creationId xmlns:a16="http://schemas.microsoft.com/office/drawing/2014/main" id="{60805718-1D89-4A05-B2C1-06EAAE238C28}"/>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500">
                <a:solidFill>
                  <a:srgbClr val="000000"/>
                </a:solidFill>
              </a:rPr>
              <a:t>Las empresas actuales utilizan cada vez más la telefonía IP y los medios de transmisión para comunicarse con los clientes y socios comerciales, además de permitir que sus empleados trabajen de forma remota.</a:t>
            </a:r>
          </a:p>
          <a:p>
            <a:pPr marL="342900" indent="-342900" algn="l" rtl="0">
              <a:buFont typeface="Arial" panose="020B0604020202020204" pitchFamily="34" charset="0"/>
              <a:buChar char="•"/>
            </a:pPr>
            <a:r>
              <a:rPr lang="es-419" sz="1500">
                <a:solidFill>
                  <a:srgbClr val="000000"/>
                </a:solidFill>
              </a:rPr>
              <a:t>El administrador de red debe asegurarse de que se instalen los equipos adecuados en la red y que se configuren los dispositivos de red para asegurar la entrega según las prioridades.</a:t>
            </a:r>
          </a:p>
          <a:p>
            <a:pPr marL="342900" indent="-342900" algn="l" rtl="0">
              <a:buFont typeface="Arial" panose="020B0604020202020204" pitchFamily="34" charset="0"/>
              <a:buChar char="•"/>
            </a:pPr>
            <a:r>
              <a:rPr lang="es-419" sz="1500">
                <a:solidFill>
                  <a:srgbClr val="000000"/>
                </a:solidFill>
              </a:rPr>
              <a:t>Los factores que un administrador de una red pequeña debe tener en cuenta al admitir aplicaciones en tiempo real:</a:t>
            </a:r>
          </a:p>
          <a:p>
            <a:pPr marL="489010" lvl="2" indent="-342900" rtl="0">
              <a:buFont typeface="Arial" panose="020B0604020202020204" pitchFamily="34" charset="0"/>
              <a:buChar char="•"/>
            </a:pPr>
            <a:r>
              <a:rPr lang="es-419" sz="1500" b="1">
                <a:solidFill>
                  <a:srgbClr val="000000"/>
                </a:solidFill>
              </a:rPr>
              <a:t>Infraestructura:</a:t>
            </a:r>
            <a:r>
              <a:rPr lang="es-419" sz="1500">
                <a:solidFill>
                  <a:srgbClr val="000000"/>
                </a:solidFill>
              </a:rPr>
              <a:t> ¿Tiene la capacidad y la capacidad para admitir aplicaciones en tiempo real? </a:t>
            </a:r>
          </a:p>
          <a:p>
            <a:pPr marL="489010" lvl="2" indent="-342900" rtl="0">
              <a:buFont typeface="Arial" panose="020B0604020202020204" pitchFamily="34" charset="0"/>
              <a:buChar char="•"/>
            </a:pPr>
            <a:r>
              <a:rPr lang="es-419" sz="1500" b="1">
                <a:solidFill>
                  <a:srgbClr val="000000"/>
                </a:solidFill>
              </a:rPr>
              <a:t>VoIP: </a:t>
            </a:r>
            <a:r>
              <a:rPr lang="es-419" sz="1500">
                <a:solidFill>
                  <a:srgbClr val="000000"/>
                </a:solidFill>
              </a:rPr>
              <a:t>VoIP suele ser menos costoso que la telefonía IP, pero a costa de la calidad y las características. </a:t>
            </a:r>
          </a:p>
          <a:p>
            <a:pPr marL="489010" lvl="2" indent="-342900" rtl="0">
              <a:buFont typeface="Arial" panose="020B0604020202020204" pitchFamily="34" charset="0"/>
              <a:buChar char="•"/>
            </a:pPr>
            <a:r>
              <a:rPr lang="es-419" sz="1500" b="1">
                <a:solidFill>
                  <a:srgbClr val="000000"/>
                </a:solidFill>
              </a:rPr>
              <a:t>Telefonía IP - </a:t>
            </a:r>
            <a:r>
              <a:rPr lang="es-419" sz="1500">
                <a:solidFill>
                  <a:srgbClr val="000000"/>
                </a:solidFill>
              </a:rPr>
              <a:t>Esto emplea servidores dedicados de control de llamadas y señalización. </a:t>
            </a:r>
          </a:p>
          <a:p>
            <a:pPr marL="489010" lvl="2" indent="-342900" rtl="0">
              <a:buFont typeface="Arial" panose="020B0604020202020204" pitchFamily="34" charset="0"/>
              <a:buChar char="•"/>
            </a:pPr>
            <a:r>
              <a:rPr lang="es-419" sz="1500" b="1">
                <a:solidFill>
                  <a:srgbClr val="000000"/>
                </a:solidFill>
              </a:rPr>
              <a:t>Aplicaciones en tiempo real:</a:t>
            </a:r>
            <a:r>
              <a:rPr lang="es-419" sz="1500">
                <a:solidFill>
                  <a:srgbClr val="000000"/>
                </a:solidFill>
              </a:rPr>
              <a:t>la red debe admitir mecanismos de calidad de servicio (QoS) para minimizar los problemas de latencia. Protocolo de transporte en tiempo real (RTP) y Protocolo de control de transporte en tiempo real (RTCP) y dos protocolos que admiten aplicaciones en tiempo real.</a:t>
            </a:r>
          </a:p>
        </p:txBody>
      </p:sp>
    </p:spTree>
    <p:extLst>
      <p:ext uri="{BB962C8B-B14F-4D97-AF65-F5344CB8AC3E}">
        <p14:creationId xmlns:p14="http://schemas.microsoft.com/office/powerpoint/2010/main" val="124149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17.3 Crecimiento hacia redes más grandes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Crecimiento hacia redes más grandes </a:t>
            </a:r>
            <a:br>
              <a:rPr lang="en-US" dirty="0"/>
            </a:br>
            <a:r>
              <a:rPr lang="es-419" sz="2400"/>
              <a:t>Crecimiento de redes pequeñas</a:t>
            </a:r>
          </a:p>
        </p:txBody>
      </p:sp>
      <p:sp>
        <p:nvSpPr>
          <p:cNvPr id="4" name="Content Placeholder 3">
            <a:extLst>
              <a:ext uri="{FF2B5EF4-FFF2-40B4-BE49-F238E27FC236}">
                <a16:creationId xmlns:a16="http://schemas.microsoft.com/office/drawing/2014/main" id="{4D4DC2CE-CBF1-4EDA-BBE9-D4BCE31CD2E2}"/>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El crecimiento es un proceso natural para muchas pequeñas empresas, y sus redes deben crecer en consecuencia. Idealmente, el administrador de la red tiene suficiente tiempo de preparación para tomar decisiones inteligentes sobre el crecimiento de la red en linea con el crecimiento de la empresa.</a:t>
            </a:r>
          </a:p>
          <a:p>
            <a:pPr marL="0" indent="0" algn="l"/>
            <a:endParaRPr lang="en-US" sz="1600" dirty="0">
              <a:solidFill>
                <a:srgbClr val="000000"/>
              </a:solidFill>
            </a:endParaRPr>
          </a:p>
          <a:p>
            <a:pPr marL="0" indent="0" algn="l" rtl="0"/>
            <a:r>
              <a:rPr lang="es-419" sz="1600">
                <a:solidFill>
                  <a:srgbClr val="000000"/>
                </a:solidFill>
              </a:rPr>
              <a:t>Para extender una red, se requieren varios elementos:</a:t>
            </a:r>
          </a:p>
          <a:p>
            <a:pPr marL="415985" lvl="1" indent="-342900" rtl="0">
              <a:buFont typeface="Arial" panose="020B0604020202020204" pitchFamily="34" charset="0"/>
              <a:buChar char="•"/>
            </a:pPr>
            <a:r>
              <a:rPr lang="es-419" sz="1600" b="1">
                <a:solidFill>
                  <a:srgbClr val="000000"/>
                </a:solidFill>
              </a:rPr>
              <a:t>Documentación de la red</a:t>
            </a:r>
            <a:r>
              <a:rPr lang="es-419" sz="1600">
                <a:solidFill>
                  <a:srgbClr val="000000"/>
                </a:solidFill>
              </a:rPr>
              <a:t>- Topologías física y lógica.</a:t>
            </a:r>
          </a:p>
          <a:p>
            <a:pPr marL="415985" lvl="1" indent="-342900" rtl="0">
              <a:buFont typeface="Arial" panose="020B0604020202020204" pitchFamily="34" charset="0"/>
              <a:buChar char="•"/>
            </a:pPr>
            <a:r>
              <a:rPr lang="es-419" sz="1600" b="1">
                <a:solidFill>
                  <a:srgbClr val="000000"/>
                </a:solidFill>
              </a:rPr>
              <a:t>Inventario de dispositivos</a:t>
            </a:r>
            <a:r>
              <a:rPr lang="es-419" sz="1600">
                <a:solidFill>
                  <a:srgbClr val="000000"/>
                </a:solidFill>
              </a:rPr>
              <a:t> - Lista de dispositivos que utilizan o conforman la red.</a:t>
            </a:r>
          </a:p>
          <a:p>
            <a:pPr marL="415985" lvl="1" indent="-342900" rtl="0">
              <a:buFont typeface="Arial" panose="020B0604020202020204" pitchFamily="34" charset="0"/>
              <a:buChar char="•"/>
            </a:pPr>
            <a:r>
              <a:rPr lang="es-419" sz="1600" b="1">
                <a:solidFill>
                  <a:srgbClr val="000000"/>
                </a:solidFill>
              </a:rPr>
              <a:t>Presupuesto</a:t>
            </a:r>
            <a:r>
              <a:rPr lang="es-419" sz="1600">
                <a:solidFill>
                  <a:srgbClr val="000000"/>
                </a:solidFill>
              </a:rPr>
              <a:t> - Presupuesto de TI detallado, incluido el presupuesto de adquisición de equipos para el año fiscal.</a:t>
            </a:r>
          </a:p>
          <a:p>
            <a:pPr marL="415985" lvl="1" indent="-342900" rtl="0">
              <a:buFont typeface="Arial" panose="020B0604020202020204" pitchFamily="34" charset="0"/>
              <a:buChar char="•"/>
            </a:pPr>
            <a:r>
              <a:rPr lang="es-419" sz="1600">
                <a:solidFill>
                  <a:srgbClr val="000000"/>
                </a:solidFill>
              </a:rPr>
              <a:t>Análisis de tráfico</a:t>
            </a:r>
            <a:r>
              <a:rPr lang="es-419" sz="1600" b="1">
                <a:solidFill>
                  <a:srgbClr val="000000"/>
                </a:solidFill>
              </a:rPr>
              <a:t>: se deben registrar los protocolos, las aplicaciones, los servicios y sus respectivos requisitos de tráfico.</a:t>
            </a:r>
          </a:p>
          <a:p>
            <a:pPr marL="0" indent="0" algn="l" rtl="0"/>
            <a:r>
              <a:rPr lang="es-419" sz="1600">
                <a:solidFill>
                  <a:srgbClr val="000000"/>
                </a:solidFill>
              </a:rPr>
              <a:t>Estos elementos se utilizan para fundamentar la toma de decisiones que acompaña el escalamiento de una red pequeña.</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36811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Crecimiento hacia redes más grandes</a:t>
            </a:r>
            <a:br>
              <a:rPr lang="en-US" dirty="0"/>
            </a:br>
            <a:r>
              <a:rPr lang="es-419" sz="2400"/>
              <a:t>Análisis de protocolos</a:t>
            </a:r>
          </a:p>
        </p:txBody>
      </p:sp>
      <p:sp>
        <p:nvSpPr>
          <p:cNvPr id="5" name="Content Placeholder 4">
            <a:extLst>
              <a:ext uri="{FF2B5EF4-FFF2-40B4-BE49-F238E27FC236}">
                <a16:creationId xmlns:a16="http://schemas.microsoft.com/office/drawing/2014/main" id="{3DD0F7E2-6CB1-4DF6-97A5-A655F8C79DD2}"/>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Es muy importante entender el tipo de tráfico que atraviesa la red así como el flujo de tráfico. Hay varias herramientas de administración de red que se pueden utilizar para este propósito.</a:t>
            </a:r>
          </a:p>
          <a:p>
            <a:pPr marL="0" indent="0" algn="l"/>
            <a:endParaRPr lang="en-US" sz="1600" dirty="0">
              <a:solidFill>
                <a:srgbClr val="000000"/>
              </a:solidFill>
            </a:endParaRPr>
          </a:p>
          <a:p>
            <a:pPr marL="0" indent="0" algn="l" rtl="0"/>
            <a:r>
              <a:rPr lang="es-419" sz="1600">
                <a:solidFill>
                  <a:srgbClr val="000000"/>
                </a:solidFill>
              </a:rPr>
              <a:t>Para determinar los patrones de flujo de tráfico, es importante hacer lo siguiente:</a:t>
            </a:r>
          </a:p>
          <a:p>
            <a:pPr marL="358835" lvl="1" indent="-285750" rtl="0">
              <a:buFont typeface="Arial" panose="020B0604020202020204" pitchFamily="34" charset="0"/>
              <a:buChar char="•"/>
            </a:pPr>
            <a:r>
              <a:rPr lang="es-419" sz="1600">
                <a:solidFill>
                  <a:srgbClr val="000000"/>
                </a:solidFill>
              </a:rPr>
              <a:t>Capturar tráfico en horas de uso pico para obtener una buena representación de los diferentes tipos de tráfico.</a:t>
            </a:r>
          </a:p>
          <a:p>
            <a:pPr marL="358835" lvl="1" indent="-285750" rtl="0">
              <a:buFont typeface="Arial" panose="020B0604020202020204" pitchFamily="34" charset="0"/>
              <a:buChar char="•"/>
            </a:pPr>
            <a:r>
              <a:rPr lang="es-419" sz="1600">
                <a:solidFill>
                  <a:srgbClr val="000000"/>
                </a:solidFill>
              </a:rPr>
              <a:t>Realice la captura en diferentes segmentos de red y dispositivos, ya que parte del tráfico será local para un segmento en particular.</a:t>
            </a:r>
          </a:p>
          <a:p>
            <a:pPr marL="358835" lvl="1" indent="-285750" rtl="0">
              <a:buFont typeface="Arial" panose="020B0604020202020204" pitchFamily="34" charset="0"/>
              <a:buChar char="•"/>
            </a:pPr>
            <a:r>
              <a:rPr lang="es-419" sz="1600">
                <a:solidFill>
                  <a:srgbClr val="000000"/>
                </a:solidFill>
              </a:rPr>
              <a:t>La información recopilada por el analizador de protocolos se evalúa de acuerdo con el origen y el destino del tráfico, y con el tipo de tráfico que se envía. </a:t>
            </a:r>
          </a:p>
          <a:p>
            <a:pPr marL="358835" lvl="1" indent="-285750" rtl="0">
              <a:buFont typeface="Arial" panose="020B0604020202020204" pitchFamily="34" charset="0"/>
              <a:buChar char="•"/>
            </a:pPr>
            <a:r>
              <a:rPr lang="es-419" sz="1600">
                <a:solidFill>
                  <a:srgbClr val="000000"/>
                </a:solidFill>
              </a:rPr>
              <a:t>Este análisis puede utilizarse para tomar decisiones acerca de cómo administrar el tráfico de manera más eficiente.</a:t>
            </a:r>
          </a:p>
        </p:txBody>
      </p:sp>
    </p:spTree>
    <p:extLst>
      <p:ext uri="{BB962C8B-B14F-4D97-AF65-F5344CB8AC3E}">
        <p14:creationId xmlns:p14="http://schemas.microsoft.com/office/powerpoint/2010/main" val="39797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Crecimiento hacia redes más grandes</a:t>
            </a:r>
            <a:br>
              <a:rPr lang="en-US" dirty="0"/>
            </a:br>
            <a:r>
              <a:rPr lang="es-419" sz="2400"/>
              <a:t>Uso de la red por parte de los empleados</a:t>
            </a:r>
          </a:p>
        </p:txBody>
      </p:sp>
      <p:sp>
        <p:nvSpPr>
          <p:cNvPr id="4" name="Content Placeholder 3">
            <a:extLst>
              <a:ext uri="{FF2B5EF4-FFF2-40B4-BE49-F238E27FC236}">
                <a16:creationId xmlns:a16="http://schemas.microsoft.com/office/drawing/2014/main" id="{A4F111CF-BA9E-4AFA-8A34-8CA18113097A}"/>
              </a:ext>
            </a:extLst>
          </p:cNvPr>
          <p:cNvSpPr>
            <a:spLocks noGrp="1"/>
          </p:cNvSpPr>
          <p:nvPr>
            <p:ph idx="1"/>
          </p:nvPr>
        </p:nvSpPr>
        <p:spPr>
          <a:xfrm>
            <a:off x="66675" y="609600"/>
            <a:ext cx="8972549" cy="4095749"/>
          </a:xfrm>
        </p:spPr>
        <p:txBody>
          <a:bodyPr/>
          <a:lstStyle/>
          <a:p>
            <a:pPr marL="0" indent="0" algn="l" rtl="0"/>
            <a:r>
              <a:rPr lang="es-419" sz="1600">
                <a:solidFill>
                  <a:srgbClr val="000000"/>
                </a:solidFill>
              </a:rPr>
              <a:t>Muchos sistemas operativos proporcionan herramientas integradas para mostrar dicha información sobre la utilización de la red. Estas herramientas se pueden utilizar para capturar una «instantánea» de información como la siguiente:</a:t>
            </a:r>
          </a:p>
          <a:p>
            <a:pPr marL="0" indent="0" algn="l"/>
            <a:endParaRPr lang="en-US" sz="1600" dirty="0">
              <a:solidFill>
                <a:srgbClr val="000000"/>
              </a:solidFill>
            </a:endParaRPr>
          </a:p>
          <a:p>
            <a:pPr marL="415985" lvl="1" indent="-342900" rtl="0">
              <a:buFont typeface="Arial" panose="020B0604020202020204" pitchFamily="34" charset="0"/>
              <a:buChar char="•"/>
            </a:pPr>
            <a:r>
              <a:rPr lang="es-419" sz="1600">
                <a:solidFill>
                  <a:srgbClr val="000000"/>
                </a:solidFill>
              </a:rPr>
              <a:t>Os y versión del SO</a:t>
            </a:r>
          </a:p>
          <a:p>
            <a:pPr marL="415985" lvl="1" indent="-342900" rtl="0">
              <a:buFont typeface="Arial" panose="020B0604020202020204" pitchFamily="34" charset="0"/>
              <a:buChar char="•"/>
            </a:pPr>
            <a:r>
              <a:rPr lang="es-419" sz="1600">
                <a:solidFill>
                  <a:srgbClr val="000000"/>
                </a:solidFill>
              </a:rPr>
              <a:t>Utilización de CPU</a:t>
            </a:r>
          </a:p>
          <a:p>
            <a:pPr marL="415985" lvl="1" indent="-342900" rtl="0">
              <a:buFont typeface="Arial" panose="020B0604020202020204" pitchFamily="34" charset="0"/>
              <a:buChar char="•"/>
            </a:pPr>
            <a:r>
              <a:rPr lang="es-419" sz="1600">
                <a:solidFill>
                  <a:srgbClr val="000000"/>
                </a:solidFill>
              </a:rPr>
              <a:t>Utilización de RAM</a:t>
            </a:r>
          </a:p>
          <a:p>
            <a:pPr marL="415985" lvl="1" indent="-342900" rtl="0">
              <a:buFont typeface="Arial" panose="020B0604020202020204" pitchFamily="34" charset="0"/>
              <a:buChar char="•"/>
            </a:pPr>
            <a:r>
              <a:rPr lang="es-419" sz="1600">
                <a:solidFill>
                  <a:srgbClr val="000000"/>
                </a:solidFill>
              </a:rPr>
              <a:t>Utilización de unidades</a:t>
            </a:r>
          </a:p>
          <a:p>
            <a:pPr marL="415985" lvl="1" indent="-342900" rtl="0">
              <a:buFont typeface="Arial" panose="020B0604020202020204" pitchFamily="34" charset="0"/>
              <a:buChar char="•"/>
            </a:pPr>
            <a:r>
              <a:rPr lang="es-419" sz="1600">
                <a:solidFill>
                  <a:srgbClr val="000000"/>
                </a:solidFill>
              </a:rPr>
              <a:t>Aplicaciones que no utilizan la red</a:t>
            </a:r>
          </a:p>
          <a:p>
            <a:pPr marL="415985" lvl="1" indent="-342900" rtl="0">
              <a:buFont typeface="Arial" panose="020B0604020202020204" pitchFamily="34" charset="0"/>
              <a:buChar char="•"/>
            </a:pPr>
            <a:r>
              <a:rPr lang="es-419" sz="1600">
                <a:solidFill>
                  <a:srgbClr val="000000"/>
                </a:solidFill>
              </a:rPr>
              <a:t>Aplicaciones de red</a:t>
            </a:r>
          </a:p>
          <a:p>
            <a:pPr marL="415985" lvl="1" indent="-342900">
              <a:buFont typeface="Arial" panose="020B0604020202020204" pitchFamily="34" charset="0"/>
              <a:buChar char="•"/>
            </a:pPr>
            <a:endParaRPr lang="en-US" sz="1600" dirty="0">
              <a:solidFill>
                <a:srgbClr val="000000"/>
              </a:solidFill>
            </a:endParaRPr>
          </a:p>
          <a:p>
            <a:pPr marL="0" indent="0" algn="l" rtl="0"/>
            <a:r>
              <a:rPr lang="es-419" sz="1600">
                <a:solidFill>
                  <a:srgbClr val="000000"/>
                </a:solidFill>
              </a:rPr>
              <a:t>Documentar instantáneas para los empleados en una red pequeña, durante un período de tiempo, es muy útil para identificar los requisitos de crecimiento y los flujos de tráfico asociados.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56757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17.4 Verificar la conectividad</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es-419"/>
              <a:t>¿Qué esperar en este módulo?</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buFont typeface="Arial" panose="020B0604020202020204" pitchFamily="34" charset="0"/>
              <a:buChar char="•"/>
            </a:pPr>
            <a:r>
              <a:rPr lang="es-419"/>
              <a:t>Para facilitar el aprendizaje, las siguientes características dentro de la GUI pueden ser incluidas en este módulo:</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88407"/>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es-419"/>
                        <a:t>Característica</a:t>
                      </a:r>
                    </a:p>
                  </a:txBody>
                  <a:tcPr/>
                </a:tc>
                <a:tc>
                  <a:txBody>
                    <a:bodyPr/>
                    <a:lstStyle/>
                    <a:p>
                      <a:pPr rtl="0"/>
                      <a:r>
                        <a:rPr lang="es-419"/>
                        <a:t>Descripción</a:t>
                      </a:r>
                    </a:p>
                  </a:txBody>
                  <a:tcPr/>
                </a:tc>
                <a:extLst>
                  <a:ext uri="{0D108BD9-81ED-4DB2-BD59-A6C34878D82A}">
                    <a16:rowId xmlns:a16="http://schemas.microsoft.com/office/drawing/2014/main" val="367710602"/>
                  </a:ext>
                </a:extLst>
              </a:tr>
              <a:tr h="331556">
                <a:tc>
                  <a:txBody>
                    <a:bodyPr/>
                    <a:lstStyle/>
                    <a:p>
                      <a:pPr algn="l" rtl="0" fontAlgn="b"/>
                      <a:r>
                        <a:rPr lang="es-419" sz="1400" b="0" i="0" u="none" strike="noStrike">
                          <a:solidFill>
                            <a:srgbClr val="000000"/>
                          </a:solidFill>
                          <a:effectLst/>
                          <a:latin typeface="+mn-lt"/>
                        </a:rPr>
                        <a:t>Animaciones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Exponer a los alumnos a nuevas habilidades y conceptos.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Exponer a los alumnos a nuevas habilidades y conceptos.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Verifique su comprensión</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es-419"/>
                        <a:t>Cuestionario por tema en línea para ayudar a los aprendices a medir la comprensión del contenido.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interactivas</a:t>
                      </a:r>
                    </a:p>
                  </a:txBody>
                  <a:tcPr marL="9525" marR="9525" marT="9525" marB="0" anchor="b"/>
                </a:tc>
                <a:tc>
                  <a:txBody>
                    <a:bodyPr/>
                    <a:lstStyle/>
                    <a:p>
                      <a:pPr rtl="0"/>
                      <a:r>
                        <a:rPr lang="es-419"/>
                        <a:t>Una variedad de formatos para ayudar a los aprendices a medir la comprensión del contenido.</a:t>
                      </a:r>
                    </a:p>
                  </a:txBody>
                  <a:tcPr/>
                </a:tc>
                <a:extLst>
                  <a:ext uri="{0D108BD9-81ED-4DB2-BD59-A6C34878D82A}">
                    <a16:rowId xmlns:a16="http://schemas.microsoft.com/office/drawing/2014/main" val="3454703549"/>
                  </a:ext>
                </a:extLst>
              </a:tr>
              <a:tr h="215293">
                <a:tc>
                  <a:txBody>
                    <a:bodyPr/>
                    <a:lstStyle/>
                    <a:p>
                      <a:pPr algn="l" rtl="0" fontAlgn="b"/>
                      <a:r>
                        <a:rPr lang="es-419" sz="1400" b="0" i="0" u="none" strike="noStrike">
                          <a:solidFill>
                            <a:srgbClr val="000000"/>
                          </a:solidFill>
                          <a:effectLst/>
                          <a:latin typeface="+mn-lt"/>
                        </a:rPr>
                        <a:t>Verificador de sintaxis</a:t>
                      </a:r>
                    </a:p>
                  </a:txBody>
                  <a:tcPr marL="9525" marR="9525" marT="9525" marB="0" anchor="b"/>
                </a:tc>
                <a:tc>
                  <a:txBody>
                    <a:bodyPr/>
                    <a:lstStyle/>
                    <a:p>
                      <a:pPr rtl="0"/>
                      <a:r>
                        <a:rPr lang="es-419"/>
                        <a:t>Pequeñas simulaciones que exponen a los estudiantes a la línea de comandos de Cisco para practicar habilidades de configuración.</a:t>
                      </a:r>
                    </a:p>
                  </a:txBody>
                  <a:tcPr/>
                </a:tc>
                <a:extLst>
                  <a:ext uri="{0D108BD9-81ED-4DB2-BD59-A6C34878D82A}">
                    <a16:rowId xmlns:a16="http://schemas.microsoft.com/office/drawing/2014/main" val="2195331658"/>
                  </a:ext>
                </a:extLst>
              </a:tr>
              <a:tr h="265091">
                <a:tc>
                  <a:txBody>
                    <a:bodyPr/>
                    <a:lstStyle/>
                    <a:p>
                      <a:pPr algn="l" rtl="0" fontAlgn="b"/>
                      <a:r>
                        <a:rPr lang="es-419" sz="1400" b="0" i="0" u="none" strike="noStrike">
                          <a:solidFill>
                            <a:srgbClr val="000000"/>
                          </a:solidFill>
                          <a:effectLst/>
                          <a:latin typeface="+mn-lt"/>
                        </a:rPr>
                        <a:t>Actividad de Packet Tracer</a:t>
                      </a:r>
                    </a:p>
                  </a:txBody>
                  <a:tcPr marL="9525" marR="9525" marT="9525" marB="0" anchor="b"/>
                </a:tc>
                <a:tc>
                  <a:txBody>
                    <a:bodyPr/>
                    <a:lstStyle/>
                    <a:p>
                      <a:pPr rtl="0"/>
                      <a:r>
                        <a:rPr lang="es-419"/>
                        <a:t>Actividades de simulación y modelado diseñadas para explorar, adquirir, reforzar y ampliar habilidades.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202038176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Verificar la conectividad </a:t>
            </a:r>
            <a:br>
              <a:rPr lang="en-US" dirty="0"/>
            </a:br>
            <a:r>
              <a:rPr lang="es-419" sz="2400"/>
              <a:t>Verificar la conectividad con Ping</a:t>
            </a:r>
          </a:p>
        </p:txBody>
      </p:sp>
      <p:sp>
        <p:nvSpPr>
          <p:cNvPr id="5" name="Content Placeholder 4">
            <a:extLst>
              <a:ext uri="{FF2B5EF4-FFF2-40B4-BE49-F238E27FC236}">
                <a16:creationId xmlns:a16="http://schemas.microsoft.com/office/drawing/2014/main" id="{83EF1FB9-F0A5-499F-86F9-615E8074EB5B}"/>
              </a:ext>
            </a:extLst>
          </p:cNvPr>
          <p:cNvSpPr>
            <a:spLocks noGrp="1"/>
          </p:cNvSpPr>
          <p:nvPr>
            <p:ph idx="1"/>
          </p:nvPr>
        </p:nvSpPr>
        <p:spPr>
          <a:xfrm>
            <a:off x="133350" y="687671"/>
            <a:ext cx="8621369" cy="1774104"/>
          </a:xfrm>
        </p:spPr>
        <p:txBody>
          <a:bodyPr/>
          <a:lstStyle/>
          <a:p>
            <a:pPr marL="0" indent="0" algn="l" rtl="0"/>
            <a:r>
              <a:rPr lang="es-419" sz="1600">
                <a:solidFill>
                  <a:srgbClr val="000000"/>
                </a:solidFill>
              </a:rPr>
              <a:t>Si su red es pequeña y nueva, o si está escalando una red existente, siempre querrá poder verificar que sus componentes estén correctamente conectados entre sí y a Internet. </a:t>
            </a:r>
          </a:p>
          <a:p>
            <a:pPr marL="342900" indent="-342900" algn="l" rtl="0">
              <a:buFont typeface="Arial" panose="020B0604020202020204" pitchFamily="34" charset="0"/>
              <a:buChar char="•"/>
            </a:pPr>
            <a:r>
              <a:rPr lang="es-419" sz="1600">
                <a:solidFill>
                  <a:srgbClr val="000000"/>
                </a:solidFill>
              </a:rPr>
              <a:t>El comando ping, disponible en la mayoría de los sistemas operativos, es la forma más eficaz de probar rápidamente la conectividad de Capa 3 entre una dirección IP de origen y destino.</a:t>
            </a:r>
          </a:p>
          <a:p>
            <a:pPr marL="342900" indent="-342900" algn="l" rtl="0">
              <a:buFont typeface="Arial" panose="020B0604020202020204" pitchFamily="34" charset="0"/>
              <a:buChar char="•"/>
            </a:pPr>
            <a:r>
              <a:rPr lang="es-419" sz="1600">
                <a:solidFill>
                  <a:srgbClr val="000000"/>
                </a:solidFill>
              </a:rPr>
              <a:t>El comando ping utiliza los mensajes de eco del Protocolo de mensajes de control de Internet (ICMP) (ICMP tipo 8) y respuesta de eco (ICMP tipo 0). </a:t>
            </a:r>
          </a:p>
        </p:txBody>
      </p:sp>
      <p:pic>
        <p:nvPicPr>
          <p:cNvPr id="8" name="Picture 7">
            <a:extLst>
              <a:ext uri="{FF2B5EF4-FFF2-40B4-BE49-F238E27FC236}">
                <a16:creationId xmlns:a16="http://schemas.microsoft.com/office/drawing/2014/main" id="{617B48B4-4445-4E88-845E-13CC7F3D98F2}"/>
              </a:ext>
            </a:extLst>
          </p:cNvPr>
          <p:cNvPicPr>
            <a:picLocks noChangeAspect="1"/>
          </p:cNvPicPr>
          <p:nvPr/>
        </p:nvPicPr>
        <p:blipFill>
          <a:blip r:embed="rId3"/>
          <a:stretch>
            <a:fillRect/>
          </a:stretch>
        </p:blipFill>
        <p:spPr>
          <a:xfrm>
            <a:off x="216731" y="2847975"/>
            <a:ext cx="4459288" cy="1402879"/>
          </a:xfrm>
          <a:prstGeom prst="rect">
            <a:avLst/>
          </a:prstGeom>
        </p:spPr>
      </p:pic>
      <p:pic>
        <p:nvPicPr>
          <p:cNvPr id="9" name="Picture 8">
            <a:extLst>
              <a:ext uri="{FF2B5EF4-FFF2-40B4-BE49-F238E27FC236}">
                <a16:creationId xmlns:a16="http://schemas.microsoft.com/office/drawing/2014/main" id="{BEBE6953-619E-456B-861D-F9EACA61C9BE}"/>
              </a:ext>
            </a:extLst>
          </p:cNvPr>
          <p:cNvPicPr>
            <a:picLocks noChangeAspect="1"/>
          </p:cNvPicPr>
          <p:nvPr/>
        </p:nvPicPr>
        <p:blipFill>
          <a:blip r:embed="rId4"/>
          <a:stretch>
            <a:fillRect/>
          </a:stretch>
        </p:blipFill>
        <p:spPr>
          <a:xfrm>
            <a:off x="4745252" y="3549414"/>
            <a:ext cx="4352636" cy="1238058"/>
          </a:xfrm>
          <a:prstGeom prst="rect">
            <a:avLst/>
          </a:prstGeom>
        </p:spPr>
      </p:pic>
    </p:spTree>
    <p:extLst>
      <p:ext uri="{BB962C8B-B14F-4D97-AF65-F5344CB8AC3E}">
        <p14:creationId xmlns:p14="http://schemas.microsoft.com/office/powerpoint/2010/main" val="56768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Verificar la conectividad</a:t>
            </a:r>
            <a:br>
              <a:rPr lang="en-US" dirty="0"/>
            </a:br>
            <a:r>
              <a:rPr lang="es-419" sz="2400"/>
              <a:t>Verificar la conectividad con Ping (Cont.) </a:t>
            </a:r>
          </a:p>
        </p:txBody>
      </p:sp>
      <p:sp>
        <p:nvSpPr>
          <p:cNvPr id="5" name="Content Placeholder 4">
            <a:extLst>
              <a:ext uri="{FF2B5EF4-FFF2-40B4-BE49-F238E27FC236}">
                <a16:creationId xmlns:a16="http://schemas.microsoft.com/office/drawing/2014/main" id="{83EF1FB9-F0A5-499F-86F9-615E8074EB5B}"/>
              </a:ext>
            </a:extLst>
          </p:cNvPr>
          <p:cNvSpPr>
            <a:spLocks noGrp="1"/>
          </p:cNvSpPr>
          <p:nvPr>
            <p:ph idx="1"/>
          </p:nvPr>
        </p:nvSpPr>
        <p:spPr>
          <a:xfrm>
            <a:off x="257175" y="625101"/>
            <a:ext cx="8497544" cy="1201738"/>
          </a:xfrm>
        </p:spPr>
        <p:txBody>
          <a:bodyPr/>
          <a:lstStyle/>
          <a:p>
            <a:pPr marL="0" indent="0" algn="l" rtl="0"/>
            <a:r>
              <a:rPr lang="es-419" sz="1600">
                <a:solidFill>
                  <a:srgbClr val="000000"/>
                </a:solidFill>
              </a:rPr>
              <a:t>En un host de Windows 10, el comando ping envía cuatro mensajes de eco ICMP consecutivos y espera cuatro respuestas de eco ICMP consecutivas desde el destino. El ping de IOS envía cinco mensajes de eco ICMP y muestra un indicador para cada respuesta de eco ICMP recibida.</a:t>
            </a:r>
          </a:p>
          <a:p>
            <a:pPr marL="0" indent="0" algn="l"/>
            <a:endParaRPr lang="en-US" sz="1600" dirty="0">
              <a:solidFill>
                <a:srgbClr val="000000"/>
              </a:solidFill>
            </a:endParaRPr>
          </a:p>
          <a:p>
            <a:pPr marL="0" indent="0" algn="l" rtl="0"/>
            <a:r>
              <a:rPr lang="es-419" sz="1600">
                <a:solidFill>
                  <a:srgbClr val="000000"/>
                </a:solidFill>
              </a:rPr>
              <a:t>Los indicadores de ping de IOS son los siguientes:</a:t>
            </a: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p:txBody>
      </p:sp>
      <p:graphicFrame>
        <p:nvGraphicFramePr>
          <p:cNvPr id="6" name="Table 6">
            <a:extLst>
              <a:ext uri="{FF2B5EF4-FFF2-40B4-BE49-F238E27FC236}">
                <a16:creationId xmlns:a16="http://schemas.microsoft.com/office/drawing/2014/main" id="{03F69F7F-539D-4510-8B57-D1F149A77EAA}"/>
              </a:ext>
            </a:extLst>
          </p:cNvPr>
          <p:cNvGraphicFramePr>
            <a:graphicFrameLocks noGrp="1"/>
          </p:cNvGraphicFramePr>
          <p:nvPr>
            <p:extLst>
              <p:ext uri="{D42A27DB-BD31-4B8C-83A1-F6EECF244321}">
                <p14:modId xmlns:p14="http://schemas.microsoft.com/office/powerpoint/2010/main" val="3280242006"/>
              </p:ext>
            </p:extLst>
          </p:nvPr>
        </p:nvGraphicFramePr>
        <p:xfrm>
          <a:off x="474662" y="2017339"/>
          <a:ext cx="8280058" cy="2026920"/>
        </p:xfrm>
        <a:graphic>
          <a:graphicData uri="http://schemas.openxmlformats.org/drawingml/2006/table">
            <a:tbl>
              <a:tblPr firstRow="1" bandRow="1">
                <a:tableStyleId>{5C22544A-7EE6-4342-B048-85BDC9FD1C3A}</a:tableStyleId>
              </a:tblPr>
              <a:tblGrid>
                <a:gridCol w="940755">
                  <a:extLst>
                    <a:ext uri="{9D8B030D-6E8A-4147-A177-3AD203B41FA5}">
                      <a16:colId xmlns:a16="http://schemas.microsoft.com/office/drawing/2014/main" val="1295102679"/>
                    </a:ext>
                  </a:extLst>
                </a:gridCol>
                <a:gridCol w="7339303">
                  <a:extLst>
                    <a:ext uri="{9D8B030D-6E8A-4147-A177-3AD203B41FA5}">
                      <a16:colId xmlns:a16="http://schemas.microsoft.com/office/drawing/2014/main" val="252758851"/>
                    </a:ext>
                  </a:extLst>
                </a:gridCol>
              </a:tblGrid>
              <a:tr h="0">
                <a:tc>
                  <a:txBody>
                    <a:bodyPr/>
                    <a:lstStyle/>
                    <a:p>
                      <a:pPr algn="l" rtl="0" fontAlgn="ctr"/>
                      <a:r>
                        <a:rPr lang="es-419" sz="1200">
                          <a:effectLst/>
                        </a:rPr>
                        <a:t>Elemento</a:t>
                      </a:r>
                    </a:p>
                  </a:txBody>
                  <a:tcPr marL="47625" marR="47625" marT="47625" marB="47625" anchor="ctr"/>
                </a:tc>
                <a:tc>
                  <a:txBody>
                    <a:bodyPr/>
                    <a:lstStyle/>
                    <a:p>
                      <a:pPr algn="l" rtl="0" fontAlgn="ctr"/>
                      <a:r>
                        <a:rPr lang="es-419" sz="1200">
                          <a:effectLst/>
                        </a:rPr>
                        <a:t>Descripción</a:t>
                      </a:r>
                    </a:p>
                  </a:txBody>
                  <a:tcPr marL="47625" marR="47625" marT="47625" marB="47625" anchor="ctr"/>
                </a:tc>
                <a:extLst>
                  <a:ext uri="{0D108BD9-81ED-4DB2-BD59-A6C34878D82A}">
                    <a16:rowId xmlns:a16="http://schemas.microsoft.com/office/drawing/2014/main" val="3056744586"/>
                  </a:ext>
                </a:extLst>
              </a:tr>
              <a:tr h="370840">
                <a:tc>
                  <a:txBody>
                    <a:bodyPr/>
                    <a:lstStyle/>
                    <a:p>
                      <a:pPr rtl="0" fontAlgn="ctr"/>
                      <a:r>
                        <a:rPr lang="es-419" sz="1200" b="1">
                          <a:solidFill>
                            <a:srgbClr val="000000"/>
                          </a:solidFill>
                          <a:effectLst/>
                        </a:rPr>
                        <a:t>!</a:t>
                      </a:r>
                    </a:p>
                  </a:txBody>
                  <a:tcPr marL="47625" marR="47625" marT="47625" marB="47625" anchor="ctr"/>
                </a:tc>
                <a:tc>
                  <a:txBody>
                    <a:bodyPr/>
                    <a:lstStyle/>
                    <a:p>
                      <a:pPr rtl="0" fontAlgn="ctr">
                        <a:buFont typeface="Arial" panose="020B0604020202020204" pitchFamily="34" charset="0"/>
                        <a:buChar char="•"/>
                      </a:pPr>
                      <a:r>
                        <a:rPr lang="es-419" sz="1200" b="0">
                          <a:solidFill>
                            <a:srgbClr val="000000"/>
                          </a:solidFill>
                          <a:effectLst/>
                        </a:rPr>
                        <a:t>El signo de exclamación indica que se ha recibido correctamente un mensaje de respuesta de eco.</a:t>
                      </a:r>
                    </a:p>
                    <a:p>
                      <a:pPr rtl="0" fontAlgn="ctr">
                        <a:buFont typeface="Arial" panose="020B0604020202020204" pitchFamily="34" charset="0"/>
                        <a:buChar char="•"/>
                      </a:pPr>
                      <a:r>
                        <a:rPr lang="es-419" sz="1200" b="0">
                          <a:solidFill>
                            <a:srgbClr val="000000"/>
                          </a:solidFill>
                          <a:effectLst/>
                        </a:rPr>
                        <a:t>Valida una conexión de Capa 3 entre el origen y el destino.</a:t>
                      </a:r>
                    </a:p>
                  </a:txBody>
                  <a:tcPr marL="47625" marR="47625" marT="47625" marB="47625" anchor="ctr"/>
                </a:tc>
                <a:extLst>
                  <a:ext uri="{0D108BD9-81ED-4DB2-BD59-A6C34878D82A}">
                    <a16:rowId xmlns:a16="http://schemas.microsoft.com/office/drawing/2014/main" val="1949256186"/>
                  </a:ext>
                </a:extLst>
              </a:tr>
              <a:tr h="370840">
                <a:tc>
                  <a:txBody>
                    <a:bodyPr/>
                    <a:lstStyle/>
                    <a:p>
                      <a:pPr rtl="0" fontAlgn="ctr"/>
                      <a:r>
                        <a:rPr lang="es-419" sz="1200" b="1">
                          <a:solidFill>
                            <a:srgbClr val="000000"/>
                          </a:solidFill>
                          <a:effectLst/>
                        </a:rPr>
                        <a:t>.</a:t>
                      </a:r>
                    </a:p>
                  </a:txBody>
                  <a:tcPr marL="47625" marR="47625" marT="47625" marB="47625" anchor="ctr"/>
                </a:tc>
                <a:tc>
                  <a:txBody>
                    <a:bodyPr/>
                    <a:lstStyle/>
                    <a:p>
                      <a:pPr rtl="0" fontAlgn="ctr">
                        <a:buFont typeface="Arial" panose="020B0604020202020204" pitchFamily="34" charset="0"/>
                        <a:buChar char="•"/>
                      </a:pPr>
                      <a:r>
                        <a:rPr lang="es-419" sz="1200" b="0">
                          <a:solidFill>
                            <a:srgbClr val="000000"/>
                          </a:solidFill>
                          <a:effectLst/>
                        </a:rPr>
                        <a:t>Un punto significa que el tiempo expiró en espera de un mensaje de respuesta de eco.</a:t>
                      </a:r>
                    </a:p>
                    <a:p>
                      <a:pPr rtl="0" fontAlgn="ctr">
                        <a:buFont typeface="Arial" panose="020B0604020202020204" pitchFamily="34" charset="0"/>
                        <a:buChar char="•"/>
                      </a:pPr>
                      <a:r>
                        <a:rPr lang="es-419" sz="1200" b="0">
                          <a:solidFill>
                            <a:srgbClr val="000000"/>
                          </a:solidFill>
                          <a:effectLst/>
                        </a:rPr>
                        <a:t>Esto indica que ocurrió un problema de conectividad en algún lugar a lo largo del camino.</a:t>
                      </a:r>
                    </a:p>
                  </a:txBody>
                  <a:tcPr marL="47625" marR="47625" marT="47625" marB="47625" anchor="ctr"/>
                </a:tc>
                <a:extLst>
                  <a:ext uri="{0D108BD9-81ED-4DB2-BD59-A6C34878D82A}">
                    <a16:rowId xmlns:a16="http://schemas.microsoft.com/office/drawing/2014/main" val="51423680"/>
                  </a:ext>
                </a:extLst>
              </a:tr>
              <a:tr h="370840">
                <a:tc>
                  <a:txBody>
                    <a:bodyPr/>
                    <a:lstStyle/>
                    <a:p>
                      <a:pPr rtl="0" fontAlgn="ctr"/>
                      <a:r>
                        <a:rPr lang="es-419" sz="1200" b="1">
                          <a:solidFill>
                            <a:srgbClr val="000000"/>
                          </a:solidFill>
                          <a:effectLst/>
                        </a:rPr>
                        <a:t>U</a:t>
                      </a:r>
                    </a:p>
                  </a:txBody>
                  <a:tcPr marL="47625" marR="47625" marT="47625" marB="47625" anchor="ctr"/>
                </a:tc>
                <a:tc>
                  <a:txBody>
                    <a:bodyPr/>
                    <a:lstStyle/>
                    <a:p>
                      <a:pPr rtl="0" fontAlgn="ctr">
                        <a:buFont typeface="Arial" panose="020B0604020202020204" pitchFamily="34" charset="0"/>
                        <a:buChar char="•"/>
                      </a:pPr>
                      <a:r>
                        <a:rPr lang="es-419" sz="1200" b="1">
                          <a:solidFill>
                            <a:srgbClr val="000000"/>
                          </a:solidFill>
                          <a:effectLst/>
                        </a:rPr>
                        <a:t>U mayúscula</a:t>
                      </a:r>
                      <a:r>
                        <a:rPr lang="es-419" sz="1200" b="0">
                          <a:solidFill>
                            <a:srgbClr val="000000"/>
                          </a:solidFill>
                          <a:effectLst/>
                        </a:rPr>
                        <a:t> indica que un router a lo largo de la ruta respondió con un mensaje de error ICMP tipo 3 "destino inalcanzable".</a:t>
                      </a:r>
                    </a:p>
                    <a:p>
                      <a:pPr rtl="0" fontAlgn="ctr">
                        <a:buFont typeface="Arial" panose="020B0604020202020204" pitchFamily="34" charset="0"/>
                        <a:buChar char="•"/>
                      </a:pPr>
                      <a:r>
                        <a:rPr lang="es-419" sz="1200" b="0">
                          <a:solidFill>
                            <a:srgbClr val="000000"/>
                          </a:solidFill>
                          <a:effectLst/>
                        </a:rPr>
                        <a:t>Las posibles razones incluyen que el router no conoce la dirección a la red de destino o que no pudo encontrar el host en la red de destino.</a:t>
                      </a:r>
                    </a:p>
                  </a:txBody>
                  <a:tcPr marL="47625" marR="47625" marT="47625" marB="47625" anchor="ctr"/>
                </a:tc>
                <a:extLst>
                  <a:ext uri="{0D108BD9-81ED-4DB2-BD59-A6C34878D82A}">
                    <a16:rowId xmlns:a16="http://schemas.microsoft.com/office/drawing/2014/main" val="3522231268"/>
                  </a:ext>
                </a:extLst>
              </a:tr>
            </a:tbl>
          </a:graphicData>
        </a:graphic>
      </p:graphicFrame>
      <p:sp>
        <p:nvSpPr>
          <p:cNvPr id="2" name="TextBox 1">
            <a:extLst>
              <a:ext uri="{FF2B5EF4-FFF2-40B4-BE49-F238E27FC236}">
                <a16:creationId xmlns:a16="http://schemas.microsoft.com/office/drawing/2014/main" id="{3341920A-2AC3-4077-BEB9-5EF9B3E51CE8}"/>
              </a:ext>
            </a:extLst>
          </p:cNvPr>
          <p:cNvSpPr txBox="1"/>
          <p:nvPr/>
        </p:nvSpPr>
        <p:spPr>
          <a:xfrm>
            <a:off x="433659" y="4234759"/>
            <a:ext cx="8321060" cy="461665"/>
          </a:xfrm>
          <a:prstGeom prst="rect">
            <a:avLst/>
          </a:prstGeom>
          <a:noFill/>
        </p:spPr>
        <p:txBody>
          <a:bodyPr wrap="none" rtlCol="0">
            <a:spAutoFit/>
          </a:bodyPr>
          <a:lstStyle/>
          <a:p>
            <a:pPr rtl="0"/>
            <a:r>
              <a:rPr lang="es-419" sz="1200" b="1">
                <a:solidFill>
                  <a:srgbClr val="000000"/>
                </a:solidFill>
              </a:rPr>
              <a:t>Nota:</a:t>
            </a:r>
            <a:r>
              <a:rPr lang="es-419" sz="1200">
                <a:solidFill>
                  <a:srgbClr val="000000"/>
                </a:solidFill>
              </a:rPr>
              <a:t> Otras posibles respuestas ping incluyen Q, M,? , o &amp;. Sin embargo, el significado de estos están fuera de alcance para este módulo. </a:t>
            </a:r>
          </a:p>
          <a:p>
            <a:endParaRPr lang="en-US" sz="1200" dirty="0"/>
          </a:p>
        </p:txBody>
      </p:sp>
    </p:spTree>
    <p:extLst>
      <p:ext uri="{BB962C8B-B14F-4D97-AF65-F5344CB8AC3E}">
        <p14:creationId xmlns:p14="http://schemas.microsoft.com/office/powerpoint/2010/main" val="78128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Verificar conectividad</a:t>
            </a:r>
            <a:br>
              <a:rPr lang="en-US" dirty="0"/>
            </a:br>
            <a:r>
              <a:rPr lang="es-419" sz="2400"/>
              <a:t>Ping extendido</a:t>
            </a:r>
          </a:p>
        </p:txBody>
      </p:sp>
      <p:sp>
        <p:nvSpPr>
          <p:cNvPr id="7" name="Content Placeholder 6">
            <a:extLst>
              <a:ext uri="{FF2B5EF4-FFF2-40B4-BE49-F238E27FC236}">
                <a16:creationId xmlns:a16="http://schemas.microsoft.com/office/drawing/2014/main" id="{392730A1-8E01-4B1C-80A8-4DC1FCCA5D82}"/>
              </a:ext>
            </a:extLst>
          </p:cNvPr>
          <p:cNvSpPr>
            <a:spLocks noGrp="1"/>
          </p:cNvSpPr>
          <p:nvPr>
            <p:ph idx="1"/>
          </p:nvPr>
        </p:nvSpPr>
        <p:spPr>
          <a:xfrm>
            <a:off x="266700" y="731837"/>
            <a:ext cx="3723409" cy="3627727"/>
          </a:xfrm>
        </p:spPr>
        <p:txBody>
          <a:bodyPr/>
          <a:lstStyle/>
          <a:p>
            <a:pPr marL="0" indent="0" algn="l" rtl="0"/>
            <a:r>
              <a:rPr lang="es-419" sz="1500">
                <a:solidFill>
                  <a:srgbClr val="000000"/>
                </a:solidFill>
              </a:rPr>
              <a:t>Cisco IOS ofrece un modo "extendido" del comando </a:t>
            </a:r>
            <a:r>
              <a:rPr lang="es-419" sz="1500" b="1">
                <a:solidFill>
                  <a:srgbClr val="000000"/>
                </a:solidFill>
              </a:rPr>
              <a:t>ping</a:t>
            </a:r>
            <a:r>
              <a:rPr lang="es-419" sz="1500">
                <a:solidFill>
                  <a:srgbClr val="000000"/>
                </a:solidFill>
              </a:rPr>
              <a:t>.</a:t>
            </a:r>
          </a:p>
          <a:p>
            <a:pPr marL="0" indent="0" algn="l"/>
            <a:endParaRPr lang="en-US" sz="1500" dirty="0">
              <a:solidFill>
                <a:srgbClr val="000000"/>
              </a:solidFill>
            </a:endParaRPr>
          </a:p>
          <a:p>
            <a:pPr marL="0" indent="0" algn="l" rtl="0"/>
            <a:r>
              <a:rPr lang="es-419" sz="1500">
                <a:solidFill>
                  <a:srgbClr val="000000"/>
                </a:solidFill>
              </a:rPr>
              <a:t>El ping extendido se ingresa en modo EXEC privilegiado escribiendo </a:t>
            </a:r>
            <a:r>
              <a:rPr lang="es-419" sz="1500" b="1">
                <a:solidFill>
                  <a:srgbClr val="000000"/>
                </a:solidFill>
              </a:rPr>
              <a:t>ping</a:t>
            </a:r>
            <a:r>
              <a:rPr lang="es-419" sz="1500">
                <a:solidFill>
                  <a:srgbClr val="000000"/>
                </a:solidFill>
              </a:rPr>
              <a:t> sin una dirección IP de destino. A continuación, se le darán varias indicaciones para personalizar el </a:t>
            </a:r>
            <a:r>
              <a:rPr lang="es-419" sz="1500" b="1">
                <a:solidFill>
                  <a:srgbClr val="000000"/>
                </a:solidFill>
              </a:rPr>
              <a:t>ping</a:t>
            </a:r>
            <a:r>
              <a:rPr lang="es-419" sz="1500">
                <a:solidFill>
                  <a:srgbClr val="000000"/>
                </a:solidFill>
              </a:rPr>
              <a:t>extendido.</a:t>
            </a:r>
          </a:p>
          <a:p>
            <a:pPr marL="0" indent="0" algn="l"/>
            <a:endParaRPr lang="en-US" sz="1500" b="1" dirty="0">
              <a:solidFill>
                <a:srgbClr val="000000"/>
              </a:solidFill>
            </a:endParaRPr>
          </a:p>
          <a:p>
            <a:pPr marL="0" indent="0" algn="l" rtl="0"/>
            <a:r>
              <a:rPr lang="es-419" sz="1500" b="1">
                <a:solidFill>
                  <a:srgbClr val="000000"/>
                </a:solidFill>
              </a:rPr>
              <a:t>Note:</a:t>
            </a:r>
            <a:r>
              <a:rPr lang="es-419" sz="1500">
                <a:solidFill>
                  <a:srgbClr val="000000"/>
                </a:solidFill>
              </a:rPr>
              <a:t> Al presionar </a:t>
            </a:r>
            <a:r>
              <a:rPr lang="es-419" sz="1500" b="1">
                <a:solidFill>
                  <a:srgbClr val="000000"/>
                </a:solidFill>
              </a:rPr>
              <a:t>Enter</a:t>
            </a:r>
            <a:r>
              <a:rPr lang="es-419" sz="1500">
                <a:solidFill>
                  <a:srgbClr val="000000"/>
                </a:solidFill>
              </a:rPr>
              <a:t> se aceptan los valores predeterminados indicados. El comando </a:t>
            </a:r>
            <a:r>
              <a:rPr lang="es-419" sz="1500" b="1">
                <a:solidFill>
                  <a:srgbClr val="000000"/>
                </a:solidFill>
              </a:rPr>
              <a:t>ping ipv6</a:t>
            </a:r>
            <a:r>
              <a:rPr lang="es-419" sz="1500">
                <a:solidFill>
                  <a:srgbClr val="000000"/>
                </a:solidFill>
              </a:rPr>
              <a:t> se usa para pings extendidos IPv6.</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D6CF7F90-88E9-48D3-A067-4B1E2F997C7B}"/>
              </a:ext>
            </a:extLst>
          </p:cNvPr>
          <p:cNvPicPr>
            <a:picLocks noChangeAspect="1"/>
          </p:cNvPicPr>
          <p:nvPr/>
        </p:nvPicPr>
        <p:blipFill>
          <a:blip r:embed="rId3"/>
          <a:stretch>
            <a:fillRect/>
          </a:stretch>
        </p:blipFill>
        <p:spPr>
          <a:xfrm>
            <a:off x="3990109" y="616160"/>
            <a:ext cx="4768537" cy="3911180"/>
          </a:xfrm>
          <a:prstGeom prst="rect">
            <a:avLst/>
          </a:prstGeom>
        </p:spPr>
      </p:pic>
    </p:spTree>
    <p:extLst>
      <p:ext uri="{BB962C8B-B14F-4D97-AF65-F5344CB8AC3E}">
        <p14:creationId xmlns:p14="http://schemas.microsoft.com/office/powerpoint/2010/main" val="31149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Verificar conectividad</a:t>
            </a:r>
            <a:br>
              <a:rPr lang="en-US" dirty="0"/>
            </a:br>
            <a:r>
              <a:rPr lang="es-419" sz="2400"/>
              <a:t>Verificar conectividad con Traceroute</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161926" y="731838"/>
            <a:ext cx="8592794" cy="1449388"/>
          </a:xfrm>
        </p:spPr>
        <p:txBody>
          <a:bodyPr/>
          <a:lstStyle/>
          <a:p>
            <a:pPr marL="0" indent="0" algn="l" rtl="0"/>
            <a:r>
              <a:rPr lang="es-419" sz="1600">
                <a:solidFill>
                  <a:srgbClr val="000000"/>
                </a:solidFill>
              </a:rPr>
              <a:t>El comando ping es útil para determinar rápidamente si hay un problema de conectividad de Capa 3. Sin embargo, no identifica dónde se encuentra el problema a lo largo de la ruta.</a:t>
            </a:r>
          </a:p>
          <a:p>
            <a:pPr marL="285750" indent="-285750" algn="l" rtl="0">
              <a:buFont typeface="Arial" panose="020B0604020202020204" pitchFamily="34" charset="0"/>
              <a:buChar char="•"/>
            </a:pPr>
            <a:r>
              <a:rPr lang="es-419" sz="1600">
                <a:solidFill>
                  <a:srgbClr val="000000"/>
                </a:solidFill>
              </a:rPr>
              <a:t>Traceroute puede ayudar a localizar áreas con problemas de la Capa 3 en una red. Un trace proporciona una lista de saltos cuando un paquete se enruta a través de una red.</a:t>
            </a:r>
          </a:p>
          <a:p>
            <a:pPr marL="285750" indent="-285750" algn="l" rtl="0">
              <a:buFont typeface="Arial" panose="020B0604020202020204" pitchFamily="34" charset="0"/>
              <a:buChar char="•"/>
            </a:pPr>
            <a:r>
              <a:rPr lang="es-419" sz="1600">
                <a:solidFill>
                  <a:srgbClr val="000000"/>
                </a:solidFill>
              </a:rPr>
              <a:t>La sintaxis del comando trace varía entre sistemas operativos.</a:t>
            </a:r>
          </a:p>
        </p:txBody>
      </p:sp>
      <p:pic>
        <p:nvPicPr>
          <p:cNvPr id="5" name="Picture 4">
            <a:extLst>
              <a:ext uri="{FF2B5EF4-FFF2-40B4-BE49-F238E27FC236}">
                <a16:creationId xmlns:a16="http://schemas.microsoft.com/office/drawing/2014/main" id="{77065A9D-C3F8-4819-8891-F269C0BD3CEC}"/>
              </a:ext>
            </a:extLst>
          </p:cNvPr>
          <p:cNvPicPr>
            <a:picLocks noChangeAspect="1"/>
          </p:cNvPicPr>
          <p:nvPr/>
        </p:nvPicPr>
        <p:blipFill>
          <a:blip r:embed="rId3"/>
          <a:stretch>
            <a:fillRect/>
          </a:stretch>
        </p:blipFill>
        <p:spPr>
          <a:xfrm>
            <a:off x="1278731" y="2463747"/>
            <a:ext cx="6586537" cy="2295980"/>
          </a:xfrm>
          <a:prstGeom prst="rect">
            <a:avLst/>
          </a:prstGeom>
        </p:spPr>
      </p:pic>
    </p:spTree>
    <p:extLst>
      <p:ext uri="{BB962C8B-B14F-4D97-AF65-F5344CB8AC3E}">
        <p14:creationId xmlns:p14="http://schemas.microsoft.com/office/powerpoint/2010/main" val="62836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Verificar la conectividad</a:t>
            </a:r>
            <a:br>
              <a:rPr lang="en-US" dirty="0"/>
            </a:br>
            <a:r>
              <a:rPr lang="es-419" sz="2400"/>
              <a:t>Verificar la conectividad con Traceroute (Cont.) </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474662" y="731838"/>
            <a:ext cx="8280057" cy="1741856"/>
          </a:xfrm>
        </p:spPr>
        <p:txBody>
          <a:bodyPr/>
          <a:lstStyle/>
          <a:p>
            <a:pPr marL="285750" indent="-285750" algn="l" rtl="0">
              <a:buFont typeface="Arial" panose="020B0604020202020204" pitchFamily="34" charset="0"/>
              <a:buChar char="•"/>
            </a:pPr>
            <a:r>
              <a:rPr lang="es-419" sz="1600">
                <a:solidFill>
                  <a:srgbClr val="000000"/>
                </a:solidFill>
              </a:rPr>
              <a:t>El siguiente es un ejemplo de salida de comando </a:t>
            </a:r>
            <a:r>
              <a:rPr lang="es-419" sz="1600" b="1">
                <a:solidFill>
                  <a:srgbClr val="000000"/>
                </a:solidFill>
              </a:rPr>
              <a:t>tracert</a:t>
            </a:r>
            <a:r>
              <a:rPr lang="es-419" sz="1600">
                <a:solidFill>
                  <a:srgbClr val="000000"/>
                </a:solidFill>
              </a:rPr>
              <a:t> en un host de Windows 10.</a:t>
            </a:r>
          </a:p>
          <a:p>
            <a:pPr marL="0" indent="0" algn="l" rtl="0"/>
            <a:r>
              <a:rPr lang="es-419" sz="1600">
                <a:solidFill>
                  <a:srgbClr val="000000"/>
                </a:solidFill>
              </a:rPr>
              <a:t>		</a:t>
            </a:r>
            <a:r>
              <a:rPr lang="es-419" sz="1600" b="1">
                <a:solidFill>
                  <a:srgbClr val="000000"/>
                </a:solidFill>
              </a:rPr>
              <a:t>Nota:</a:t>
            </a:r>
            <a:r>
              <a:rPr lang="es-419" sz="1600">
                <a:solidFill>
                  <a:srgbClr val="000000"/>
                </a:solidFill>
              </a:rPr>
              <a:t> Utilice </a:t>
            </a:r>
            <a:r>
              <a:rPr lang="es-419" sz="1600" b="1">
                <a:solidFill>
                  <a:srgbClr val="000000"/>
                </a:solidFill>
              </a:rPr>
              <a:t>Ctrl-C</a:t>
            </a:r>
            <a:r>
              <a:rPr lang="es-419" sz="1600">
                <a:solidFill>
                  <a:srgbClr val="000000"/>
                </a:solidFill>
              </a:rPr>
              <a:t> para interrumpir un </a:t>
            </a:r>
            <a:r>
              <a:rPr lang="es-419" sz="1600" b="1">
                <a:solidFill>
                  <a:srgbClr val="000000"/>
                </a:solidFill>
              </a:rPr>
              <a:t>tracert</a:t>
            </a:r>
            <a:r>
              <a:rPr lang="es-419" sz="1600">
                <a:solidFill>
                  <a:srgbClr val="000000"/>
                </a:solidFill>
              </a:rPr>
              <a:t> en Windows.</a:t>
            </a:r>
          </a:p>
          <a:p>
            <a:pPr marL="342900" indent="-342900" algn="l" rtl="0">
              <a:buFont typeface="Arial" panose="020B0604020202020204" pitchFamily="34" charset="0"/>
              <a:buChar char="•"/>
            </a:pPr>
            <a:r>
              <a:rPr lang="es-419" sz="1600">
                <a:solidFill>
                  <a:srgbClr val="000000"/>
                </a:solidFill>
              </a:rPr>
              <a:t>La única respuesta exitosa fue desde el gateway de R1. Las solicitudes de seguimiento al siguiente salto se agotaron como indica el asterisco (*), lo que significa que el router de salto siguiente no respondió o que existe un error en la ruta de red. En este ejemplo parece haber un problema entre R1 y R2.</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F6C74959-2FFC-428D-886D-AC9555B77575}"/>
              </a:ext>
            </a:extLst>
          </p:cNvPr>
          <p:cNvPicPr>
            <a:picLocks noChangeAspect="1"/>
          </p:cNvPicPr>
          <p:nvPr/>
        </p:nvPicPr>
        <p:blipFill>
          <a:blip r:embed="rId3"/>
          <a:stretch>
            <a:fillRect/>
          </a:stretch>
        </p:blipFill>
        <p:spPr>
          <a:xfrm>
            <a:off x="2274311" y="2576785"/>
            <a:ext cx="4143375" cy="1924050"/>
          </a:xfrm>
          <a:prstGeom prst="rect">
            <a:avLst/>
          </a:prstGeom>
        </p:spPr>
      </p:pic>
    </p:spTree>
    <p:extLst>
      <p:ext uri="{BB962C8B-B14F-4D97-AF65-F5344CB8AC3E}">
        <p14:creationId xmlns:p14="http://schemas.microsoft.com/office/powerpoint/2010/main" val="360519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Verificar la conectividad </a:t>
            </a:r>
            <a:br>
              <a:rPr lang="en-US" dirty="0"/>
            </a:br>
            <a:r>
              <a:rPr lang="es-419" sz="2400"/>
              <a:t>Verificar la conectividad con Traceroute (Cont.)</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389281" y="731837"/>
            <a:ext cx="8754719" cy="314180"/>
          </a:xfrm>
        </p:spPr>
        <p:txBody>
          <a:bodyPr/>
          <a:lstStyle/>
          <a:p>
            <a:pPr marL="0" indent="0" algn="l" rtl="0"/>
            <a:r>
              <a:rPr lang="es-419" sz="1600">
                <a:solidFill>
                  <a:srgbClr val="000000"/>
                </a:solidFill>
              </a:rPr>
              <a:t>Los siguientes son los resultados de ejemplo del comando traceroute de R1:</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A0732355-332B-449D-9357-E0F48C454790}"/>
              </a:ext>
            </a:extLst>
          </p:cNvPr>
          <p:cNvPicPr>
            <a:picLocks noChangeAspect="1"/>
          </p:cNvPicPr>
          <p:nvPr/>
        </p:nvPicPr>
        <p:blipFill>
          <a:blip r:embed="rId3"/>
          <a:stretch>
            <a:fillRect/>
          </a:stretch>
        </p:blipFill>
        <p:spPr>
          <a:xfrm>
            <a:off x="1000124" y="1046018"/>
            <a:ext cx="2999221" cy="1671697"/>
          </a:xfrm>
          <a:prstGeom prst="rect">
            <a:avLst/>
          </a:prstGeom>
        </p:spPr>
      </p:pic>
      <p:pic>
        <p:nvPicPr>
          <p:cNvPr id="6" name="Picture 5">
            <a:extLst>
              <a:ext uri="{FF2B5EF4-FFF2-40B4-BE49-F238E27FC236}">
                <a16:creationId xmlns:a16="http://schemas.microsoft.com/office/drawing/2014/main" id="{3C36BF30-75BB-4311-A628-2FB7B10FE9A2}"/>
              </a:ext>
            </a:extLst>
          </p:cNvPr>
          <p:cNvPicPr>
            <a:picLocks noChangeAspect="1"/>
          </p:cNvPicPr>
          <p:nvPr/>
        </p:nvPicPr>
        <p:blipFill>
          <a:blip r:embed="rId4"/>
          <a:stretch>
            <a:fillRect/>
          </a:stretch>
        </p:blipFill>
        <p:spPr>
          <a:xfrm>
            <a:off x="4386595" y="1046017"/>
            <a:ext cx="2745820" cy="1671697"/>
          </a:xfrm>
          <a:prstGeom prst="rect">
            <a:avLst/>
          </a:prstGeom>
        </p:spPr>
      </p:pic>
      <p:sp>
        <p:nvSpPr>
          <p:cNvPr id="7" name="TextBox 6">
            <a:extLst>
              <a:ext uri="{FF2B5EF4-FFF2-40B4-BE49-F238E27FC236}">
                <a16:creationId xmlns:a16="http://schemas.microsoft.com/office/drawing/2014/main" id="{6585B9E8-F83C-4942-AF9A-29DA3B2866B1}"/>
              </a:ext>
            </a:extLst>
          </p:cNvPr>
          <p:cNvSpPr txBox="1"/>
          <p:nvPr/>
        </p:nvSpPr>
        <p:spPr>
          <a:xfrm>
            <a:off x="600364" y="2800349"/>
            <a:ext cx="8017163" cy="2215991"/>
          </a:xfrm>
          <a:prstGeom prst="rect">
            <a:avLst/>
          </a:prstGeom>
          <a:noFill/>
        </p:spPr>
        <p:txBody>
          <a:bodyPr wrap="square" rtlCol="0">
            <a:spAutoFit/>
          </a:bodyPr>
          <a:lstStyle/>
          <a:p>
            <a:pPr marL="358835" lvl="1" indent="-285750" rtl="0">
              <a:buFont typeface="Arial" panose="020B0604020202020204" pitchFamily="34" charset="0"/>
              <a:buChar char="•"/>
            </a:pPr>
            <a:r>
              <a:rPr lang="es-419" sz="1600">
                <a:solidFill>
                  <a:srgbClr val="000000"/>
                </a:solidFill>
              </a:rPr>
              <a:t>A la izquierda, el seguimiento validó que podía llegar con éxito al PC B.</a:t>
            </a:r>
          </a:p>
          <a:p>
            <a:pPr marL="358835" lvl="1" indent="-285750" rtl="0">
              <a:buFont typeface="Arial" panose="020B0604020202020204" pitchFamily="34" charset="0"/>
              <a:buChar char="•"/>
            </a:pPr>
            <a:r>
              <a:rPr lang="es-419" sz="1600">
                <a:solidFill>
                  <a:srgbClr val="000000"/>
                </a:solidFill>
              </a:rPr>
              <a:t>A la derecha, el host 10.1.1.10 no estaba disponible y el resultado muestra asteriscos donde se agotó el tiempo de espera de las respuestas. Los tiempos de espera indican un posible problema de red. </a:t>
            </a:r>
          </a:p>
          <a:p>
            <a:pPr marL="358835" lvl="1" indent="-285750" rtl="0">
              <a:buFont typeface="Arial" panose="020B0604020202020204" pitchFamily="34" charset="0"/>
              <a:buChar char="•"/>
            </a:pPr>
            <a:r>
              <a:rPr lang="es-419" sz="1600">
                <a:solidFill>
                  <a:srgbClr val="000000"/>
                </a:solidFill>
              </a:rPr>
              <a:t>Utilice </a:t>
            </a:r>
            <a:r>
              <a:rPr lang="es-419" sz="1600" b="1">
                <a:solidFill>
                  <a:srgbClr val="000000"/>
                </a:solidFill>
              </a:rPr>
              <a:t>Ctrl-Shift-6</a:t>
            </a:r>
            <a:r>
              <a:rPr lang="es-419" sz="1600">
                <a:solidFill>
                  <a:srgbClr val="000000"/>
                </a:solidFill>
              </a:rPr>
              <a:t> para interrumpir un </a:t>
            </a:r>
            <a:r>
              <a:rPr lang="es-419" sz="1600" b="1">
                <a:solidFill>
                  <a:srgbClr val="000000"/>
                </a:solidFill>
              </a:rPr>
              <a:t>traceroute</a:t>
            </a:r>
            <a:r>
              <a:rPr lang="es-419" sz="1600">
                <a:solidFill>
                  <a:srgbClr val="000000"/>
                </a:solidFill>
              </a:rPr>
              <a:t> en Cisco IOS.</a:t>
            </a:r>
          </a:p>
          <a:p>
            <a:endParaRPr lang="en-US" sz="1400" b="1" dirty="0">
              <a:solidFill>
                <a:srgbClr val="000000"/>
              </a:solidFill>
            </a:endParaRPr>
          </a:p>
          <a:p>
            <a:pPr rtl="0"/>
            <a:r>
              <a:rPr lang="es-419" sz="1400" b="1">
                <a:solidFill>
                  <a:srgbClr val="000000"/>
                </a:solidFill>
              </a:rPr>
              <a:t>Nota</a:t>
            </a:r>
            <a:r>
              <a:rPr lang="es-419" sz="1400">
                <a:solidFill>
                  <a:srgbClr val="000000"/>
                </a:solidFill>
              </a:rPr>
              <a:t>:La implementación de Windows de traceroute (tracert) envía solicitudes de eco ICMP. Cisco IOS y Linux utilizan UDP con un número de puerto no válido. El destino final devolverá un mensaje de puerto ICMP inalcanzable. </a:t>
            </a:r>
          </a:p>
          <a:p>
            <a:endParaRPr lang="en-US" dirty="0"/>
          </a:p>
        </p:txBody>
      </p:sp>
    </p:spTree>
    <p:extLst>
      <p:ext uri="{BB962C8B-B14F-4D97-AF65-F5344CB8AC3E}">
        <p14:creationId xmlns:p14="http://schemas.microsoft.com/office/powerpoint/2010/main" val="283102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Verificar conectividad</a:t>
            </a:r>
            <a:br>
              <a:rPr lang="en-US" dirty="0"/>
            </a:br>
            <a:r>
              <a:rPr lang="es-419" sz="2400"/>
              <a:t>Traceroute extendido</a:t>
            </a:r>
          </a:p>
        </p:txBody>
      </p:sp>
      <p:sp>
        <p:nvSpPr>
          <p:cNvPr id="7" name="Content Placeholder 6">
            <a:extLst>
              <a:ext uri="{FF2B5EF4-FFF2-40B4-BE49-F238E27FC236}">
                <a16:creationId xmlns:a16="http://schemas.microsoft.com/office/drawing/2014/main" id="{0DDBD792-C3EC-49E8-BFF9-83E19B8F1159}"/>
              </a:ext>
            </a:extLst>
          </p:cNvPr>
          <p:cNvSpPr>
            <a:spLocks noGrp="1"/>
          </p:cNvSpPr>
          <p:nvPr>
            <p:ph idx="1"/>
          </p:nvPr>
        </p:nvSpPr>
        <p:spPr>
          <a:xfrm>
            <a:off x="443345" y="731838"/>
            <a:ext cx="8345488" cy="1839912"/>
          </a:xfrm>
        </p:spPr>
        <p:txBody>
          <a:bodyPr/>
          <a:lstStyle/>
          <a:p>
            <a:pPr marL="0" indent="0" algn="l" rtl="0"/>
            <a:r>
              <a:rPr lang="es-419" sz="1600">
                <a:solidFill>
                  <a:srgbClr val="000000"/>
                </a:solidFill>
              </a:rPr>
              <a:t>Al igual que el comando </a:t>
            </a:r>
            <a:r>
              <a:rPr lang="es-419" sz="1600" b="1">
                <a:solidFill>
                  <a:srgbClr val="000000"/>
                </a:solidFill>
              </a:rPr>
              <a:t>ping extendido</a:t>
            </a:r>
            <a:r>
              <a:rPr lang="es-419" sz="1600">
                <a:solidFill>
                  <a:srgbClr val="000000"/>
                </a:solidFill>
              </a:rPr>
              <a:t> , también hay un comando </a:t>
            </a:r>
            <a:r>
              <a:rPr lang="es-419" sz="1600" b="1">
                <a:solidFill>
                  <a:srgbClr val="000000"/>
                </a:solidFill>
              </a:rPr>
              <a:t>traceroute</a:t>
            </a:r>
            <a:r>
              <a:rPr lang="es-419" sz="1600">
                <a:solidFill>
                  <a:srgbClr val="000000"/>
                </a:solidFill>
              </a:rPr>
              <a:t> extendido. Permite al administrador ajustar los parámetros relacionados con la operación de comando. </a:t>
            </a:r>
          </a:p>
          <a:p>
            <a:pPr marL="0" indent="0" algn="l"/>
            <a:endParaRPr lang="en-US" sz="1600" dirty="0">
              <a:solidFill>
                <a:srgbClr val="000000"/>
              </a:solidFill>
            </a:endParaRPr>
          </a:p>
          <a:p>
            <a:pPr marL="0" indent="0" algn="l" rtl="0"/>
            <a:r>
              <a:rPr lang="es-419" sz="1600">
                <a:solidFill>
                  <a:srgbClr val="000000"/>
                </a:solidFill>
              </a:rPr>
              <a:t>El comando </a:t>
            </a:r>
            <a:r>
              <a:rPr lang="es-419" sz="1600" b="1">
                <a:solidFill>
                  <a:srgbClr val="000000"/>
                </a:solidFill>
              </a:rPr>
              <a:t>tracert</a:t>
            </a:r>
            <a:r>
              <a:rPr lang="es-419" sz="1600">
                <a:solidFill>
                  <a:srgbClr val="000000"/>
                </a:solidFill>
              </a:rPr>
              <a:t> de Windows permite la entrada de varios parámetros a través de opciones en la línea de comando. Sin embargo, no se guía como el comando extendido traceroute IOS. El siguiente resultado muestra las opciones disponibles para el comando </a:t>
            </a:r>
            <a:r>
              <a:rPr lang="es-419" sz="1600" b="1">
                <a:solidFill>
                  <a:srgbClr val="000000"/>
                </a:solidFill>
              </a:rPr>
              <a:t>tracert</a:t>
            </a:r>
            <a:r>
              <a:rPr lang="es-419" sz="1600">
                <a:solidFill>
                  <a:srgbClr val="000000"/>
                </a:solidFill>
              </a:rPr>
              <a:t> de Windows:</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1C540DB7-F8D4-417D-80F4-EBDD8D5FF4E5}"/>
              </a:ext>
            </a:extLst>
          </p:cNvPr>
          <p:cNvPicPr>
            <a:picLocks noChangeAspect="1"/>
          </p:cNvPicPr>
          <p:nvPr/>
        </p:nvPicPr>
        <p:blipFill>
          <a:blip r:embed="rId3"/>
          <a:stretch>
            <a:fillRect/>
          </a:stretch>
        </p:blipFill>
        <p:spPr>
          <a:xfrm>
            <a:off x="2306565" y="2566278"/>
            <a:ext cx="4530869" cy="2371077"/>
          </a:xfrm>
          <a:prstGeom prst="rect">
            <a:avLst/>
          </a:prstGeom>
        </p:spPr>
      </p:pic>
    </p:spTree>
    <p:extLst>
      <p:ext uri="{BB962C8B-B14F-4D97-AF65-F5344CB8AC3E}">
        <p14:creationId xmlns:p14="http://schemas.microsoft.com/office/powerpoint/2010/main" val="189352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Verificar conectividad </a:t>
            </a:r>
            <a:br>
              <a:rPr lang="en-US" dirty="0"/>
            </a:br>
            <a:r>
              <a:rPr lang="es-419" sz="2400"/>
              <a:t>Traceroute extendido (Cont.) </a:t>
            </a:r>
          </a:p>
        </p:txBody>
      </p:sp>
      <p:sp>
        <p:nvSpPr>
          <p:cNvPr id="4" name="Content Placeholder 3">
            <a:extLst>
              <a:ext uri="{FF2B5EF4-FFF2-40B4-BE49-F238E27FC236}">
                <a16:creationId xmlns:a16="http://schemas.microsoft.com/office/drawing/2014/main" id="{07861E12-DF1B-4298-BC04-F1489B20AB4B}"/>
              </a:ext>
            </a:extLst>
          </p:cNvPr>
          <p:cNvSpPr>
            <a:spLocks noGrp="1"/>
          </p:cNvSpPr>
          <p:nvPr>
            <p:ph idx="1"/>
          </p:nvPr>
        </p:nvSpPr>
        <p:spPr>
          <a:xfrm>
            <a:off x="474662" y="731837"/>
            <a:ext cx="5177993" cy="3689897"/>
          </a:xfrm>
        </p:spPr>
        <p:txBody>
          <a:bodyPr/>
          <a:lstStyle/>
          <a:p>
            <a:pPr marL="285750" indent="-285750" algn="l" rtl="0">
              <a:buFont typeface="Arial" panose="020B0604020202020204" pitchFamily="34" charset="0"/>
              <a:buChar char="•"/>
            </a:pPr>
            <a:r>
              <a:rPr lang="es-419" sz="1600">
                <a:solidFill>
                  <a:srgbClr val="000000"/>
                </a:solidFill>
              </a:rPr>
              <a:t>La opción </a:t>
            </a:r>
            <a:r>
              <a:rPr lang="es-419" sz="1600" b="1">
                <a:solidFill>
                  <a:srgbClr val="000000"/>
                </a:solidFill>
              </a:rPr>
              <a:t>traceroute</a:t>
            </a:r>
            <a:r>
              <a:rPr lang="es-419" sz="1600">
                <a:solidFill>
                  <a:srgbClr val="000000"/>
                </a:solidFill>
              </a:rPr>
              <a:t> extendido del IOS de Cisco permite al usuario crear un tipo especial de seguimiento ajustando los parámetros relacionados con la operación de comando. </a:t>
            </a:r>
          </a:p>
          <a:p>
            <a:pPr marL="285750" indent="-285750" algn="l" rtl="0">
              <a:buFont typeface="Arial" panose="020B0604020202020204" pitchFamily="34" charset="0"/>
              <a:buChar char="•"/>
            </a:pPr>
            <a:r>
              <a:rPr lang="es-419" sz="1600">
                <a:solidFill>
                  <a:srgbClr val="000000"/>
                </a:solidFill>
              </a:rPr>
              <a:t>Traceroute extendido se ingresa en modo EXEC privilegiado escribiendo </a:t>
            </a:r>
            <a:r>
              <a:rPr lang="es-419" sz="1600" b="1">
                <a:solidFill>
                  <a:srgbClr val="000000"/>
                </a:solidFill>
              </a:rPr>
              <a:t>traceroute</a:t>
            </a:r>
            <a:r>
              <a:rPr lang="es-419" sz="1600">
                <a:solidFill>
                  <a:srgbClr val="000000"/>
                </a:solidFill>
              </a:rPr>
              <a:t> sin una dirección IP de destino. IOS lo guiará en las opciones de comando presentando varios indicadores relacionados con la configuración de todos los parámetros diferentes.</a:t>
            </a:r>
          </a:p>
          <a:p>
            <a:pPr marL="285750" indent="-285750" algn="l">
              <a:buFont typeface="Arial" panose="020B0604020202020204" pitchFamily="34" charset="0"/>
              <a:buChar char="•"/>
            </a:pPr>
            <a:endParaRPr lang="en-US" sz="1600" dirty="0">
              <a:solidFill>
                <a:srgbClr val="000000"/>
              </a:solidFill>
            </a:endParaRPr>
          </a:p>
          <a:p>
            <a:pPr marL="285750" indent="-285750" algn="l" rtl="0">
              <a:buFont typeface="Arial" panose="020B0604020202020204" pitchFamily="34" charset="0"/>
              <a:buChar char="•"/>
            </a:pPr>
            <a:r>
              <a:rPr lang="es-419" sz="1600" b="1">
                <a:solidFill>
                  <a:srgbClr val="000000"/>
                </a:solidFill>
              </a:rPr>
              <a:t>Nota</a:t>
            </a:r>
            <a:r>
              <a:rPr lang="es-419" sz="1600">
                <a:solidFill>
                  <a:srgbClr val="000000"/>
                </a:solidFill>
              </a:rPr>
              <a:t>: Al presionar </a:t>
            </a:r>
            <a:r>
              <a:rPr lang="es-419" sz="1600" b="1">
                <a:solidFill>
                  <a:srgbClr val="000000"/>
                </a:solidFill>
              </a:rPr>
              <a:t>Enter</a:t>
            </a:r>
            <a:r>
              <a:rPr lang="es-419" sz="1600">
                <a:solidFill>
                  <a:srgbClr val="000000"/>
                </a:solidFill>
              </a:rPr>
              <a:t> se aceptan los valores predeterminados indicados.</a:t>
            </a:r>
          </a:p>
        </p:txBody>
      </p:sp>
      <p:pic>
        <p:nvPicPr>
          <p:cNvPr id="5" name="Picture 4">
            <a:extLst>
              <a:ext uri="{FF2B5EF4-FFF2-40B4-BE49-F238E27FC236}">
                <a16:creationId xmlns:a16="http://schemas.microsoft.com/office/drawing/2014/main" id="{500D75D7-8A82-40C4-80CB-8860A41E3C65}"/>
              </a:ext>
            </a:extLst>
          </p:cNvPr>
          <p:cNvPicPr>
            <a:picLocks noChangeAspect="1"/>
          </p:cNvPicPr>
          <p:nvPr/>
        </p:nvPicPr>
        <p:blipFill>
          <a:blip r:embed="rId3"/>
          <a:stretch>
            <a:fillRect/>
          </a:stretch>
        </p:blipFill>
        <p:spPr>
          <a:xfrm>
            <a:off x="5797127" y="830023"/>
            <a:ext cx="3032259" cy="3493525"/>
          </a:xfrm>
          <a:prstGeom prst="rect">
            <a:avLst/>
          </a:prstGeom>
        </p:spPr>
      </p:pic>
    </p:spTree>
    <p:extLst>
      <p:ext uri="{BB962C8B-B14F-4D97-AF65-F5344CB8AC3E}">
        <p14:creationId xmlns:p14="http://schemas.microsoft.com/office/powerpoint/2010/main" val="36056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Verifique la conectividad</a:t>
            </a:r>
            <a:br>
              <a:rPr lang="en-US" dirty="0"/>
            </a:br>
            <a:r>
              <a:rPr lang="es-419" sz="2400"/>
              <a:t>Línea base de red</a:t>
            </a:r>
          </a:p>
        </p:txBody>
      </p:sp>
      <p:sp>
        <p:nvSpPr>
          <p:cNvPr id="6" name="Content Placeholder 5">
            <a:extLst>
              <a:ext uri="{FF2B5EF4-FFF2-40B4-BE49-F238E27FC236}">
                <a16:creationId xmlns:a16="http://schemas.microsoft.com/office/drawing/2014/main" id="{A78E6CE1-5A04-4670-B83B-B684916AEE63}"/>
              </a:ext>
            </a:extLst>
          </p:cNvPr>
          <p:cNvSpPr>
            <a:spLocks noGrp="1"/>
          </p:cNvSpPr>
          <p:nvPr>
            <p:ph idx="1"/>
          </p:nvPr>
        </p:nvSpPr>
        <p:spPr>
          <a:xfrm>
            <a:off x="257176" y="731837"/>
            <a:ext cx="8497544" cy="3689897"/>
          </a:xfrm>
        </p:spPr>
        <p:txBody>
          <a:bodyPr/>
          <a:lstStyle/>
          <a:p>
            <a:pPr marL="285750" indent="-285750" algn="l" rtl="0">
              <a:buFont typeface="Arial" panose="020B0604020202020204" pitchFamily="34" charset="0"/>
              <a:buChar char="•"/>
            </a:pPr>
            <a:r>
              <a:rPr lang="es-419" sz="1600">
                <a:solidFill>
                  <a:srgbClr val="000000"/>
                </a:solidFill>
              </a:rPr>
              <a:t>Una de las herramientas más efectivas para controlar y resolver problemas relacionados con el rendimiento de la red es establecer una línea de base de red. </a:t>
            </a:r>
          </a:p>
          <a:p>
            <a:pPr marL="285750" indent="-285750" algn="l" rtl="0">
              <a:buFont typeface="Arial" panose="020B0604020202020204" pitchFamily="34" charset="0"/>
              <a:buChar char="•"/>
            </a:pPr>
            <a:r>
              <a:rPr lang="es-419" sz="1600">
                <a:solidFill>
                  <a:srgbClr val="000000"/>
                </a:solidFill>
              </a:rPr>
              <a:t>Un método para iniciar una línea de base es copiar y pegar en un archivo de texto los resultados de los comandos ping, trace u otros comandos relevantes. Estos archivos de texto se pueden marcar con la fecha y guardarse en un archivo para su posterior recuperación y comparación.</a:t>
            </a:r>
          </a:p>
          <a:p>
            <a:pPr marL="285750" indent="-285750" algn="l" rtl="0">
              <a:buFont typeface="Arial" panose="020B0604020202020204" pitchFamily="34" charset="0"/>
              <a:buChar char="•"/>
            </a:pPr>
            <a:r>
              <a:rPr lang="es-419" sz="1600">
                <a:solidFill>
                  <a:srgbClr val="000000"/>
                </a:solidFill>
              </a:rPr>
              <a:t>Entre los elementos que se deben considerar se encuentran los mensajes de error y los tiempos de respuesta de host a host.</a:t>
            </a:r>
          </a:p>
          <a:p>
            <a:pPr marL="285750" indent="-285750" algn="l" rtl="0">
              <a:buFont typeface="Arial" panose="020B0604020202020204" pitchFamily="34" charset="0"/>
              <a:buChar char="•"/>
            </a:pPr>
            <a:r>
              <a:rPr lang="es-419" sz="1600">
                <a:solidFill>
                  <a:srgbClr val="000000"/>
                </a:solidFill>
              </a:rPr>
              <a:t>Las redes corporativas deben tener líneas de base extensas; más extensas de lo que podemos describir en este curso. Existen herramientas de software a nivel profesional para almacenar y mantener información de línea de base. </a:t>
            </a:r>
          </a:p>
        </p:txBody>
      </p:sp>
    </p:spTree>
    <p:extLst>
      <p:ext uri="{BB962C8B-B14F-4D97-AF65-F5344CB8AC3E}">
        <p14:creationId xmlns:p14="http://schemas.microsoft.com/office/powerpoint/2010/main" val="342596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Verificar la conectividad</a:t>
            </a:r>
            <a:br>
              <a:rPr lang="en-US" sz="1600" dirty="0"/>
            </a:br>
            <a:r>
              <a:rPr lang="es-419" sz="2400"/>
              <a:t>Lab – Probar la latencia de red con Ping y Traceroute</a:t>
            </a:r>
          </a:p>
        </p:txBody>
      </p:sp>
      <p:sp>
        <p:nvSpPr>
          <p:cNvPr id="5" name="Content Placeholder 4">
            <a:extLst>
              <a:ext uri="{FF2B5EF4-FFF2-40B4-BE49-F238E27FC236}">
                <a16:creationId xmlns:a16="http://schemas.microsoft.com/office/drawing/2014/main" id="{E7522A69-FB62-4668-BCF4-DEEA4C4B1809}"/>
              </a:ext>
            </a:extLst>
          </p:cNvPr>
          <p:cNvSpPr>
            <a:spLocks noGrp="1"/>
          </p:cNvSpPr>
          <p:nvPr>
            <p:ph idx="1"/>
          </p:nvPr>
        </p:nvSpPr>
        <p:spPr>
          <a:xfrm>
            <a:off x="474662" y="731837"/>
            <a:ext cx="8280057" cy="3689897"/>
          </a:xfrm>
        </p:spPr>
        <p:txBody>
          <a:bodyPr/>
          <a:lstStyle/>
          <a:p>
            <a:pPr marL="0" indent="0" algn="l" rtl="0"/>
            <a:r>
              <a:rPr lang="es-419">
                <a:solidFill>
                  <a:srgbClr val="000000"/>
                </a:solidFill>
              </a:rPr>
              <a:t>En esta práctica de laboratorio se cumplirán los siguientes objetivos:</a:t>
            </a:r>
          </a:p>
          <a:p>
            <a:pPr marL="342900" indent="-342900" algn="l" rtl="0">
              <a:buFont typeface="Arial" panose="020B0604020202020204" pitchFamily="34" charset="0"/>
              <a:buChar char="•"/>
            </a:pPr>
            <a:r>
              <a:rPr lang="es-419">
                <a:solidFill>
                  <a:srgbClr val="000000"/>
                </a:solidFill>
              </a:rPr>
              <a:t>Parte 1: Utilice el comando ping para registrar la latencia de la red</a:t>
            </a:r>
          </a:p>
          <a:p>
            <a:pPr marL="342900" indent="-342900" algn="l" rtl="0">
              <a:buFont typeface="Arial" panose="020B0604020202020204" pitchFamily="34" charset="0"/>
              <a:buChar char="•"/>
            </a:pPr>
            <a:r>
              <a:rPr lang="es-419">
                <a:solidFill>
                  <a:srgbClr val="000000"/>
                </a:solidFill>
              </a:rPr>
              <a:t>Parte 2: Utilice el comando traceroute para registrar la latencia de la red</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144087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es-419"/>
              <a:t>¿Qué esperar en este módulo?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None/>
            </a:pPr>
            <a:r>
              <a:rPr lang="es-419"/>
              <a:t>Para facilitar el aprendizaje, se van a incluir en este módulo las siguientes características:</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2600325"/>
        </p:xfrm>
        <a:graphic>
          <a:graphicData uri="http://schemas.openxmlformats.org/drawingml/2006/table">
            <a:tbl>
              <a:tblPr firstRow="1" bandRow="1">
                <a:tableStyleId>{5C22544A-7EE6-4342-B048-85BDC9FD1C3A}</a:tableStyleId>
              </a:tblPr>
              <a:tblGrid>
                <a:gridCol w="2245746">
                  <a:extLst>
                    <a:ext uri="{9D8B030D-6E8A-4147-A177-3AD203B41FA5}">
                      <a16:colId xmlns:a16="http://schemas.microsoft.com/office/drawing/2014/main" val="3215831619"/>
                    </a:ext>
                  </a:extLst>
                </a:gridCol>
                <a:gridCol w="6349489">
                  <a:extLst>
                    <a:ext uri="{9D8B030D-6E8A-4147-A177-3AD203B41FA5}">
                      <a16:colId xmlns:a16="http://schemas.microsoft.com/office/drawing/2014/main" val="276475465"/>
                    </a:ext>
                  </a:extLst>
                </a:gridCol>
              </a:tblGrid>
              <a:tr h="265091">
                <a:tc>
                  <a:txBody>
                    <a:bodyPr/>
                    <a:lstStyle/>
                    <a:p>
                      <a:pPr algn="l" rtl="0" fontAlgn="b"/>
                      <a:r>
                        <a:rPr lang="es-419" sz="1400" b="1" i="0" u="none" strike="noStrike">
                          <a:solidFill>
                            <a:schemeClr val="bg1"/>
                          </a:solidFill>
                          <a:effectLst/>
                          <a:latin typeface="+mn-lt"/>
                        </a:rPr>
                        <a:t>Característica</a:t>
                      </a:r>
                    </a:p>
                  </a:txBody>
                  <a:tcPr marL="9525" marR="9525" marT="9525" marB="0" anchor="b"/>
                </a:tc>
                <a:tc>
                  <a:txBody>
                    <a:bodyPr/>
                    <a:lstStyle/>
                    <a:p>
                      <a:pPr rtl="0"/>
                      <a:r>
                        <a:rPr lang="es-419"/>
                        <a:t>Descripción</a:t>
                      </a:r>
                    </a:p>
                  </a:txBody>
                  <a:tcPr/>
                </a:tc>
                <a:extLst>
                  <a:ext uri="{0D108BD9-81ED-4DB2-BD59-A6C34878D82A}">
                    <a16:rowId xmlns:a16="http://schemas.microsoft.com/office/drawing/2014/main" val="3768427975"/>
                  </a:ext>
                </a:extLst>
              </a:tr>
              <a:tr h="265091">
                <a:tc>
                  <a:txBody>
                    <a:bodyPr/>
                    <a:lstStyle/>
                    <a:p>
                      <a:pPr algn="l" rtl="0" fontAlgn="b"/>
                      <a:r>
                        <a:rPr lang="es-419" sz="1400" b="0" i="0" u="none" strike="noStrike" baseline="0">
                          <a:solidFill>
                            <a:srgbClr val="000000"/>
                          </a:solidFill>
                          <a:effectLst/>
                          <a:latin typeface="+mn-lt"/>
                        </a:rPr>
                        <a:t>Actividad de Packet Tracer de Modo Físico</a:t>
                      </a:r>
                    </a:p>
                  </a:txBody>
                  <a:tcPr marL="9525" marR="9525" marT="9525" marB="0" anchor="b"/>
                </a:tc>
                <a:tc>
                  <a:txBody>
                    <a:bodyPr/>
                    <a:lstStyle/>
                    <a:p>
                      <a:pPr rtl="0"/>
                      <a:r>
                        <a:rPr lang="es-419"/>
                        <a:t>Estas actividades se completan mediante el Packet Tracer de </a:t>
                      </a:r>
                      <a:r>
                        <a:rPr lang="es-419" baseline="0"/>
                        <a:t>Modo Físico.</a:t>
                      </a:r>
                    </a:p>
                  </a:txBody>
                  <a:tcPr/>
                </a:tc>
                <a:extLst>
                  <a:ext uri="{0D108BD9-81ED-4DB2-BD59-A6C34878D82A}">
                    <a16:rowId xmlns:a16="http://schemas.microsoft.com/office/drawing/2014/main" val="2989889794"/>
                  </a:ext>
                </a:extLst>
              </a:tr>
              <a:tr h="265091">
                <a:tc>
                  <a:txBody>
                    <a:bodyPr/>
                    <a:lstStyle/>
                    <a:p>
                      <a:pPr algn="l" rtl="0" fontAlgn="b"/>
                      <a:r>
                        <a:rPr lang="es-419" sz="1400" b="0" i="0" u="none" strike="noStrike">
                          <a:solidFill>
                            <a:srgbClr val="000000"/>
                          </a:solidFill>
                          <a:effectLst/>
                          <a:latin typeface="+mn-lt"/>
                        </a:rPr>
                        <a:t>Laboratorios prácticos</a:t>
                      </a:r>
                    </a:p>
                  </a:txBody>
                  <a:tcPr marL="9525" marR="9525" marT="9525" marB="0" anchor="b"/>
                </a:tc>
                <a:tc>
                  <a:txBody>
                    <a:bodyPr/>
                    <a:lstStyle/>
                    <a:p>
                      <a:pPr rtl="0"/>
                      <a:r>
                        <a:rPr lang="es-419"/>
                        <a:t>Laboratorios diseñados para trabajar con equipos físicos.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de clase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es-419"/>
                        <a:t>Estos se encuentran en la página Recursos del instructor. Las actividades de clase están diseñadas para facilitar el aprendizaje, la discusión en clase y la colaboración.</a:t>
                      </a:r>
                    </a:p>
                  </a:txBody>
                  <a:tcPr/>
                </a:tc>
                <a:extLst>
                  <a:ext uri="{0D108BD9-81ED-4DB2-BD59-A6C34878D82A}">
                    <a16:rowId xmlns:a16="http://schemas.microsoft.com/office/drawing/2014/main" val="1125566603"/>
                  </a:ext>
                </a:extLst>
              </a:tr>
              <a:tr h="265091">
                <a:tc>
                  <a:txBody>
                    <a:bodyPr/>
                    <a:lstStyle/>
                    <a:p>
                      <a:pPr algn="l" rtl="0" fontAlgn="b"/>
                      <a:r>
                        <a:rPr lang="es-419" sz="1400" b="0" i="0" u="none" strike="noStrike">
                          <a:solidFill>
                            <a:srgbClr val="000000"/>
                          </a:solidFill>
                          <a:effectLst/>
                          <a:latin typeface="+mn-lt"/>
                        </a:rPr>
                        <a:t>Cuestionarios del Módulo</a:t>
                      </a:r>
                    </a:p>
                  </a:txBody>
                  <a:tcPr marL="9525" marR="9525" marT="9525" marB="0" anchor="b"/>
                </a:tc>
                <a:tc>
                  <a:txBody>
                    <a:bodyPr/>
                    <a:lstStyle/>
                    <a:p>
                      <a:pPr rtl="0"/>
                      <a:r>
                        <a:rPr lang="es-419"/>
                        <a:t>Auto-evaluaciones que integran conceptos y habilidades aprendidas a lo largo de los temas presentados en el módulo.</a:t>
                      </a:r>
                    </a:p>
                  </a:txBody>
                  <a:tcPr/>
                </a:tc>
                <a:extLst>
                  <a:ext uri="{0D108BD9-81ED-4DB2-BD59-A6C34878D82A}">
                    <a16:rowId xmlns:a16="http://schemas.microsoft.com/office/drawing/2014/main" val="831502776"/>
                  </a:ext>
                </a:extLst>
              </a:tr>
              <a:tr h="265091">
                <a:tc>
                  <a:txBody>
                    <a:bodyPr/>
                    <a:lstStyle/>
                    <a:p>
                      <a:pPr algn="l" rtl="0" fontAlgn="b"/>
                      <a:r>
                        <a:rPr lang="es-419" sz="1400" b="0" i="0" u="none" strike="noStrike">
                          <a:solidFill>
                            <a:srgbClr val="000000"/>
                          </a:solidFill>
                          <a:effectLst/>
                          <a:latin typeface="+mn-lt"/>
                        </a:rPr>
                        <a:t>Descripción del módulo</a:t>
                      </a:r>
                    </a:p>
                  </a:txBody>
                  <a:tcPr marL="9525" marR="9525" marT="9525" marB="0" anchor="b"/>
                </a:tc>
                <a:tc>
                  <a:txBody>
                    <a:bodyPr/>
                    <a:lstStyle/>
                    <a:p>
                      <a:pPr rtl="0"/>
                      <a:r>
                        <a:rPr lang="es-419" dirty="0"/>
                        <a:t>Resumen breve del contenido del módulo.</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17.5 Comandos de Host y de IOS</a:t>
            </a:r>
          </a:p>
        </p:txBody>
      </p:sp>
    </p:spTree>
    <p:custDataLst>
      <p:tags r:id="rId1"/>
    </p:custDataLst>
    <p:extLst>
      <p:ext uri="{BB962C8B-B14F-4D97-AF65-F5344CB8AC3E}">
        <p14:creationId xmlns:p14="http://schemas.microsoft.com/office/powerpoint/2010/main" val="2616802161"/>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Comandos de host e IOS</a:t>
            </a:r>
            <a:r>
              <a:rPr lang="es-419" sz="2400"/>
              <a:t>Configuración IP en un host de Windows</a:t>
            </a:r>
          </a:p>
        </p:txBody>
      </p:sp>
      <p:sp>
        <p:nvSpPr>
          <p:cNvPr id="4" name="Content Placeholder 3">
            <a:extLst>
              <a:ext uri="{FF2B5EF4-FFF2-40B4-BE49-F238E27FC236}">
                <a16:creationId xmlns:a16="http://schemas.microsoft.com/office/drawing/2014/main" id="{EDD73493-B9CF-4BB8-9069-546F872801FC}"/>
              </a:ext>
            </a:extLst>
          </p:cNvPr>
          <p:cNvSpPr>
            <a:spLocks noGrp="1"/>
          </p:cNvSpPr>
          <p:nvPr>
            <p:ph idx="1"/>
          </p:nvPr>
        </p:nvSpPr>
        <p:spPr>
          <a:xfrm>
            <a:off x="266700" y="731838"/>
            <a:ext cx="8553450" cy="2771484"/>
          </a:xfrm>
        </p:spPr>
        <p:txBody>
          <a:bodyPr/>
          <a:lstStyle/>
          <a:p>
            <a:pPr marL="0" indent="0" algn="l" rtl="0"/>
            <a:r>
              <a:rPr lang="es-419" sz="1500">
                <a:solidFill>
                  <a:srgbClr val="000000"/>
                </a:solidFill>
              </a:rPr>
              <a:t>En Windows 10, puede acceder a los detalles de la dirección IP desde el </a:t>
            </a:r>
            <a:r>
              <a:rPr lang="es-419" sz="1500" b="1">
                <a:solidFill>
                  <a:srgbClr val="000000"/>
                </a:solidFill>
              </a:rPr>
              <a:t>Centro de redes y recursos compartidos</a:t>
            </a:r>
            <a:r>
              <a:rPr lang="es-419" sz="1500">
                <a:solidFill>
                  <a:srgbClr val="000000"/>
                </a:solidFill>
              </a:rPr>
              <a:t> para ver rápidamente las cuatro configuraciones importantes: dirección, máscara, router y DNS. O puede ejecutar el comando </a:t>
            </a:r>
            <a:r>
              <a:rPr lang="es-419" sz="1500" b="1">
                <a:solidFill>
                  <a:srgbClr val="000000"/>
                </a:solidFill>
              </a:rPr>
              <a:t>ipconfig</a:t>
            </a:r>
            <a:r>
              <a:rPr lang="es-419" sz="1500">
                <a:solidFill>
                  <a:srgbClr val="000000"/>
                </a:solidFill>
              </a:rPr>
              <a:t> en la línea de comandos de una computadora con Windows.</a:t>
            </a:r>
          </a:p>
          <a:p>
            <a:pPr marL="342900" indent="-342900" algn="l" rtl="0">
              <a:buFont typeface="Arial" panose="020B0604020202020204" pitchFamily="34" charset="0"/>
              <a:buChar char="•"/>
            </a:pPr>
            <a:r>
              <a:rPr lang="es-419" sz="1500">
                <a:solidFill>
                  <a:srgbClr val="000000"/>
                </a:solidFill>
              </a:rPr>
              <a:t>Utilice el comando </a:t>
            </a:r>
            <a:r>
              <a:rPr lang="es-419" sz="1500" b="1">
                <a:solidFill>
                  <a:srgbClr val="000000"/>
                </a:solidFill>
              </a:rPr>
              <a:t>ipconfig /all</a:t>
            </a:r>
            <a:r>
              <a:rPr lang="es-419" sz="1500">
                <a:solidFill>
                  <a:srgbClr val="000000"/>
                </a:solidFill>
              </a:rPr>
              <a:t> para ver la dirección MAC junto con varios detalles relacionados con la asignación de direcciones de capa 3 del dispositivo.</a:t>
            </a:r>
          </a:p>
          <a:p>
            <a:pPr marL="342900" indent="-342900" algn="l" rtl="0">
              <a:buFont typeface="Arial" panose="020B0604020202020204" pitchFamily="34" charset="0"/>
              <a:buChar char="•"/>
            </a:pPr>
            <a:r>
              <a:rPr lang="es-419" sz="1500">
                <a:solidFill>
                  <a:srgbClr val="000000"/>
                </a:solidFill>
              </a:rPr>
              <a:t>Si un host está configurado como cliente DHCP, la configuración de la dirección IP se puede renovar mediante los comandos </a:t>
            </a:r>
            <a:r>
              <a:rPr lang="es-419" sz="1500" b="1">
                <a:solidFill>
                  <a:srgbClr val="000000"/>
                </a:solidFill>
              </a:rPr>
              <a:t>ipconfig /release</a:t>
            </a:r>
            <a:r>
              <a:rPr lang="es-419" sz="1500">
                <a:solidFill>
                  <a:srgbClr val="000000"/>
                </a:solidFill>
              </a:rPr>
              <a:t> e </a:t>
            </a:r>
            <a:r>
              <a:rPr lang="es-419" sz="1500" b="1">
                <a:solidFill>
                  <a:srgbClr val="000000"/>
                </a:solidFill>
              </a:rPr>
              <a:t>ipconfig /renew</a:t>
            </a:r>
            <a:r>
              <a:rPr lang="es-419" sz="1500">
                <a:solidFill>
                  <a:srgbClr val="000000"/>
                </a:solidFill>
              </a:rPr>
              <a:t> .</a:t>
            </a:r>
          </a:p>
          <a:p>
            <a:pPr marL="342900" indent="-342900" algn="l" rtl="0">
              <a:buFont typeface="Arial" panose="020B0604020202020204" pitchFamily="34" charset="0"/>
              <a:buChar char="•"/>
            </a:pPr>
            <a:r>
              <a:rPr lang="es-419" sz="1500">
                <a:solidFill>
                  <a:srgbClr val="000000"/>
                </a:solidFill>
              </a:rPr>
              <a:t>El servicio del cliente DNS en PC con Windows también optimiza el rendimiento de la resolución de nombres DNS al almacenar en la memoria los nombres resueltos previamente. El comando </a:t>
            </a:r>
            <a:r>
              <a:rPr lang="es-419" sz="1500" b="1">
                <a:solidFill>
                  <a:srgbClr val="000000"/>
                </a:solidFill>
              </a:rPr>
              <a:t>ipconfig /displaydns</a:t>
            </a:r>
            <a:r>
              <a:rPr lang="es-419" sz="1500">
                <a:solidFill>
                  <a:srgbClr val="000000"/>
                </a:solidFill>
              </a:rPr>
              <a:t> muestra todas las entradas DNS en caché en un sistema de computación Windows.</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0F893CF4-60E9-4E3D-99F3-F4100A64A537}"/>
              </a:ext>
            </a:extLst>
          </p:cNvPr>
          <p:cNvPicPr>
            <a:picLocks noChangeAspect="1"/>
          </p:cNvPicPr>
          <p:nvPr/>
        </p:nvPicPr>
        <p:blipFill>
          <a:blip r:embed="rId3"/>
          <a:stretch>
            <a:fillRect/>
          </a:stretch>
        </p:blipFill>
        <p:spPr>
          <a:xfrm>
            <a:off x="2532027" y="3503322"/>
            <a:ext cx="3281434" cy="1411433"/>
          </a:xfrm>
          <a:prstGeom prst="rect">
            <a:avLst/>
          </a:prstGeom>
        </p:spPr>
      </p:pic>
    </p:spTree>
    <p:extLst>
      <p:ext uri="{BB962C8B-B14F-4D97-AF65-F5344CB8AC3E}">
        <p14:creationId xmlns:p14="http://schemas.microsoft.com/office/powerpoint/2010/main" val="213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Comandos de host e IOS </a:t>
            </a:r>
            <a:br>
              <a:rPr lang="en-US" dirty="0"/>
            </a:br>
            <a:r>
              <a:rPr lang="es-419" sz="2400"/>
              <a:t>Configuración IP en un host Linux</a:t>
            </a:r>
          </a:p>
        </p:txBody>
      </p:sp>
      <p:sp>
        <p:nvSpPr>
          <p:cNvPr id="4" name="Content Placeholder 3">
            <a:extLst>
              <a:ext uri="{FF2B5EF4-FFF2-40B4-BE49-F238E27FC236}">
                <a16:creationId xmlns:a16="http://schemas.microsoft.com/office/drawing/2014/main" id="{EDD73493-B9CF-4BB8-9069-546F872801FC}"/>
              </a:ext>
            </a:extLst>
          </p:cNvPr>
          <p:cNvSpPr>
            <a:spLocks noGrp="1"/>
          </p:cNvSpPr>
          <p:nvPr>
            <p:ph idx="1"/>
          </p:nvPr>
        </p:nvSpPr>
        <p:spPr>
          <a:xfrm>
            <a:off x="200026" y="819151"/>
            <a:ext cx="4674322" cy="3602584"/>
          </a:xfrm>
        </p:spPr>
        <p:txBody>
          <a:bodyPr/>
          <a:lstStyle/>
          <a:p>
            <a:pPr marL="342900" indent="-342900" algn="l" rtl="0">
              <a:buFont typeface="Arial" panose="020B0604020202020204" pitchFamily="34" charset="0"/>
              <a:buChar char="•"/>
            </a:pPr>
            <a:r>
              <a:rPr lang="es-419" sz="1600">
                <a:solidFill>
                  <a:srgbClr val="000000"/>
                </a:solidFill>
              </a:rPr>
              <a:t>La verificación de la configuración IP usando la GUI en una máquina Linux variará dependiendo de la distribución Linux y la interfaz de escritorio.</a:t>
            </a:r>
          </a:p>
          <a:p>
            <a:pPr marL="342900" indent="-342900" algn="l" rtl="0">
              <a:buFont typeface="Arial" panose="020B0604020202020204" pitchFamily="34" charset="0"/>
              <a:buChar char="•"/>
            </a:pPr>
            <a:r>
              <a:rPr lang="es-419" sz="1600">
                <a:solidFill>
                  <a:srgbClr val="000000"/>
                </a:solidFill>
              </a:rPr>
              <a:t>En la línea de comandos, utilice el comando </a:t>
            </a:r>
            <a:r>
              <a:rPr lang="es-419" sz="1600" b="1">
                <a:solidFill>
                  <a:srgbClr val="000000"/>
                </a:solidFill>
              </a:rPr>
              <a:t>ifconfig</a:t>
            </a:r>
            <a:r>
              <a:rPr lang="es-419" sz="1600">
                <a:solidFill>
                  <a:srgbClr val="000000"/>
                </a:solidFill>
              </a:rPr>
              <a:t> para mostrar el estado de las interfaces activas actualmente y su configuración IP.</a:t>
            </a:r>
          </a:p>
          <a:p>
            <a:pPr marL="342900" indent="-342900" algn="l" rtl="0">
              <a:buFont typeface="Arial" panose="020B0604020202020204" pitchFamily="34" charset="0"/>
              <a:buChar char="•"/>
            </a:pPr>
            <a:r>
              <a:rPr lang="es-419" sz="1600">
                <a:solidFill>
                  <a:srgbClr val="000000"/>
                </a:solidFill>
              </a:rPr>
              <a:t>El comando </a:t>
            </a:r>
            <a:r>
              <a:rPr lang="es-419" sz="1600" b="1">
                <a:solidFill>
                  <a:srgbClr val="000000"/>
                </a:solidFill>
              </a:rPr>
              <a:t>IP address de</a:t>
            </a:r>
            <a:r>
              <a:rPr lang="es-419" sz="1600">
                <a:solidFill>
                  <a:srgbClr val="000000"/>
                </a:solidFill>
              </a:rPr>
              <a:t> Linux se utiliza para mostrar direcciones y sus propiedades. También se puede usar para agregar o eliminar direcciones IP.</a:t>
            </a:r>
          </a:p>
          <a:p>
            <a:pPr marL="0" indent="0" algn="l"/>
            <a:endParaRPr lang="en-US" sz="1600" b="1" dirty="0">
              <a:solidFill>
                <a:srgbClr val="000000"/>
              </a:solidFill>
            </a:endParaRPr>
          </a:p>
          <a:p>
            <a:pPr marL="0" indent="0" algn="l" rtl="0"/>
            <a:r>
              <a:rPr lang="es-419" sz="1600" b="1">
                <a:solidFill>
                  <a:srgbClr val="000000"/>
                </a:solidFill>
              </a:rPr>
              <a:t>Nota:</a:t>
            </a:r>
            <a:r>
              <a:rPr lang="es-419" sz="1600">
                <a:solidFill>
                  <a:srgbClr val="000000"/>
                </a:solidFill>
              </a:rPr>
              <a:t> El resultado mostrado puede variar dependiendo de la distribución de Linux. </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5D8F7B60-4A22-470D-88EE-376AE17104D4}"/>
              </a:ext>
            </a:extLst>
          </p:cNvPr>
          <p:cNvPicPr>
            <a:picLocks noChangeAspect="1"/>
          </p:cNvPicPr>
          <p:nvPr/>
        </p:nvPicPr>
        <p:blipFill>
          <a:blip r:embed="rId3"/>
          <a:stretch>
            <a:fillRect/>
          </a:stretch>
        </p:blipFill>
        <p:spPr>
          <a:xfrm>
            <a:off x="4874347" y="1131396"/>
            <a:ext cx="3794991" cy="2538903"/>
          </a:xfrm>
          <a:prstGeom prst="rect">
            <a:avLst/>
          </a:prstGeom>
        </p:spPr>
      </p:pic>
    </p:spTree>
    <p:extLst>
      <p:ext uri="{BB962C8B-B14F-4D97-AF65-F5344CB8AC3E}">
        <p14:creationId xmlns:p14="http://schemas.microsoft.com/office/powerpoint/2010/main" val="232687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Comandos de host e IOS</a:t>
            </a:r>
            <a:br>
              <a:rPr lang="en-US" dirty="0"/>
            </a:br>
            <a:r>
              <a:rPr lang="es-419" sz="2400"/>
              <a:t>Configuración IP en un host macOS</a:t>
            </a:r>
          </a:p>
        </p:txBody>
      </p:sp>
      <p:sp>
        <p:nvSpPr>
          <p:cNvPr id="6" name="Content Placeholder 5">
            <a:extLst>
              <a:ext uri="{FF2B5EF4-FFF2-40B4-BE49-F238E27FC236}">
                <a16:creationId xmlns:a16="http://schemas.microsoft.com/office/drawing/2014/main" id="{E018F0E6-A545-473E-A9D3-201EC6272E44}"/>
              </a:ext>
            </a:extLst>
          </p:cNvPr>
          <p:cNvSpPr>
            <a:spLocks noGrp="1"/>
          </p:cNvSpPr>
          <p:nvPr>
            <p:ph idx="1"/>
          </p:nvPr>
        </p:nvSpPr>
        <p:spPr>
          <a:xfrm>
            <a:off x="474662" y="864899"/>
            <a:ext cx="4305605" cy="3556835"/>
          </a:xfrm>
        </p:spPr>
        <p:txBody>
          <a:bodyPr/>
          <a:lstStyle/>
          <a:p>
            <a:pPr marL="285750" indent="-285750" algn="l" rtl="0">
              <a:buFont typeface="Arial" panose="020B0604020202020204" pitchFamily="34" charset="0"/>
              <a:buChar char="•"/>
            </a:pPr>
            <a:r>
              <a:rPr lang="es-419" sz="1600">
                <a:solidFill>
                  <a:srgbClr val="000000"/>
                </a:solidFill>
              </a:rPr>
              <a:t>En la GUI de un host Mac, abra </a:t>
            </a:r>
            <a:r>
              <a:rPr lang="es-419" sz="1600" b="1">
                <a:solidFill>
                  <a:srgbClr val="000000"/>
                </a:solidFill>
              </a:rPr>
              <a:t>Preferencias de red &gt; Avanzadas</a:t>
            </a:r>
            <a:r>
              <a:rPr lang="es-419" sz="1600">
                <a:solidFill>
                  <a:srgbClr val="000000"/>
                </a:solidFill>
              </a:rPr>
              <a:t> para obtener la información de direcciones IP.</a:t>
            </a:r>
          </a:p>
          <a:p>
            <a:pPr marL="285750" indent="-285750" algn="l" rtl="0">
              <a:buFont typeface="Arial" panose="020B0604020202020204" pitchFamily="34" charset="0"/>
              <a:buChar char="•"/>
            </a:pPr>
            <a:r>
              <a:rPr lang="es-419" sz="1600">
                <a:solidFill>
                  <a:srgbClr val="000000"/>
                </a:solidFill>
              </a:rPr>
              <a:t>El comando </a:t>
            </a:r>
            <a:r>
              <a:rPr lang="es-419" sz="1600" b="1">
                <a:solidFill>
                  <a:srgbClr val="000000"/>
                </a:solidFill>
              </a:rPr>
              <a:t>ifconfig</a:t>
            </a:r>
            <a:r>
              <a:rPr lang="es-419" sz="1600">
                <a:solidFill>
                  <a:srgbClr val="000000"/>
                </a:solidFill>
              </a:rPr>
              <a:t> también se puede utilizar para verificar la configuración IP de la interfaz en la línea de comandos.</a:t>
            </a:r>
          </a:p>
          <a:p>
            <a:pPr marL="285750" indent="-285750" algn="l" rtl="0">
              <a:buFont typeface="Arial" panose="020B0604020202020204" pitchFamily="34" charset="0"/>
              <a:buChar char="•"/>
            </a:pPr>
            <a:r>
              <a:rPr lang="es-419" sz="1600">
                <a:solidFill>
                  <a:srgbClr val="000000"/>
                </a:solidFill>
              </a:rPr>
              <a:t>Otros comandos útiles de macOS para verificar la configuración de IP del host incluyen </a:t>
            </a:r>
            <a:r>
              <a:rPr lang="es-419" sz="1600" b="1">
                <a:solidFill>
                  <a:srgbClr val="000000"/>
                </a:solidFill>
              </a:rPr>
              <a:t>networksetup -listallnetworkservices</a:t>
            </a:r>
            <a:r>
              <a:rPr lang="es-419" sz="1600">
                <a:solidFill>
                  <a:srgbClr val="000000"/>
                </a:solidFill>
              </a:rPr>
              <a:t> y </a:t>
            </a:r>
            <a:r>
              <a:rPr lang="es-419" sz="1600" b="1">
                <a:solidFill>
                  <a:srgbClr val="000000"/>
                </a:solidFill>
              </a:rPr>
              <a:t>networksetup -getinfo &lt; network service &gt; </a:t>
            </a:r>
            <a:r>
              <a:rPr lang="es-419" sz="1600" i="1">
                <a:solidFill>
                  <a:srgbClr val="000000"/>
                </a:solidFill>
              </a:rPr>
              <a:t>.</a:t>
            </a:r>
          </a:p>
        </p:txBody>
      </p:sp>
      <p:pic>
        <p:nvPicPr>
          <p:cNvPr id="7" name="Picture 6">
            <a:extLst>
              <a:ext uri="{FF2B5EF4-FFF2-40B4-BE49-F238E27FC236}">
                <a16:creationId xmlns:a16="http://schemas.microsoft.com/office/drawing/2014/main" id="{EE795C2D-8259-4647-9ACD-26D36EE5517C}"/>
              </a:ext>
            </a:extLst>
          </p:cNvPr>
          <p:cNvPicPr>
            <a:picLocks noChangeAspect="1"/>
          </p:cNvPicPr>
          <p:nvPr/>
        </p:nvPicPr>
        <p:blipFill>
          <a:blip r:embed="rId3"/>
          <a:stretch>
            <a:fillRect/>
          </a:stretch>
        </p:blipFill>
        <p:spPr>
          <a:xfrm>
            <a:off x="4780267" y="864899"/>
            <a:ext cx="4090199" cy="3115974"/>
          </a:xfrm>
          <a:prstGeom prst="rect">
            <a:avLst/>
          </a:prstGeom>
        </p:spPr>
      </p:pic>
    </p:spTree>
    <p:extLst>
      <p:ext uri="{BB962C8B-B14F-4D97-AF65-F5344CB8AC3E}">
        <p14:creationId xmlns:p14="http://schemas.microsoft.com/office/powerpoint/2010/main" val="31203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Comandos de host y de IOS</a:t>
            </a:r>
            <a:br>
              <a:rPr lang="en-US" dirty="0"/>
            </a:br>
            <a:r>
              <a:rPr lang="es-419" sz="2400"/>
              <a:t>El comando arp</a:t>
            </a:r>
          </a:p>
        </p:txBody>
      </p:sp>
      <p:sp>
        <p:nvSpPr>
          <p:cNvPr id="4" name="Content Placeholder 3">
            <a:extLst>
              <a:ext uri="{FF2B5EF4-FFF2-40B4-BE49-F238E27FC236}">
                <a16:creationId xmlns:a16="http://schemas.microsoft.com/office/drawing/2014/main" id="{CE59173F-7994-4B5D-8201-E7BBC1B93ED9}"/>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El comando </a:t>
            </a:r>
            <a:r>
              <a:rPr lang="es-419" sz="1600" b="1">
                <a:solidFill>
                  <a:srgbClr val="000000"/>
                </a:solidFill>
              </a:rPr>
              <a:t>arp</a:t>
            </a:r>
            <a:r>
              <a:rPr lang="es-419" sz="1600">
                <a:solidFill>
                  <a:srgbClr val="000000"/>
                </a:solidFill>
              </a:rPr>
              <a:t> se ejecuta desde el símbolo del sistema de Windows, Linux o Mac. El comando enumera todos los dispositivos actualmente en la caché ARP del host.</a:t>
            </a:r>
          </a:p>
          <a:p>
            <a:pPr marL="342900" indent="-342900" algn="l" rtl="0">
              <a:buFont typeface="Arial" panose="020B0604020202020204" pitchFamily="34" charset="0"/>
              <a:buChar char="•"/>
            </a:pPr>
            <a:r>
              <a:rPr lang="es-419" sz="1600">
                <a:solidFill>
                  <a:srgbClr val="000000"/>
                </a:solidFill>
              </a:rPr>
              <a:t>El comando </a:t>
            </a:r>
            <a:r>
              <a:rPr lang="es-419" sz="1600" b="1">
                <a:solidFill>
                  <a:srgbClr val="000000"/>
                </a:solidFill>
              </a:rPr>
              <a:t>arp -a</a:t>
            </a:r>
            <a:r>
              <a:rPr lang="es-419" sz="1600">
                <a:solidFill>
                  <a:srgbClr val="000000"/>
                </a:solidFill>
              </a:rPr>
              <a:t> muestra los vínculos entre la dirección IP y la dirección MAC El caché ARP solo muestra información de dispositivos a los que se ha accedido recientemente.</a:t>
            </a:r>
          </a:p>
          <a:p>
            <a:pPr marL="342900" indent="-342900" algn="l" rtl="0">
              <a:buFont typeface="Arial" panose="020B0604020202020204" pitchFamily="34" charset="0"/>
              <a:buChar char="•"/>
            </a:pPr>
            <a:r>
              <a:rPr lang="es-419" sz="1600">
                <a:solidFill>
                  <a:srgbClr val="000000"/>
                </a:solidFill>
              </a:rPr>
              <a:t>Para asegurar que la caché ARP esté cargada, haga, </a:t>
            </a:r>
            <a:r>
              <a:rPr lang="es-419" sz="1600" b="1">
                <a:solidFill>
                  <a:srgbClr val="000000"/>
                </a:solidFill>
              </a:rPr>
              <a:t>ping</a:t>
            </a:r>
            <a:r>
              <a:rPr lang="es-419" sz="1600">
                <a:solidFill>
                  <a:srgbClr val="000000"/>
                </a:solidFill>
              </a:rPr>
              <a:t> a un dispositivo de manera tal que tenga una entrada en la tabla ARP.</a:t>
            </a:r>
          </a:p>
          <a:p>
            <a:pPr marL="342900" indent="-342900" algn="l" rtl="0">
              <a:buFont typeface="Arial" panose="020B0604020202020204" pitchFamily="34" charset="0"/>
              <a:buChar char="•"/>
            </a:pPr>
            <a:r>
              <a:rPr lang="es-419" sz="1600">
                <a:solidFill>
                  <a:srgbClr val="000000"/>
                </a:solidFill>
              </a:rPr>
              <a:t>La memoria caché se puede borrar mediante el comando </a:t>
            </a:r>
            <a:r>
              <a:rPr lang="es-419" sz="1600" b="1">
                <a:solidFill>
                  <a:srgbClr val="000000"/>
                </a:solidFill>
              </a:rPr>
              <a:t>netsh interface ip delete arpcache</a:t>
            </a:r>
            <a:r>
              <a:rPr lang="es-419" sz="1600">
                <a:solidFill>
                  <a:srgbClr val="000000"/>
                </a:solidFill>
              </a:rPr>
              <a:t> en caso de que el administrador de la red quiera repoblar la memoria caché con información actualizada.</a:t>
            </a:r>
          </a:p>
          <a:p>
            <a:pPr marL="73085" lvl="1" indent="0">
              <a:buNone/>
            </a:pPr>
            <a:endParaRPr lang="en-US" sz="1600" b="1" dirty="0">
              <a:solidFill>
                <a:srgbClr val="000000"/>
              </a:solidFill>
            </a:endParaRPr>
          </a:p>
          <a:p>
            <a:pPr marL="73085" lvl="1" indent="0" rtl="0">
              <a:buNone/>
            </a:pPr>
            <a:r>
              <a:rPr lang="es-419" sz="1600" b="1">
                <a:solidFill>
                  <a:srgbClr val="000000"/>
                </a:solidFill>
              </a:rPr>
              <a:t>Nota</a:t>
            </a:r>
            <a:r>
              <a:rPr lang="es-419" sz="1600">
                <a:solidFill>
                  <a:srgbClr val="000000"/>
                </a:solidFill>
              </a:rPr>
              <a:t>: Es posible que necesite acceso de administrador en el host para poder utilizar el  comando netsh interface ip delete arpcache.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83949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Comandos Host y de IOS </a:t>
            </a:r>
            <a:br>
              <a:rPr lang="en-US" dirty="0"/>
            </a:br>
            <a:r>
              <a:rPr lang="es-419" sz="2400"/>
              <a:t>Repaso de comandos show comunes</a:t>
            </a:r>
          </a:p>
        </p:txBody>
      </p:sp>
      <p:graphicFrame>
        <p:nvGraphicFramePr>
          <p:cNvPr id="5" name="Table 5">
            <a:extLst>
              <a:ext uri="{FF2B5EF4-FFF2-40B4-BE49-F238E27FC236}">
                <a16:creationId xmlns:a16="http://schemas.microsoft.com/office/drawing/2014/main" id="{E81AC101-DAAD-474F-AC42-6015A977BDCC}"/>
              </a:ext>
            </a:extLst>
          </p:cNvPr>
          <p:cNvGraphicFramePr>
            <a:graphicFrameLocks noGrp="1"/>
          </p:cNvGraphicFramePr>
          <p:nvPr>
            <p:ph idx="1"/>
            <p:extLst>
              <p:ext uri="{D42A27DB-BD31-4B8C-83A1-F6EECF244321}">
                <p14:modId xmlns:p14="http://schemas.microsoft.com/office/powerpoint/2010/main" val="2423166792"/>
              </p:ext>
            </p:extLst>
          </p:nvPr>
        </p:nvGraphicFramePr>
        <p:xfrm>
          <a:off x="474663" y="1347788"/>
          <a:ext cx="8280400" cy="2966720"/>
        </p:xfrm>
        <a:graphic>
          <a:graphicData uri="http://schemas.openxmlformats.org/drawingml/2006/table">
            <a:tbl>
              <a:tblPr firstRow="1" bandRow="1">
                <a:tableStyleId>{5C22544A-7EE6-4342-B048-85BDC9FD1C3A}</a:tableStyleId>
              </a:tblPr>
              <a:tblGrid>
                <a:gridCol w="2970501">
                  <a:extLst>
                    <a:ext uri="{9D8B030D-6E8A-4147-A177-3AD203B41FA5}">
                      <a16:colId xmlns:a16="http://schemas.microsoft.com/office/drawing/2014/main" val="223375126"/>
                    </a:ext>
                  </a:extLst>
                </a:gridCol>
                <a:gridCol w="5309899">
                  <a:extLst>
                    <a:ext uri="{9D8B030D-6E8A-4147-A177-3AD203B41FA5}">
                      <a16:colId xmlns:a16="http://schemas.microsoft.com/office/drawing/2014/main" val="3464202880"/>
                    </a:ext>
                  </a:extLst>
                </a:gridCol>
              </a:tblGrid>
              <a:tr h="370840">
                <a:tc>
                  <a:txBody>
                    <a:bodyPr/>
                    <a:lstStyle/>
                    <a:p>
                      <a:pPr rtl="0"/>
                      <a:r>
                        <a:rPr lang="es-419"/>
                        <a:t>Comando</a:t>
                      </a:r>
                    </a:p>
                  </a:txBody>
                  <a:tcPr/>
                </a:tc>
                <a:tc>
                  <a:txBody>
                    <a:bodyPr/>
                    <a:lstStyle/>
                    <a:p>
                      <a:pPr rtl="0"/>
                      <a:r>
                        <a:rPr lang="es-419"/>
                        <a:t>Descripción</a:t>
                      </a:r>
                    </a:p>
                  </a:txBody>
                  <a:tcPr/>
                </a:tc>
                <a:extLst>
                  <a:ext uri="{0D108BD9-81ED-4DB2-BD59-A6C34878D82A}">
                    <a16:rowId xmlns:a16="http://schemas.microsoft.com/office/drawing/2014/main" val="4117537356"/>
                  </a:ext>
                </a:extLst>
              </a:tr>
              <a:tr h="370840">
                <a:tc>
                  <a:txBody>
                    <a:bodyPr/>
                    <a:lstStyle/>
                    <a:p>
                      <a:pPr rtl="0"/>
                      <a:r>
                        <a:rPr lang="es-419"/>
                        <a:t>show running-config</a:t>
                      </a:r>
                    </a:p>
                  </a:txBody>
                  <a:tcPr/>
                </a:tc>
                <a:tc>
                  <a:txBody>
                    <a:bodyPr/>
                    <a:lstStyle/>
                    <a:p>
                      <a:pPr rtl="0"/>
                      <a:r>
                        <a:rPr lang="es-419"/>
                        <a:t>Verifica la configuración actual</a:t>
                      </a:r>
                    </a:p>
                  </a:txBody>
                  <a:tcPr/>
                </a:tc>
                <a:extLst>
                  <a:ext uri="{0D108BD9-81ED-4DB2-BD59-A6C34878D82A}">
                    <a16:rowId xmlns:a16="http://schemas.microsoft.com/office/drawing/2014/main" val="2176404569"/>
                  </a:ext>
                </a:extLst>
              </a:tr>
              <a:tr h="370840">
                <a:tc>
                  <a:txBody>
                    <a:bodyPr/>
                    <a:lstStyle/>
                    <a:p>
                      <a:pPr rtl="0"/>
                      <a:r>
                        <a:rPr lang="es-419"/>
                        <a:t>show interfaces</a:t>
                      </a:r>
                    </a:p>
                  </a:txBody>
                  <a:tcPr/>
                </a:tc>
                <a:tc>
                  <a:txBody>
                    <a:bodyPr/>
                    <a:lstStyle/>
                    <a:p>
                      <a:pPr rtl="0"/>
                      <a:r>
                        <a:rPr lang="es-419"/>
                        <a:t>Verifica el estado de la interfaz y muestra cualquier mensaje de error</a:t>
                      </a:r>
                    </a:p>
                  </a:txBody>
                  <a:tcPr/>
                </a:tc>
                <a:extLst>
                  <a:ext uri="{0D108BD9-81ED-4DB2-BD59-A6C34878D82A}">
                    <a16:rowId xmlns:a16="http://schemas.microsoft.com/office/drawing/2014/main" val="910297493"/>
                  </a:ext>
                </a:extLst>
              </a:tr>
              <a:tr h="370840">
                <a:tc>
                  <a:txBody>
                    <a:bodyPr/>
                    <a:lstStyle/>
                    <a:p>
                      <a:pPr rtl="0"/>
                      <a:r>
                        <a:rPr lang="es-419"/>
                        <a:t>show ip interface</a:t>
                      </a:r>
                    </a:p>
                  </a:txBody>
                  <a:tcPr/>
                </a:tc>
                <a:tc>
                  <a:txBody>
                    <a:bodyPr/>
                    <a:lstStyle/>
                    <a:p>
                      <a:pPr rtl="0"/>
                      <a:r>
                        <a:rPr lang="es-419"/>
                        <a:t>Verifica la información de la capa 3 de una interfaz</a:t>
                      </a:r>
                    </a:p>
                  </a:txBody>
                  <a:tcPr/>
                </a:tc>
                <a:extLst>
                  <a:ext uri="{0D108BD9-81ED-4DB2-BD59-A6C34878D82A}">
                    <a16:rowId xmlns:a16="http://schemas.microsoft.com/office/drawing/2014/main" val="1308024001"/>
                  </a:ext>
                </a:extLst>
              </a:tr>
              <a:tr h="370840">
                <a:tc>
                  <a:txBody>
                    <a:bodyPr/>
                    <a:lstStyle/>
                    <a:p>
                      <a:pPr rtl="0"/>
                      <a:r>
                        <a:rPr lang="es-419"/>
                        <a:t>show arp</a:t>
                      </a:r>
                    </a:p>
                  </a:txBody>
                  <a:tcPr/>
                </a:tc>
                <a:tc>
                  <a:txBody>
                    <a:bodyPr/>
                    <a:lstStyle/>
                    <a:p>
                      <a:pPr rtl="0"/>
                      <a:r>
                        <a:rPr lang="es-419"/>
                        <a:t>Verifica la lista de hosts conocidos en las LAN Ethernet locales</a:t>
                      </a:r>
                    </a:p>
                  </a:txBody>
                  <a:tcPr/>
                </a:tc>
                <a:extLst>
                  <a:ext uri="{0D108BD9-81ED-4DB2-BD59-A6C34878D82A}">
                    <a16:rowId xmlns:a16="http://schemas.microsoft.com/office/drawing/2014/main" val="2805593407"/>
                  </a:ext>
                </a:extLst>
              </a:tr>
              <a:tr h="370840">
                <a:tc>
                  <a:txBody>
                    <a:bodyPr/>
                    <a:lstStyle/>
                    <a:p>
                      <a:pPr rtl="0"/>
                      <a:r>
                        <a:rPr lang="es-419"/>
                        <a:t>show ip route</a:t>
                      </a:r>
                    </a:p>
                  </a:txBody>
                  <a:tcPr/>
                </a:tc>
                <a:tc>
                  <a:txBody>
                    <a:bodyPr/>
                    <a:lstStyle/>
                    <a:p>
                      <a:pPr rtl="0"/>
                      <a:r>
                        <a:rPr lang="es-419"/>
                        <a:t>Verifica la información de enrutamiento de la capa 3</a:t>
                      </a:r>
                    </a:p>
                  </a:txBody>
                  <a:tcPr/>
                </a:tc>
                <a:extLst>
                  <a:ext uri="{0D108BD9-81ED-4DB2-BD59-A6C34878D82A}">
                    <a16:rowId xmlns:a16="http://schemas.microsoft.com/office/drawing/2014/main" val="2189178930"/>
                  </a:ext>
                </a:extLst>
              </a:tr>
              <a:tr h="370840">
                <a:tc>
                  <a:txBody>
                    <a:bodyPr/>
                    <a:lstStyle/>
                    <a:p>
                      <a:pPr rtl="0"/>
                      <a:r>
                        <a:rPr lang="es-419"/>
                        <a:t>show protocols</a:t>
                      </a:r>
                    </a:p>
                  </a:txBody>
                  <a:tcPr/>
                </a:tc>
                <a:tc>
                  <a:txBody>
                    <a:bodyPr/>
                    <a:lstStyle/>
                    <a:p>
                      <a:pPr rtl="0"/>
                      <a:r>
                        <a:rPr lang="es-419"/>
                        <a:t>Verifica qué protocolos están operativos</a:t>
                      </a:r>
                    </a:p>
                  </a:txBody>
                  <a:tcPr/>
                </a:tc>
                <a:extLst>
                  <a:ext uri="{0D108BD9-81ED-4DB2-BD59-A6C34878D82A}">
                    <a16:rowId xmlns:a16="http://schemas.microsoft.com/office/drawing/2014/main" val="1028142805"/>
                  </a:ext>
                </a:extLst>
              </a:tr>
              <a:tr h="370840">
                <a:tc>
                  <a:txBody>
                    <a:bodyPr/>
                    <a:lstStyle/>
                    <a:p>
                      <a:pPr rtl="0"/>
                      <a:r>
                        <a:rPr lang="es-419"/>
                        <a:t>show version</a:t>
                      </a:r>
                    </a:p>
                  </a:txBody>
                  <a:tcPr/>
                </a:tc>
                <a:tc>
                  <a:txBody>
                    <a:bodyPr/>
                    <a:lstStyle/>
                    <a:p>
                      <a:pPr rtl="0"/>
                      <a:r>
                        <a:rPr lang="es-419"/>
                        <a:t>Verifica la memoria, las interfaces y las licencias del dispositivo</a:t>
                      </a:r>
                    </a:p>
                  </a:txBody>
                  <a:tcPr/>
                </a:tc>
                <a:extLst>
                  <a:ext uri="{0D108BD9-81ED-4DB2-BD59-A6C34878D82A}">
                    <a16:rowId xmlns:a16="http://schemas.microsoft.com/office/drawing/2014/main" val="3332621555"/>
                  </a:ext>
                </a:extLst>
              </a:tr>
            </a:tbl>
          </a:graphicData>
        </a:graphic>
      </p:graphicFrame>
    </p:spTree>
    <p:extLst>
      <p:ext uri="{BB962C8B-B14F-4D97-AF65-F5344CB8AC3E}">
        <p14:creationId xmlns:p14="http://schemas.microsoft.com/office/powerpoint/2010/main" val="341415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Comandos de host y de IOS</a:t>
            </a:r>
            <a:br>
              <a:rPr lang="en-US" dirty="0"/>
            </a:br>
            <a:r>
              <a:rPr lang="es-419" sz="2400"/>
              <a:t>El comando show cdp neighbors</a:t>
            </a:r>
          </a:p>
        </p:txBody>
      </p:sp>
      <p:sp>
        <p:nvSpPr>
          <p:cNvPr id="4" name="Content Placeholder 3">
            <a:extLst>
              <a:ext uri="{FF2B5EF4-FFF2-40B4-BE49-F238E27FC236}">
                <a16:creationId xmlns:a16="http://schemas.microsoft.com/office/drawing/2014/main" id="{682697CA-53E5-4917-B256-83476300494D}"/>
              </a:ext>
            </a:extLst>
          </p:cNvPr>
          <p:cNvSpPr>
            <a:spLocks noGrp="1"/>
          </p:cNvSpPr>
          <p:nvPr>
            <p:ph idx="1"/>
          </p:nvPr>
        </p:nvSpPr>
        <p:spPr>
          <a:xfrm>
            <a:off x="152400" y="731837"/>
            <a:ext cx="8602319" cy="2782888"/>
          </a:xfrm>
        </p:spPr>
        <p:txBody>
          <a:bodyPr/>
          <a:lstStyle/>
          <a:p>
            <a:pPr marL="0" indent="0" algn="l" rtl="0"/>
            <a:r>
              <a:rPr lang="es-419" sz="1600">
                <a:solidFill>
                  <a:srgbClr val="000000"/>
                </a:solidFill>
              </a:rPr>
              <a:t>El CDP brinda la siguiente información acerca de cada dispositivo vecino de CDP:</a:t>
            </a:r>
          </a:p>
          <a:p>
            <a:pPr marL="415985" lvl="1" indent="-342900" rtl="0">
              <a:buFont typeface="Arial" panose="020B0604020202020204" pitchFamily="34" charset="0"/>
              <a:buChar char="•"/>
            </a:pPr>
            <a:r>
              <a:rPr lang="es-419" sz="1600" b="1">
                <a:solidFill>
                  <a:srgbClr val="000000"/>
                </a:solidFill>
              </a:rPr>
              <a:t>Identificadores de dispositivos</a:t>
            </a:r>
            <a:r>
              <a:rPr lang="es-419" sz="1600">
                <a:solidFill>
                  <a:srgbClr val="000000"/>
                </a:solidFill>
              </a:rPr>
              <a:t> - El nombre de host configurado de un switch, router u otro dispositivo</a:t>
            </a:r>
          </a:p>
          <a:p>
            <a:pPr marL="415985" lvl="1" indent="-342900" rtl="0">
              <a:buFont typeface="Arial" panose="020B0604020202020204" pitchFamily="34" charset="0"/>
              <a:buChar char="•"/>
            </a:pPr>
            <a:r>
              <a:rPr lang="es-419" sz="1600">
                <a:solidFill>
                  <a:srgbClr val="000000"/>
                </a:solidFill>
              </a:rPr>
              <a:t>Lista de direcciones</a:t>
            </a:r>
            <a:r>
              <a:rPr lang="es-419" sz="1600" b="1">
                <a:solidFill>
                  <a:srgbClr val="000000"/>
                </a:solidFill>
              </a:rPr>
              <a:t>: hasta una dirección de capa de red para cada protocolo admitido.</a:t>
            </a:r>
          </a:p>
          <a:p>
            <a:pPr marL="415985" lvl="1" indent="-342900" rtl="0">
              <a:buFont typeface="Arial" panose="020B0604020202020204" pitchFamily="34" charset="0"/>
              <a:buChar char="•"/>
            </a:pPr>
            <a:r>
              <a:rPr lang="es-419" sz="1600">
                <a:solidFill>
                  <a:srgbClr val="000000"/>
                </a:solidFill>
              </a:rPr>
              <a:t>Identificador de puerto</a:t>
            </a:r>
            <a:r>
              <a:rPr lang="es-419" sz="1600" b="1">
                <a:solidFill>
                  <a:srgbClr val="000000"/>
                </a:solidFill>
              </a:rPr>
              <a:t>: el nombre del puerto local y remoto en forma de una cadena de caracteres ASCII, como por ejemplo, FastEthernet 0/0.</a:t>
            </a:r>
          </a:p>
          <a:p>
            <a:pPr marL="415985" lvl="1" indent="-342900" rtl="0">
              <a:buFont typeface="Arial" panose="020B0604020202020204" pitchFamily="34" charset="0"/>
              <a:buChar char="•"/>
            </a:pPr>
            <a:r>
              <a:rPr lang="es-419" sz="1600" b="1">
                <a:solidFill>
                  <a:srgbClr val="000000"/>
                </a:solidFill>
              </a:rPr>
              <a:t>Lista de capacidades</a:t>
            </a:r>
            <a:r>
              <a:rPr lang="es-419" sz="1600">
                <a:solidFill>
                  <a:srgbClr val="000000"/>
                </a:solidFill>
              </a:rPr>
              <a:t>si un dispositivo específico es un switch de capa 2 o un switch de capa 3</a:t>
            </a:r>
          </a:p>
          <a:p>
            <a:pPr marL="415985" lvl="1" indent="-342900" rtl="0">
              <a:buFont typeface="Arial" panose="020B0604020202020204" pitchFamily="34" charset="0"/>
              <a:buChar char="•"/>
            </a:pPr>
            <a:r>
              <a:rPr lang="es-419" sz="1600" b="1">
                <a:solidFill>
                  <a:srgbClr val="000000"/>
                </a:solidFill>
              </a:rPr>
              <a:t>Plataforma</a:t>
            </a:r>
            <a:r>
              <a:rPr lang="es-419" sz="1600">
                <a:solidFill>
                  <a:srgbClr val="000000"/>
                </a:solidFill>
              </a:rPr>
              <a:t> - La plataforma de hardware del dispositivo.</a:t>
            </a:r>
          </a:p>
          <a:p>
            <a:pPr marL="73085" lvl="1" indent="0" rtl="0">
              <a:buNone/>
            </a:pPr>
            <a:r>
              <a:rPr lang="es-419" sz="1600">
                <a:solidFill>
                  <a:srgbClr val="000000"/>
                </a:solidFill>
              </a:rPr>
              <a:t>El comando </a:t>
            </a:r>
            <a:r>
              <a:rPr lang="es-419" sz="1600" b="1">
                <a:solidFill>
                  <a:srgbClr val="000000"/>
                </a:solidFill>
              </a:rPr>
              <a:t>show cdp neighbors detail</a:t>
            </a:r>
            <a:r>
              <a:rPr lang="es-419" sz="1600">
                <a:solidFill>
                  <a:srgbClr val="000000"/>
                </a:solidFill>
              </a:rPr>
              <a:t> muestra las direcciones IP de los dispositivos vecinos.</a:t>
            </a:r>
          </a:p>
        </p:txBody>
      </p:sp>
      <p:pic>
        <p:nvPicPr>
          <p:cNvPr id="5" name="Picture 4">
            <a:extLst>
              <a:ext uri="{FF2B5EF4-FFF2-40B4-BE49-F238E27FC236}">
                <a16:creationId xmlns:a16="http://schemas.microsoft.com/office/drawing/2014/main" id="{A3AB24B0-9083-40E2-B530-7804CE5CE215}"/>
              </a:ext>
            </a:extLst>
          </p:cNvPr>
          <p:cNvPicPr>
            <a:picLocks noChangeAspect="1"/>
          </p:cNvPicPr>
          <p:nvPr/>
        </p:nvPicPr>
        <p:blipFill>
          <a:blip r:embed="rId3"/>
          <a:stretch>
            <a:fillRect/>
          </a:stretch>
        </p:blipFill>
        <p:spPr>
          <a:xfrm>
            <a:off x="1816394" y="3328959"/>
            <a:ext cx="4712700" cy="1471353"/>
          </a:xfrm>
          <a:prstGeom prst="rect">
            <a:avLst/>
          </a:prstGeom>
        </p:spPr>
      </p:pic>
    </p:spTree>
    <p:extLst>
      <p:ext uri="{BB962C8B-B14F-4D97-AF65-F5344CB8AC3E}">
        <p14:creationId xmlns:p14="http://schemas.microsoft.com/office/powerpoint/2010/main" val="374916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Comandos de host y de IOS</a:t>
            </a:r>
            <a:br>
              <a:rPr lang="en-US" dirty="0"/>
            </a:br>
            <a:r>
              <a:rPr lang="es-419" sz="2400"/>
              <a:t>El comando show ip interface brief</a:t>
            </a:r>
          </a:p>
        </p:txBody>
      </p:sp>
      <p:sp>
        <p:nvSpPr>
          <p:cNvPr id="6" name="Content Placeholder 5">
            <a:extLst>
              <a:ext uri="{FF2B5EF4-FFF2-40B4-BE49-F238E27FC236}">
                <a16:creationId xmlns:a16="http://schemas.microsoft.com/office/drawing/2014/main" id="{07860DBB-DE49-4AE4-8013-02A3A77F3FF2}"/>
              </a:ext>
            </a:extLst>
          </p:cNvPr>
          <p:cNvSpPr>
            <a:spLocks noGrp="1"/>
          </p:cNvSpPr>
          <p:nvPr>
            <p:ph idx="1"/>
          </p:nvPr>
        </p:nvSpPr>
        <p:spPr>
          <a:xfrm>
            <a:off x="474662" y="731838"/>
            <a:ext cx="8280057" cy="1030962"/>
          </a:xfrm>
        </p:spPr>
        <p:txBody>
          <a:bodyPr/>
          <a:lstStyle/>
          <a:p>
            <a:pPr marL="0" indent="0" algn="l" rtl="0"/>
            <a:r>
              <a:rPr lang="es-419" sz="1600">
                <a:solidFill>
                  <a:srgbClr val="000000"/>
                </a:solidFill>
              </a:rPr>
              <a:t>Uno de los comandos más utilizados es el comando </a:t>
            </a:r>
            <a:r>
              <a:rPr lang="es-419" sz="1600" b="1">
                <a:solidFill>
                  <a:srgbClr val="000000"/>
                </a:solidFill>
              </a:rPr>
              <a:t>show ip interface brief</a:t>
            </a:r>
            <a:r>
              <a:rPr lang="es-419" sz="1600">
                <a:solidFill>
                  <a:srgbClr val="000000"/>
                </a:solidFill>
              </a:rPr>
              <a:t>. Este comando proporciona un resultado más abreviado que el comando </a:t>
            </a:r>
            <a:r>
              <a:rPr lang="es-419" sz="1600" b="1">
                <a:solidFill>
                  <a:srgbClr val="000000"/>
                </a:solidFill>
              </a:rPr>
              <a:t>show ip interface</a:t>
            </a:r>
            <a:r>
              <a:rPr lang="es-419" sz="1600">
                <a:solidFill>
                  <a:srgbClr val="000000"/>
                </a:solidFill>
              </a:rPr>
              <a:t>. Proporciona un resumen de la información clave para todas las interfaces de red de un router.</a:t>
            </a:r>
          </a:p>
        </p:txBody>
      </p:sp>
      <p:pic>
        <p:nvPicPr>
          <p:cNvPr id="7" name="Picture 6">
            <a:extLst>
              <a:ext uri="{FF2B5EF4-FFF2-40B4-BE49-F238E27FC236}">
                <a16:creationId xmlns:a16="http://schemas.microsoft.com/office/drawing/2014/main" id="{F0647FC5-ABF0-438E-A9BB-833147EAD8E9}"/>
              </a:ext>
            </a:extLst>
          </p:cNvPr>
          <p:cNvPicPr>
            <a:picLocks noChangeAspect="1"/>
          </p:cNvPicPr>
          <p:nvPr/>
        </p:nvPicPr>
        <p:blipFill>
          <a:blip r:embed="rId3"/>
          <a:stretch>
            <a:fillRect/>
          </a:stretch>
        </p:blipFill>
        <p:spPr>
          <a:xfrm>
            <a:off x="474662" y="1762799"/>
            <a:ext cx="5019387" cy="1495296"/>
          </a:xfrm>
          <a:prstGeom prst="rect">
            <a:avLst/>
          </a:prstGeom>
        </p:spPr>
      </p:pic>
      <p:pic>
        <p:nvPicPr>
          <p:cNvPr id="8" name="Picture 7">
            <a:extLst>
              <a:ext uri="{FF2B5EF4-FFF2-40B4-BE49-F238E27FC236}">
                <a16:creationId xmlns:a16="http://schemas.microsoft.com/office/drawing/2014/main" id="{CAD498DC-FF3F-4E29-A019-771BE1DEF03D}"/>
              </a:ext>
            </a:extLst>
          </p:cNvPr>
          <p:cNvPicPr>
            <a:picLocks noChangeAspect="1"/>
          </p:cNvPicPr>
          <p:nvPr/>
        </p:nvPicPr>
        <p:blipFill>
          <a:blip r:embed="rId4"/>
          <a:stretch>
            <a:fillRect/>
          </a:stretch>
        </p:blipFill>
        <p:spPr>
          <a:xfrm>
            <a:off x="3367520" y="3258095"/>
            <a:ext cx="5202382" cy="1260943"/>
          </a:xfrm>
          <a:prstGeom prst="rect">
            <a:avLst/>
          </a:prstGeom>
        </p:spPr>
      </p:pic>
    </p:spTree>
    <p:extLst>
      <p:ext uri="{BB962C8B-B14F-4D97-AF65-F5344CB8AC3E}">
        <p14:creationId xmlns:p14="http://schemas.microsoft.com/office/powerpoint/2010/main" val="264800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Vídeo de comandos de host y de IOS — </a:t>
            </a:r>
            <a:br>
              <a:rPr lang="en-US" dirty="0"/>
            </a:br>
            <a:r>
              <a:rPr lang="es-419" sz="2400"/>
              <a:t>El comando show version</a:t>
            </a:r>
          </a:p>
        </p:txBody>
      </p:sp>
      <p:sp>
        <p:nvSpPr>
          <p:cNvPr id="4" name="Content Placeholder 3">
            <a:extLst>
              <a:ext uri="{FF2B5EF4-FFF2-40B4-BE49-F238E27FC236}">
                <a16:creationId xmlns:a16="http://schemas.microsoft.com/office/drawing/2014/main" id="{C6DE4AD6-E143-4B01-BE26-E96A94A91232}"/>
              </a:ext>
            </a:extLst>
          </p:cNvPr>
          <p:cNvSpPr>
            <a:spLocks noGrp="1"/>
          </p:cNvSpPr>
          <p:nvPr>
            <p:ph idx="1"/>
          </p:nvPr>
        </p:nvSpPr>
        <p:spPr>
          <a:xfrm>
            <a:off x="474662" y="895927"/>
            <a:ext cx="8280057" cy="3525807"/>
          </a:xfrm>
        </p:spPr>
        <p:txBody>
          <a:bodyPr/>
          <a:lstStyle/>
          <a:p>
            <a:pPr marL="0" indent="0" algn="l" rtl="0"/>
            <a:r>
              <a:rPr lang="es-419" sz="1600">
                <a:solidFill>
                  <a:srgbClr val="000000"/>
                </a:solidFill>
              </a:rPr>
              <a:t>Este vídeo mostrará el uso del comando show version para ver información sobre el router.</a:t>
            </a:r>
          </a:p>
        </p:txBody>
      </p:sp>
    </p:spTree>
    <p:extLst>
      <p:ext uri="{BB962C8B-B14F-4D97-AF65-F5344CB8AC3E}">
        <p14:creationId xmlns:p14="http://schemas.microsoft.com/office/powerpoint/2010/main" val="85877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Comandos de host y de IOS</a:t>
            </a:r>
            <a:br>
              <a:rPr lang="en-US" dirty="0"/>
            </a:br>
            <a:r>
              <a:rPr lang="es-419" sz="2400"/>
              <a:t>Packet Tracer — Interpretar el resultado del comando show</a:t>
            </a:r>
          </a:p>
        </p:txBody>
      </p:sp>
      <p:sp>
        <p:nvSpPr>
          <p:cNvPr id="4" name="Content Placeholder 3">
            <a:extLst>
              <a:ext uri="{FF2B5EF4-FFF2-40B4-BE49-F238E27FC236}">
                <a16:creationId xmlns:a16="http://schemas.microsoft.com/office/drawing/2014/main" id="{C6DE4AD6-E143-4B01-BE26-E96A94A91232}"/>
              </a:ext>
            </a:extLst>
          </p:cNvPr>
          <p:cNvSpPr>
            <a:spLocks noGrp="1"/>
          </p:cNvSpPr>
          <p:nvPr>
            <p:ph idx="1"/>
          </p:nvPr>
        </p:nvSpPr>
        <p:spPr>
          <a:xfrm>
            <a:off x="474662" y="895927"/>
            <a:ext cx="8280057" cy="3525807"/>
          </a:xfrm>
        </p:spPr>
        <p:txBody>
          <a:bodyPr/>
          <a:lstStyle/>
          <a:p>
            <a:pPr marL="0" indent="0" algn="l" rtl="0"/>
            <a:r>
              <a:rPr lang="es-419" sz="1600">
                <a:solidFill>
                  <a:srgbClr val="000000"/>
                </a:solidFill>
              </a:rPr>
              <a:t>Esta actividad está diseñada para reforzar el uso de los comandos </a:t>
            </a:r>
            <a:r>
              <a:rPr lang="es-419" sz="1600" b="1">
                <a:solidFill>
                  <a:srgbClr val="000000"/>
                </a:solidFill>
              </a:rPr>
              <a:t>show</a:t>
            </a:r>
            <a:r>
              <a:rPr lang="es-419" sz="1600">
                <a:solidFill>
                  <a:srgbClr val="000000"/>
                </a:solidFill>
              </a:rPr>
              <a:t> del router. No es necesario configurar, sino analizar los resultados de varios comandos show.</a:t>
            </a:r>
          </a:p>
        </p:txBody>
      </p:sp>
    </p:spTree>
    <p:extLst>
      <p:ext uri="{BB962C8B-B14F-4D97-AF65-F5344CB8AC3E}">
        <p14:creationId xmlns:p14="http://schemas.microsoft.com/office/powerpoint/2010/main" val="48954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es-419"/>
              <a:t>Verifique su Conocimiento</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es-419" sz="1600"/>
              <a:t>Las actividades de "Verifique su conocimiento" están  diseñadas para permitir que los estudiantes determinen si están entendiendo el contenido y puedan continuar, o si es necesario un repaso personal. </a:t>
            </a:r>
          </a:p>
          <a:p>
            <a:pPr rtl="0">
              <a:spcBef>
                <a:spcPct val="30000"/>
              </a:spcBef>
              <a:buFont typeface="Arial" panose="020B0604020202020204" pitchFamily="34" charset="0"/>
              <a:buChar char="•"/>
            </a:pPr>
            <a:r>
              <a:rPr lang="es-419" sz="1600"/>
              <a:t>Las actividades de "Verifique su Conocimiento" </a:t>
            </a:r>
            <a:r>
              <a:rPr lang="es-419" sz="1600" b="1" i="1"/>
              <a:t>no </a:t>
            </a:r>
            <a:r>
              <a:rPr lang="es-419" sz="1600"/>
              <a:t>afectan las calificaciones de los alumnos.</a:t>
            </a:r>
          </a:p>
          <a:p>
            <a:pPr rtl="0">
              <a:spcBef>
                <a:spcPct val="30000"/>
              </a:spcBef>
              <a:buFont typeface="Arial" panose="020B0604020202020204" pitchFamily="34" charset="0"/>
              <a:buChar char="•"/>
            </a:pPr>
            <a:r>
              <a:rPr lang="es-419" sz="1600"/>
              <a:t>No hay diapositivas separadas para estas actividades en el PPT. Se enumeran en el área de notas de la diapositiva que aparece antes de estas actividades.</a:t>
            </a:r>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17.6 Metodologías para la solución de problemas</a:t>
            </a:r>
          </a:p>
        </p:txBody>
      </p:sp>
    </p:spTree>
    <p:custDataLst>
      <p:tags r:id="rId1"/>
    </p:custDataLst>
    <p:extLst>
      <p:ext uri="{BB962C8B-B14F-4D97-AF65-F5344CB8AC3E}">
        <p14:creationId xmlns:p14="http://schemas.microsoft.com/office/powerpoint/2010/main" val="2608388123"/>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Metodologías de solución de problemas </a:t>
            </a:r>
            <a:br>
              <a:rPr lang="en-US" dirty="0"/>
            </a:br>
            <a:r>
              <a:rPr lang="es-419" sz="2400"/>
              <a:t>Enfoques para la solución de problemas básicos</a:t>
            </a:r>
          </a:p>
        </p:txBody>
      </p:sp>
      <p:graphicFrame>
        <p:nvGraphicFramePr>
          <p:cNvPr id="6" name="Table 6">
            <a:extLst>
              <a:ext uri="{FF2B5EF4-FFF2-40B4-BE49-F238E27FC236}">
                <a16:creationId xmlns:a16="http://schemas.microsoft.com/office/drawing/2014/main" id="{FCB8A362-58F7-4A60-8CA1-C114AA46E938}"/>
              </a:ext>
            </a:extLst>
          </p:cNvPr>
          <p:cNvGraphicFramePr>
            <a:graphicFrameLocks noGrp="1"/>
          </p:cNvGraphicFramePr>
          <p:nvPr>
            <p:extLst>
              <p:ext uri="{D42A27DB-BD31-4B8C-83A1-F6EECF244321}">
                <p14:modId xmlns:p14="http://schemas.microsoft.com/office/powerpoint/2010/main" val="3134048965"/>
              </p:ext>
            </p:extLst>
          </p:nvPr>
        </p:nvGraphicFramePr>
        <p:xfrm>
          <a:off x="332510" y="637310"/>
          <a:ext cx="8506690" cy="4099728"/>
        </p:xfrm>
        <a:graphic>
          <a:graphicData uri="http://schemas.openxmlformats.org/drawingml/2006/table">
            <a:tbl>
              <a:tblPr firstRow="1" bandRow="1">
                <a:tableStyleId>{5C22544A-7EE6-4342-B048-85BDC9FD1C3A}</a:tableStyleId>
              </a:tblPr>
              <a:tblGrid>
                <a:gridCol w="3038763">
                  <a:extLst>
                    <a:ext uri="{9D8B030D-6E8A-4147-A177-3AD203B41FA5}">
                      <a16:colId xmlns:a16="http://schemas.microsoft.com/office/drawing/2014/main" val="2245074904"/>
                    </a:ext>
                  </a:extLst>
                </a:gridCol>
                <a:gridCol w="5467927">
                  <a:extLst>
                    <a:ext uri="{9D8B030D-6E8A-4147-A177-3AD203B41FA5}">
                      <a16:colId xmlns:a16="http://schemas.microsoft.com/office/drawing/2014/main" val="1707349653"/>
                    </a:ext>
                  </a:extLst>
                </a:gridCol>
              </a:tblGrid>
              <a:tr h="338947">
                <a:tc>
                  <a:txBody>
                    <a:bodyPr/>
                    <a:lstStyle/>
                    <a:p>
                      <a:pPr algn="l" rtl="0" fontAlgn="ctr"/>
                      <a:r>
                        <a:rPr lang="es-419" sz="1200">
                          <a:effectLst/>
                        </a:rPr>
                        <a:t>Paso</a:t>
                      </a:r>
                    </a:p>
                  </a:txBody>
                  <a:tcPr marL="47625" marR="47625" marT="47625" marB="47625" anchor="ctr"/>
                </a:tc>
                <a:tc>
                  <a:txBody>
                    <a:bodyPr/>
                    <a:lstStyle/>
                    <a:p>
                      <a:pPr algn="l" rtl="0" fontAlgn="ctr"/>
                      <a:r>
                        <a:rPr lang="es-419" sz="1200" b="1">
                          <a:effectLst/>
                        </a:rPr>
                        <a:t>Descripción</a:t>
                      </a:r>
                    </a:p>
                  </a:txBody>
                  <a:tcPr marL="47625" marR="47625" marT="47625" marB="47625" anchor="ctr"/>
                </a:tc>
                <a:extLst>
                  <a:ext uri="{0D108BD9-81ED-4DB2-BD59-A6C34878D82A}">
                    <a16:rowId xmlns:a16="http://schemas.microsoft.com/office/drawing/2014/main" val="972381799"/>
                  </a:ext>
                </a:extLst>
              </a:tr>
              <a:tr h="588515">
                <a:tc>
                  <a:txBody>
                    <a:bodyPr/>
                    <a:lstStyle/>
                    <a:p>
                      <a:pPr rtl="0" fontAlgn="ctr"/>
                      <a:r>
                        <a:rPr lang="es-419" sz="1200" b="1">
                          <a:effectLst/>
                        </a:rPr>
                        <a:t>Paso 1. Identificar del problema</a:t>
                      </a:r>
                    </a:p>
                  </a:txBody>
                  <a:tcPr marL="47625" marR="47625" marT="47625" marB="47625" anchor="ctr"/>
                </a:tc>
                <a:tc>
                  <a:txBody>
                    <a:bodyPr/>
                    <a:lstStyle/>
                    <a:p>
                      <a:pPr rtl="0" fontAlgn="ctr">
                        <a:buFont typeface="Arial" panose="020B0604020202020204" pitchFamily="34" charset="0"/>
                        <a:buChar char="•"/>
                      </a:pPr>
                      <a:r>
                        <a:rPr lang="es-419" sz="1200" b="0">
                          <a:effectLst/>
                        </a:rPr>
                        <a:t>Este es el primer paso en el proceso de solución de problemas.</a:t>
                      </a:r>
                    </a:p>
                    <a:p>
                      <a:pPr rtl="0" fontAlgn="ctr">
                        <a:buFont typeface="Arial" panose="020B0604020202020204" pitchFamily="34" charset="0"/>
                        <a:buChar char="•"/>
                      </a:pPr>
                      <a:r>
                        <a:rPr lang="es-419" sz="1200" b="0">
                          <a:effectLst/>
                        </a:rPr>
                        <a:t>Aunque las herramientas se pueden utilizar en este paso, una conversación con el usuario a menudo es muy útil.</a:t>
                      </a:r>
                    </a:p>
                  </a:txBody>
                  <a:tcPr marL="47625" marR="47625" marT="47625" marB="47625" anchor="ctr"/>
                </a:tc>
                <a:extLst>
                  <a:ext uri="{0D108BD9-81ED-4DB2-BD59-A6C34878D82A}">
                    <a16:rowId xmlns:a16="http://schemas.microsoft.com/office/drawing/2014/main" val="1578081030"/>
                  </a:ext>
                </a:extLst>
              </a:tr>
              <a:tr h="421363">
                <a:tc>
                  <a:txBody>
                    <a:bodyPr/>
                    <a:lstStyle/>
                    <a:p>
                      <a:pPr rtl="0" fontAlgn="ctr"/>
                      <a:r>
                        <a:rPr lang="es-419" sz="1200" b="1">
                          <a:effectLst/>
                        </a:rPr>
                        <a:t>Paso 2. Establecer una teoría de causas probables</a:t>
                      </a:r>
                    </a:p>
                  </a:txBody>
                  <a:tcPr marL="47625" marR="47625" marT="47625" marB="47625" anchor="ctr"/>
                </a:tc>
                <a:tc>
                  <a:txBody>
                    <a:bodyPr/>
                    <a:lstStyle/>
                    <a:p>
                      <a:pPr rtl="0" fontAlgn="ctr">
                        <a:buFont typeface="Arial" panose="020B0604020202020204" pitchFamily="34" charset="0"/>
                        <a:buChar char="•"/>
                      </a:pPr>
                      <a:r>
                        <a:rPr lang="es-419" sz="1200" b="0">
                          <a:effectLst/>
                        </a:rPr>
                        <a:t>Después de identificar el problema, intente establecer una teoría de causas probables.</a:t>
                      </a:r>
                    </a:p>
                    <a:p>
                      <a:pPr rtl="0" fontAlgn="ctr">
                        <a:buFont typeface="Arial" panose="020B0604020202020204" pitchFamily="34" charset="0"/>
                        <a:buChar char="•"/>
                      </a:pPr>
                      <a:r>
                        <a:rPr lang="es-419" sz="1200" b="0">
                          <a:effectLst/>
                        </a:rPr>
                        <a:t>Este paso generalmente permite ver más causas probables del problema.</a:t>
                      </a:r>
                    </a:p>
                  </a:txBody>
                  <a:tcPr marL="47625" marR="47625" marT="47625" marB="47625" anchor="ctr"/>
                </a:tc>
                <a:extLst>
                  <a:ext uri="{0D108BD9-81ED-4DB2-BD59-A6C34878D82A}">
                    <a16:rowId xmlns:a16="http://schemas.microsoft.com/office/drawing/2014/main" val="3071355853"/>
                  </a:ext>
                </a:extLst>
              </a:tr>
              <a:tr h="1089971">
                <a:tc>
                  <a:txBody>
                    <a:bodyPr/>
                    <a:lstStyle/>
                    <a:p>
                      <a:pPr rtl="0" fontAlgn="ctr"/>
                      <a:r>
                        <a:rPr lang="es-419" sz="1200" b="1">
                          <a:effectLst/>
                        </a:rPr>
                        <a:t>Paso 3: Poner a prueba la teoría para determinar la causa</a:t>
                      </a:r>
                    </a:p>
                  </a:txBody>
                  <a:tcPr marL="47625" marR="47625" marT="47625" marB="47625" anchor="ctr"/>
                </a:tc>
                <a:tc>
                  <a:txBody>
                    <a:bodyPr/>
                    <a:lstStyle/>
                    <a:p>
                      <a:pPr rtl="0" fontAlgn="ctr">
                        <a:buFont typeface="Arial" panose="020B0604020202020204" pitchFamily="34" charset="0"/>
                        <a:buChar char="•"/>
                      </a:pPr>
                      <a:r>
                        <a:rPr lang="es-419" sz="1200" b="0">
                          <a:effectLst/>
                        </a:rPr>
                        <a:t>Según las causas probables, pruebe sus teorías para determinar cuál es la causa del problema.</a:t>
                      </a:r>
                    </a:p>
                    <a:p>
                      <a:pPr rtl="0" fontAlgn="ctr">
                        <a:buFont typeface="Arial" panose="020B0604020202020204" pitchFamily="34" charset="0"/>
                        <a:buChar char="•"/>
                      </a:pPr>
                      <a:r>
                        <a:rPr lang="es-419" sz="1200" b="0">
                          <a:effectLst/>
                        </a:rPr>
                        <a:t>Un técnico puede aplicar una solución rápida para probar y ver si resuelve el problema.</a:t>
                      </a:r>
                    </a:p>
                    <a:p>
                      <a:pPr rtl="0" fontAlgn="ctr">
                        <a:buFont typeface="Arial" panose="020B0604020202020204" pitchFamily="34" charset="0"/>
                        <a:buChar char="•"/>
                      </a:pPr>
                      <a:r>
                        <a:rPr lang="es-419" sz="1200" b="0">
                          <a:effectLst/>
                        </a:rPr>
                        <a:t>Si una solución rápida no corrige el problema, es posible que deba investigar el problema más a fondo para establecer la causa exacta.</a:t>
                      </a:r>
                    </a:p>
                  </a:txBody>
                  <a:tcPr marL="47625" marR="47625" marT="47625" marB="47625" anchor="ctr"/>
                </a:tc>
                <a:extLst>
                  <a:ext uri="{0D108BD9-81ED-4DB2-BD59-A6C34878D82A}">
                    <a16:rowId xmlns:a16="http://schemas.microsoft.com/office/drawing/2014/main" val="2284438502"/>
                  </a:ext>
                </a:extLst>
              </a:tr>
              <a:tr h="421363">
                <a:tc>
                  <a:txBody>
                    <a:bodyPr/>
                    <a:lstStyle/>
                    <a:p>
                      <a:pPr rtl="0" fontAlgn="ctr"/>
                      <a:r>
                        <a:rPr lang="es-419" sz="1200" b="1">
                          <a:effectLst/>
                        </a:rPr>
                        <a:t>Paso 4. Establecer un plan de acción e implementar la solución</a:t>
                      </a:r>
                    </a:p>
                  </a:txBody>
                  <a:tcPr marL="47625" marR="47625" marT="47625" marB="47625" anchor="ctr"/>
                </a:tc>
                <a:tc>
                  <a:txBody>
                    <a:bodyPr/>
                    <a:lstStyle/>
                    <a:p>
                      <a:pPr rtl="0" fontAlgn="ctr"/>
                      <a:r>
                        <a:rPr lang="es-419" sz="1200" b="0">
                          <a:effectLst/>
                        </a:rPr>
                        <a:t>Una vez que haya determinado la causa exacta del problema, establezca un plan de acción para solucionar el problema e implementar la solución.</a:t>
                      </a:r>
                    </a:p>
                  </a:txBody>
                  <a:tcPr marL="47625" marR="47625" marT="47625" marB="47625" anchor="ctr"/>
                </a:tc>
                <a:extLst>
                  <a:ext uri="{0D108BD9-81ED-4DB2-BD59-A6C34878D82A}">
                    <a16:rowId xmlns:a16="http://schemas.microsoft.com/office/drawing/2014/main" val="2107132597"/>
                  </a:ext>
                </a:extLst>
              </a:tr>
              <a:tr h="421363">
                <a:tc>
                  <a:txBody>
                    <a:bodyPr/>
                    <a:lstStyle/>
                    <a:p>
                      <a:pPr rtl="0" fontAlgn="ctr"/>
                      <a:r>
                        <a:rPr lang="es-419" sz="1200" b="1">
                          <a:effectLst/>
                        </a:rPr>
                        <a:t>Paso 5. Verificar la solución e implementar medidas preventivas.</a:t>
                      </a:r>
                    </a:p>
                  </a:txBody>
                  <a:tcPr marL="47625" marR="47625" marT="47625" marB="47625" anchor="ctr"/>
                </a:tc>
                <a:tc>
                  <a:txBody>
                    <a:bodyPr/>
                    <a:lstStyle/>
                    <a:p>
                      <a:pPr rtl="0" fontAlgn="ctr">
                        <a:buFont typeface="Arial" panose="020B0604020202020204" pitchFamily="34" charset="0"/>
                        <a:buChar char="•"/>
                      </a:pPr>
                      <a:r>
                        <a:rPr lang="es-419" sz="1200" b="0">
                          <a:effectLst/>
                        </a:rPr>
                        <a:t>Una vez que haya corregido el problema, verifique la funcionalidad total.</a:t>
                      </a:r>
                    </a:p>
                    <a:p>
                      <a:pPr rtl="0" fontAlgn="ctr">
                        <a:buFont typeface="Arial" panose="020B0604020202020204" pitchFamily="34" charset="0"/>
                        <a:buChar char="•"/>
                      </a:pPr>
                      <a:r>
                        <a:rPr lang="es-419" sz="1200" b="0">
                          <a:effectLst/>
                        </a:rPr>
                        <a:t>Si es necesario, implemente medidas preventivas.</a:t>
                      </a:r>
                    </a:p>
                  </a:txBody>
                  <a:tcPr marL="47625" marR="47625" marT="47625" marB="47625" anchor="ctr"/>
                </a:tc>
                <a:extLst>
                  <a:ext uri="{0D108BD9-81ED-4DB2-BD59-A6C34878D82A}">
                    <a16:rowId xmlns:a16="http://schemas.microsoft.com/office/drawing/2014/main" val="3499597970"/>
                  </a:ext>
                </a:extLst>
              </a:tr>
              <a:tr h="588515">
                <a:tc>
                  <a:txBody>
                    <a:bodyPr/>
                    <a:lstStyle/>
                    <a:p>
                      <a:pPr rtl="0" fontAlgn="ctr"/>
                      <a:r>
                        <a:rPr lang="es-419" sz="1200" b="1">
                          <a:effectLst/>
                        </a:rPr>
                        <a:t>Paso 6. Registrar hallazgos, acciones y resultados</a:t>
                      </a:r>
                    </a:p>
                  </a:txBody>
                  <a:tcPr marL="47625" marR="47625" marT="47625" marB="47625" anchor="ctr"/>
                </a:tc>
                <a:tc>
                  <a:txBody>
                    <a:bodyPr/>
                    <a:lstStyle/>
                    <a:p>
                      <a:pPr rtl="0" fontAlgn="ctr">
                        <a:buFont typeface="Arial" panose="020B0604020202020204" pitchFamily="34" charset="0"/>
                        <a:buChar char="•"/>
                      </a:pPr>
                      <a:r>
                        <a:rPr lang="es-419" sz="1200" b="0">
                          <a:effectLst/>
                        </a:rPr>
                        <a:t>El último paso del proceso de solución de problemas consiste en registrar los hallazgos, las acciones y los resultados.</a:t>
                      </a:r>
                    </a:p>
                    <a:p>
                      <a:pPr rtl="0" fontAlgn="ctr">
                        <a:buFont typeface="Arial" panose="020B0604020202020204" pitchFamily="34" charset="0"/>
                        <a:buChar char="•"/>
                      </a:pPr>
                      <a:r>
                        <a:rPr lang="es-419" sz="1200" b="0">
                          <a:effectLst/>
                        </a:rPr>
                        <a:t>Esto es muy importante para referencia futura.</a:t>
                      </a:r>
                    </a:p>
                  </a:txBody>
                  <a:tcPr marL="47625" marR="47625" marT="47625" marB="47625" anchor="ctr"/>
                </a:tc>
                <a:extLst>
                  <a:ext uri="{0D108BD9-81ED-4DB2-BD59-A6C34878D82A}">
                    <a16:rowId xmlns:a16="http://schemas.microsoft.com/office/drawing/2014/main" val="2247812322"/>
                  </a:ext>
                </a:extLst>
              </a:tr>
            </a:tbl>
          </a:graphicData>
        </a:graphic>
      </p:graphicFrame>
    </p:spTree>
    <p:extLst>
      <p:ext uri="{BB962C8B-B14F-4D97-AF65-F5344CB8AC3E}">
        <p14:creationId xmlns:p14="http://schemas.microsoft.com/office/powerpoint/2010/main" val="186525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Metodologías de solución de problemas </a:t>
            </a:r>
            <a:br>
              <a:rPr lang="en-US" dirty="0"/>
            </a:br>
            <a:r>
              <a:rPr lang="es-419" sz="2400"/>
              <a:t>¿Solucionar o escalar?</a:t>
            </a:r>
          </a:p>
        </p:txBody>
      </p:sp>
      <p:sp>
        <p:nvSpPr>
          <p:cNvPr id="5" name="Content Placeholder 4">
            <a:extLst>
              <a:ext uri="{FF2B5EF4-FFF2-40B4-BE49-F238E27FC236}">
                <a16:creationId xmlns:a16="http://schemas.microsoft.com/office/drawing/2014/main" id="{30C19F0F-DCFC-46F1-B6A1-E7B4560DF0CF}"/>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En algunas situaciones, quizás no sea posible solucionar el problema de inmediato. Un problema debería escalarse cuando requiere la decisión del gerente, cierta experiencia específica, o el nivel de acceso a la red no está disponible para el técnico que debe solucionar el problema.</a:t>
            </a:r>
          </a:p>
          <a:p>
            <a:pPr marL="342900" indent="-342900" algn="l" rtl="0">
              <a:buFont typeface="Arial" panose="020B0604020202020204" pitchFamily="34" charset="0"/>
              <a:buChar char="•"/>
            </a:pPr>
            <a:r>
              <a:rPr lang="es-419" sz="1600">
                <a:solidFill>
                  <a:srgbClr val="000000"/>
                </a:solidFill>
              </a:rPr>
              <a:t>Una política de la empresa debe indicar claramente cuándo y cómo un técnico debe escalar un problema.</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269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Solución de problemas Metodologías </a:t>
            </a:r>
            <a:br>
              <a:rPr lang="en-US" dirty="0"/>
            </a:br>
            <a:r>
              <a:rPr lang="es-419" sz="2400"/>
              <a:t>El comando debug</a:t>
            </a:r>
          </a:p>
        </p:txBody>
      </p:sp>
      <p:sp>
        <p:nvSpPr>
          <p:cNvPr id="4" name="Content Placeholder 3">
            <a:extLst>
              <a:ext uri="{FF2B5EF4-FFF2-40B4-BE49-F238E27FC236}">
                <a16:creationId xmlns:a16="http://schemas.microsoft.com/office/drawing/2014/main" id="{055810E9-59A6-4F1D-9857-313BB3E519C4}"/>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a:solidFill>
                  <a:srgbClr val="000000"/>
                </a:solidFill>
              </a:rPr>
              <a:t>El comando de IOS </a:t>
            </a:r>
            <a:r>
              <a:rPr lang="es-419" sz="1400" b="1">
                <a:solidFill>
                  <a:srgbClr val="000000"/>
                </a:solidFill>
              </a:rPr>
              <a:t>debug</a:t>
            </a:r>
            <a:r>
              <a:rPr lang="es-419" sz="1400">
                <a:solidFill>
                  <a:srgbClr val="000000"/>
                </a:solidFill>
              </a:rPr>
              <a:t> le permite al administrador mostrar el proceso del SO, el protocolo, el mecanismo y los mensajes de eventos en tiempo real para su análisis. </a:t>
            </a:r>
          </a:p>
          <a:p>
            <a:pPr marL="342900" indent="-342900" algn="l" rtl="0">
              <a:buFont typeface="Arial" panose="020B0604020202020204" pitchFamily="34" charset="0"/>
              <a:buChar char="•"/>
            </a:pPr>
            <a:r>
              <a:rPr lang="es-419" sz="1400">
                <a:solidFill>
                  <a:srgbClr val="000000"/>
                </a:solidFill>
              </a:rPr>
              <a:t>Todos los comandos </a:t>
            </a:r>
            <a:r>
              <a:rPr lang="es-419" sz="1400" b="1">
                <a:solidFill>
                  <a:srgbClr val="000000"/>
                </a:solidFill>
              </a:rPr>
              <a:t>debug</a:t>
            </a:r>
            <a:r>
              <a:rPr lang="es-419" sz="1400">
                <a:solidFill>
                  <a:srgbClr val="000000"/>
                </a:solidFill>
              </a:rPr>
              <a:t> se introducen en el modo EXEC privilegiado. Cisco IOS permite limitar el resultado de </a:t>
            </a:r>
            <a:r>
              <a:rPr lang="es-419" sz="1400" b="1">
                <a:solidFill>
                  <a:srgbClr val="000000"/>
                </a:solidFill>
              </a:rPr>
              <a:t>debug</a:t>
            </a:r>
            <a:r>
              <a:rPr lang="es-419" sz="1400">
                <a:solidFill>
                  <a:srgbClr val="000000"/>
                </a:solidFill>
              </a:rPr>
              <a:t> para incluir solo la característica o la subcaracterística relevante. Use los comandos </a:t>
            </a:r>
            <a:r>
              <a:rPr lang="es-419" sz="1400" b="1">
                <a:solidFill>
                  <a:srgbClr val="000000"/>
                </a:solidFill>
              </a:rPr>
              <a:t>debug</a:t>
            </a:r>
            <a:r>
              <a:rPr lang="es-419" sz="1400">
                <a:solidFill>
                  <a:srgbClr val="000000"/>
                </a:solidFill>
              </a:rPr>
              <a:t> solo para solucionar problemas específicos.</a:t>
            </a:r>
          </a:p>
          <a:p>
            <a:pPr marL="415985" lvl="1" indent="-342900" rtl="0">
              <a:buFont typeface="Arial" panose="020B0604020202020204" pitchFamily="34" charset="0"/>
              <a:buChar char="•"/>
            </a:pPr>
            <a:r>
              <a:rPr lang="es-419">
                <a:solidFill>
                  <a:srgbClr val="000000"/>
                </a:solidFill>
              </a:rPr>
              <a:t>Para acceder a una breve descripción de todas las opciones del comando de depuración, utilice el comando </a:t>
            </a:r>
            <a:r>
              <a:rPr lang="es-419" b="1">
                <a:solidFill>
                  <a:srgbClr val="000000"/>
                </a:solidFill>
              </a:rPr>
              <a:t>debug ?</a:t>
            </a:r>
            <a:r>
              <a:rPr lang="es-419">
                <a:solidFill>
                  <a:srgbClr val="000000"/>
                </a:solidFill>
              </a:rPr>
              <a:t> en modo EXEC con privilegios, en la línea de comandos.</a:t>
            </a:r>
          </a:p>
          <a:p>
            <a:pPr marL="415985" lvl="1" indent="-342900" rtl="0">
              <a:buFont typeface="Arial" panose="020B0604020202020204" pitchFamily="34" charset="0"/>
              <a:buChar char="•"/>
            </a:pPr>
            <a:r>
              <a:rPr lang="es-419">
                <a:solidFill>
                  <a:srgbClr val="000000"/>
                </a:solidFill>
              </a:rPr>
              <a:t>Para desactivar una característica de depuración específica, agregue la palabra clave </a:t>
            </a:r>
            <a:r>
              <a:rPr lang="es-419" b="1">
                <a:solidFill>
                  <a:srgbClr val="000000"/>
                </a:solidFill>
              </a:rPr>
              <a:t>no</a:t>
            </a:r>
            <a:r>
              <a:rPr lang="es-419">
                <a:solidFill>
                  <a:srgbClr val="000000"/>
                </a:solidFill>
              </a:rPr>
              <a:t> delante del comando </a:t>
            </a:r>
            <a:r>
              <a:rPr lang="es-419" b="1">
                <a:solidFill>
                  <a:srgbClr val="000000"/>
                </a:solidFill>
              </a:rPr>
              <a:t>debug</a:t>
            </a:r>
            <a:r>
              <a:rPr lang="es-419">
                <a:solidFill>
                  <a:srgbClr val="000000"/>
                </a:solidFill>
              </a:rPr>
              <a:t>:</a:t>
            </a:r>
          </a:p>
          <a:p>
            <a:pPr marL="415985" lvl="1" indent="-342900" rtl="0">
              <a:buFont typeface="Arial" panose="020B0604020202020204" pitchFamily="34" charset="0"/>
              <a:buChar char="•"/>
            </a:pPr>
            <a:r>
              <a:rPr lang="es-419">
                <a:solidFill>
                  <a:srgbClr val="000000"/>
                </a:solidFill>
              </a:rPr>
              <a:t>Alternativamente, puede ingresar la forma </a:t>
            </a:r>
            <a:r>
              <a:rPr lang="es-419" b="1">
                <a:solidFill>
                  <a:srgbClr val="000000"/>
                </a:solidFill>
              </a:rPr>
              <a:t>undebug</a:t>
            </a:r>
            <a:r>
              <a:rPr lang="es-419">
                <a:solidFill>
                  <a:srgbClr val="000000"/>
                </a:solidFill>
              </a:rPr>
              <a:t> del comando en modo EXEC privilegiado:</a:t>
            </a:r>
          </a:p>
          <a:p>
            <a:pPr marL="415985" lvl="1" indent="-342900" rtl="0">
              <a:buFont typeface="Arial" panose="020B0604020202020204" pitchFamily="34" charset="0"/>
              <a:buChar char="•"/>
            </a:pPr>
            <a:r>
              <a:rPr lang="es-419">
                <a:solidFill>
                  <a:srgbClr val="000000"/>
                </a:solidFill>
              </a:rPr>
              <a:t>Para desactivar todos los comandos debug activos de inmediato, utilice el comando </a:t>
            </a:r>
            <a:r>
              <a:rPr lang="es-419" b="1">
                <a:solidFill>
                  <a:srgbClr val="000000"/>
                </a:solidFill>
              </a:rPr>
              <a:t>undebug all</a:t>
            </a:r>
            <a:r>
              <a:rPr lang="es-419">
                <a:solidFill>
                  <a:srgbClr val="000000"/>
                </a:solidFill>
              </a:rPr>
              <a:t>:</a:t>
            </a:r>
          </a:p>
          <a:p>
            <a:pPr marL="342900" indent="-342900" algn="l" rtl="0">
              <a:buFont typeface="Arial" panose="020B0604020202020204" pitchFamily="34" charset="0"/>
              <a:buChar char="•"/>
            </a:pPr>
            <a:r>
              <a:rPr lang="es-419" sz="1400">
                <a:solidFill>
                  <a:srgbClr val="000000"/>
                </a:solidFill>
              </a:rPr>
              <a:t>Tenga cuidado al usar algunos comandos de </a:t>
            </a:r>
            <a:r>
              <a:rPr lang="es-419" sz="1400" b="1">
                <a:solidFill>
                  <a:srgbClr val="000000"/>
                </a:solidFill>
              </a:rPr>
              <a:t>debug</a:t>
            </a:r>
            <a:r>
              <a:rPr lang="es-419" sz="1400">
                <a:solidFill>
                  <a:srgbClr val="000000"/>
                </a:solidFill>
              </a:rPr>
              <a:t> ya que pueden generar una cantidad sustancial de salida y utilizar una gran parte de los recursos del sistema. El router podría estar tan ocupado mostrando mensajes de </a:t>
            </a:r>
            <a:r>
              <a:rPr lang="es-419" sz="1400" b="1">
                <a:solidFill>
                  <a:srgbClr val="000000"/>
                </a:solidFill>
              </a:rPr>
              <a:t>debug</a:t>
            </a:r>
            <a:r>
              <a:rPr lang="es-419" sz="1400">
                <a:solidFill>
                  <a:srgbClr val="000000"/>
                </a:solidFill>
              </a:rPr>
              <a:t> que no tendría suficiente potencia de procesamiento para realizar sus funciones de red, o incluso escuchar comandos para desactivar la depuración. </a:t>
            </a:r>
          </a:p>
        </p:txBody>
      </p:sp>
    </p:spTree>
    <p:extLst>
      <p:ext uri="{BB962C8B-B14F-4D97-AF65-F5344CB8AC3E}">
        <p14:creationId xmlns:p14="http://schemas.microsoft.com/office/powerpoint/2010/main" val="387299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Métodos de solución de problemas</a:t>
            </a:r>
            <a:br>
              <a:rPr lang="en-US" dirty="0"/>
            </a:br>
            <a:r>
              <a:rPr lang="es-419" sz="2400"/>
              <a:t>El comando terminal monitor</a:t>
            </a:r>
          </a:p>
        </p:txBody>
      </p:sp>
      <p:sp>
        <p:nvSpPr>
          <p:cNvPr id="5" name="Content Placeholder 4">
            <a:extLst>
              <a:ext uri="{FF2B5EF4-FFF2-40B4-BE49-F238E27FC236}">
                <a16:creationId xmlns:a16="http://schemas.microsoft.com/office/drawing/2014/main" id="{67D403C5-B81D-431B-B2D2-68B008D495BC}"/>
              </a:ext>
            </a:extLst>
          </p:cNvPr>
          <p:cNvSpPr>
            <a:spLocks noGrp="1"/>
          </p:cNvSpPr>
          <p:nvPr>
            <p:ph idx="1"/>
          </p:nvPr>
        </p:nvSpPr>
        <p:spPr>
          <a:xfrm>
            <a:off x="474662" y="731837"/>
            <a:ext cx="3857193" cy="3689897"/>
          </a:xfrm>
        </p:spPr>
        <p:txBody>
          <a:bodyPr/>
          <a:lstStyle/>
          <a:p>
            <a:pPr marL="342900" indent="-342900" algn="l" rtl="0">
              <a:buFont typeface="Arial" panose="020B0604020202020204" pitchFamily="34" charset="0"/>
              <a:buChar char="•"/>
            </a:pPr>
            <a:r>
              <a:rPr lang="es-419" sz="1600" b="1">
                <a:solidFill>
                  <a:srgbClr val="000000"/>
                </a:solidFill>
              </a:rPr>
              <a:t>debug</a:t>
            </a:r>
            <a:r>
              <a:rPr lang="es-419" sz="1600">
                <a:solidFill>
                  <a:srgbClr val="000000"/>
                </a:solidFill>
              </a:rPr>
              <a:t> y algunos otros mensajes de salida de IOS no se muestran automáticamente en las conexiones remotas. Esto se debe a que se impide que los mensajes de registro se muestren en líneas vty. </a:t>
            </a:r>
          </a:p>
          <a:p>
            <a:pPr marL="342900" indent="-342900" algn="l" rtl="0">
              <a:buFont typeface="Arial" panose="020B0604020202020204" pitchFamily="34" charset="0"/>
              <a:buChar char="•"/>
            </a:pPr>
            <a:r>
              <a:rPr lang="es-419" sz="1600">
                <a:solidFill>
                  <a:srgbClr val="000000"/>
                </a:solidFill>
              </a:rPr>
              <a:t>Para mostrar los mensajes de registro en una terminal (consola virtual), utilice el comando modo EXEC privilegiado </a:t>
            </a:r>
            <a:r>
              <a:rPr lang="es-419" sz="1600" b="1">
                <a:solidFill>
                  <a:srgbClr val="000000"/>
                </a:solidFill>
              </a:rPr>
              <a:t>terminal monitor</a:t>
            </a:r>
            <a:r>
              <a:rPr lang="es-419" sz="1600">
                <a:solidFill>
                  <a:srgbClr val="000000"/>
                </a:solidFill>
              </a:rPr>
              <a:t>. Para detener los mensajes de registro en una terminal, utilice el comando modo EXEC privilegiado </a:t>
            </a:r>
            <a:r>
              <a:rPr lang="es-419" sz="1600" b="1">
                <a:solidFill>
                  <a:srgbClr val="000000"/>
                </a:solidFill>
              </a:rPr>
              <a:t>terminal no monitor</a:t>
            </a:r>
            <a:r>
              <a:rPr lang="es-419" sz="1600">
                <a:solidFill>
                  <a:srgbClr val="000000"/>
                </a:solidFill>
              </a:rPr>
              <a:t>.</a:t>
            </a:r>
          </a:p>
        </p:txBody>
      </p:sp>
      <p:pic>
        <p:nvPicPr>
          <p:cNvPr id="7" name="Picture 6">
            <a:extLst>
              <a:ext uri="{FF2B5EF4-FFF2-40B4-BE49-F238E27FC236}">
                <a16:creationId xmlns:a16="http://schemas.microsoft.com/office/drawing/2014/main" id="{B3CB0FC6-F496-4FA2-BA44-D4FC2FBF18F2}"/>
              </a:ext>
            </a:extLst>
          </p:cNvPr>
          <p:cNvPicPr>
            <a:picLocks noChangeAspect="1"/>
          </p:cNvPicPr>
          <p:nvPr/>
        </p:nvPicPr>
        <p:blipFill>
          <a:blip r:embed="rId3"/>
          <a:stretch>
            <a:fillRect/>
          </a:stretch>
        </p:blipFill>
        <p:spPr>
          <a:xfrm>
            <a:off x="4465061" y="715869"/>
            <a:ext cx="4204277" cy="1693666"/>
          </a:xfrm>
          <a:prstGeom prst="rect">
            <a:avLst/>
          </a:prstGeom>
        </p:spPr>
      </p:pic>
      <p:pic>
        <p:nvPicPr>
          <p:cNvPr id="6" name="Picture 5">
            <a:extLst>
              <a:ext uri="{FF2B5EF4-FFF2-40B4-BE49-F238E27FC236}">
                <a16:creationId xmlns:a16="http://schemas.microsoft.com/office/drawing/2014/main" id="{F40D03CD-3EBA-4C21-AC9F-01C7FA500418}"/>
              </a:ext>
            </a:extLst>
          </p:cNvPr>
          <p:cNvPicPr>
            <a:picLocks noChangeAspect="1"/>
          </p:cNvPicPr>
          <p:nvPr/>
        </p:nvPicPr>
        <p:blipFill>
          <a:blip r:embed="rId4"/>
          <a:stretch>
            <a:fillRect/>
          </a:stretch>
        </p:blipFill>
        <p:spPr>
          <a:xfrm>
            <a:off x="4465061" y="2428902"/>
            <a:ext cx="4204277" cy="2196785"/>
          </a:xfrm>
          <a:prstGeom prst="rect">
            <a:avLst/>
          </a:prstGeom>
        </p:spPr>
      </p:pic>
    </p:spTree>
    <p:extLst>
      <p:ext uri="{BB962C8B-B14F-4D97-AF65-F5344CB8AC3E}">
        <p14:creationId xmlns:p14="http://schemas.microsoft.com/office/powerpoint/2010/main" val="57881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17.7 Escenarios para la solución de problemas</a:t>
            </a:r>
          </a:p>
        </p:txBody>
      </p:sp>
    </p:spTree>
    <p:custDataLst>
      <p:tags r:id="rId1"/>
    </p:custDataLst>
    <p:extLst>
      <p:ext uri="{BB962C8B-B14F-4D97-AF65-F5344CB8AC3E}">
        <p14:creationId xmlns:p14="http://schemas.microsoft.com/office/powerpoint/2010/main" val="3969494417"/>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Escenarios para la solución de problemas </a:t>
            </a:r>
            <a:br>
              <a:rPr lang="en-US" sz="1600" dirty="0"/>
            </a:br>
            <a:r>
              <a:rPr lang="es-419" sz="2400"/>
              <a:t>Funcionamiento dúplex y problemas de desajuste</a:t>
            </a:r>
          </a:p>
        </p:txBody>
      </p:sp>
      <p:sp>
        <p:nvSpPr>
          <p:cNvPr id="4" name="Content Placeholder 3">
            <a:extLst>
              <a:ext uri="{FF2B5EF4-FFF2-40B4-BE49-F238E27FC236}">
                <a16:creationId xmlns:a16="http://schemas.microsoft.com/office/drawing/2014/main" id="{75F3AEFC-34C7-446B-AB27-8AE657AE5B78}"/>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es-419" sz="1600">
                <a:solidFill>
                  <a:srgbClr val="000000"/>
                </a:solidFill>
              </a:rPr>
              <a:t>Las interfaces de interconexión de Ethernet deben funcionar en el mismo modo dúplex para un mejor rendimiento de comunicación y para evitar la ineficiencia y la latencia en el enlace.</a:t>
            </a:r>
          </a:p>
          <a:p>
            <a:pPr marL="285750" indent="-285750" algn="l" rtl="0">
              <a:buFont typeface="Arial" panose="020B0604020202020204" pitchFamily="34" charset="0"/>
              <a:buChar char="•"/>
            </a:pPr>
            <a:r>
              <a:rPr lang="es-419" sz="1600">
                <a:solidFill>
                  <a:srgbClr val="000000"/>
                </a:solidFill>
              </a:rPr>
              <a:t>La función de negociación automática Ethernet facilita la configuración, minimiza los problemas y maximiza el rendimiento de los enlaces Ethernet. Los dispositivos conectados primero anuncian sus capacidades utilizadas y luego eligen el modo de mayor rendimiento soportado por ambos extremos.</a:t>
            </a:r>
          </a:p>
          <a:p>
            <a:pPr marL="285750" indent="-285750" algn="l" rtl="0">
              <a:buFont typeface="Arial" panose="020B0604020202020204" pitchFamily="34" charset="0"/>
              <a:buChar char="•"/>
            </a:pPr>
            <a:r>
              <a:rPr lang="es-419" sz="1600">
                <a:solidFill>
                  <a:srgbClr val="000000"/>
                </a:solidFill>
              </a:rPr>
              <a:t>Surge una incongruencia si uno de los dos dispositivos conectados funciona en modo Full-Duplex y el otro funciona en modo Half-Duplex. Si bien la comunicación de datos se realizará a través de un enlace con una incongruencia de dúplex, el rendimiento del enlace será muy deficiente.</a:t>
            </a:r>
          </a:p>
          <a:p>
            <a:pPr marL="285750" indent="-285750" algn="l" rtl="0">
              <a:buFont typeface="Arial" panose="020B0604020202020204" pitchFamily="34" charset="0"/>
              <a:buChar char="•"/>
            </a:pPr>
            <a:r>
              <a:rPr lang="es-419" sz="1600">
                <a:solidFill>
                  <a:srgbClr val="000000"/>
                </a:solidFill>
              </a:rPr>
              <a:t>La incongruencia de dúplex suele deberse a una interfaz mal configurada o, en raras ocasiones, a una negociación automática fallida. Las incongruencias de dúplex pueden ser difíciles de resolver mientras los dispositivos se comunican entre si.</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9722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sz="1600" dirty="0"/>
            </a:br>
            <a:r>
              <a:rPr lang="es-419" sz="2400"/>
              <a:t>Situaciones posibles para la solución de problemas </a:t>
            </a:r>
            <a:r>
              <a:rPr lang="es-419" sz="1600"/>
              <a:t>Problemas de asignación de direcciones IP en dispositivos IOS</a:t>
            </a:r>
          </a:p>
        </p:txBody>
      </p:sp>
      <p:sp>
        <p:nvSpPr>
          <p:cNvPr id="5" name="Content Placeholder 4">
            <a:extLst>
              <a:ext uri="{FF2B5EF4-FFF2-40B4-BE49-F238E27FC236}">
                <a16:creationId xmlns:a16="http://schemas.microsoft.com/office/drawing/2014/main" id="{4089B99F-CCB5-409E-A46F-AD649A1893BE}"/>
              </a:ext>
            </a:extLst>
          </p:cNvPr>
          <p:cNvSpPr>
            <a:spLocks noGrp="1"/>
          </p:cNvSpPr>
          <p:nvPr>
            <p:ph idx="1"/>
          </p:nvPr>
        </p:nvSpPr>
        <p:spPr>
          <a:xfrm>
            <a:off x="474662" y="731838"/>
            <a:ext cx="8280057" cy="1907598"/>
          </a:xfrm>
        </p:spPr>
        <p:txBody>
          <a:bodyPr/>
          <a:lstStyle/>
          <a:p>
            <a:pPr marL="342900" indent="-342900" algn="l" rtl="0">
              <a:buFont typeface="Arial" panose="020B0604020202020204" pitchFamily="34" charset="0"/>
              <a:buChar char="•"/>
            </a:pPr>
            <a:r>
              <a:rPr lang="es-419" sz="1400">
                <a:solidFill>
                  <a:srgbClr val="000000"/>
                </a:solidFill>
              </a:rPr>
              <a:t>Dos causas comunes de asignación incorrecta de IPv4 son los errores de asignación manuales o los problemas relacionados con DHCP.</a:t>
            </a:r>
          </a:p>
          <a:p>
            <a:pPr marL="342900" indent="-342900" algn="l" rtl="0">
              <a:buFont typeface="Arial" panose="020B0604020202020204" pitchFamily="34" charset="0"/>
              <a:buChar char="•"/>
            </a:pPr>
            <a:r>
              <a:rPr lang="es-419" sz="1400">
                <a:solidFill>
                  <a:srgbClr val="000000"/>
                </a:solidFill>
              </a:rPr>
              <a:t>Los administradores de redes tienen que asignar a menudo las direcciones IP manualmente a los dispositivos como servidores y routers. Si se genera un error durante la asignación, es muy probable que ocurran problemas de comunicación con el dispositivo.</a:t>
            </a:r>
          </a:p>
          <a:p>
            <a:pPr marL="342900" indent="-342900" algn="l" rtl="0">
              <a:buFont typeface="Arial" panose="020B0604020202020204" pitchFamily="34" charset="0"/>
              <a:buChar char="•"/>
            </a:pPr>
            <a:r>
              <a:rPr lang="es-419" sz="1400">
                <a:solidFill>
                  <a:srgbClr val="000000"/>
                </a:solidFill>
              </a:rPr>
              <a:t>En un dispositivo IOS, utilice los comandos </a:t>
            </a:r>
            <a:r>
              <a:rPr lang="es-419" sz="1400" b="1">
                <a:solidFill>
                  <a:srgbClr val="000000"/>
                </a:solidFill>
              </a:rPr>
              <a:t>show ip interface</a:t>
            </a:r>
            <a:r>
              <a:rPr lang="es-419" sz="1400">
                <a:solidFill>
                  <a:srgbClr val="000000"/>
                </a:solidFill>
              </a:rPr>
              <a:t> o </a:t>
            </a:r>
            <a:r>
              <a:rPr lang="es-419" sz="1400" b="1">
                <a:solidFill>
                  <a:srgbClr val="000000"/>
                </a:solidFill>
              </a:rPr>
              <a:t>show ip interface brief</a:t>
            </a:r>
            <a:r>
              <a:rPr lang="es-419" sz="1400">
                <a:solidFill>
                  <a:srgbClr val="000000"/>
                </a:solidFill>
              </a:rPr>
              <a:t> para comprobar qué direcciones IPv4 se asignan a las interfaces de red. Por ejemplo, ejecutar el comando </a:t>
            </a:r>
            <a:r>
              <a:rPr lang="es-419" sz="1400" b="1">
                <a:solidFill>
                  <a:srgbClr val="000000"/>
                </a:solidFill>
              </a:rPr>
              <a:t>show ip interfacebrief</a:t>
            </a:r>
            <a:r>
              <a:rPr lang="es-419" sz="1400">
                <a:solidFill>
                  <a:srgbClr val="000000"/>
                </a:solidFill>
              </a:rPr>
              <a:t> como se muestra validaría el estado de la interfaz en R1.</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B1698732-E985-4F83-A567-32F90E36D49D}"/>
              </a:ext>
            </a:extLst>
          </p:cNvPr>
          <p:cNvPicPr>
            <a:picLocks noChangeAspect="1"/>
          </p:cNvPicPr>
          <p:nvPr/>
        </p:nvPicPr>
        <p:blipFill>
          <a:blip r:embed="rId3"/>
          <a:stretch>
            <a:fillRect/>
          </a:stretch>
        </p:blipFill>
        <p:spPr>
          <a:xfrm>
            <a:off x="1485727" y="2639435"/>
            <a:ext cx="6257925" cy="1933575"/>
          </a:xfrm>
          <a:prstGeom prst="rect">
            <a:avLst/>
          </a:prstGeom>
        </p:spPr>
      </p:pic>
    </p:spTree>
    <p:extLst>
      <p:ext uri="{BB962C8B-B14F-4D97-AF65-F5344CB8AC3E}">
        <p14:creationId xmlns:p14="http://schemas.microsoft.com/office/powerpoint/2010/main" val="117601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Escenarios para la solución de problemas </a:t>
            </a:r>
            <a:br>
              <a:rPr lang="en-US" sz="1600" dirty="0"/>
            </a:br>
            <a:r>
              <a:rPr lang="es-419" sz="2400"/>
              <a:t>Problemas de asignación de direcciones IP en dispositivos finales</a:t>
            </a:r>
          </a:p>
        </p:txBody>
      </p:sp>
      <p:sp>
        <p:nvSpPr>
          <p:cNvPr id="4" name="Content Placeholder 3">
            <a:extLst>
              <a:ext uri="{FF2B5EF4-FFF2-40B4-BE49-F238E27FC236}">
                <a16:creationId xmlns:a16="http://schemas.microsoft.com/office/drawing/2014/main" id="{7ED07164-DA0A-44EF-A4C1-36A79B33BB69}"/>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500">
                <a:solidFill>
                  <a:srgbClr val="000000"/>
                </a:solidFill>
              </a:rPr>
              <a:t>En las máquinas con Windows, cuando el dispositivo no puede comunicarse con un servidor DHCP, Windows asigna automáticamente una dirección que pertenezca al rango 169.254.0.0/16. Esta función se denomina direccionamiento IP privado automático (APIPA). </a:t>
            </a:r>
          </a:p>
          <a:p>
            <a:pPr marL="342900" indent="-342900" algn="l" rtl="0">
              <a:buFont typeface="Arial" panose="020B0604020202020204" pitchFamily="34" charset="0"/>
              <a:buChar char="•"/>
            </a:pPr>
            <a:r>
              <a:rPr lang="es-419" sz="1500">
                <a:solidFill>
                  <a:srgbClr val="000000"/>
                </a:solidFill>
              </a:rPr>
              <a:t>Una computadora con una dirección APIPA no podrá comunicarse con otros dispositivos en la red porque esos dispositivos probablemente no pertenecerán a la red 169.254.0.0/16. </a:t>
            </a:r>
          </a:p>
          <a:p>
            <a:pPr marL="415985" lvl="1" indent="-342900" rtl="0">
              <a:buFont typeface="Arial" panose="020B0604020202020204" pitchFamily="34" charset="0"/>
              <a:buChar char="•"/>
            </a:pPr>
            <a:r>
              <a:rPr lang="es-419" b="1">
                <a:solidFill>
                  <a:srgbClr val="000000"/>
                </a:solidFill>
              </a:rPr>
              <a:t>Nota</a:t>
            </a:r>
            <a:r>
              <a:rPr lang="es-419">
                <a:solidFill>
                  <a:srgbClr val="000000"/>
                </a:solidFill>
              </a:rPr>
              <a:t>: Otros sistemas operativos, como Linux y OS X, no utilizan APIPA. </a:t>
            </a:r>
          </a:p>
          <a:p>
            <a:pPr marL="342900" indent="-342900" algn="l" rtl="0">
              <a:buFont typeface="Arial" panose="020B0604020202020204" pitchFamily="34" charset="0"/>
              <a:buChar char="•"/>
            </a:pPr>
            <a:r>
              <a:rPr lang="es-419" sz="1500">
                <a:solidFill>
                  <a:srgbClr val="000000"/>
                </a:solidFill>
              </a:rPr>
              <a:t>Si el dispositivo no puede comunicarse con el servidor DHCP, el servidor no puede asignar una dirección IPv4 para la red específica y el dispositivo no podrá comunicarse.</a:t>
            </a:r>
          </a:p>
          <a:p>
            <a:pPr marL="342900" indent="-342900" algn="l" rtl="0">
              <a:buFont typeface="Arial" panose="020B0604020202020204" pitchFamily="34" charset="0"/>
              <a:buChar char="•"/>
            </a:pPr>
            <a:r>
              <a:rPr lang="es-419" sz="1500">
                <a:solidFill>
                  <a:srgbClr val="000000"/>
                </a:solidFill>
              </a:rPr>
              <a:t>Para verificar las direcciones IP asignadas a una computadora con Windows, use el comando </a:t>
            </a:r>
            <a:r>
              <a:rPr lang="es-419" sz="1500" b="1">
                <a:solidFill>
                  <a:srgbClr val="000000"/>
                </a:solidFill>
              </a:rPr>
              <a:t>ipconfig</a:t>
            </a:r>
            <a:r>
              <a:rPr lang="es-419" sz="1500">
                <a:solidFill>
                  <a:srgbClr val="000000"/>
                </a:solidFill>
              </a:rPr>
              <a:t>.</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0450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Situaciones posibles para la solución de problemas </a:t>
            </a:r>
            <a:br>
              <a:rPr lang="en-US" sz="1600" dirty="0"/>
            </a:br>
            <a:r>
              <a:rPr lang="es-419" sz="2400"/>
              <a:t>Problemas con el gateway predeterminado</a:t>
            </a:r>
          </a:p>
        </p:txBody>
      </p:sp>
      <p:sp>
        <p:nvSpPr>
          <p:cNvPr id="4" name="Content Placeholder 3">
            <a:extLst>
              <a:ext uri="{FF2B5EF4-FFF2-40B4-BE49-F238E27FC236}">
                <a16:creationId xmlns:a16="http://schemas.microsoft.com/office/drawing/2014/main" id="{7ED07164-DA0A-44EF-A4C1-36A79B33BB69}"/>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500">
                <a:solidFill>
                  <a:srgbClr val="000000"/>
                </a:solidFill>
              </a:rPr>
              <a:t>El gateway predeterminado para un dispositivo final es el dispositivo de red más cercano, que pertenece a la misma red que el dispositivo final, que puede reenviar el tráfico a otras redes. Si un dispositivo tiene una dirección de gateway predeterminado incorrecta o inexistente, no podrá comunicarse con los dispositivos de las redes remotas. </a:t>
            </a:r>
          </a:p>
          <a:p>
            <a:pPr marL="342900" indent="-342900" algn="l" rtl="0">
              <a:buFont typeface="Arial" panose="020B0604020202020204" pitchFamily="34" charset="0"/>
              <a:buChar char="•"/>
            </a:pPr>
            <a:r>
              <a:rPr lang="es-419" sz="1500">
                <a:solidFill>
                  <a:srgbClr val="000000"/>
                </a:solidFill>
              </a:rPr>
              <a:t>Como sucede con los problemas de asignación de direcciones IPv4, los problemas del gateway predeterminado pueden estar relacionados con la configuración incorrecta (en el caso de la asignación manual) o problemas de DHCP (si está en uso la asignación automática).</a:t>
            </a:r>
          </a:p>
          <a:p>
            <a:pPr marL="342900" indent="-342900" algn="l" rtl="0">
              <a:buFont typeface="Arial" panose="020B0604020202020204" pitchFamily="34" charset="0"/>
              <a:buChar char="•"/>
            </a:pPr>
            <a:r>
              <a:rPr lang="es-419" sz="1500">
                <a:solidFill>
                  <a:srgbClr val="000000"/>
                </a:solidFill>
              </a:rPr>
              <a:t>Utilice el comando</a:t>
            </a:r>
            <a:r>
              <a:rPr lang="es-419" sz="1500" b="1">
                <a:solidFill>
                  <a:srgbClr val="000000"/>
                </a:solidFill>
              </a:rPr>
              <a:t> ipconfig </a:t>
            </a:r>
            <a:r>
              <a:rPr lang="es-419" sz="1500">
                <a:solidFill>
                  <a:srgbClr val="000000"/>
                </a:solidFill>
              </a:rPr>
              <a:t>para verificar el gateway predeterminado en una computadora basada en Windows.</a:t>
            </a:r>
          </a:p>
          <a:p>
            <a:pPr marL="342900" indent="-342900" algn="l" rtl="0">
              <a:buFont typeface="Arial" panose="020B0604020202020204" pitchFamily="34" charset="0"/>
              <a:buChar char="•"/>
            </a:pPr>
            <a:r>
              <a:rPr lang="es-419" sz="1500">
                <a:solidFill>
                  <a:srgbClr val="000000"/>
                </a:solidFill>
              </a:rPr>
              <a:t>En un router, utilice el comando </a:t>
            </a:r>
            <a:r>
              <a:rPr lang="es-419" sz="1500" b="1">
                <a:solidFill>
                  <a:srgbClr val="000000"/>
                </a:solidFill>
              </a:rPr>
              <a:t>show ip route</a:t>
            </a:r>
            <a:r>
              <a:rPr lang="es-419" sz="1500">
                <a:solidFill>
                  <a:srgbClr val="000000"/>
                </a:solidFill>
              </a:rPr>
              <a:t> para mostrar la tabla de enrutamiento y verificar que se ha establecido el gateway predeterminado, conocido como ruta predeterminada. Se usa esta ruta cuando la dirección de destino del paquete no coincide con ninguna otra ruta en la tabla de enrutamiento.</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80446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es-419"/>
              <a:t>Actividades de Packet Tracer de Modo Físico</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spcBef>
                <a:spcPct val="30000"/>
              </a:spcBef>
              <a:buFont typeface="Arial" panose="020B0604020202020204" pitchFamily="34" charset="0"/>
              <a:buChar char="•"/>
            </a:pPr>
            <a:r>
              <a:rPr lang="es-419"/>
              <a:t>Estas actividades se completan usando Packet Tracer en Modo Físico. </a:t>
            </a:r>
          </a:p>
          <a:p>
            <a:pPr rtl="0">
              <a:spcBef>
                <a:spcPct val="30000"/>
              </a:spcBef>
              <a:buFont typeface="Arial" panose="020B0604020202020204" pitchFamily="34" charset="0"/>
              <a:buChar char="•"/>
            </a:pPr>
            <a:r>
              <a:rPr lang="es-419"/>
              <a:t>Están diseñados para emular los laboratorios correspondientes. </a:t>
            </a:r>
          </a:p>
          <a:p>
            <a:pPr rtl="0">
              <a:spcBef>
                <a:spcPct val="30000"/>
              </a:spcBef>
              <a:buFont typeface="Arial" panose="020B0604020202020204" pitchFamily="34" charset="0"/>
              <a:buChar char="•"/>
            </a:pPr>
            <a:r>
              <a:rPr lang="es-419"/>
              <a:t>Pueden utilizarse en lugar del laboratorio cuando el acceso a equipos físicos no es posible. </a:t>
            </a:r>
          </a:p>
          <a:p>
            <a:pPr rtl="0">
              <a:spcBef>
                <a:spcPct val="30000"/>
              </a:spcBef>
              <a:buFont typeface="Arial" panose="020B0604020202020204" pitchFamily="34" charset="0"/>
              <a:buChar char="•"/>
            </a:pPr>
            <a:r>
              <a:rPr lang="es-419"/>
              <a:t>Es posible que las actividades del modo físico del trazador de paquetes no tengan tanto andamio como las actividades PT que las preceden inmediatamente.</a:t>
            </a:r>
          </a:p>
          <a:p>
            <a:pPr marL="0" indent="0">
              <a:spcBef>
                <a:spcPct val="30000"/>
              </a:spcBef>
              <a:buFont typeface="Wingdings" panose="05000000000000000000" pitchFamily="2" charset="2"/>
              <a:buNone/>
            </a:pPr>
            <a:endParaRPr lang="en-US" dirty="0"/>
          </a:p>
          <a:p>
            <a:pPr>
              <a:spcBef>
                <a:spcPct val="30000"/>
              </a:spcBef>
            </a:pPr>
            <a:endParaRPr lang="en-US" dirty="0"/>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Escenarios para la solución de problemas </a:t>
            </a:r>
            <a:br>
              <a:rPr lang="en-US" sz="1600" dirty="0"/>
            </a:br>
            <a:r>
              <a:rPr lang="es-419" sz="2400"/>
              <a:t>Solución de problemas de DNS</a:t>
            </a:r>
          </a:p>
        </p:txBody>
      </p:sp>
      <p:sp>
        <p:nvSpPr>
          <p:cNvPr id="5" name="Content Placeholder 4">
            <a:extLst>
              <a:ext uri="{FF2B5EF4-FFF2-40B4-BE49-F238E27FC236}">
                <a16:creationId xmlns:a16="http://schemas.microsoft.com/office/drawing/2014/main" id="{A0557B6B-70FF-4372-BD6F-76E2BCF4EBCC}"/>
              </a:ext>
            </a:extLst>
          </p:cNvPr>
          <p:cNvSpPr>
            <a:spLocks noGrp="1"/>
          </p:cNvSpPr>
          <p:nvPr>
            <p:ph idx="1"/>
          </p:nvPr>
        </p:nvSpPr>
        <p:spPr>
          <a:xfrm>
            <a:off x="474662" y="731836"/>
            <a:ext cx="8280057" cy="3689897"/>
          </a:xfrm>
        </p:spPr>
        <p:txBody>
          <a:bodyPr/>
          <a:lstStyle/>
          <a:p>
            <a:pPr marL="342900" indent="-342900" algn="l" rtl="0">
              <a:buFont typeface="Arial" panose="020B0604020202020204" pitchFamily="34" charset="0"/>
              <a:buChar char="•"/>
            </a:pPr>
            <a:r>
              <a:rPr lang="es-419" sz="1400">
                <a:solidFill>
                  <a:srgbClr val="000000"/>
                </a:solidFill>
              </a:rPr>
              <a:t>Es común que los usuarios relacionen erróneamente el funcionamiento de un enlace de Internet con la disponibilidad del servicio DNS. </a:t>
            </a:r>
          </a:p>
          <a:p>
            <a:pPr marL="342900" indent="-342900" algn="l" rtl="0">
              <a:buFont typeface="Arial" panose="020B0604020202020204" pitchFamily="34" charset="0"/>
              <a:buChar char="•"/>
            </a:pPr>
            <a:r>
              <a:rPr lang="es-419" sz="1400">
                <a:solidFill>
                  <a:srgbClr val="000000"/>
                </a:solidFill>
              </a:rPr>
              <a:t>Las direcciones del servidor DNS pueden asignarse manual o automáticamente a través de DHCP.</a:t>
            </a:r>
          </a:p>
          <a:p>
            <a:pPr marL="342900" indent="-342900" algn="l" rtl="0">
              <a:buFont typeface="Arial" panose="020B0604020202020204" pitchFamily="34" charset="0"/>
              <a:buChar char="•"/>
            </a:pPr>
            <a:r>
              <a:rPr lang="es-419" sz="1400">
                <a:solidFill>
                  <a:srgbClr val="000000"/>
                </a:solidFill>
              </a:rPr>
              <a:t>Si bien es común que las empresas y las organizaciones administren sus propios servidores DNS, cualquier servidor DNS accesible puede utilizarse para solucionar nombres. </a:t>
            </a:r>
          </a:p>
          <a:p>
            <a:pPr marL="342900" indent="-342900" algn="l" rtl="0">
              <a:buFont typeface="Arial" panose="020B0604020202020204" pitchFamily="34" charset="0"/>
              <a:buChar char="•"/>
            </a:pPr>
            <a:r>
              <a:rPr lang="es-419" sz="1400">
                <a:solidFill>
                  <a:srgbClr val="000000"/>
                </a:solidFill>
              </a:rPr>
              <a:t>Cisco ofrece OpenDNS que proporciona un servicio DNS seguro mediante el filtrado de phishing y algunos sitios de malware. Las direcciones OpenDNS son 208.67.222.222 y 208.67.220.220. Las funciones avanzadas, como el filtrado y la seguridad de contenido web, están disponibles para familias y empresas.</a:t>
            </a:r>
          </a:p>
          <a:p>
            <a:pPr marL="342900" indent="-342900" algn="l" rtl="0">
              <a:buFont typeface="Arial" panose="020B0604020202020204" pitchFamily="34" charset="0"/>
              <a:buChar char="•"/>
            </a:pPr>
            <a:r>
              <a:rPr lang="es-419" sz="1400">
                <a:solidFill>
                  <a:srgbClr val="000000"/>
                </a:solidFill>
              </a:rPr>
              <a:t>Use el comando</a:t>
            </a:r>
            <a:r>
              <a:rPr lang="es-419" sz="1400" b="1">
                <a:solidFill>
                  <a:srgbClr val="000000"/>
                </a:solidFill>
              </a:rPr>
              <a:t>ipconfig /all </a:t>
            </a:r>
            <a:r>
              <a:rPr lang="es-419" sz="1400">
                <a:solidFill>
                  <a:srgbClr val="000000"/>
                </a:solidFill>
              </a:rPr>
              <a:t>como se muestra para verificar qué servidor DNS está usando la computadora con Windows.</a:t>
            </a:r>
          </a:p>
          <a:p>
            <a:pPr marL="342900" indent="-342900" algn="l" rtl="0">
              <a:buFont typeface="Arial" panose="020B0604020202020204" pitchFamily="34" charset="0"/>
              <a:buChar char="•"/>
            </a:pPr>
            <a:r>
              <a:rPr lang="es-419" sz="1400">
                <a:solidFill>
                  <a:srgbClr val="000000"/>
                </a:solidFill>
              </a:rPr>
              <a:t>El comando </a:t>
            </a:r>
            <a:r>
              <a:rPr lang="es-419" sz="1400" b="1">
                <a:solidFill>
                  <a:srgbClr val="000000"/>
                </a:solidFill>
              </a:rPr>
              <a:t>nslookup</a:t>
            </a:r>
            <a:r>
              <a:rPr lang="es-419" sz="1400">
                <a:solidFill>
                  <a:srgbClr val="000000"/>
                </a:solidFill>
              </a:rPr>
              <a:t> es otra herramienta útil para la solución de problemas de DNS para PC. Con </a:t>
            </a:r>
            <a:r>
              <a:rPr lang="es-419" sz="1400" b="1">
                <a:solidFill>
                  <a:srgbClr val="000000"/>
                </a:solidFill>
              </a:rPr>
              <a:t>nslookup</a:t>
            </a:r>
            <a:r>
              <a:rPr lang="es-419" sz="1400">
                <a:solidFill>
                  <a:srgbClr val="000000"/>
                </a:solidFill>
              </a:rPr>
              <a:t> un usuario puede configurar manualmente las consultas de DNS y analizar la respuesta de DNS. </a:t>
            </a:r>
          </a:p>
        </p:txBody>
      </p:sp>
    </p:spTree>
    <p:extLst>
      <p:ext uri="{BB962C8B-B14F-4D97-AF65-F5344CB8AC3E}">
        <p14:creationId xmlns:p14="http://schemas.microsoft.com/office/powerpoint/2010/main" val="181023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Escenarios para la solución de problemas </a:t>
            </a:r>
            <a:br>
              <a:rPr lang="en-US" sz="1600" dirty="0"/>
            </a:br>
            <a:r>
              <a:rPr lang="es-419" sz="2400"/>
              <a:t>Packet Tracer: Solución de problemas de conectividad</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rtl="0"/>
            <a:r>
              <a:rPr lang="es-419" sz="1800">
                <a:solidFill>
                  <a:srgbClr val="000000"/>
                </a:solidFill>
              </a:rPr>
              <a:t>El objetivo de esta actividad de Packet Tracer es solucionar problemas de conectividad, si es posible. De lo contrario, los problemas se deben documentar claramente para que puedan escalarse.</a:t>
            </a:r>
          </a:p>
        </p:txBody>
      </p:sp>
    </p:spTree>
    <p:extLst>
      <p:ext uri="{BB962C8B-B14F-4D97-AF65-F5344CB8AC3E}">
        <p14:creationId xmlns:p14="http://schemas.microsoft.com/office/powerpoint/2010/main" val="178203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301675"/>
          </a:xfrm>
        </p:spPr>
        <p:txBody>
          <a:bodyPr/>
          <a:lstStyle/>
          <a:p>
            <a:pPr rtl="0"/>
            <a:r>
              <a:rPr lang="es-419" sz="1600"/>
              <a:t>Escenarios para la solución de problemas</a:t>
            </a:r>
            <a:br>
              <a:rPr lang="en-US" sz="1600" dirty="0"/>
            </a:br>
            <a:r>
              <a:rPr lang="es-419" sz="2400"/>
              <a:t>Packet Tracer – Solución de problemas de conectividad – Modo Físico</a:t>
            </a:r>
            <a:br>
              <a:rPr lang="en-US" sz="2400" dirty="0"/>
            </a:br>
            <a:r>
              <a:rPr lang="es-419" sz="2400"/>
              <a:t>Lab - Solución de problemas de conectividad </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31971" y="1596924"/>
            <a:ext cx="8280057" cy="3689897"/>
          </a:xfrm>
        </p:spPr>
        <p:txBody>
          <a:bodyPr/>
          <a:lstStyle/>
          <a:p>
            <a:pPr marL="0" indent="0" algn="l" rtl="0"/>
            <a:r>
              <a:rPr lang="es-419" sz="1800">
                <a:solidFill>
                  <a:srgbClr val="000000"/>
                </a:solidFill>
              </a:rPr>
              <a:t>En esta actividad de Packet Tracer Modo Físico y en el laboratorio, completará los siguientes objetivos:</a:t>
            </a:r>
          </a:p>
          <a:p>
            <a:pPr marL="342900" indent="-342900" algn="l" rtl="0">
              <a:buFont typeface="Arial" panose="020B0604020202020204" pitchFamily="34" charset="0"/>
              <a:buChar char="•"/>
            </a:pPr>
            <a:r>
              <a:rPr lang="es-419" sz="1800">
                <a:solidFill>
                  <a:srgbClr val="000000"/>
                </a:solidFill>
              </a:rPr>
              <a:t>Identificar del problema</a:t>
            </a:r>
          </a:p>
          <a:p>
            <a:pPr marL="342900" indent="-342900" algn="l" rtl="0">
              <a:buFont typeface="Arial" panose="020B0604020202020204" pitchFamily="34" charset="0"/>
              <a:buChar char="•"/>
            </a:pPr>
            <a:r>
              <a:rPr lang="es-419" sz="1800">
                <a:solidFill>
                  <a:srgbClr val="000000"/>
                </a:solidFill>
              </a:rPr>
              <a:t>Implementación de cambios de la red</a:t>
            </a:r>
          </a:p>
          <a:p>
            <a:pPr marL="342900" indent="-342900" algn="l" rtl="0">
              <a:buFont typeface="Arial" panose="020B0604020202020204" pitchFamily="34" charset="0"/>
              <a:buChar char="•"/>
            </a:pPr>
            <a:r>
              <a:rPr lang="es-419" sz="1800">
                <a:solidFill>
                  <a:srgbClr val="000000"/>
                </a:solidFill>
              </a:rPr>
              <a:t>Verificación de la funcionalidad total.</a:t>
            </a:r>
          </a:p>
          <a:p>
            <a:pPr marL="342900" indent="-342900" algn="l" rtl="0">
              <a:buFont typeface="Arial" panose="020B0604020202020204" pitchFamily="34" charset="0"/>
              <a:buChar char="•"/>
            </a:pPr>
            <a:r>
              <a:rPr lang="es-419" sz="1800">
                <a:solidFill>
                  <a:srgbClr val="000000"/>
                </a:solidFill>
              </a:rPr>
              <a:t>Hallazgos y cambios de configuración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23541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17.8 Módulo de Práctica y Prueba</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129870"/>
          </a:xfrm>
        </p:spPr>
        <p:txBody>
          <a:bodyPr/>
          <a:lstStyle/>
          <a:p>
            <a:pPr rtl="0"/>
            <a:r>
              <a:rPr lang="es-419" sz="1600"/>
              <a:t>Escenarios para la solución de problemas</a:t>
            </a:r>
            <a:r>
              <a:rPr lang="es-419" sz="2400"/>
              <a:t> </a:t>
            </a:r>
            <a:br>
              <a:rPr lang="en-US" sz="1600" dirty="0"/>
            </a:br>
            <a:r>
              <a:rPr lang="es-419" sz="2400"/>
              <a:t>Packet Tracer — Diseñar y construir una red de pequeña empresa — Modo Físico</a:t>
            </a:r>
            <a:br>
              <a:rPr lang="en-US" sz="2400" dirty="0"/>
            </a:br>
            <a:r>
              <a:rPr lang="es-419" sz="2400"/>
              <a:t> Lab — Diseñar y construir una red de pequeña empresa</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31971" y="1291236"/>
            <a:ext cx="8280057" cy="2592276"/>
          </a:xfrm>
        </p:spPr>
        <p:txBody>
          <a:bodyPr/>
          <a:lstStyle/>
          <a:p>
            <a:pPr marL="0" indent="0" algn="l" rtl="0"/>
            <a:r>
              <a:rPr lang="es-419" sz="1600">
                <a:solidFill>
                  <a:srgbClr val="000000"/>
                </a:solidFill>
              </a:rPr>
              <a:t>En esta actividad de Packet Tracer Modo Físico y en el laboratorio, completará los siguientes objetivos:</a:t>
            </a:r>
          </a:p>
          <a:p>
            <a:pPr marL="0" indent="0" algn="l"/>
            <a:endParaRPr lang="en-US" sz="1600" dirty="0">
              <a:solidFill>
                <a:srgbClr val="000000"/>
              </a:solidFill>
            </a:endParaRPr>
          </a:p>
          <a:p>
            <a:pPr marL="285750" indent="-285750" algn="l" rtl="0">
              <a:buFont typeface="Arial" panose="020B0604020202020204" pitchFamily="34" charset="0"/>
              <a:buChar char="•"/>
            </a:pPr>
            <a:r>
              <a:rPr lang="es-419" sz="1600">
                <a:solidFill>
                  <a:srgbClr val="000000"/>
                </a:solidFill>
              </a:rPr>
              <a:t>Diseñar y construir una red pequeña</a:t>
            </a:r>
          </a:p>
          <a:p>
            <a:pPr marL="285750" indent="-285750" algn="l" rtl="0">
              <a:buFont typeface="Arial" panose="020B0604020202020204" pitchFamily="34" charset="0"/>
              <a:buChar char="•"/>
            </a:pPr>
            <a:r>
              <a:rPr lang="es-419" sz="1600">
                <a:solidFill>
                  <a:srgbClr val="000000"/>
                </a:solidFill>
              </a:rPr>
              <a:t>Explicar la forma en que se crea, se configura y se verifica una red pequeña de segmentos conectados directamente.</a:t>
            </a:r>
          </a:p>
        </p:txBody>
      </p:sp>
    </p:spTree>
    <p:extLst>
      <p:ext uri="{BB962C8B-B14F-4D97-AF65-F5344CB8AC3E}">
        <p14:creationId xmlns:p14="http://schemas.microsoft.com/office/powerpoint/2010/main" val="406982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Escenarios para la solución de problemas </a:t>
            </a:r>
            <a:br>
              <a:rPr lang="en-US" sz="1600" dirty="0"/>
            </a:br>
            <a:r>
              <a:rPr lang="es-419" sz="2400"/>
              <a:t>Packet Tracer – Desafío de integración de habilidades</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En esta actividad de Packet Tracer, usará todas las habilidades que haya adquirido a lo largo de este curso.</a:t>
            </a:r>
          </a:p>
          <a:p>
            <a:pPr marL="0" indent="0" algn="l"/>
            <a:endParaRPr lang="en-US" sz="1600" dirty="0">
              <a:solidFill>
                <a:srgbClr val="000000"/>
              </a:solidFill>
            </a:endParaRPr>
          </a:p>
          <a:p>
            <a:pPr marL="0" indent="0" algn="l" rtl="0"/>
            <a:r>
              <a:rPr lang="es-419" sz="1600">
                <a:solidFill>
                  <a:srgbClr val="000000"/>
                </a:solidFill>
              </a:rPr>
              <a:t>Escenario:</a:t>
            </a:r>
          </a:p>
          <a:p>
            <a:pPr marL="0" indent="0" algn="l"/>
            <a:endParaRPr lang="en-US" sz="1600" dirty="0">
              <a:solidFill>
                <a:srgbClr val="000000"/>
              </a:solidFill>
            </a:endParaRPr>
          </a:p>
          <a:p>
            <a:pPr marL="0" indent="0" algn="l" rtl="0"/>
            <a:r>
              <a:rPr lang="es-419" sz="1600">
                <a:solidFill>
                  <a:srgbClr val="000000"/>
                </a:solidFill>
              </a:rPr>
              <a:t>El router central, el clúster ISP y el servidor web están completamente configurados. Debe crear un nuevo esquema de direccionamiento IPv4 que acomode 4 subredes utilizando la red 192.168.0.0/24. El departamento de TI requiere 25 hosts. El departamento de Ventas requiere 50 hosts. La subred para el resto del personal requiere 100 hosts. En el futuro se agregará una subred para usuarios temporales, que alojará 25 hosts. También debe finalizar la configuración de seguridad básica y las configuraciones de interfaz en R1. Luego, configurará la interfaz SVI y la configuración de seguridad básica en los switchesS1, S2 y S3.</a:t>
            </a:r>
          </a:p>
        </p:txBody>
      </p:sp>
    </p:spTree>
    <p:extLst>
      <p:ext uri="{BB962C8B-B14F-4D97-AF65-F5344CB8AC3E}">
        <p14:creationId xmlns:p14="http://schemas.microsoft.com/office/powerpoint/2010/main" val="244679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Escenarios de solución de problemas</a:t>
            </a:r>
            <a:br>
              <a:rPr lang="en-US" sz="1600" dirty="0"/>
            </a:br>
            <a:r>
              <a:rPr lang="es-419" sz="2400"/>
              <a:t>Packet Tracer - Desafío de resolución de problemas</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En esta actividad Packet Tracer, solucionará y resolverá una serie de problemas en una LAN existente.</a:t>
            </a:r>
          </a:p>
        </p:txBody>
      </p:sp>
    </p:spTree>
    <p:extLst>
      <p:ext uri="{BB962C8B-B14F-4D97-AF65-F5344CB8AC3E}">
        <p14:creationId xmlns:p14="http://schemas.microsoft.com/office/powerpoint/2010/main" val="4362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Módulo de Práctica y Cuestionario</a:t>
            </a:r>
            <a:br>
              <a:rPr lang="en-US" dirty="0">
                <a:latin typeface="Arial" charset="0"/>
              </a:rPr>
            </a:br>
            <a:r>
              <a:rPr lang="es-419">
                <a:latin typeface="Arial" charset="0"/>
              </a:rPr>
              <a:t>¿Qué aprendió en este módulo?</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a:xfrm>
            <a:off x="145357" y="687724"/>
            <a:ext cx="8853286" cy="4155319"/>
          </a:xfrm>
        </p:spPr>
        <p:txBody>
          <a:bodyPr/>
          <a:lstStyle/>
          <a:p>
            <a:pPr rtl="0">
              <a:spcBef>
                <a:spcPts val="0"/>
              </a:spcBef>
              <a:spcAft>
                <a:spcPts val="0"/>
              </a:spcAft>
              <a:buFont typeface="Arial" panose="020B0604020202020204" pitchFamily="34" charset="0"/>
              <a:buChar char="•"/>
            </a:pPr>
            <a:r>
              <a:rPr lang="es-419" sz="1600"/>
              <a:t>Los factores que se deben tener en cuenta al seleccionar dispositivos de red para una red pequeña son el costo, la velocidad y los tipos de puertos/interfaces, la capacidad de ampliación y las características y servicios del sistema operativo. </a:t>
            </a:r>
          </a:p>
          <a:p>
            <a:pPr rtl="0">
              <a:spcBef>
                <a:spcPts val="0"/>
              </a:spcBef>
              <a:spcAft>
                <a:spcPts val="0"/>
              </a:spcAft>
              <a:buFont typeface="Arial" panose="020B0604020202020204" pitchFamily="34" charset="0"/>
              <a:buChar char="•"/>
            </a:pPr>
            <a:r>
              <a:rPr lang="es-419" sz="1600"/>
              <a:t>Al implementar una red, cree un esquema de direccionamiento IP y úselo en dispositivos finales, servidores y periféricos, y dispositivos intermediarios. </a:t>
            </a:r>
          </a:p>
          <a:p>
            <a:pPr rtl="0">
              <a:spcBef>
                <a:spcPts val="0"/>
              </a:spcBef>
              <a:spcAft>
                <a:spcPts val="0"/>
              </a:spcAft>
              <a:buFont typeface="Arial" panose="020B0604020202020204" pitchFamily="34" charset="0"/>
              <a:buChar char="•"/>
            </a:pPr>
            <a:r>
              <a:rPr lang="es-419" sz="1600"/>
              <a:t>La redundancia se puede lograr mediante la instalación de equipos duplicados, pero también se puede lograr mediante el suministro de enlaces de red duplicados para áreas críticas. </a:t>
            </a:r>
          </a:p>
          <a:p>
            <a:pPr rtl="0">
              <a:spcBef>
                <a:spcPts val="0"/>
              </a:spcBef>
              <a:spcAft>
                <a:spcPts val="0"/>
              </a:spcAft>
              <a:buFont typeface="Arial" panose="020B0604020202020204" pitchFamily="34" charset="0"/>
              <a:buChar char="•"/>
            </a:pPr>
            <a:r>
              <a:rPr lang="es-419" sz="1600"/>
              <a:t>Los routers y switches en una red pequeña se deben configurar para admitir el tráfico en tiempo real, como voz y vídeo, de forma independiente del tráfico de otros datos. </a:t>
            </a:r>
          </a:p>
          <a:p>
            <a:pPr rtl="0">
              <a:spcBef>
                <a:spcPts val="0"/>
              </a:spcBef>
              <a:spcAft>
                <a:spcPts val="0"/>
              </a:spcAft>
              <a:buFont typeface="Arial" panose="020B0604020202020204" pitchFamily="34" charset="0"/>
              <a:buChar char="•"/>
            </a:pPr>
            <a:r>
              <a:rPr lang="es-419" sz="1600"/>
              <a:t>Hay dos formas de procesos o programas de software que proporcionan acceso a la red: las aplicaciones de red y los servicios de la capa de aplicación.</a:t>
            </a:r>
          </a:p>
          <a:p>
            <a:pPr rtl="0">
              <a:spcBef>
                <a:spcPts val="0"/>
              </a:spcBef>
              <a:spcAft>
                <a:spcPts val="0"/>
              </a:spcAft>
              <a:buFont typeface="Arial" panose="020B0604020202020204" pitchFamily="34" charset="0"/>
              <a:buChar char="•"/>
            </a:pPr>
            <a:r>
              <a:rPr lang="es-419" sz="1600"/>
              <a:t>Para escalar una red, se requieren varios elementos: documentación de red, inventario de dispositivos, presupuesto y análisis de tráfico. </a:t>
            </a:r>
          </a:p>
          <a:p>
            <a:pPr rtl="0">
              <a:spcBef>
                <a:spcPts val="0"/>
              </a:spcBef>
              <a:spcAft>
                <a:spcPts val="0"/>
              </a:spcAft>
              <a:buFont typeface="Arial" panose="020B0604020202020204" pitchFamily="34" charset="0"/>
              <a:buChar char="•"/>
            </a:pPr>
            <a:r>
              <a:rPr lang="es-419" sz="1600"/>
              <a:t>El comando ping es la forma más eficaz de probar rápidamente la conectividad de Capa 3 entre una dirección IP de origen y destino. </a:t>
            </a:r>
          </a:p>
          <a:p>
            <a:pPr rtl="0">
              <a:spcBef>
                <a:spcPts val="0"/>
              </a:spcBef>
              <a:spcAft>
                <a:spcPts val="0"/>
              </a:spcAft>
              <a:buFont typeface="Arial" panose="020B0604020202020204" pitchFamily="34" charset="0"/>
              <a:buChar char="•"/>
            </a:pPr>
            <a:r>
              <a:rPr lang="es-419" sz="1600"/>
              <a:t>El IOS de Cisco ofrece un modo «extendido» del comando ping que permite al usuario crear tipos especiales de pings ajustando parámetros relacionados con la operación del comando.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531376889"/>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Módulo de Práctica y Cuestionario</a:t>
            </a:r>
            <a:br>
              <a:rPr lang="en-US" dirty="0">
                <a:latin typeface="Arial" charset="0"/>
              </a:rPr>
            </a:br>
            <a:r>
              <a:rPr lang="es-419">
                <a:latin typeface="Arial" charset="0"/>
              </a:rPr>
              <a:t>¿Qué aprendió en este módulo (Cont.)?</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es-419" sz="1600"/>
              <a:t>Un rastreo proporciona una lista de saltos cuando un paquete se enruta a través de una red. </a:t>
            </a:r>
          </a:p>
          <a:p>
            <a:pPr rtl="0">
              <a:spcBef>
                <a:spcPts val="0"/>
              </a:spcBef>
              <a:spcAft>
                <a:spcPts val="0"/>
              </a:spcAft>
              <a:buFont typeface="Arial" panose="020B0604020202020204" pitchFamily="34" charset="0"/>
              <a:buChar char="•"/>
            </a:pPr>
            <a:r>
              <a:rPr lang="es-419" sz="1600"/>
              <a:t>También hay un comando de traceroute extendido. Permite al administrador ajustar los parámetros relacionados con la operación de comando . </a:t>
            </a:r>
          </a:p>
          <a:p>
            <a:pPr rtl="0">
              <a:spcBef>
                <a:spcPts val="0"/>
              </a:spcBef>
              <a:spcAft>
                <a:spcPts val="0"/>
              </a:spcAft>
              <a:buFont typeface="Arial" panose="020B0604020202020204" pitchFamily="34" charset="0"/>
              <a:buChar char="•"/>
            </a:pPr>
            <a:r>
              <a:rPr lang="es-419" sz="1600"/>
              <a:t>Los administradores de red ven la información de direcciones IP (dirección, máscara, router y DNS) en un host de Windows ejecutando el comando ipconfig. Otros comandos necesarios son </a:t>
            </a:r>
            <a:r>
              <a:rPr lang="es-419" sz="1600" b="1"/>
              <a:t>ipconfig /all</a:t>
            </a:r>
            <a:r>
              <a:rPr lang="es-419" sz="1600"/>
              <a:t>, </a:t>
            </a:r>
            <a:r>
              <a:rPr lang="es-419" sz="1600" b="1"/>
              <a:t>ipconfig /release</a:t>
            </a:r>
            <a:r>
              <a:rPr lang="es-419" sz="1600"/>
              <a:t> e </a:t>
            </a:r>
            <a:r>
              <a:rPr lang="es-419" sz="1600" b="1"/>
              <a:t>ipconfig /renew</a:t>
            </a:r>
            <a:r>
              <a:rPr lang="es-419" sz="1600"/>
              <a:t> y </a:t>
            </a:r>
            <a:r>
              <a:rPr lang="es-419" sz="1600" b="1"/>
              <a:t>ipconfig /displaydns</a:t>
            </a:r>
            <a:r>
              <a:rPr lang="es-419" sz="1600"/>
              <a:t>. </a:t>
            </a:r>
          </a:p>
          <a:p>
            <a:pPr rtl="0">
              <a:spcBef>
                <a:spcPts val="0"/>
              </a:spcBef>
              <a:spcAft>
                <a:spcPts val="0"/>
              </a:spcAft>
              <a:buFont typeface="Arial" panose="020B0604020202020204" pitchFamily="34" charset="0"/>
              <a:buChar char="•"/>
            </a:pPr>
            <a:r>
              <a:rPr lang="es-419" sz="1600"/>
              <a:t>La verificación de la configuración IP mediante el uso de la GUI en una máquina Linux variará dependiendo de la distribución Linux (distribución) y de la interfaz de escritorio. Los comandos necesarios son ifconfig y ip address. </a:t>
            </a:r>
          </a:p>
          <a:p>
            <a:pPr rtl="0">
              <a:spcBef>
                <a:spcPts val="0"/>
              </a:spcBef>
              <a:spcAft>
                <a:spcPts val="0"/>
              </a:spcAft>
              <a:buFont typeface="Arial" panose="020B0604020202020204" pitchFamily="34" charset="0"/>
              <a:buChar char="•"/>
            </a:pPr>
            <a:r>
              <a:rPr lang="es-419" sz="1600"/>
              <a:t>En la GUI de un host Mac, abra Preferencias de red &gt; Avanzadas para obtener la información de direcciones IP. Otros comandos de direccionamiento IP para Mac son ifconfig y networksetup -listallnetworkservices y networksetup -getinfo &lt;network service&gt;. </a:t>
            </a:r>
          </a:p>
          <a:p>
            <a:pPr rtl="0">
              <a:spcBef>
                <a:spcPts val="0"/>
              </a:spcBef>
              <a:spcAft>
                <a:spcPts val="0"/>
              </a:spcAft>
              <a:buFont typeface="Arial" panose="020B0604020202020204" pitchFamily="34" charset="0"/>
              <a:buChar char="•"/>
            </a:pPr>
            <a:r>
              <a:rPr lang="es-419" sz="1600"/>
              <a:t>El comando </a:t>
            </a:r>
            <a:r>
              <a:rPr lang="es-419" sz="1600" b="1"/>
              <a:t>arp</a:t>
            </a:r>
            <a:r>
              <a:rPr lang="es-419" sz="1600"/>
              <a:t> se ejecuta desde el símbolo del sistema de Windows, Linux o Mac. El comando enumera todos los dispositivos actualmente en la caché ARP del host, que incluye la dirección IPv4, la dirección física y el tipo de direccionamiento (estático / dinámico) para cada dispositivo. </a:t>
            </a:r>
          </a:p>
          <a:p>
            <a:pPr rtl="0">
              <a:spcBef>
                <a:spcPts val="0"/>
              </a:spcBef>
              <a:spcAft>
                <a:spcPts val="0"/>
              </a:spcAft>
              <a:buFont typeface="Arial" panose="020B0604020202020204" pitchFamily="34" charset="0"/>
              <a:buChar char="•"/>
            </a:pPr>
            <a:r>
              <a:rPr lang="es-419" sz="1600"/>
              <a:t>El comando </a:t>
            </a:r>
            <a:r>
              <a:rPr lang="es-419" sz="1600" b="1"/>
              <a:t>arp -a</a:t>
            </a:r>
            <a:r>
              <a:rPr lang="es-419" sz="1600"/>
              <a:t> muestra los vínculos entre la dirección IP y la dirección MAC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51846859"/>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Módulo de Práctica y Prueba</a:t>
            </a:r>
            <a:br>
              <a:rPr lang="en-US" dirty="0">
                <a:latin typeface="Arial" charset="0"/>
              </a:rPr>
            </a:br>
            <a:r>
              <a:rPr lang="es-419">
                <a:latin typeface="Arial" charset="0"/>
              </a:rPr>
              <a:t>¿Qué aprendió en este módulo (Cont.)?</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a:xfrm>
            <a:off x="144065" y="687724"/>
            <a:ext cx="9066610" cy="4155319"/>
          </a:xfrm>
        </p:spPr>
        <p:txBody>
          <a:bodyPr/>
          <a:lstStyle/>
          <a:p>
            <a:pPr rtl="0">
              <a:spcBef>
                <a:spcPts val="0"/>
              </a:spcBef>
              <a:spcAft>
                <a:spcPts val="0"/>
              </a:spcAft>
              <a:buFont typeface="Arial" panose="020B0604020202020204" pitchFamily="34" charset="0"/>
              <a:buChar char="•"/>
            </a:pPr>
            <a:r>
              <a:rPr lang="es-419" sz="1450"/>
              <a:t>Los comandos show comunes son </a:t>
            </a:r>
            <a:r>
              <a:rPr lang="es-419" sz="1450" b="1"/>
              <a:t>show running-config</a:t>
            </a:r>
            <a:r>
              <a:rPr lang="es-419" sz="1450"/>
              <a:t>, </a:t>
            </a:r>
            <a:r>
              <a:rPr lang="es-419" sz="1450" b="1"/>
              <a:t>show interfaces</a:t>
            </a:r>
            <a:r>
              <a:rPr lang="es-419" sz="1450"/>
              <a:t>, </a:t>
            </a:r>
            <a:r>
              <a:rPr lang="es-419" sz="1450" b="1"/>
              <a:t>show ip address</a:t>
            </a:r>
            <a:r>
              <a:rPr lang="es-419" sz="1450"/>
              <a:t>, </a:t>
            </a:r>
            <a:r>
              <a:rPr lang="es-419" sz="1450" b="1"/>
              <a:t>show arp</a:t>
            </a:r>
            <a:r>
              <a:rPr lang="es-419" sz="1450"/>
              <a:t>, </a:t>
            </a:r>
            <a:r>
              <a:rPr lang="es-419" sz="1450" b="1"/>
              <a:t>show ip route</a:t>
            </a:r>
            <a:r>
              <a:rPr lang="es-419" sz="1450"/>
              <a:t>, </a:t>
            </a:r>
            <a:r>
              <a:rPr lang="es-419" sz="1450" b="1"/>
              <a:t>show protocols</a:t>
            </a:r>
            <a:r>
              <a:rPr lang="es-419" sz="1450"/>
              <a:t> y </a:t>
            </a:r>
            <a:r>
              <a:rPr lang="es-419" sz="1450" b="1"/>
              <a:t>show version</a:t>
            </a:r>
            <a:r>
              <a:rPr lang="es-419" sz="1450"/>
              <a:t>. El comando </a:t>
            </a:r>
            <a:r>
              <a:rPr lang="es-419" sz="1450" b="1"/>
              <a:t>show cdp neighbor </a:t>
            </a:r>
            <a:r>
              <a:rPr lang="es-419" sz="1450"/>
              <a:t>proporciona la siguiente información sobre cada dispositivo vecino CDP: identificadores, lista de direcciones, identificador de puerto, lista de capacidades y plataforma. </a:t>
            </a:r>
          </a:p>
          <a:p>
            <a:pPr rtl="0">
              <a:spcBef>
                <a:spcPts val="0"/>
              </a:spcBef>
              <a:spcAft>
                <a:spcPts val="0"/>
              </a:spcAft>
              <a:buFont typeface="Arial" panose="020B0604020202020204" pitchFamily="34" charset="0"/>
              <a:buChar char="•"/>
            </a:pPr>
            <a:r>
              <a:rPr lang="es-419" sz="1450"/>
              <a:t>El comando </a:t>
            </a:r>
            <a:r>
              <a:rPr lang="es-419" sz="1450" b="1"/>
              <a:t>show cdp neighbors detail</a:t>
            </a:r>
            <a:r>
              <a:rPr lang="es-419" sz="1450"/>
              <a:t> contribuye a determinar si uno de los vecinos CDP tiene un error de configuración IP. </a:t>
            </a:r>
          </a:p>
          <a:p>
            <a:pPr rtl="0">
              <a:spcBef>
                <a:spcPts val="0"/>
              </a:spcBef>
              <a:spcAft>
                <a:spcPts val="0"/>
              </a:spcAft>
              <a:buFont typeface="Arial" panose="020B0604020202020204" pitchFamily="34" charset="0"/>
              <a:buChar char="•"/>
            </a:pPr>
            <a:r>
              <a:rPr lang="es-419" sz="1450"/>
              <a:t>El resultado de </a:t>
            </a:r>
            <a:r>
              <a:rPr lang="es-419" sz="1450" b="1"/>
              <a:t>show ip interface brief</a:t>
            </a:r>
            <a:r>
              <a:rPr lang="es-419" sz="1450"/>
              <a:t> muestra todas las interfaces del router, la dirección IP asignada a cada interfaz (si las hubiera) y el estado de funcionamiento de la interfaz.</a:t>
            </a:r>
          </a:p>
          <a:p>
            <a:pPr rtl="0">
              <a:spcBef>
                <a:spcPts val="0"/>
              </a:spcBef>
              <a:spcAft>
                <a:spcPts val="0"/>
              </a:spcAft>
              <a:buFont typeface="Arial" panose="020B0604020202020204" pitchFamily="34" charset="0"/>
              <a:buChar char="•"/>
            </a:pPr>
            <a:r>
              <a:rPr lang="es-419" sz="1450"/>
              <a:t>Los seis pasos básicos para solucionar problemas: Paso 1. Identificar el problema Paso 2. Establecer una teoría de causas probables. Paso 3. Poner a prueba la teoría para determinar la causa. Paso 4. Establecer un plan de acción e implementar la solución Paso 5. Verificar la solución e implementar medidas preventivas. Paso 6. Registrar hallazgos, acciones y resultados.</a:t>
            </a:r>
          </a:p>
          <a:p>
            <a:pPr rtl="0">
              <a:spcBef>
                <a:spcPts val="0"/>
              </a:spcBef>
              <a:spcAft>
                <a:spcPts val="0"/>
              </a:spcAft>
              <a:buFont typeface="Arial" panose="020B0604020202020204" pitchFamily="34" charset="0"/>
              <a:buChar char="•"/>
            </a:pPr>
            <a:r>
              <a:rPr lang="es-419" sz="1450"/>
              <a:t>Se debe escalar un problema cuando requiere una decisión de un gerente, cierta experiencia específica o un nivel de acceso a la red no disponible para el técnico de resolución de problemas. </a:t>
            </a:r>
          </a:p>
          <a:p>
            <a:pPr rtl="0">
              <a:spcBef>
                <a:spcPts val="0"/>
              </a:spcBef>
              <a:spcAft>
                <a:spcPts val="0"/>
              </a:spcAft>
              <a:buFont typeface="Arial" panose="020B0604020202020204" pitchFamily="34" charset="0"/>
              <a:buChar char="•"/>
            </a:pPr>
            <a:r>
              <a:rPr lang="es-419" sz="1450"/>
              <a:t>Los procesos, protocolos, mecanismos y eventos del sistema operativo generan mensajes para comunicar su estado. El comando debug de IOS permite que el administrador muestre estos mensajes en tiempo real para su análisis. </a:t>
            </a:r>
          </a:p>
          <a:p>
            <a:pPr rtl="0">
              <a:spcBef>
                <a:spcPts val="0"/>
              </a:spcBef>
              <a:spcAft>
                <a:spcPts val="0"/>
              </a:spcAft>
              <a:buFont typeface="Arial" panose="020B0604020202020204" pitchFamily="34" charset="0"/>
              <a:buChar char="•"/>
            </a:pPr>
            <a:r>
              <a:rPr lang="es-419" sz="1450"/>
              <a:t>Para mostrar los mensajes de registro en una terminal (consola virtual), utilice el comando modo EXEC privilegiado terminal monitor.</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965653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es-419"/>
              <a:t>Módulo 17: Actividades</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es-419"/>
              <a:t>¿Qué actividades﻿ están asociadas con este módulo?</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001461050"/>
              </p:ext>
            </p:extLst>
          </p:nvPr>
        </p:nvGraphicFramePr>
        <p:xfrm>
          <a:off x="455999" y="1082042"/>
          <a:ext cx="8229418" cy="386235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a:t>N.° de página</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200"/>
                        <a:t>Tipo de actividad</a:t>
                      </a:r>
                    </a:p>
                  </a:txBody>
                  <a:tcPr marL="68580" marR="68580" marT="34290" marB="34290" anchor="ctr"/>
                </a:tc>
                <a:tc>
                  <a:txBody>
                    <a:bodyPr/>
                    <a:lstStyle/>
                    <a:p>
                      <a:pPr rtl="0"/>
                      <a:r>
                        <a:rPr lang="es-419" sz="1200"/>
                        <a:t>Nombre de la actividad</a:t>
                      </a:r>
                    </a:p>
                  </a:txBody>
                  <a:tcPr marL="68580" marR="68580" marT="34290" marB="34290" anchor="ctr"/>
                </a:tc>
                <a:tc>
                  <a:txBody>
                    <a:bodyPr/>
                    <a:lstStyle/>
                    <a:p>
                      <a:pPr rtl="0"/>
                      <a:r>
                        <a:rPr lang="es-419" sz="1200"/>
                        <a:t>¿Opcional?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es-419" sz="1100">
                          <a:solidFill>
                            <a:srgbClr val="000000"/>
                          </a:solidFill>
                        </a:rPr>
                        <a:t>17.1.6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solidFill>
                            <a:srgbClr val="000000"/>
                          </a:solidFill>
                        </a:rPr>
                        <a:t>Verifique su comprensión</a:t>
                      </a:r>
                    </a:p>
                  </a:txBody>
                  <a:tcPr marL="68580" marR="68580" marT="34290" marB="34290" anchor="ctr"/>
                </a:tc>
                <a:tc>
                  <a:txBody>
                    <a:bodyPr/>
                    <a:lstStyle/>
                    <a:p>
                      <a:pPr rtl="0"/>
                      <a:r>
                        <a:rPr lang="es-419" sz="1100">
                          <a:solidFill>
                            <a:srgbClr val="000000"/>
                          </a:solidFill>
                        </a:rPr>
                        <a:t>Dispositivos de una red pequeña</a:t>
                      </a:r>
                    </a:p>
                  </a:txBody>
                  <a:tcPr marL="68580" marR="68580" marT="34290" marB="34290" anchor="ctr"/>
                </a:tc>
                <a:tc>
                  <a:txBody>
                    <a:bodyPr/>
                    <a:lstStyle/>
                    <a:p>
                      <a:pPr rtl="0"/>
                      <a:r>
                        <a:rPr lang="es-419" sz="1100">
                          <a:solidFill>
                            <a:srgbClr val="000000"/>
                          </a:solidFill>
                        </a:rPr>
                        <a:t>Recomendado</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es-419" sz="1100">
                          <a:solidFill>
                            <a:srgbClr val="000000"/>
                          </a:solidFill>
                        </a:rPr>
                        <a:t>De 17a 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solidFill>
                            <a:srgbClr val="000000"/>
                          </a:solidFill>
                        </a:rPr>
                        <a:t>Verifique su comprensión</a:t>
                      </a:r>
                    </a:p>
                  </a:txBody>
                  <a:tcPr marL="68580" marR="68580" marT="34290" marB="34290" anchor="ctr"/>
                </a:tc>
                <a:tc>
                  <a:txBody>
                    <a:bodyPr/>
                    <a:lstStyle/>
                    <a:p>
                      <a:pPr rtl="0"/>
                      <a:r>
                        <a:rPr lang="es-419" sz="1100">
                          <a:solidFill>
                            <a:srgbClr val="000000"/>
                          </a:solidFill>
                        </a:rPr>
                        <a:t>Protocolos y aplicaciones de redes pequeñas</a:t>
                      </a:r>
                    </a:p>
                  </a:txBody>
                  <a:tcPr marL="68580" marR="68580" marT="34290" marB="34290" anchor="ctr"/>
                </a:tc>
                <a:tc>
                  <a:txBody>
                    <a:bodyPr/>
                    <a:lstStyle/>
                    <a:p>
                      <a:pPr rtl="0"/>
                      <a:r>
                        <a:rPr lang="es-419" sz="1100">
                          <a:solidFill>
                            <a:srgbClr val="000000"/>
                          </a:solidFill>
                        </a:rPr>
                        <a:t>Recomendado</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es-419" sz="1100">
                          <a:solidFill>
                            <a:srgbClr val="000000"/>
                          </a:solidFill>
                        </a:rPr>
                        <a:t>17.3.4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Verifique su comprensión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Escalamiento hacia redes más grandes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u="none" strike="noStrike" kern="1200" cap="none" spc="0" normalizeH="0" baseline="0">
                          <a:ln>
                            <a:noFill/>
                          </a:ln>
                          <a:solidFill>
                            <a:srgbClr val="000000"/>
                          </a:solidFill>
                          <a:effectLst/>
                          <a:uLnTx/>
                          <a:uFillTx/>
                        </a:rPr>
                        <a:t>Recomendado</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es-419" sz="1100">
                          <a:solidFill>
                            <a:srgbClr val="000000"/>
                          </a:solidFill>
                        </a:rPr>
                        <a:t>17.4.6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creación de prototipos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Prueba de la latencia de la red con los comandos ping y traceroute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u="none" strike="noStrike" kern="1200" cap="none" spc="0" normalizeH="0" baseline="0">
                          <a:ln>
                            <a:noFill/>
                          </a:ln>
                          <a:solidFill>
                            <a:srgbClr val="000000"/>
                          </a:solidFill>
                          <a:effectLst/>
                          <a:uLnTx/>
                          <a:uFillTx/>
                        </a:rPr>
                        <a:t>Recomendado</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es-419" sz="1100">
                          <a:solidFill>
                            <a:srgbClr val="000000"/>
                          </a:solidFill>
                        </a:rPr>
                        <a:t>17.5.8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El comando show version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u="none" strike="noStrike" kern="1200" cap="none" spc="0" normalizeH="0" baseline="0">
                          <a:ln>
                            <a:noFill/>
                          </a:ln>
                          <a:solidFill>
                            <a:srgbClr val="000000"/>
                          </a:solidFill>
                          <a:effectLst/>
                          <a:uLnTx/>
                          <a:uFillTx/>
                        </a:rPr>
                        <a:t>Recomendado</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es-419" sz="1100">
                          <a:solidFill>
                            <a:srgbClr val="000000"/>
                          </a:solidFill>
                        </a:rPr>
                        <a:t>17.5.9</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Interpretar la salida del comando show</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u="none" strike="noStrike" kern="1200" cap="none" spc="0" normalizeH="0" baseline="0">
                          <a:ln>
                            <a:noFill/>
                          </a:ln>
                          <a:solidFill>
                            <a:srgbClr val="000000"/>
                          </a:solidFill>
                          <a:effectLst/>
                          <a:uLnTx/>
                          <a:uFillTx/>
                        </a:rPr>
                        <a:t>Recomendado</a:t>
                      </a: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es-419" sz="1100">
                          <a:solidFill>
                            <a:srgbClr val="000000"/>
                          </a:solidFill>
                        </a:rPr>
                        <a:t>17.6.5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sz="1100">
                          <a:solidFill>
                            <a:srgbClr val="000000"/>
                          </a:solidFill>
                        </a:rPr>
                        <a:t>Verifique su comprensión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Metodologías para la solución de problemas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u="none" strike="noStrike" kern="1200" cap="none" spc="0" normalizeH="0" baseline="0">
                          <a:ln>
                            <a:noFill/>
                          </a:ln>
                          <a:solidFill>
                            <a:srgbClr val="000000"/>
                          </a:solidFill>
                          <a:effectLst/>
                          <a:uLnTx/>
                          <a:uFillTx/>
                        </a:rPr>
                        <a:t>Recomendado</a:t>
                      </a:r>
                    </a:p>
                  </a:txBody>
                  <a:tcPr marL="68580" marR="68580" marT="34290" marB="34290" anchor="ctr"/>
                </a:tc>
                <a:extLst>
                  <a:ext uri="{0D108BD9-81ED-4DB2-BD59-A6C34878D82A}">
                    <a16:rowId xmlns:a16="http://schemas.microsoft.com/office/drawing/2014/main" val="322206681"/>
                  </a:ext>
                </a:extLst>
              </a:tr>
              <a:tr h="350784">
                <a:tc>
                  <a:txBody>
                    <a:bodyPr/>
                    <a:lstStyle/>
                    <a:p>
                      <a:pPr algn="ctr" rtl="0"/>
                      <a:r>
                        <a:rPr lang="es-419" sz="1100">
                          <a:solidFill>
                            <a:srgbClr val="000000"/>
                          </a:solidFill>
                        </a:rPr>
                        <a:t>17.7.6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Solución de problemas de conectividad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a:ln>
                            <a:noFill/>
                          </a:ln>
                          <a:solidFill>
                            <a:srgbClr val="000000"/>
                          </a:solidFill>
                          <a:effectLst/>
                          <a:uLnTx/>
                          <a:uFillTx/>
                          <a:latin typeface="Arial"/>
                          <a:ea typeface="+mn-ea"/>
                          <a:cs typeface="+mn-cs"/>
                        </a:rPr>
                        <a:t>Recomendado</a:t>
                      </a:r>
                    </a:p>
                  </a:txBody>
                  <a:tcPr marL="68580" marR="68580" marT="34290" marB="34290" anchor="ctr"/>
                </a:tc>
                <a:extLst>
                  <a:ext uri="{0D108BD9-81ED-4DB2-BD59-A6C34878D82A}">
                    <a16:rowId xmlns:a16="http://schemas.microsoft.com/office/drawing/2014/main" val="3050238057"/>
                  </a:ext>
                </a:extLst>
              </a:tr>
              <a:tr h="350784">
                <a:tc>
                  <a:txBody>
                    <a:bodyPr/>
                    <a:lstStyle/>
                    <a:p>
                      <a:pPr algn="ctr" rtl="0"/>
                      <a:r>
                        <a:rPr lang="es-419" sz="1100">
                          <a:solidFill>
                            <a:srgbClr val="000000"/>
                          </a:solidFill>
                        </a:rPr>
                        <a:t>$17.7.7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Packet Tracer Modo Físico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Packet Tracer - Solucionar problemas de conectividad - Modo Físico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a:ln>
                            <a:noFill/>
                          </a:ln>
                          <a:solidFill>
                            <a:srgbClr val="000000"/>
                          </a:solidFill>
                          <a:effectLst/>
                          <a:uLnTx/>
                          <a:uFillTx/>
                          <a:latin typeface="Arial"/>
                          <a:ea typeface="+mn-ea"/>
                          <a:cs typeface="+mn-cs"/>
                        </a:rPr>
                        <a:t>Recomendado</a:t>
                      </a:r>
                    </a:p>
                  </a:txBody>
                  <a:tcPr marL="68580" marR="68580" marT="34290" marB="34290" anchor="ctr"/>
                </a:tc>
                <a:extLst>
                  <a:ext uri="{0D108BD9-81ED-4DB2-BD59-A6C34878D82A}">
                    <a16:rowId xmlns:a16="http://schemas.microsoft.com/office/drawing/2014/main" val="1955969599"/>
                  </a:ext>
                </a:extLst>
              </a:tr>
              <a:tr h="350784">
                <a:tc>
                  <a:txBody>
                    <a:bodyPr/>
                    <a:lstStyle/>
                    <a:p>
                      <a:pPr algn="ctr" rtl="0"/>
                      <a:r>
                        <a:rPr lang="es-419" sz="1100">
                          <a:solidFill>
                            <a:srgbClr val="000000"/>
                          </a:solidFill>
                        </a:rPr>
                        <a:t>17.7.7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creación de prototipos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Solución de problemas de conectividad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u="none" strike="noStrike" kern="1200" cap="none" spc="0" normalizeH="0" baseline="0">
                          <a:ln>
                            <a:noFill/>
                          </a:ln>
                          <a:solidFill>
                            <a:srgbClr val="000000"/>
                          </a:solidFill>
                          <a:effectLst/>
                          <a:uLnTx/>
                          <a:uFillTx/>
                        </a:rPr>
                        <a:t>Recomendado</a:t>
                      </a:r>
                    </a:p>
                  </a:txBody>
                  <a:tcPr marL="68580" marR="68580" marT="34290" marB="34290" anchor="ctr"/>
                </a:tc>
                <a:extLst>
                  <a:ext uri="{0D108BD9-81ED-4DB2-BD59-A6C34878D82A}">
                    <a16:rowId xmlns:a16="http://schemas.microsoft.com/office/drawing/2014/main" val="1878503620"/>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es-419" sz="1400">
                <a:latin typeface="Arial" charset="0"/>
              </a:rPr>
              <a:t>Módulo 17: Construir una red pequeña</a:t>
            </a:r>
            <a:br>
              <a:rPr lang="en-US" dirty="0">
                <a:latin typeface="Arial" charset="0"/>
              </a:rPr>
            </a:br>
            <a:r>
              <a:rPr lang="es-419">
                <a:latin typeface="Arial" charset="0"/>
              </a:rPr>
              <a:t> Nuevos Términos y Comandos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4427935" cy="4155319"/>
          </a:xfrm>
        </p:spPr>
        <p:txBody>
          <a:bodyPr/>
          <a:lstStyle/>
          <a:p>
            <a:pPr rtl="0">
              <a:buFont typeface="Arial" panose="020B0604020202020204" pitchFamily="34" charset="0"/>
              <a:buChar char="•"/>
            </a:pPr>
            <a:r>
              <a:rPr lang="es-419" sz="1400"/>
              <a:t>Aplicaciones de red</a:t>
            </a:r>
          </a:p>
          <a:p>
            <a:pPr rtl="0">
              <a:buFont typeface="Arial" panose="020B0604020202020204" pitchFamily="34" charset="0"/>
              <a:buChar char="•"/>
            </a:pPr>
            <a:r>
              <a:rPr lang="es-419" sz="1400"/>
              <a:t>Servicios de la capa de aplicación</a:t>
            </a:r>
          </a:p>
          <a:p>
            <a:pPr rtl="0">
              <a:buFont typeface="Arial" panose="020B0604020202020204" pitchFamily="34" charset="0"/>
              <a:buChar char="•"/>
            </a:pPr>
            <a:r>
              <a:rPr lang="es-419" sz="1400"/>
              <a:t>extended ping (ping extendido)</a:t>
            </a:r>
          </a:p>
          <a:p>
            <a:pPr rtl="0">
              <a:buFont typeface="Arial" panose="020B0604020202020204" pitchFamily="34" charset="0"/>
              <a:buChar char="•"/>
            </a:pPr>
            <a:r>
              <a:rPr lang="es-419" sz="1400"/>
              <a:t>extended traceroute (traceroute extendido)</a:t>
            </a:r>
          </a:p>
          <a:p>
            <a:pPr rtl="0">
              <a:buFont typeface="Arial" panose="020B0604020202020204" pitchFamily="34" charset="0"/>
              <a:buChar char="•"/>
            </a:pPr>
            <a:r>
              <a:rPr lang="es-419" sz="1400"/>
              <a:t>network Baseline (Línea base de red)</a:t>
            </a:r>
          </a:p>
          <a:p>
            <a:pPr rtl="0">
              <a:buFont typeface="Arial" panose="020B0604020202020204" pitchFamily="34" charset="0"/>
              <a:buChar char="•"/>
            </a:pPr>
            <a:r>
              <a:rPr lang="es-419" sz="1400" b="1"/>
              <a:t>ifconfig</a:t>
            </a:r>
          </a:p>
          <a:p>
            <a:pPr rtl="0">
              <a:buFont typeface="Arial" panose="020B0604020202020204" pitchFamily="34" charset="0"/>
              <a:buChar char="•"/>
            </a:pPr>
            <a:r>
              <a:rPr lang="es-419" sz="1400" b="1"/>
              <a:t>interfaz netsh ip delete arpcache</a:t>
            </a:r>
          </a:p>
          <a:p>
            <a:pPr rtl="0">
              <a:buFont typeface="Arial" panose="020B0604020202020204" pitchFamily="34" charset="0"/>
              <a:buChar char="•"/>
            </a:pPr>
            <a:r>
              <a:rPr lang="es-419" sz="1400"/>
              <a:t>scientific method (método científico)</a:t>
            </a:r>
          </a:p>
          <a:p>
            <a:pPr rtl="0">
              <a:buFont typeface="Arial" panose="020B0604020202020204" pitchFamily="34" charset="0"/>
              <a:buChar char="•"/>
            </a:pPr>
            <a:r>
              <a:rPr lang="es-419" sz="1400" b="1"/>
              <a:t>depurar</a:t>
            </a:r>
          </a:p>
          <a:p>
            <a:pPr rtl="0">
              <a:buFont typeface="Arial" panose="020B0604020202020204" pitchFamily="34" charset="0"/>
              <a:buChar char="•"/>
            </a:pPr>
            <a:r>
              <a:rPr lang="es-419" sz="1400" b="1"/>
              <a:t>terminal monitor</a:t>
            </a:r>
          </a:p>
          <a:p>
            <a:endParaRPr lang="en-US" sz="1400" dirty="0"/>
          </a:p>
          <a:p>
            <a:endParaRPr lang="en-US" sz="14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es-419"/>
              <a:t>Módulo 17: Actividades (continuación)</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es-419"/>
              <a:t>¿Qué actividades﻿ están asociadas con este módulo?</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316708263"/>
              </p:ext>
            </p:extLst>
          </p:nvPr>
        </p:nvGraphicFramePr>
        <p:xfrm>
          <a:off x="455999" y="1082042"/>
          <a:ext cx="8229418" cy="210843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a:t>N.° de página</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200"/>
                        <a:t>Tipo de actividad</a:t>
                      </a:r>
                    </a:p>
                  </a:txBody>
                  <a:tcPr marL="68580" marR="68580" marT="34290" marB="34290" anchor="ctr"/>
                </a:tc>
                <a:tc>
                  <a:txBody>
                    <a:bodyPr/>
                    <a:lstStyle/>
                    <a:p>
                      <a:pPr rtl="0"/>
                      <a:r>
                        <a:rPr lang="es-419" sz="1200"/>
                        <a:t>Nombre de la actividad</a:t>
                      </a:r>
                    </a:p>
                  </a:txBody>
                  <a:tcPr marL="68580" marR="68580" marT="34290" marB="34290" anchor="ctr"/>
                </a:tc>
                <a:tc>
                  <a:txBody>
                    <a:bodyPr/>
                    <a:lstStyle/>
                    <a:p>
                      <a:pPr rtl="0"/>
                      <a:r>
                        <a:rPr lang="es-419" sz="1200"/>
                        <a:t>¿Opcional?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es-419" sz="1100">
                          <a:solidFill>
                            <a:srgbClr val="000000"/>
                          </a:solidFill>
                        </a:rPr>
                        <a:t>17.8.1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solidFill>
                            <a:srgbClr val="000000"/>
                          </a:solidFill>
                        </a:rPr>
                        <a:t>Packet Tracer Modo Físico</a:t>
                      </a:r>
                    </a:p>
                  </a:txBody>
                  <a:tcPr marL="68580" marR="68580" marT="34290" marB="34290" anchor="ctr"/>
                </a:tc>
                <a:tc>
                  <a:txBody>
                    <a:bodyPr/>
                    <a:lstStyle/>
                    <a:p>
                      <a:pPr rtl="0"/>
                      <a:r>
                        <a:rPr lang="es-419" sz="1100">
                          <a:solidFill>
                            <a:srgbClr val="000000"/>
                          </a:solidFill>
                        </a:rPr>
                        <a:t>Packet Tracer - Diseñar y construir una red de pequeña empresa - Modo físico</a:t>
                      </a:r>
                    </a:p>
                  </a:txBody>
                  <a:tcPr marL="68580" marR="68580" marT="34290" marB="34290" anchor="ctr"/>
                </a:tc>
                <a:tc>
                  <a:txBody>
                    <a:bodyPr/>
                    <a:lstStyle/>
                    <a:p>
                      <a:pPr rtl="0"/>
                      <a:r>
                        <a:rPr lang="es-419" sz="1100">
                          <a:solidFill>
                            <a:srgbClr val="000000"/>
                          </a:solidFill>
                        </a:rPr>
                        <a:t>Recomendado</a:t>
                      </a:r>
                    </a:p>
                  </a:txBody>
                  <a:tcPr marL="68580" marR="68580" marT="34290" marB="34290" anchor="ctr"/>
                </a:tc>
                <a:extLst>
                  <a:ext uri="{0D108BD9-81ED-4DB2-BD59-A6C34878D82A}">
                    <a16:rowId xmlns:a16="http://schemas.microsoft.com/office/drawing/2014/main" val="1310314526"/>
                  </a:ext>
                </a:extLst>
              </a:tr>
              <a:tr h="350784">
                <a:tc>
                  <a:txBody>
                    <a:bodyPr/>
                    <a:lstStyle/>
                    <a:p>
                      <a:pPr algn="ctr" rtl="0"/>
                      <a:r>
                        <a:rPr lang="es-419" sz="1100">
                          <a:solidFill>
                            <a:srgbClr val="000000"/>
                          </a:solidFill>
                        </a:rPr>
                        <a:t>17.8.1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solidFill>
                            <a:srgbClr val="000000"/>
                          </a:solidFill>
                        </a:rPr>
                        <a:t>creación de prototipos</a:t>
                      </a:r>
                    </a:p>
                  </a:txBody>
                  <a:tcPr marL="68580" marR="68580" marT="34290" marB="34290" anchor="ctr"/>
                </a:tc>
                <a:tc>
                  <a:txBody>
                    <a:bodyPr/>
                    <a:lstStyle/>
                    <a:p>
                      <a:pPr rtl="0"/>
                      <a:r>
                        <a:rPr lang="es-419" sz="1100">
                          <a:solidFill>
                            <a:srgbClr val="000000"/>
                          </a:solidFill>
                        </a:rPr>
                        <a:t>Diseño y armado de una red de una pequeña empresa</a:t>
                      </a:r>
                    </a:p>
                  </a:txBody>
                  <a:tcPr marL="68580" marR="68580" marT="34290" marB="34290" anchor="ctr"/>
                </a:tc>
                <a:tc>
                  <a:txBody>
                    <a:bodyPr/>
                    <a:lstStyle/>
                    <a:p>
                      <a:pPr rtl="0"/>
                      <a:r>
                        <a:rPr lang="es-419" sz="1100">
                          <a:solidFill>
                            <a:srgbClr val="000000"/>
                          </a:solidFill>
                        </a:rPr>
                        <a:t>Recomendado</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es-419" sz="1100">
                          <a:solidFill>
                            <a:srgbClr val="000000"/>
                          </a:solidFill>
                        </a:rPr>
                        <a:t>17.8.2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solidFill>
                            <a:srgbClr val="000000"/>
                          </a:solidFill>
                        </a:rPr>
                        <a:t>Packet Tracer</a:t>
                      </a:r>
                    </a:p>
                  </a:txBody>
                  <a:tcPr marL="68580" marR="68580" marT="34290" marB="34290" anchor="ctr"/>
                </a:tc>
                <a:tc>
                  <a:txBody>
                    <a:bodyPr/>
                    <a:lstStyle/>
                    <a:p>
                      <a:pPr rtl="0"/>
                      <a:r>
                        <a:rPr lang="es-419" sz="1100">
                          <a:solidFill>
                            <a:srgbClr val="000000"/>
                          </a:solidFill>
                        </a:rPr>
                        <a:t>Desafío de integración de habilidades</a:t>
                      </a:r>
                    </a:p>
                  </a:txBody>
                  <a:tcPr marL="68580" marR="68580" marT="34290" marB="34290" anchor="ctr"/>
                </a:tc>
                <a:tc>
                  <a:txBody>
                    <a:bodyPr/>
                    <a:lstStyle/>
                    <a:p>
                      <a:pPr rtl="0"/>
                      <a:r>
                        <a:rPr lang="es-419" sz="1100">
                          <a:solidFill>
                            <a:srgbClr val="000000"/>
                          </a:solidFill>
                        </a:rPr>
                        <a:t>Recomendado</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es-419" sz="1100">
                          <a:solidFill>
                            <a:srgbClr val="000000"/>
                          </a:solidFill>
                        </a:rPr>
                        <a:t>17.8.3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Desafío de resolución de problemas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a:ln>
                            <a:noFill/>
                          </a:ln>
                          <a:solidFill>
                            <a:srgbClr val="000000"/>
                          </a:solidFill>
                          <a:effectLst/>
                          <a:uLnTx/>
                          <a:uFillTx/>
                          <a:latin typeface="Arial"/>
                          <a:ea typeface="+mn-ea"/>
                          <a:cs typeface="+mn-cs"/>
                        </a:rPr>
                        <a:t>Recomendado</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es-419" sz="1100">
                          <a:solidFill>
                            <a:srgbClr val="000000"/>
                          </a:solidFill>
                        </a:rPr>
                        <a:t>17.8.5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Preguntas del módulo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Cree una red pequeña</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a:ln>
                            <a:noFill/>
                          </a:ln>
                          <a:solidFill>
                            <a:srgbClr val="000000"/>
                          </a:solidFill>
                          <a:effectLst/>
                          <a:uLnTx/>
                          <a:uFillTx/>
                          <a:latin typeface="Arial"/>
                          <a:ea typeface="+mn-ea"/>
                          <a:cs typeface="+mn-cs"/>
                        </a:rPr>
                        <a:t>Recomendado</a:t>
                      </a:r>
                    </a:p>
                  </a:txBody>
                  <a:tcPr marL="68580" marR="68580" marT="34290" marB="34290" anchor="ctr"/>
                </a:tc>
                <a:extLst>
                  <a:ext uri="{0D108BD9-81ED-4DB2-BD59-A6C34878D82A}">
                    <a16:rowId xmlns:a16="http://schemas.microsoft.com/office/drawing/2014/main" val="2026631771"/>
                  </a:ext>
                </a:extLst>
              </a:tr>
            </a:tbl>
          </a:graphicData>
        </a:graphic>
      </p:graphicFrame>
    </p:spTree>
    <p:custDataLst>
      <p:tags r:id="rId1"/>
    </p:custDataLst>
    <p:extLst>
      <p:ext uri="{BB962C8B-B14F-4D97-AF65-F5344CB8AC3E}">
        <p14:creationId xmlns:p14="http://schemas.microsoft.com/office/powerpoint/2010/main" val="406208110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519426"/>
          </a:xfrm>
        </p:spPr>
        <p:txBody>
          <a:bodyPr/>
          <a:lstStyle/>
          <a:p>
            <a:pPr rtl="0"/>
            <a:r>
              <a:rPr lang="es-419"/>
              <a:t>Módulo 17: Buenas prácticas</a:t>
            </a:r>
          </a:p>
        </p:txBody>
      </p:sp>
      <p:sp>
        <p:nvSpPr>
          <p:cNvPr id="11266" name="Rectangle 34"/>
          <p:cNvSpPr>
            <a:spLocks noGrp="1" noChangeArrowheads="1"/>
          </p:cNvSpPr>
          <p:nvPr>
            <p:ph idx="1"/>
          </p:nvPr>
        </p:nvSpPr>
        <p:spPr>
          <a:xfrm>
            <a:off x="90487" y="600065"/>
            <a:ext cx="8963025" cy="4155319"/>
          </a:xfrm>
        </p:spPr>
        <p:txBody>
          <a:bodyPr/>
          <a:lstStyle/>
          <a:p>
            <a:pPr marL="0" indent="0" rtl="0">
              <a:lnSpc>
                <a:spcPct val="85000"/>
              </a:lnSpc>
              <a:spcBef>
                <a:spcPct val="30000"/>
              </a:spcBef>
              <a:buNone/>
            </a:pPr>
            <a:r>
              <a:rPr lang="es-419" sz="1600"/>
              <a:t>Antes de enseñar el Módulo 17, el instructor debe:</a:t>
            </a:r>
          </a:p>
          <a:p>
            <a:pPr rtl="0">
              <a:lnSpc>
                <a:spcPct val="85000"/>
              </a:lnSpc>
              <a:spcBef>
                <a:spcPct val="30000"/>
              </a:spcBef>
              <a:buFont typeface="Arial" panose="020B0604020202020204" pitchFamily="34" charset="0"/>
              <a:buChar char="•"/>
            </a:pPr>
            <a:r>
              <a:rPr lang="es-419" sz="1600"/>
              <a:t>Revisar las actividades y evaluaciones de este módulo.</a:t>
            </a:r>
          </a:p>
          <a:p>
            <a:pPr rtl="0">
              <a:lnSpc>
                <a:spcPct val="85000"/>
              </a:lnSpc>
              <a:spcBef>
                <a:spcPct val="30000"/>
              </a:spcBef>
              <a:buFont typeface="Arial" panose="020B0604020202020204" pitchFamily="34" charset="0"/>
              <a:buChar char="•"/>
            </a:pPr>
            <a:r>
              <a:rPr lang="es-419" sz="1600"/>
              <a:t>Tratar de incluir la mayor cantidad de preguntas que sean posibles, con el fin de mantener a los estudiantes concentrados durante la presentación.</a:t>
            </a:r>
          </a:p>
          <a:p>
            <a:pPr rtl="0">
              <a:lnSpc>
                <a:spcPct val="85000"/>
              </a:lnSpc>
              <a:spcBef>
                <a:spcPct val="30000"/>
              </a:spcBef>
              <a:buFont typeface="Arial" panose="020B0604020202020204" pitchFamily="34" charset="0"/>
              <a:buChar char="•"/>
            </a:pPr>
            <a:r>
              <a:rPr lang="es-419" sz="1600"/>
              <a:t>Después de este módulo, está disponible el examen de Construcción y Seguridad de una red pequeña, que abarca los módulos 16-17.</a:t>
            </a:r>
          </a:p>
          <a:p>
            <a:pPr marL="0" indent="0" rtl="0">
              <a:lnSpc>
                <a:spcPct val="85000"/>
              </a:lnSpc>
              <a:spcBef>
                <a:spcPct val="30000"/>
              </a:spcBef>
              <a:buNone/>
            </a:pPr>
            <a:r>
              <a:rPr lang="es-419" sz="1600"/>
              <a:t>Tema 17.1</a:t>
            </a:r>
          </a:p>
          <a:p>
            <a:pPr lvl="1" rtl="0">
              <a:lnSpc>
                <a:spcPct val="85000"/>
              </a:lnSpc>
              <a:spcBef>
                <a:spcPct val="30000"/>
              </a:spcBef>
            </a:pPr>
            <a:r>
              <a:rPr lang="es-419" sz="1600"/>
              <a:t>Pregunte a los estudiantes o tenga un debate en clase</a:t>
            </a:r>
          </a:p>
          <a:p>
            <a:pPr lvl="2" rtl="0">
              <a:lnSpc>
                <a:spcPct val="85000"/>
              </a:lnSpc>
              <a:spcBef>
                <a:spcPct val="30000"/>
              </a:spcBef>
            </a:pPr>
            <a:r>
              <a:rPr lang="es-419" sz="1600"/>
              <a:t>¿Qué método relativamente económico de proporcionar redundancia de enlace ascendente está disponible para las pequeñas empresas?</a:t>
            </a:r>
          </a:p>
          <a:p>
            <a:pPr lvl="2" rtl="0">
              <a:lnSpc>
                <a:spcPct val="85000"/>
              </a:lnSpc>
              <a:spcBef>
                <a:spcPct val="30000"/>
              </a:spcBef>
            </a:pPr>
            <a:r>
              <a:rPr lang="es-419" sz="1600"/>
              <a:t>¿Cuál es la mejor manera de equilibrar la asequibilidad de los dispositivos todo en uno contra la necesidad de redundancia?</a:t>
            </a:r>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8933</TotalTime>
  <Words>8878</Words>
  <Application>Microsoft Office PowerPoint</Application>
  <PresentationFormat>On-screen Show (16:9)</PresentationFormat>
  <Paragraphs>756</Paragraphs>
  <Slides>71</Slides>
  <Notes>69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CiscoSans ExtraLight</vt:lpstr>
      <vt:lpstr>Arial</vt:lpstr>
      <vt:lpstr>Calibri</vt:lpstr>
      <vt:lpstr>Wingdings</vt:lpstr>
      <vt:lpstr>Default Theme</vt:lpstr>
      <vt:lpstr>Módulo 17: Construir una red pequeña</vt:lpstr>
      <vt:lpstr>Materiales para el instructor: Guía de planificación del módulo 17</vt:lpstr>
      <vt:lpstr>¿Qué esperar en este módulo?</vt:lpstr>
      <vt:lpstr>¿Qué esperar en este módulo? (cont.)</vt:lpstr>
      <vt:lpstr>Verifique su Conocimiento</vt:lpstr>
      <vt:lpstr>Actividades de Packet Tracer de Modo Físico</vt:lpstr>
      <vt:lpstr>Módulo 17: Actividades</vt:lpstr>
      <vt:lpstr>Módulo 17: Actividades (continuación)</vt:lpstr>
      <vt:lpstr>Módulo 17: Buenas prácticas</vt:lpstr>
      <vt:lpstr>Módulo 17: Buenas prácticas (Continuación)</vt:lpstr>
      <vt:lpstr>Módulo 17: Buenas prácticas (Continuación)</vt:lpstr>
      <vt:lpstr>Módulo 17: Construir una red pequeña</vt:lpstr>
      <vt:lpstr>Objetivos del módulo</vt:lpstr>
      <vt:lpstr>17.1 – Dispositivos de una red pequeña</vt:lpstr>
      <vt:lpstr>Dispositivos de una red pequeña Topologías de redes pequeñas</vt:lpstr>
      <vt:lpstr>Dispositivos de una red pequeña Selección de dispositivos para redes pequeñas</vt:lpstr>
      <vt:lpstr>Dispositivos de una red pequeña Asignación de direcciones IP para redes pequeñas</vt:lpstr>
      <vt:lpstr>Dispositivos de una red pequeña Redundancia en redes pequeñas</vt:lpstr>
      <vt:lpstr>Dispositivos de una red pequeña Administración de tráfico</vt:lpstr>
      <vt:lpstr>17.2 – Aplicaciones y protocolos de redes pequeñas</vt:lpstr>
      <vt:lpstr>Aplicaciones y protocolos de redes pequeñas  Aplicaciones comunes</vt:lpstr>
      <vt:lpstr>Aplicaciones y protocolos de redes pequeñas  Protocolos comunes</vt:lpstr>
      <vt:lpstr>Aplicaciones y protocolos de redes pequeñas  Protocolos comunes (Cont.)</vt:lpstr>
      <vt:lpstr>Aplicaciones y protocolos de redes pequeñas  Aplicaciones de voz y video</vt:lpstr>
      <vt:lpstr>17.3 Crecimiento hacia redes más grandes</vt:lpstr>
      <vt:lpstr>Crecimiento hacia redes más grandes  Crecimiento de redes pequeñas</vt:lpstr>
      <vt:lpstr>Crecimiento hacia redes más grandes Análisis de protocolos</vt:lpstr>
      <vt:lpstr>Crecimiento hacia redes más grandes Uso de la red por parte de los empleados</vt:lpstr>
      <vt:lpstr>17.4 Verificar la conectividad</vt:lpstr>
      <vt:lpstr>Verificar la conectividad  Verificar la conectividad con Ping</vt:lpstr>
      <vt:lpstr>Verificar la conectividad Verificar la conectividad con Ping (Cont.) </vt:lpstr>
      <vt:lpstr>Verificar conectividad Ping extendido</vt:lpstr>
      <vt:lpstr>Verificar conectividad Verificar conectividad con Traceroute</vt:lpstr>
      <vt:lpstr>Verificar la conectividad Verificar la conectividad con Traceroute (Cont.) </vt:lpstr>
      <vt:lpstr>Verificar la conectividad  Verificar la conectividad con Traceroute (Cont.)</vt:lpstr>
      <vt:lpstr>Verificar conectividad Traceroute extendido</vt:lpstr>
      <vt:lpstr>Verificar conectividad  Traceroute extendido (Cont.) </vt:lpstr>
      <vt:lpstr>Verifique la conectividad Línea base de red</vt:lpstr>
      <vt:lpstr>Verificar la conectividad Lab – Probar la latencia de red con Ping y Traceroute</vt:lpstr>
      <vt:lpstr>17.5 Comandos de Host y de IOS</vt:lpstr>
      <vt:lpstr>Comandos de host e IOSConfiguración IP en un host de Windows</vt:lpstr>
      <vt:lpstr>Comandos de host e IOS  Configuración IP en un host Linux</vt:lpstr>
      <vt:lpstr>Comandos de host e IOS Configuración IP en un host macOS</vt:lpstr>
      <vt:lpstr>Comandos de host y de IOS El comando arp</vt:lpstr>
      <vt:lpstr>Comandos Host y de IOS  Repaso de comandos show comunes</vt:lpstr>
      <vt:lpstr>Comandos de host y de IOS El comando show cdp neighbors</vt:lpstr>
      <vt:lpstr>Comandos de host y de IOS El comando show ip interface brief</vt:lpstr>
      <vt:lpstr>Vídeo de comandos de host y de IOS —  El comando show version</vt:lpstr>
      <vt:lpstr>Comandos de host y de IOS Packet Tracer — Interpretar el resultado del comando show</vt:lpstr>
      <vt:lpstr>17.6 Metodologías para la solución de problemas</vt:lpstr>
      <vt:lpstr>Metodologías de solución de problemas  Enfoques para la solución de problemas básicos</vt:lpstr>
      <vt:lpstr>Metodologías de solución de problemas  ¿Solucionar o escalar?</vt:lpstr>
      <vt:lpstr>Solución de problemas Metodologías  El comando debug</vt:lpstr>
      <vt:lpstr>Métodos de solución de problemas El comando terminal monitor</vt:lpstr>
      <vt:lpstr>17.7 Escenarios para la solución de problemas</vt:lpstr>
      <vt:lpstr>Escenarios para la solución de problemas  Funcionamiento dúplex y problemas de desajuste</vt:lpstr>
      <vt:lpstr> Situaciones posibles para la solución de problemas Problemas de asignación de direcciones IP en dispositivos IOS</vt:lpstr>
      <vt:lpstr>Escenarios para la solución de problemas  Problemas de asignación de direcciones IP en dispositivos finales</vt:lpstr>
      <vt:lpstr>Situaciones posibles para la solución de problemas  Problemas con el gateway predeterminado</vt:lpstr>
      <vt:lpstr>Escenarios para la solución de problemas  Solución de problemas de DNS</vt:lpstr>
      <vt:lpstr>Escenarios para la solución de problemas  Packet Tracer: Solución de problemas de conectividad</vt:lpstr>
      <vt:lpstr>Escenarios para la solución de problemas Packet Tracer – Solución de problemas de conectividad – Modo Físico Lab - Solución de problemas de conectividad </vt:lpstr>
      <vt:lpstr>17.8 Módulo de Práctica y Prueba</vt:lpstr>
      <vt:lpstr>Escenarios para la solución de problemas  Packet Tracer — Diseñar y construir una red de pequeña empresa — Modo Físico  Lab — Diseñar y construir una red de pequeña empresa</vt:lpstr>
      <vt:lpstr>Escenarios para la solución de problemas  Packet Tracer – Desafío de integración de habilidades</vt:lpstr>
      <vt:lpstr>Escenarios de solución de problemas Packet Tracer - Desafío de resolución de problemas</vt:lpstr>
      <vt:lpstr>Módulo de Práctica y Cuestionario ¿Qué aprendió en este módulo?</vt:lpstr>
      <vt:lpstr>Módulo de Práctica y Cuestionario ¿Qué aprendió en este módulo (Cont.)?</vt:lpstr>
      <vt:lpstr>Módulo de Práctica y Prueba ¿Qué aprendió en este módulo (Cont.)?</vt:lpstr>
      <vt:lpstr>Módulo 17: Construir una red pequeña  Nuevos Términos y Comandos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Jeff Luman -X (jluman - UNICON INC at Cisco)</cp:lastModifiedBy>
  <cp:revision>317</cp:revision>
  <dcterms:created xsi:type="dcterms:W3CDTF">2019-10-18T06:21:22Z</dcterms:created>
  <dcterms:modified xsi:type="dcterms:W3CDTF">2021-04-16T20:04:59Z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