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4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5.xml" ContentType="application/vnd.openxmlformats-officedocument.presentationml.tags+xml"/>
  <Override PartName="/ppt/notesSlides/notesSlide28.xml" ContentType="application/vnd.openxmlformats-officedocument.presentationml.notesSlide+xml"/>
  <Override PartName="/ppt/tags/tag16.xml" ContentType="application/vnd.openxmlformats-officedocument.presentationml.tags+xml"/>
  <Override PartName="/ppt/notesSlides/notesSlide29.xml" ContentType="application/vnd.openxmlformats-officedocument.presentationml.notesSlide+xml"/>
  <Override PartName="/ppt/tags/tag17.xml" ContentType="application/vnd.openxmlformats-officedocument.presentationml.tags+xml"/>
  <Override PartName="/ppt/notesSlides/notesSlide30.xml" ContentType="application/vnd.openxmlformats-officedocument.presentationml.notesSlide+xml"/>
  <Override PartName="/ppt/tags/tag18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5"/>
  </p:notesMasterIdLst>
  <p:sldIdLst>
    <p:sldId id="513" r:id="rId2"/>
    <p:sldId id="730" r:id="rId3"/>
    <p:sldId id="1070" r:id="rId4"/>
    <p:sldId id="1071" r:id="rId5"/>
    <p:sldId id="1053" r:id="rId6"/>
    <p:sldId id="763" r:id="rId7"/>
    <p:sldId id="1052" r:id="rId8"/>
    <p:sldId id="1069" r:id="rId9"/>
    <p:sldId id="876" r:id="rId10"/>
    <p:sldId id="860" r:id="rId11"/>
    <p:sldId id="759" r:id="rId12"/>
    <p:sldId id="1054" r:id="rId13"/>
    <p:sldId id="1090" r:id="rId14"/>
    <p:sldId id="1091" r:id="rId15"/>
    <p:sldId id="1092" r:id="rId16"/>
    <p:sldId id="1056" r:id="rId17"/>
    <p:sldId id="1057" r:id="rId18"/>
    <p:sldId id="1093" r:id="rId19"/>
    <p:sldId id="1094" r:id="rId20"/>
    <p:sldId id="1095" r:id="rId21"/>
    <p:sldId id="1096" r:id="rId22"/>
    <p:sldId id="1097" r:id="rId23"/>
    <p:sldId id="1098" r:id="rId24"/>
    <p:sldId id="1099" r:id="rId25"/>
    <p:sldId id="1063" r:id="rId26"/>
    <p:sldId id="1064" r:id="rId27"/>
    <p:sldId id="1100" r:id="rId28"/>
    <p:sldId id="1101" r:id="rId29"/>
    <p:sldId id="1102" r:id="rId30"/>
    <p:sldId id="957" r:id="rId31"/>
    <p:sldId id="958" r:id="rId32"/>
    <p:sldId id="874" r:id="rId33"/>
    <p:sldId id="291" r:id="rId34"/>
  </p:sldIdLst>
  <p:sldSz cx="9144000" cy="5143500" type="screen16x9"/>
  <p:notesSz cx="6858000" cy="9144000"/>
  <p:custDataLst>
    <p:tags r:id="rId3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9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0" autoAdjust="0"/>
    <p:restoredTop sz="77298" autoAdjust="0"/>
  </p:normalViewPr>
  <p:slideViewPr>
    <p:cSldViewPr snapToGrid="0" showGuides="1">
      <p:cViewPr varScale="1">
        <p:scale>
          <a:sx n="129" d="100"/>
          <a:sy n="129" d="100"/>
        </p:scale>
        <p:origin x="1168" y="176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6/21/20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Programa Cisco Networking Academy</a:t>
            </a:r>
          </a:p>
          <a:p>
            <a:pPr rtl="0"/>
            <a:r>
              <a:rPr lang="es-419"/>
              <a:t>Introducción a Redes v7.0 (ITN)</a:t>
            </a:r>
          </a:p>
          <a:p>
            <a:pPr rtl="0"/>
            <a:r>
              <a:rPr lang="es-419"/>
              <a:t>Módulo 6: Capa de enlace de datos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– Capa de enlace de datos</a:t>
            </a:r>
          </a:p>
          <a:p>
            <a:pPr rtl="0"/>
            <a:r>
              <a:rPr lang="es-419"/>
              <a:t>6.1 – Propósito de la capa de enlace de datos</a:t>
            </a:r>
          </a:p>
          <a:p>
            <a:pPr rtl="0"/>
            <a:r>
              <a:rPr lang="es-419"/>
              <a:t>6.1.1 – La capa de enlace de datos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– Capa de enlace de datos</a:t>
            </a:r>
          </a:p>
          <a:p>
            <a:pPr rtl="0"/>
            <a:r>
              <a:rPr lang="es-419"/>
              <a:t>6.1 – Propósito de la capa de enlace de datos</a:t>
            </a:r>
          </a:p>
          <a:p>
            <a:pPr rtl="0"/>
            <a:r>
              <a:rPr lang="es-419"/>
              <a:t>6.1.2 — Subcapas de enlace de datos IEEE 802 LAN/MAN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0928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– Capa de enlace de datos</a:t>
            </a:r>
          </a:p>
          <a:p>
            <a:pPr rtl="0"/>
            <a:r>
              <a:rPr lang="es-419"/>
              <a:t>6.1 – Propósito de la capa de enlace de datos</a:t>
            </a:r>
          </a:p>
          <a:p>
            <a:pPr rtl="0"/>
            <a:r>
              <a:rPr lang="es-419"/>
              <a:t>6.1.3 – Provisión de acceso a los medios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8137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– Capa de enlace de datos</a:t>
            </a:r>
          </a:p>
          <a:p>
            <a:pPr rtl="0"/>
            <a:r>
              <a:rPr lang="es-419"/>
              <a:t>6.1 – Propósito de la capa de enlace de datos</a:t>
            </a:r>
          </a:p>
          <a:p>
            <a:pPr rtl="0"/>
            <a:r>
              <a:rPr lang="es-419"/>
              <a:t>6.1.4 – Estándares de la capa de enlace de datos</a:t>
            </a:r>
          </a:p>
          <a:p>
            <a:pPr rtl="0"/>
            <a:r>
              <a:rPr lang="es-419"/>
              <a:t>6.1.5 — Compruebe su comprensión — Propósito de la capa de enlace de datos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5459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6 - Capa de enlace de datos</a:t>
            </a:r>
          </a:p>
          <a:p>
            <a:pPr rtl="0"/>
            <a:r>
              <a:rPr lang="es-419"/>
              <a:t>6.2 - Topologías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– Capa de enlace de datos</a:t>
            </a:r>
          </a:p>
          <a:p>
            <a:pPr rtl="0"/>
            <a:r>
              <a:rPr lang="es-419"/>
              <a:t>6.2 — Topologías</a:t>
            </a:r>
          </a:p>
          <a:p>
            <a:pPr rtl="0"/>
            <a:r>
              <a:rPr lang="es-419"/>
              <a:t>6.2.1 – Topologías Física y Lógica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2125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– Capa de enlace de datos</a:t>
            </a:r>
          </a:p>
          <a:p>
            <a:pPr rtl="0"/>
            <a:r>
              <a:rPr lang="es-419"/>
              <a:t>6.2 - Topologías</a:t>
            </a:r>
          </a:p>
          <a:p>
            <a:pPr rtl="0"/>
            <a:r>
              <a:rPr lang="es-419"/>
              <a:t>6.2.2 – Topologías WAN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4351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– Capa de enlace de datos</a:t>
            </a:r>
          </a:p>
          <a:p>
            <a:pPr rtl="0"/>
            <a:r>
              <a:rPr lang="es-419"/>
              <a:t>6.2 - Topologías</a:t>
            </a:r>
          </a:p>
          <a:p>
            <a:pPr rtl="0"/>
            <a:r>
              <a:rPr lang="es-419"/>
              <a:t>6.2.3– Topología WAN de punto a punto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6321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– Capa de enlace de datos</a:t>
            </a:r>
          </a:p>
          <a:p>
            <a:pPr rtl="0"/>
            <a:r>
              <a:rPr lang="es-419"/>
              <a:t>6.2 - Topologías</a:t>
            </a:r>
          </a:p>
          <a:p>
            <a:pPr rtl="0"/>
            <a:r>
              <a:rPr lang="es-419"/>
              <a:t>6.2.4 – Topologías 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7944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– Capa de enlace de datos</a:t>
            </a:r>
          </a:p>
          <a:p>
            <a:pPr rtl="0"/>
            <a:r>
              <a:rPr lang="es-419"/>
              <a:t>6.2 - Topologías</a:t>
            </a:r>
          </a:p>
          <a:p>
            <a:pPr rtl="0"/>
            <a:r>
              <a:rPr lang="es-419"/>
              <a:t>6.2.5 — Comunicación dúplex medio y completo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9015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7C839C26-801B-42B6-A101-60F37FE2B0A8}" type="slidenum">
              <a:rPr sz="800" b="0"/>
              <a:pPr algn="r"/>
              <a:t>2</a:t>
            </a:fld>
            <a:endParaRPr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4790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– Capa de enlace de datos</a:t>
            </a:r>
          </a:p>
          <a:p>
            <a:pPr rtl="0"/>
            <a:r>
              <a:rPr lang="es-419"/>
              <a:t>6.2 — Topologías</a:t>
            </a:r>
          </a:p>
          <a:p>
            <a:pPr rtl="0"/>
            <a:r>
              <a:rPr lang="es-419"/>
              <a:t>6.2.6 – Métodos de control de acceso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0684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– Capa de enlace de datos</a:t>
            </a:r>
          </a:p>
          <a:p>
            <a:pPr rtl="0"/>
            <a:r>
              <a:rPr lang="es-419"/>
              <a:t>6.2 - Topologías</a:t>
            </a:r>
          </a:p>
          <a:p>
            <a:pPr rtl="0"/>
            <a:r>
              <a:rPr lang="es-419"/>
              <a:t>6.2.7 – Acceso basado en la contención – CSMA/CD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37287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– Capa de enlace de datos</a:t>
            </a:r>
          </a:p>
          <a:p>
            <a:pPr rtl="0"/>
            <a:r>
              <a:rPr lang="es-419"/>
              <a:t>6.2 - Topologías</a:t>
            </a:r>
          </a:p>
          <a:p>
            <a:pPr rtl="0"/>
            <a:r>
              <a:rPr lang="es-419"/>
              <a:t>6.2.8 – Acceso basado en la contención – CSMA/CA</a:t>
            </a:r>
          </a:p>
          <a:p>
            <a:pPr rtl="0"/>
            <a:r>
              <a:rPr lang="es-419"/>
              <a:t>6.2.9 — Compruebe su comprensión - Topologías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87640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6 - Capa de enlace de datos</a:t>
            </a:r>
          </a:p>
          <a:p>
            <a:pPr rtl="0"/>
            <a:r>
              <a:rPr lang="es-419"/>
              <a:t>6.3 - Trama del enlace de datos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7755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6 – Capa de enlace de datos</a:t>
            </a:r>
          </a:p>
          <a:p>
            <a:pPr rtl="0"/>
            <a:r>
              <a:rPr lang="es-419" dirty="0"/>
              <a:t>6.3 – Trama del enlace de datos</a:t>
            </a:r>
          </a:p>
          <a:p>
            <a:pPr rtl="0"/>
            <a:r>
              <a:rPr lang="es-419" dirty="0"/>
              <a:t>6.3.1 — La trama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55708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– Capa de enlace de datos</a:t>
            </a:r>
          </a:p>
          <a:p>
            <a:pPr rtl="0"/>
            <a:r>
              <a:rPr lang="es-419"/>
              <a:t>6.3 – Trama del enlace de datos</a:t>
            </a:r>
          </a:p>
          <a:p>
            <a:pPr rtl="0"/>
            <a:r>
              <a:rPr lang="es-419"/>
              <a:t>6.3.2 – Campos de trama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1142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6 – Capa de enlace de datos</a:t>
            </a:r>
          </a:p>
          <a:p>
            <a:pPr rtl="0"/>
            <a:r>
              <a:rPr lang="es-419" dirty="0"/>
              <a:t>6.3 – Trama de enlace de datos</a:t>
            </a:r>
          </a:p>
          <a:p>
            <a:pPr rtl="0"/>
            <a:r>
              <a:rPr lang="es-419" dirty="0"/>
              <a:t>6.3.3 – Dirección de Capa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27210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6 – Capa de enlace de datos</a:t>
            </a:r>
          </a:p>
          <a:p>
            <a:pPr rtl="0"/>
            <a:r>
              <a:rPr lang="es-419" dirty="0"/>
              <a:t>6.3 – Trama del enlace de datos</a:t>
            </a:r>
          </a:p>
          <a:p>
            <a:pPr rtl="0"/>
            <a:r>
              <a:rPr lang="es-419" dirty="0"/>
              <a:t>6.3.4 – Tramas LAN y WAN</a:t>
            </a:r>
          </a:p>
          <a:p>
            <a:pPr rtl="0"/>
            <a:r>
              <a:rPr lang="es-419" dirty="0"/>
              <a:t>6.3.5 — Verifique su conocimiento — Trama de enlace de datos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12898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– Capa de enlace de datos</a:t>
            </a:r>
          </a:p>
          <a:p>
            <a:pPr rtl="0"/>
            <a:r>
              <a:rPr lang="es-419"/>
              <a:t>6.4 Módulo de práctica y cuestionario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fld id="{3997A419-355F-A04A-96E0-21643AF8E9FF}" type="slidenum">
              <a:rPr sz="800">
                <a:solidFill>
                  <a:prstClr val="black"/>
                </a:solidFill>
              </a:rPr>
              <a:pPr rtl="0"/>
              <a:t>31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/>
            <a:r>
              <a:rPr lang="es-419" dirty="0"/>
              <a:t>6 – Capa de enlace de datos</a:t>
            </a:r>
          </a:p>
          <a:p>
            <a:pPr rtl="0"/>
            <a:r>
              <a:rPr lang="es-419" dirty="0"/>
              <a:t>6.4 – Práctica del módulo y cuestionario</a:t>
            </a:r>
          </a:p>
          <a:p>
            <a:pPr rtl="0"/>
            <a:r>
              <a:rPr lang="es-419" dirty="0"/>
              <a:t>6.4.1 - ¿Qué aprendí en este módulo?</a:t>
            </a:r>
          </a:p>
          <a:p>
            <a:pPr rtl="0"/>
            <a:r>
              <a:rPr lang="es-419" dirty="0"/>
              <a:t>6.4.2 — Prueba del módulo — Capa de enlace de datos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ACE20BE7-F2F3-4E26-9454-50B18F790A4E}" type="slidenum">
              <a:rPr sz="800" b="0">
                <a:ea typeface="ＭＳ Ｐゴシック" pitchFamily="34" charset="-128"/>
              </a:rPr>
              <a:pPr algn="r"/>
              <a:t>5</a:t>
            </a:fld>
            <a:endParaRPr sz="800" b="0" dirty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8169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fld id="{6C92755B-29FD-8743-9094-C0E3A734D22E}" type="slidenum">
              <a:rPr sz="800">
                <a:solidFill>
                  <a:prstClr val="black"/>
                </a:solidFill>
              </a:rPr>
              <a:pPr rtl="0"/>
              <a:t>32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0A313ED8-785B-4D16-9B17-4143385249B9}" type="slidenum">
              <a:rPr sz="800" b="0"/>
              <a:pPr algn="r" rtl="0"/>
              <a:t>6</a:t>
            </a:fld>
            <a:endParaRPr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453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7391C207-9349-46D5-9D89-8ADDA5014D1F}" type="slidenum">
              <a:rPr sz="800" b="0"/>
              <a:pPr algn="r" rtl="0"/>
              <a:t>7</a:t>
            </a:fld>
            <a:endParaRPr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60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7391C207-9349-46D5-9D89-8ADDA5014D1F}" type="slidenum">
              <a:rPr sz="800" b="0"/>
              <a:pPr algn="r" rtl="0"/>
              <a:t>8</a:t>
            </a:fld>
            <a:endParaRPr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929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Programa Cisco Networking Academy</a:t>
            </a:r>
          </a:p>
          <a:p>
            <a:pPr rtl="0"/>
            <a:r>
              <a:rPr lang="es-419"/>
              <a:t>Introducción a Redes v7.0 (ITN)</a:t>
            </a:r>
          </a:p>
          <a:p>
            <a:pPr rtl="0"/>
            <a:r>
              <a:rPr lang="es-419"/>
              <a:t>Módulo 6: Capa de enlace de datos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7C839C26-801B-42B6-A101-60F37FE2B0A8}" type="slidenum">
              <a:rPr sz="800" b="0">
                <a:solidFill>
                  <a:prstClr val="black"/>
                </a:solidFill>
              </a:rPr>
              <a:pPr algn="r" rtl="0"/>
              <a:t>10</a:t>
            </a:fld>
            <a:endParaRPr sz="800" b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/>
              <a:t>6.0 - Capa de enlace de datos - Introducción</a:t>
            </a:r>
          </a:p>
          <a:p>
            <a:pPr rtl="0">
              <a:buFontTx/>
              <a:buNone/>
            </a:pPr>
            <a:r>
              <a:rPr lang="es-419"/>
              <a:t>6.0.2 – ¿Qué aprenderé a hacer en este módulo?</a:t>
            </a:r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6 - Capa de enlace de datos</a:t>
            </a:r>
          </a:p>
          <a:p>
            <a:pPr rtl="0"/>
            <a:r>
              <a:rPr lang="es-419"/>
              <a:t>6.1 - Propósito de la capa de enlace de datos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sz="60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419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Cisco y/o sus filiales. Todos los derechos reservados.   Información confidencial de Cisco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sz="60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419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Cisco y/o sus filiales. Todos los derechos reservados.   Información confidencial de Cisco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1219200"/>
            <a:ext cx="6557379" cy="1666626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Módulo 6: Capa de enlace de datos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497" y="3127609"/>
            <a:ext cx="5925246" cy="299001"/>
          </a:xfrm>
        </p:spPr>
        <p:txBody>
          <a:bodyPr/>
          <a:lstStyle/>
          <a:p>
            <a:pPr rtl="0"/>
            <a:r>
              <a:rPr lang="es-419">
                <a:solidFill>
                  <a:schemeClr val="bg2">
                    <a:lumMod val="40000"/>
                    <a:lumOff val="60000"/>
                  </a:schemeClr>
                </a:solidFill>
              </a:rPr>
              <a:t>Materiales del instructor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Introducción a Redes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s-419"/>
              <a:t>Objetivos del módulo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5758CB9-E7D6-4639-ACDC-3F86DC2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11" y="698645"/>
            <a:ext cx="8012573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Título del módulo: </a:t>
            </a:r>
            <a:r>
              <a:rPr kumimoji="0" lang="es-419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Capa de enlace de datos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Objetivo del módulo</a:t>
            </a:r>
            <a:r>
              <a:rPr kumimoji="0" lang="es-419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:Explique cómo el control de acceso a medios en la capa de enlace de datos admite la comunicación a través de redes</a:t>
            </a:r>
            <a:r>
              <a:rPr kumimoji="0" lang="es-419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74E1EB-2DBE-496F-B0B0-6C44227D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653368"/>
              </p:ext>
            </p:extLst>
          </p:nvPr>
        </p:nvGraphicFramePr>
        <p:xfrm>
          <a:off x="457677" y="2152014"/>
          <a:ext cx="7826240" cy="21923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13120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3913120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93684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Título del tema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Objetivo del tema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783639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Propósito de la capa de enlace de datos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Describa el objetivo y la función de la capa de enlace de datos en la preparación de comunicaciones para su transmisión por medios específicos.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512112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Topologías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 las características de los métodos de control de acceso a medios en las topologías de WAN y LAN.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  <a:tr h="602922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Trama de enlace de datos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Describa las características y las funciones de la trama de enlace de datos.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372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119238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244338"/>
            <a:ext cx="7598042" cy="1473462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6.1 Propósito de la capa de enlace de datos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Propósito de la capa de enlace de datos</a:t>
            </a:r>
            <a:br>
              <a:rPr lang="en-US" dirty="0"/>
            </a:br>
            <a:r>
              <a:rPr lang="es-419" sz="2400"/>
              <a:t>Capa de enlace de datos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4140028" cy="3073946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La capa enlace de datos es responsable de las comunicaciones entre las tarjetas de interfaz de red del dispositivo final.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Permite que los protocolos de capa superior accedan a los medios de capa física y encapsula los paquetes de capa 3 (IPv4 e IPv6) en tramas de capa 2.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También realiza la detección de errores y rechaza las tramas corruptas.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A2775E-EEA2-B340-AC65-D029824E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746" y="1046747"/>
            <a:ext cx="3823810" cy="201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Propósito de la capa de enlace de datos</a:t>
            </a:r>
            <a:br>
              <a:rPr lang="en-US" dirty="0"/>
            </a:br>
            <a:r>
              <a:rPr lang="es-419" sz="2400"/>
              <a:t>subcapas de enlace de datos IEEE 802 LAN / MAN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4" y="855419"/>
            <a:ext cx="4305820" cy="3683530"/>
          </a:xfrm>
        </p:spPr>
        <p:txBody>
          <a:bodyPr/>
          <a:lstStyle/>
          <a:p>
            <a:pPr marL="0" indent="0" algn="l" rtl="0"/>
            <a:r>
              <a:rPr lang="es-419" sz="1600" dirty="0">
                <a:solidFill>
                  <a:srgbClr val="000000"/>
                </a:solidFill>
              </a:rPr>
              <a:t>Los estándares IEEE 802 LAN/MAN son específicos para el tipo de red (Ethernet, WLAN, WPAN, etc.).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 rtl="0"/>
            <a:r>
              <a:rPr lang="es-419" sz="1600" dirty="0">
                <a:solidFill>
                  <a:srgbClr val="000000"/>
                </a:solidFill>
              </a:rPr>
              <a:t>La capa de enlace de datos consta de dos subcapas. </a:t>
            </a:r>
            <a:r>
              <a:rPr lang="es-419" sz="1600" b="1" dirty="0">
                <a:solidFill>
                  <a:srgbClr val="000000"/>
                </a:solidFill>
              </a:rPr>
              <a:t>Control de enlaces lógicos (LLC)</a:t>
            </a:r>
            <a:r>
              <a:rPr lang="es-419" sz="1600" dirty="0">
                <a:solidFill>
                  <a:srgbClr val="000000"/>
                </a:solidFill>
              </a:rPr>
              <a:t> y </a:t>
            </a:r>
            <a:r>
              <a:rPr lang="es-419" sz="1600" b="1" dirty="0">
                <a:solidFill>
                  <a:srgbClr val="000000"/>
                </a:solidFill>
              </a:rPr>
              <a:t>Control de acceso a medios (MAC). </a:t>
            </a:r>
          </a:p>
          <a:p>
            <a:pPr marL="489010" lvl="2" indent="-342900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La subcapa LLC se comunica entre el software de red en las capas superiores y el hardware del dispositivo en las capas inferiores.</a:t>
            </a:r>
          </a:p>
          <a:p>
            <a:pPr marL="489010" lvl="2" indent="-342900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La subcapa MAC es responsable de la encapsulación de datos y el control de acceso a los medios.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482E20-85AC-4A71-B6F1-35D714F52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783" y="855419"/>
            <a:ext cx="4640217" cy="368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3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Propósito de la capa de enlace de datos</a:t>
            </a:r>
            <a:br>
              <a:rPr lang="en-US" dirty="0"/>
            </a:br>
            <a:r>
              <a:rPr lang="es-419" sz="2400"/>
              <a:t>Proporciona acceso a los medios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7913516" cy="3073946"/>
          </a:xfrm>
        </p:spPr>
        <p:txBody>
          <a:bodyPr/>
          <a:lstStyle/>
          <a:p>
            <a:pPr marL="0" indent="0" algn="l" rtl="0"/>
            <a:r>
              <a:rPr lang="es-419" dirty="0">
                <a:solidFill>
                  <a:srgbClr val="000000"/>
                </a:solidFill>
              </a:rPr>
              <a:t>Los paquetes intercambiados entre nodos pueden experimentar numerosas capas de enlace de datos y transiciones de medios.</a:t>
            </a: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0" indent="0" algn="l" rtl="0"/>
            <a:r>
              <a:rPr lang="es-419" dirty="0">
                <a:solidFill>
                  <a:srgbClr val="000000"/>
                </a:solidFill>
              </a:rPr>
              <a:t>En cada salto a lo largo de la ruta, un router realiza cuatro funciones básicas de Capa 2: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Acepta una trama del medio de red.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Desencapsula la trama para exponer el paquete encapsulado.</a:t>
            </a:r>
          </a:p>
          <a:p>
            <a:pPr marL="415985" lvl="1" indent="-342900" rtl="0"/>
            <a:r>
              <a:rPr lang="es-419" sz="1600" dirty="0">
                <a:solidFill>
                  <a:srgbClr val="000000"/>
                </a:solidFill>
              </a:rPr>
              <a:t>Vuelve a encapsular el paquete en una nueva trama.</a:t>
            </a:r>
          </a:p>
          <a:p>
            <a:pPr marL="415985" lvl="1" indent="-342900" rtl="0"/>
            <a:r>
              <a:rPr lang="es-419" sz="1600" dirty="0">
                <a:solidFill>
                  <a:srgbClr val="000000"/>
                </a:solidFill>
              </a:rPr>
              <a:t>Reenvía la nueva trama en el medio del siguiente segmento de red.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7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3E1FC63F-1738-4F20-B656-0C076A42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8"/>
          </a:xfrm>
        </p:spPr>
        <p:txBody>
          <a:bodyPr/>
          <a:lstStyle/>
          <a:p>
            <a:pPr rtl="0"/>
            <a:r>
              <a:rPr lang="es-419" sz="1600"/>
              <a:t>Propósito de la capa de enlace de datos</a:t>
            </a:r>
            <a:br>
              <a:rPr lang="en-US" dirty="0"/>
            </a:br>
            <a:r>
              <a:rPr lang="es-419" sz="2400"/>
              <a:t>Estándares de la capa de enlace de datos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3746328" cy="3073946"/>
          </a:xfrm>
        </p:spPr>
        <p:txBody>
          <a:bodyPr/>
          <a:lstStyle/>
          <a:p>
            <a:pPr marL="0" indent="0" algn="l" rtl="0"/>
            <a:r>
              <a:rPr lang="es-419" dirty="0">
                <a:solidFill>
                  <a:srgbClr val="000000"/>
                </a:solidFill>
              </a:rPr>
              <a:t>Los protocolos de capa de enlace de datos los definen las organizaciones de ingeniería: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Institute for Electrical and Electronic Engineers (IEEE).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International Telecommunications Union (ITU).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International Organizations for Standardization (ISO).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American National Standards Institute (ANSI).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E48A9C-7AC9-4385-99A6-E88DD132E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55419"/>
            <a:ext cx="4055062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6.2 Topologías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Topologías</a:t>
            </a:r>
            <a:br>
              <a:rPr lang="en-US" dirty="0"/>
            </a:br>
            <a:r>
              <a:rPr lang="es-419" sz="2400"/>
              <a:t>Topologías Físicas y Lógicas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 rtl="0"/>
            <a:r>
              <a:rPr lang="es-419" sz="1800">
                <a:solidFill>
                  <a:srgbClr val="000000"/>
                </a:solidFill>
              </a:rPr>
              <a:t>La topología de una red es la disposición y relación de los dispositivos de red y las interconexiones entre ellos.</a:t>
            </a:r>
          </a:p>
          <a:p>
            <a:pPr marL="0" indent="0" algn="l"/>
            <a:endParaRPr lang="en-US" sz="1800" dirty="0">
              <a:solidFill>
                <a:srgbClr val="000000"/>
              </a:solidFill>
            </a:endParaRPr>
          </a:p>
          <a:p>
            <a:pPr marL="0" indent="0" algn="l" rtl="0"/>
            <a:r>
              <a:rPr lang="es-419" sz="1800">
                <a:solidFill>
                  <a:srgbClr val="000000"/>
                </a:solidFill>
              </a:rPr>
              <a:t>Existen dos tipos de topologías utilizadas al describir redes: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800" b="1">
                <a:solidFill>
                  <a:srgbClr val="000000"/>
                </a:solidFill>
              </a:rPr>
              <a:t>Topología física </a:t>
            </a:r>
            <a:r>
              <a:rPr lang="es-419" sz="1800">
                <a:solidFill>
                  <a:srgbClr val="000000"/>
                </a:solidFill>
              </a:rPr>
              <a:t>: muestra las conexiones físicas y cómo los dispositivos están interconectados. 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800" b="1">
                <a:solidFill>
                  <a:srgbClr val="000000"/>
                </a:solidFill>
              </a:rPr>
              <a:t>Topología lógica </a:t>
            </a:r>
            <a:r>
              <a:rPr lang="es-419" sz="1800">
                <a:solidFill>
                  <a:srgbClr val="000000"/>
                </a:solidFill>
              </a:rPr>
              <a:t>: identifica las conexiones virtuales entre dispositivos mediante interfaces de dispositivos y esquemas de direccionamiento IP.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50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Topologías</a:t>
            </a:r>
            <a:br>
              <a:rPr lang="en-US" dirty="0"/>
            </a:br>
            <a:r>
              <a:rPr lang="es-419" sz="2400"/>
              <a:t>Topologías WAN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943508"/>
            <a:ext cx="8280400" cy="2804664"/>
          </a:xfrm>
        </p:spPr>
        <p:txBody>
          <a:bodyPr/>
          <a:lstStyle/>
          <a:p>
            <a:pPr marL="0" indent="0" algn="l" rtl="0"/>
            <a:r>
              <a:rPr lang="es-419" sz="1800">
                <a:solidFill>
                  <a:srgbClr val="000000"/>
                </a:solidFill>
              </a:rPr>
              <a:t>Existen tres topologías WAN físicas comunes: 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800" b="1">
                <a:solidFill>
                  <a:srgbClr val="000000"/>
                </a:solidFill>
              </a:rPr>
              <a:t>Punto a punto</a:t>
            </a:r>
            <a:r>
              <a:rPr lang="es-419" sz="1800">
                <a:solidFill>
                  <a:srgbClr val="000000"/>
                </a:solidFill>
              </a:rPr>
              <a:t> : la topología WAN más simple y común. Consiste en un enlace permanente entre dos puntos finales.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800" b="1">
                <a:solidFill>
                  <a:srgbClr val="000000"/>
                </a:solidFill>
              </a:rPr>
              <a:t>Hub and spoke </a:t>
            </a:r>
            <a:r>
              <a:rPr lang="es-419" sz="1800">
                <a:solidFill>
                  <a:srgbClr val="000000"/>
                </a:solidFill>
              </a:rPr>
              <a:t>– similar a una topología en estrella donde un sitio central interconecta sitios de sucursal a través de enlaces punto a punto.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800" b="1">
                <a:solidFill>
                  <a:srgbClr val="000000"/>
                </a:solidFill>
              </a:rPr>
              <a:t>Malla</a:t>
            </a:r>
            <a:r>
              <a:rPr lang="es-419" sz="1800">
                <a:solidFill>
                  <a:srgbClr val="000000"/>
                </a:solidFill>
              </a:rPr>
              <a:t> – proporciona alta disponibilidad pero requiere que cada sistema final esté conectado a cualquier otro sistema final.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65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Topologías</a:t>
            </a:r>
            <a:br>
              <a:rPr lang="en-US" dirty="0"/>
            </a:br>
            <a:r>
              <a:rPr lang="es-419" sz="2400"/>
              <a:t>Topología WAN de punto a punto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1536700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>
                <a:solidFill>
                  <a:srgbClr val="000000"/>
                </a:solidFill>
              </a:rPr>
              <a:t>Las topologías físicas punto a punto conectan directamente dos nodos.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>
                <a:solidFill>
                  <a:srgbClr val="000000"/>
                </a:solidFill>
              </a:rPr>
              <a:t>Es posible que los nodos no compartan los medios con otros hosts.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>
                <a:solidFill>
                  <a:srgbClr val="000000"/>
                </a:solidFill>
              </a:rPr>
              <a:t>Debido a que todas las tramas de los medios sólo pueden viajar hacia o desde los dos nodos, los protocolos WAN punto a punto pueden ser muy simples.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38DFB8-7E4C-49CD-931F-4C4AC9613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0" y="2874963"/>
            <a:ext cx="6666667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9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50629"/>
            <a:ext cx="9144000" cy="757551"/>
          </a:xfrm>
        </p:spPr>
        <p:txBody>
          <a:bodyPr/>
          <a:lstStyle/>
          <a:p>
            <a:r>
              <a:rPr lang="es-419" dirty="0"/>
              <a:t>Materiales para el instructor: Guía de planificación del Módulo 6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808179"/>
            <a:ext cx="8483254" cy="3747195"/>
          </a:xfrm>
        </p:spPr>
        <p:txBody>
          <a:bodyPr/>
          <a:lstStyle/>
          <a:p>
            <a:pPr marL="0" indent="0">
              <a:buNone/>
            </a:pPr>
            <a:r>
              <a:rPr lang="es-419" dirty="0"/>
              <a:t>Este documento de PowerPoint se divide en dos partes: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419" dirty="0"/>
              <a:t>Guía de planificación del instructor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419" dirty="0"/>
              <a:t>Información para ayudarlo a familiarizarse con el módulo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419" dirty="0"/>
              <a:t>Material didáctico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419" dirty="0"/>
              <a:t>Presentación de la clase del instructor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419" dirty="0"/>
              <a:t>Diapositivas opcionales que puede usar en el aula</a:t>
            </a:r>
          </a:p>
          <a:p>
            <a:pPr lvl="1"/>
            <a:r>
              <a:rPr lang="es-419" dirty="0"/>
              <a:t>Comienza en la diapositiva # 9</a:t>
            </a:r>
          </a:p>
          <a:p>
            <a:pPr marL="142875" lvl="1" indent="0">
              <a:buNone/>
            </a:pPr>
            <a:r>
              <a:rPr lang="es-419" sz="1600" b="1" dirty="0"/>
              <a:t>Nota: </a:t>
            </a:r>
            <a:r>
              <a:rPr lang="es-419" sz="1600" dirty="0"/>
              <a:t>Elimine la Guía de planificación de esta presentación antes de compartirla con alguien.</a:t>
            </a:r>
          </a:p>
          <a:p>
            <a:pPr marL="0" indent="0">
              <a:buNone/>
            </a:pPr>
            <a:r>
              <a:rPr lang="es-419" sz="1600" b="1" dirty="0">
                <a:solidFill>
                  <a:schemeClr val="accent4"/>
                </a:solidFill>
              </a:rPr>
              <a:t>Para obtener ayuda y recursos adicionales, vaya a la página de inicio del instructor y a los recursos del curso para este curso. También puede visitar el sitio de desarrollo profesional en netacad.com, la página oficial de Facebook de Cisco Networking Academy o el grupo Instructor Only FB.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9284762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Topologías</a:t>
            </a:r>
            <a:br>
              <a:rPr lang="en-US" dirty="0"/>
            </a:br>
            <a:r>
              <a:rPr lang="es-419" sz="2400"/>
              <a:t>Topologías LAN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40" y="826265"/>
            <a:ext cx="4047061" cy="3613533"/>
          </a:xfrm>
        </p:spPr>
        <p:txBody>
          <a:bodyPr/>
          <a:lstStyle/>
          <a:p>
            <a:pPr marL="0" indent="0" algn="l" rtl="0"/>
            <a:r>
              <a:rPr lang="es-419" sz="1600">
                <a:solidFill>
                  <a:srgbClr val="000000"/>
                </a:solidFill>
              </a:rPr>
              <a:t>Los dispositivos finales de las LAN suelen estar interconectados mediante una topología de estrella o estrella extendida. Las topologías estrella y de estrella extendida son fáciles de instalar, muy escalables y fáciles de solucionar.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 rtl="0"/>
            <a:r>
              <a:rPr lang="es-419" sz="1600">
                <a:solidFill>
                  <a:srgbClr val="000000"/>
                </a:solidFill>
              </a:rPr>
              <a:t>Las tecnologías Early Ethernet y Token Ring heredado proporcionan dos topologías adicionales: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 b="1">
                <a:solidFill>
                  <a:srgbClr val="000000"/>
                </a:solidFill>
              </a:rPr>
              <a:t>Bus</a:t>
            </a:r>
            <a:r>
              <a:rPr lang="es-419" sz="1600">
                <a:solidFill>
                  <a:srgbClr val="000000"/>
                </a:solidFill>
              </a:rPr>
              <a:t> – Todos los sistemas finales se encadenan entre sí y terminan de algún modo en cada extremo.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 b="1">
                <a:solidFill>
                  <a:srgbClr val="000000"/>
                </a:solidFill>
              </a:rPr>
              <a:t>Anillo </a:t>
            </a:r>
            <a:r>
              <a:rPr lang="es-419" sz="1600">
                <a:solidFill>
                  <a:srgbClr val="000000"/>
                </a:solidFill>
              </a:rPr>
              <a:t>: Cada sistema final está conectado a sus respectivos vecinos para formar un anillo.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75D65E-B72F-4095-958C-B321F7C577A5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501" y="681400"/>
            <a:ext cx="4820059" cy="378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0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r>
              <a:rPr lang="es-419" sz="1600"/>
              <a:t>Topologías</a:t>
            </a:r>
            <a:br>
              <a:rPr lang="en-US" dirty="0"/>
            </a:br>
            <a:r>
              <a:rPr lang="es-419" sz="2400"/>
              <a:t>Comunicación dúplex medio y completo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 rtl="0"/>
            <a:r>
              <a:rPr lang="es-419" sz="1600" b="1">
                <a:solidFill>
                  <a:srgbClr val="000000"/>
                </a:solidFill>
              </a:rPr>
              <a:t>Comunicación semidúplex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Solo permite que un dispositivo envíe o reciba a la vez en un medio compartido.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Se utiliza en WLAN y topologías de bus heredadas con hubs Ethernet.</a:t>
            </a:r>
          </a:p>
          <a:p>
            <a:pPr marL="0" indent="0" algn="l"/>
            <a:endParaRPr lang="en-US" sz="1600" b="1" dirty="0">
              <a:solidFill>
                <a:srgbClr val="000000"/>
              </a:solidFill>
            </a:endParaRPr>
          </a:p>
          <a:p>
            <a:pPr marL="0" indent="0" algn="l" rtl="0"/>
            <a:r>
              <a:rPr lang="es-419" sz="1600" b="1">
                <a:solidFill>
                  <a:srgbClr val="000000"/>
                </a:solidFill>
              </a:rPr>
              <a:t>Comunicación dúplex completo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Permite que ambos dispositivos transmitan y reciban simultáneamente en un medio compartido.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Los switches Ethernet funcionan en modo full-duplex.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03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r>
              <a:rPr lang="es-419" sz="1600"/>
              <a:t>Topologías</a:t>
            </a:r>
            <a:br>
              <a:rPr lang="en-US" dirty="0"/>
            </a:br>
            <a:r>
              <a:rPr lang="es-419" sz="2400"/>
              <a:t>Métodos de control de acceso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 rtl="0"/>
            <a:r>
              <a:rPr lang="es-419" sz="1600" b="1">
                <a:solidFill>
                  <a:srgbClr val="000000"/>
                </a:solidFill>
              </a:rPr>
              <a:t>Acceso basado en la contención</a:t>
            </a:r>
          </a:p>
          <a:p>
            <a:pPr marL="73085" lvl="1" indent="0" rtl="0">
              <a:buNone/>
            </a:pPr>
            <a:r>
              <a:rPr lang="es-419" sz="1600">
                <a:solidFill>
                  <a:srgbClr val="000000"/>
                </a:solidFill>
              </a:rPr>
              <a:t>Todos los nodos que operan en semidúplex, compitiendo por el uso del medio. Pueden citarse como ejemplo:</a:t>
            </a:r>
          </a:p>
          <a:p>
            <a:pPr marL="489010" lvl="2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Carrier sense multiple access with collision detection (CSMA/CD) como se usa en Ethernet de topología de bus heredada.</a:t>
            </a:r>
          </a:p>
          <a:p>
            <a:pPr marL="489010" lvl="2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Carrier sense multiple access with collision avoidance (CSMA/CA) como se usa en LAN inalámbricas.</a:t>
            </a:r>
          </a:p>
          <a:p>
            <a:pPr marL="146110" lvl="2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 rtl="0"/>
            <a:r>
              <a:rPr lang="es-419" sz="1600" b="1">
                <a:solidFill>
                  <a:srgbClr val="000000"/>
                </a:solidFill>
              </a:rPr>
              <a:t>Acceso controlado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Acceso determinista donde cada nodo tiene su propio tiempo en el medio.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Se utiliza en redes heredadas como Token Ring y ARCNET.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56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r>
              <a:rPr lang="es-419" sz="1600"/>
              <a:t>Topologías</a:t>
            </a:r>
            <a:br>
              <a:rPr lang="en-US" dirty="0"/>
            </a:br>
            <a:r>
              <a:rPr lang="es-419" sz="2400"/>
              <a:t>Acceso basado en la contención – CSMA/CD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49"/>
            <a:ext cx="8280400" cy="3393731"/>
          </a:xfrm>
        </p:spPr>
        <p:txBody>
          <a:bodyPr/>
          <a:lstStyle/>
          <a:p>
            <a:pPr marL="0" indent="0" algn="l" rtl="0"/>
            <a:r>
              <a:rPr lang="es-419" sz="1600" b="1">
                <a:solidFill>
                  <a:srgbClr val="000000"/>
                </a:solidFill>
              </a:rPr>
              <a:t>CSMA/CD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Utilizado por LAN Ethernet heredadas.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Funciona en modo semidúplex, donde solo un dispositivo envía o recibe a la vez.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Utiliza un proceso de detección de colisión para controlar cuándo puede enviar un dispositivo y qué sucede si varios dispositivos envían al mismo tiempo.</a:t>
            </a:r>
          </a:p>
          <a:p>
            <a:pPr marL="73085" lvl="1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73085" lvl="1" indent="0" rtl="0">
              <a:buNone/>
            </a:pPr>
            <a:r>
              <a:rPr lang="es-419" sz="1600" b="1">
                <a:solidFill>
                  <a:srgbClr val="000000"/>
                </a:solidFill>
              </a:rPr>
              <a:t>Proceso de detección de colisiones CSMA/CD</a:t>
            </a:r>
            <a:r>
              <a:rPr lang="es-419" sz="1600">
                <a:solidFill>
                  <a:srgbClr val="000000"/>
                </a:solidFill>
              </a:rPr>
              <a:t>:</a:t>
            </a:r>
          </a:p>
          <a:p>
            <a:pPr marL="489010" lvl="2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Los dispositivos que transmiten simultáneamente provocarán una colisión de señal en el medio compartido.</a:t>
            </a:r>
          </a:p>
          <a:p>
            <a:pPr marL="489010" lvl="2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Los dispositivos detectan la colisión.</a:t>
            </a:r>
          </a:p>
          <a:p>
            <a:pPr marL="489010" lvl="2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Los dispositivos esperan un período aleatorio de tiempo y retransmiten datos.</a:t>
            </a:r>
          </a:p>
          <a:p>
            <a:pPr marL="146110" lvl="2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02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r>
              <a:rPr lang="es-419" sz="1600"/>
              <a:t>Topologías</a:t>
            </a:r>
            <a:br>
              <a:rPr lang="en-US" dirty="0"/>
            </a:br>
            <a:r>
              <a:rPr lang="es-419" sz="2400"/>
              <a:t>Acceso basado en la contención – CSMA/CA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 rtl="0"/>
            <a:r>
              <a:rPr lang="es-419" sz="1600" b="1">
                <a:solidFill>
                  <a:srgbClr val="000000"/>
                </a:solidFill>
              </a:rPr>
              <a:t>CSMA/CA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Utilizado por WLAN IEEE 802.11.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Funciona en modo semidúplex donde solo un dispositivo envía o recibe a la vez.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Utiliza un proceso de prevención de colisiones para determinar cuándo puede enviar un dispositivo y qué sucede si varios dispositivos envían al mismo tiempo.</a:t>
            </a:r>
          </a:p>
          <a:p>
            <a:pPr marL="73085" lvl="1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lvl="1" indent="0" defTabSz="457105" rtl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es-419" sz="1600" b="1">
                <a:solidFill>
                  <a:srgbClr val="000000"/>
                </a:solidFill>
              </a:rPr>
              <a:t>Proceso de prevención de colisiones CSMA/CA</a:t>
            </a:r>
            <a:r>
              <a:rPr lang="es-419" sz="1600">
                <a:solidFill>
                  <a:srgbClr val="000000"/>
                </a:solidFill>
              </a:rPr>
              <a:t>: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Al transmitir, los dispositivos también incluyen la duración de tiempo necesaria para la transmisión.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Otros dispositivos del medio compartido reciben la información de duración del tiempo y saben cuánto tiempo el medio no estará disponible.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35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6.3 Trama del enlace de datos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391011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Trama de enlace de datos</a:t>
            </a:r>
            <a:br>
              <a:rPr lang="en-US" dirty="0"/>
            </a:br>
            <a:r>
              <a:rPr lang="es-419" sz="2400"/>
              <a:t>La trama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F0493-B526-DE4A-B220-F79C82C4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02311"/>
            <a:ext cx="8280057" cy="3505566"/>
          </a:xfrm>
        </p:spPr>
        <p:txBody>
          <a:bodyPr/>
          <a:lstStyle/>
          <a:p>
            <a:pPr marL="0" indent="0" algn="l" rtl="0"/>
            <a:r>
              <a:rPr lang="es-419" sz="1600" dirty="0">
                <a:solidFill>
                  <a:srgbClr val="000000"/>
                </a:solidFill>
              </a:rPr>
              <a:t>Los datos son encapsulados por la capa de enlace de datos con un encabezado y un remolque para formar una trama.</a:t>
            </a:r>
          </a:p>
          <a:p>
            <a:pPr marL="0" indent="0" algn="l" rtl="0"/>
            <a:r>
              <a:rPr lang="es-419" sz="1600" dirty="0">
                <a:solidFill>
                  <a:srgbClr val="000000"/>
                </a:solidFill>
              </a:rPr>
              <a:t>Una trama de enlace de datos consta de tres partes: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Encabezado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Datos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Tráiler</a:t>
            </a:r>
          </a:p>
          <a:p>
            <a:pPr marL="0" lvl="1" indent="0" defTabSz="457105" rtl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es-419" sz="1600" dirty="0">
                <a:solidFill>
                  <a:srgbClr val="000000"/>
                </a:solidFill>
              </a:rPr>
              <a:t>Los campos del encabezado y del remolque varían según el protocolo de capa de enlace de datos.</a:t>
            </a: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lvl="1" indent="0" defTabSz="457105" rtl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es-419" sz="1600" dirty="0">
                <a:solidFill>
                  <a:srgbClr val="000000"/>
                </a:solidFill>
              </a:rPr>
              <a:t>La cantidad de información de control que se lleva en la trama varía según la información de control de acceso y la topología lógica.</a:t>
            </a:r>
          </a:p>
        </p:txBody>
      </p:sp>
    </p:spTree>
    <p:extLst>
      <p:ext uri="{BB962C8B-B14F-4D97-AF65-F5344CB8AC3E}">
        <p14:creationId xmlns:p14="http://schemas.microsoft.com/office/powerpoint/2010/main" val="39457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Trama del enlace de datos</a:t>
            </a:r>
            <a:br>
              <a:rPr lang="en-US" dirty="0"/>
            </a:br>
            <a:r>
              <a:rPr lang="es-419" sz="2400"/>
              <a:t>Campos de trama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D7B87715-3E1C-4D1E-9428-D7A3628B19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0514272"/>
              </p:ext>
            </p:extLst>
          </p:nvPr>
        </p:nvGraphicFramePr>
        <p:xfrm>
          <a:off x="474662" y="2749860"/>
          <a:ext cx="8237366" cy="1828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847">
                  <a:extLst>
                    <a:ext uri="{9D8B030D-6E8A-4147-A177-3AD203B41FA5}">
                      <a16:colId xmlns:a16="http://schemas.microsoft.com/office/drawing/2014/main" val="3729139006"/>
                    </a:ext>
                  </a:extLst>
                </a:gridCol>
                <a:gridCol w="5735519">
                  <a:extLst>
                    <a:ext uri="{9D8B030D-6E8A-4147-A177-3AD203B41FA5}">
                      <a16:colId xmlns:a16="http://schemas.microsoft.com/office/drawing/2014/main" val="19889134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/>
                      <a:r>
                        <a:rPr lang="es-419" sz="110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10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76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s-419" sz="1100" dirty="0">
                          <a:solidFill>
                            <a:srgbClr val="000000"/>
                          </a:solidFill>
                        </a:rPr>
                        <a:t>Trama de Inicio y Alto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100" dirty="0">
                          <a:solidFill>
                            <a:srgbClr val="000000"/>
                          </a:solidFill>
                        </a:rPr>
                        <a:t>Identifica el inicio y el final de la trama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54457"/>
                  </a:ext>
                </a:extLst>
              </a:tr>
              <a:tr h="170900">
                <a:tc>
                  <a:txBody>
                    <a:bodyPr/>
                    <a:lstStyle/>
                    <a:p>
                      <a:pPr rtl="0"/>
                      <a:r>
                        <a:rPr lang="es-419" sz="1100">
                          <a:solidFill>
                            <a:srgbClr val="000000"/>
                          </a:solidFill>
                        </a:rPr>
                        <a:t>Direccionamiento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100">
                          <a:solidFill>
                            <a:srgbClr val="000000"/>
                          </a:solidFill>
                        </a:rPr>
                        <a:t>Indica los nodos de origen y destino.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5172"/>
                  </a:ext>
                </a:extLst>
              </a:tr>
              <a:tr h="201380">
                <a:tc>
                  <a:txBody>
                    <a:bodyPr/>
                    <a:lstStyle/>
                    <a:p>
                      <a:pPr rtl="0"/>
                      <a:r>
                        <a:rPr lang="es-419" sz="1100">
                          <a:solidFill>
                            <a:srgbClr val="000000"/>
                          </a:solidFill>
                        </a:rP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100">
                          <a:solidFill>
                            <a:srgbClr val="000000"/>
                          </a:solidFill>
                        </a:rPr>
                        <a:t>Identifica el protocolo de capa 3 encapsulado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046"/>
                  </a:ext>
                </a:extLst>
              </a:tr>
              <a:tr h="174195">
                <a:tc>
                  <a:txBody>
                    <a:bodyPr/>
                    <a:lstStyle/>
                    <a:p>
                      <a:pPr rtl="0"/>
                      <a:r>
                        <a:rPr lang="es-419" sz="1100">
                          <a:solidFill>
                            <a:srgbClr val="000000"/>
                          </a:solidFill>
                        </a:rPr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100">
                          <a:solidFill>
                            <a:srgbClr val="000000"/>
                          </a:solidFill>
                        </a:rPr>
                        <a:t>Identifica los servicios de control de flujo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07787"/>
                  </a:ext>
                </a:extLst>
              </a:tr>
              <a:tr h="274011">
                <a:tc>
                  <a:txBody>
                    <a:bodyPr/>
                    <a:lstStyle/>
                    <a:p>
                      <a:pPr rtl="0"/>
                      <a:r>
                        <a:rPr lang="es-419" sz="1100">
                          <a:solidFill>
                            <a:srgbClr val="000000"/>
                          </a:solidFill>
                        </a:rPr>
                        <a:t>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100" dirty="0">
                          <a:solidFill>
                            <a:srgbClr val="000000"/>
                          </a:solidFill>
                        </a:rPr>
                        <a:t>Contiene la carga útil de la trama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454272"/>
                  </a:ext>
                </a:extLst>
              </a:tr>
              <a:tr h="185728">
                <a:tc>
                  <a:txBody>
                    <a:bodyPr/>
                    <a:lstStyle/>
                    <a:p>
                      <a:pPr rtl="0"/>
                      <a:r>
                        <a:rPr lang="es-419" sz="1100">
                          <a:solidFill>
                            <a:srgbClr val="000000"/>
                          </a:solidFill>
                        </a:rPr>
                        <a:t>Detección de errores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100">
                          <a:solidFill>
                            <a:srgbClr val="000000"/>
                          </a:solidFill>
                        </a:rPr>
                        <a:t>Se utiliza para determinar errores de transmisión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1731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98841DA-AE58-B547-A619-194872959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25" y="565149"/>
            <a:ext cx="5524833" cy="201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Trama de enlace de datos</a:t>
            </a:r>
            <a:br>
              <a:rPr lang="en-US" dirty="0"/>
            </a:br>
            <a:r>
              <a:rPr lang="es-419" sz="2400"/>
              <a:t>Direcciones de capa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F0493-B526-DE4A-B220-F79C82C4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02311"/>
            <a:ext cx="8280057" cy="1247000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También se conoce como una dirección física.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Contenido en el encabezado de la trama.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Se utiliza sólo para la entrega local de una trama en el enlace.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Actualizado por cada dispositivo que reenvía la trama.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C11CB4-FB7A-A44D-8693-5CADB4E74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644" y="2149311"/>
            <a:ext cx="4778709" cy="229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9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Trama de enlace de datos</a:t>
            </a:r>
            <a:br>
              <a:rPr lang="en-US" dirty="0"/>
            </a:br>
            <a:r>
              <a:rPr lang="es-419" sz="2400"/>
              <a:t>Tramas LAN y WAN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F0493-B526-DE4A-B220-F79C82C4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02311"/>
            <a:ext cx="8280057" cy="3505566"/>
          </a:xfrm>
        </p:spPr>
        <p:txBody>
          <a:bodyPr/>
          <a:lstStyle/>
          <a:p>
            <a:pPr marL="0" indent="0" algn="l" rtl="0"/>
            <a:r>
              <a:rPr lang="es-419">
                <a:solidFill>
                  <a:srgbClr val="000000"/>
                </a:solidFill>
              </a:rPr>
              <a:t>La topología lógica y los medios físicos determinan el protocolo de enlace de datos utilizado: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Ethernet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802.11 inalámbrico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Point-to-Point (PPP)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Control de enlace de datos de alto nivel (HDLC, High-Level Data Link Control)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Frame-Relay</a:t>
            </a: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0" indent="0" algn="l" rtl="0"/>
            <a:r>
              <a:rPr lang="es-419">
                <a:solidFill>
                  <a:srgbClr val="000000"/>
                </a:solidFill>
              </a:rPr>
              <a:t>Cada protocolo realiza control de acceso a medios para topologías lógicas específicas.</a:t>
            </a: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43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DBD329-AB20-664C-9697-486FE5CE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238"/>
            <a:ext cx="9144000" cy="609708"/>
          </a:xfrm>
        </p:spPr>
        <p:txBody>
          <a:bodyPr/>
          <a:lstStyle/>
          <a:p>
            <a:r>
              <a:rPr lang="es-419" dirty="0"/>
              <a:t>¿Qué esperar en este módulo?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EDE137-350D-6D47-BD51-750CD198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5" y="798945"/>
            <a:ext cx="8853286" cy="346366"/>
          </a:xfrm>
        </p:spPr>
        <p:txBody>
          <a:bodyPr/>
          <a:lstStyle/>
          <a:p>
            <a:r>
              <a:rPr lang="es-419" dirty="0"/>
              <a:t>Para facilitar el aprendizaje, se pueden incluir las siguientes características dentro de la GUI en este módulo: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16D99E5B-C561-CC4B-B793-94B31E924488}"/>
              </a:ext>
            </a:extLst>
          </p:cNvPr>
          <p:cNvGraphicFramePr>
            <a:graphicFrameLocks noGrp="1"/>
          </p:cNvGraphicFramePr>
          <p:nvPr/>
        </p:nvGraphicFramePr>
        <p:xfrm>
          <a:off x="291944" y="1368335"/>
          <a:ext cx="8557528" cy="3088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558">
                  <a:extLst>
                    <a:ext uri="{9D8B030D-6E8A-4147-A177-3AD203B41FA5}">
                      <a16:colId xmlns:a16="http://schemas.microsoft.com/office/drawing/2014/main" val="200107645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648404099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rtl="0"/>
                      <a:r>
                        <a:rPr lang="es-419" dirty="0"/>
                        <a:t>Característica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0602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rtl="0" fontAlgn="b"/>
                      <a:r>
                        <a:rPr lang="es-419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Animaciones.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/>
                        <a:t>Exponga a los aprendices a nuevas habilidades y conceptos.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35149"/>
                  </a:ext>
                </a:extLst>
              </a:tr>
              <a:tr h="37941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Videos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/>
                        <a:t>Exponga a los aprendices a nuevas habilidades y conceptos.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7650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Verifique su conocimiento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dirty="0"/>
                        <a:t>Pruebas en línea por tema, para ayudar a los estudiantes a medir la comprensión del contenido.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86054"/>
                  </a:ext>
                </a:extLst>
              </a:tr>
              <a:tr h="178145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Actividades interactivas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dirty="0"/>
                        <a:t>Una variedad de formatos para ayudar a los alumnos a medir la comprensión del contenido.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03549"/>
                  </a:ext>
                </a:extLst>
              </a:tr>
              <a:tr h="215293">
                <a:tc>
                  <a:txBody>
                    <a:bodyPr/>
                    <a:lstStyle/>
                    <a:p>
                      <a:pPr algn="l" rtl="0" fontAlgn="b"/>
                      <a:r>
                        <a:rPr lang="es-419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Verificador de sintaxis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Pequeñas simulaciones que exponen a los alumnos a la línea de comandos de Cisco para practicar habilidades de configuración.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31658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es-419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Actividad de PT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dirty="0"/>
                        <a:t>Actividades de simulación y modelado diseñadas para la exploración, adquisición, refuerzo y expansión de habilidades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3155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7365933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6.4 - Módulo de práctica y cuestionario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400">
                <a:latin typeface="Arial" charset="0"/>
              </a:rPr>
              <a:t>Práctica del módulo y cuestionario</a:t>
            </a:r>
            <a:br>
              <a:rPr lang="en-US" dirty="0">
                <a:latin typeface="Arial" charset="0"/>
              </a:rPr>
            </a:br>
            <a:r>
              <a:rPr lang="es-419">
                <a:latin typeface="Arial" charset="0"/>
              </a:rPr>
              <a:t>¿Qué aprendí en este módulo?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dirty="0"/>
              <a:t>La capa de enlace de datos del modelo OSI (Capa 2) prepara los datos de la red para la red física. </a:t>
            </a:r>
          </a:p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dirty="0"/>
              <a:t>La capa de enlace de datos es responsable de las comunicaciones de tarjeta de interfaz de red (NIC) a tarjeta de interfaz de red.</a:t>
            </a:r>
          </a:p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dirty="0"/>
              <a:t>La capa de enlace de datos IEEE 802 LAN/MAN consta de las dos subcapas siguientes: LLC y MAC. </a:t>
            </a:r>
          </a:p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dirty="0"/>
              <a:t>Los dos tipos de topologías utilizadas en redes LAN y WAN son físicas y lógicas. </a:t>
            </a:r>
          </a:p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dirty="0"/>
              <a:t>Tres tipos comunes de topologías WAN físicas son: punto a punto, concentrador y radial, y malla. </a:t>
            </a:r>
          </a:p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dirty="0"/>
              <a:t>Las comunicaciones semidúplex intercambian datos en una dirección a la vez. Full-duplex envía y recibe datos simultáneamente.</a:t>
            </a:r>
          </a:p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dirty="0"/>
              <a:t>En redes multiacceso basadas en contencion, todos los nodos funcionan en semidúplex.</a:t>
            </a:r>
          </a:p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dirty="0"/>
              <a:t>Ejemplos de métodos de acceso basados en contencion incluyen: CSMA/CD para LAN Ethernet de topología de bus y CSMA/CA para WLAN.</a:t>
            </a:r>
          </a:p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dirty="0"/>
              <a:t>La trama de enlace de datos tiene tres partes básicas: encabezado, datos y remolque.</a:t>
            </a:r>
          </a:p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dirty="0"/>
              <a:t>Los campos de trama incluyen: indicadores de inicio y parada de trama, direccionamiento, tipo, control, datos y detección de errores.</a:t>
            </a:r>
          </a:p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dirty="0"/>
              <a:t>Las direcciones de enlace de datos también se conocen como direcciones físicas.</a:t>
            </a:r>
          </a:p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dirty="0"/>
              <a:t>Las direcciones de enlace de datos sólo se utilizan para la entrega local de enlaces de tramas.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r>
              <a:rPr lang="es-419" sz="1400" dirty="0">
                <a:latin typeface="Arial" charset="0"/>
              </a:rPr>
              <a:t>Módulo 6: Capa de enlace de datos</a:t>
            </a:r>
            <a:br>
              <a:rPr lang="en-US" dirty="0">
                <a:latin typeface="Arial" charset="0"/>
              </a:rPr>
            </a:br>
            <a:r>
              <a:rPr lang="es-419" dirty="0">
                <a:latin typeface="Arial" charset="0"/>
              </a:rPr>
              <a:t>Nuevo Términos y Condiciones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2480B83-AF5E-4A70-B69B-F1E3A8FAC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78757"/>
              </p:ext>
            </p:extLst>
          </p:nvPr>
        </p:nvGraphicFramePr>
        <p:xfrm>
          <a:off x="99152" y="798513"/>
          <a:ext cx="8898797" cy="3992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72054">
                  <a:extLst>
                    <a:ext uri="{9D8B030D-6E8A-4147-A177-3AD203B41FA5}">
                      <a16:colId xmlns:a16="http://schemas.microsoft.com/office/drawing/2014/main" val="3270854437"/>
                    </a:ext>
                  </a:extLst>
                </a:gridCol>
                <a:gridCol w="4426743">
                  <a:extLst>
                    <a:ext uri="{9D8B030D-6E8A-4147-A177-3AD203B41FA5}">
                      <a16:colId xmlns:a16="http://schemas.microsoft.com/office/drawing/2014/main" val="1988644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>
                          <a:solidFill>
                            <a:srgbClr val="000000"/>
                          </a:solidFill>
                        </a:rPr>
                        <a:t>Logical Link Control (LLC)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>
                          <a:solidFill>
                            <a:srgbClr val="000000"/>
                          </a:solidFill>
                        </a:rPr>
                        <a:t>Medial Access Control (MAC)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>
                          <a:solidFill>
                            <a:srgbClr val="000000"/>
                          </a:solidFill>
                        </a:rPr>
                        <a:t>Institute of Electrical and Electronic Engineers (IEEE)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>
                          <a:solidFill>
                            <a:srgbClr val="000000"/>
                          </a:solidFill>
                        </a:rPr>
                        <a:t>International Telecommunications Union (ITU)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>
                          <a:solidFill>
                            <a:srgbClr val="000000"/>
                          </a:solidFill>
                        </a:rPr>
                        <a:t>International Organization for Standardization (ISO)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>
                          <a:solidFill>
                            <a:srgbClr val="000000"/>
                          </a:solidFill>
                        </a:rPr>
                        <a:t>American National Standards Institute (ANSI)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>
                          <a:solidFill>
                            <a:srgbClr val="000000"/>
                          </a:solidFill>
                        </a:rPr>
                        <a:t>Physical Topology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>
                          <a:solidFill>
                            <a:srgbClr val="000000"/>
                          </a:solidFill>
                        </a:rPr>
                        <a:t>Logical Topology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>
                          <a:solidFill>
                            <a:srgbClr val="000000"/>
                          </a:solidFill>
                        </a:rPr>
                        <a:t>Half-duplex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>
                          <a:solidFill>
                            <a:srgbClr val="000000"/>
                          </a:solidFill>
                        </a:rPr>
                        <a:t>Full-duplex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>
                          <a:solidFill>
                            <a:srgbClr val="000000"/>
                          </a:solidFill>
                        </a:rPr>
                        <a:t>CSMA/CD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>
                          <a:solidFill>
                            <a:srgbClr val="000000"/>
                          </a:solidFill>
                        </a:rPr>
                        <a:t>CSMA/CA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419" sz="1600" b="0">
                          <a:solidFill>
                            <a:srgbClr val="000000"/>
                          </a:solidFill>
                        </a:rPr>
                        <a:t>Cyclic Redundancy Check (CRC)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>
                          <a:solidFill>
                            <a:srgbClr val="000000"/>
                          </a:solidFill>
                        </a:rPr>
                        <a:t>Contention-based access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>
                          <a:solidFill>
                            <a:srgbClr val="000000"/>
                          </a:solidFill>
                        </a:rPr>
                        <a:t>Controlled access</a:t>
                      </a:r>
                    </a:p>
                    <a:p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7967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>
            <a:extLst>
              <a:ext uri="{FF2B5EF4-FFF2-40B4-BE49-F238E27FC236}">
                <a16:creationId xmlns:a16="http://schemas.microsoft.com/office/drawing/2014/main" id="{191FACFD-7764-1045-B78F-082A9422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85"/>
            <a:ext cx="9144000" cy="757238"/>
          </a:xfrm>
        </p:spPr>
        <p:txBody>
          <a:bodyPr/>
          <a:lstStyle/>
          <a:p>
            <a:pPr rtl="0"/>
            <a:r>
              <a:rPr lang="es-419" dirty="0"/>
              <a:t>¿Qué esperar en este módulo? (Cont.)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382832F2-C9A0-5644-AD5C-3E90BD34AAC5}"/>
              </a:ext>
            </a:extLst>
          </p:cNvPr>
          <p:cNvSpPr txBox="1">
            <a:spLocks/>
          </p:cNvSpPr>
          <p:nvPr/>
        </p:nvSpPr>
        <p:spPr bwMode="auto">
          <a:xfrm>
            <a:off x="106756" y="668963"/>
            <a:ext cx="8853286" cy="34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s-419" dirty="0"/>
              <a:t>Para facilitar el aprendizaje, los siguientes funciones pueden estar incluidas en este módulo: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B2112FCA-EF01-1642-B261-F8FFB699D8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756" y="1279280"/>
          <a:ext cx="8595235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65">
                  <a:extLst>
                    <a:ext uri="{9D8B030D-6E8A-4147-A177-3AD203B41FA5}">
                      <a16:colId xmlns:a16="http://schemas.microsoft.com/office/drawing/2014/main" val="3215831619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76475465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es-419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Característica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2797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es-419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Laboratorios prácticos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Labs diseñados para trabajar con equipo físico.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94367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Actividades de clase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Estos se encuentran en la página de Recursos para el instructor. Las actividades de clase están diseñadas para facilitar el aprendizaje, la discusión en clase y la colaboración.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66603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es-419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Cuestionarios de módulo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Auto-evaluaciones que integran conceptos y habilidades aprendidas a lo largo de los temas presentados en el módulo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02776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es-419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Resumen del módulo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dirty="0"/>
                        <a:t>Recapitula brevemente el contenido del módulo.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4628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9958257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>
            <a:extLst>
              <a:ext uri="{FF2B5EF4-FFF2-40B4-BE49-F238E27FC236}">
                <a16:creationId xmlns:a16="http://schemas.microsoft.com/office/drawing/2014/main" id="{2CD8E789-6984-3D4F-BA94-2CC19DD19E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757551"/>
          </a:xfrm>
        </p:spPr>
        <p:txBody>
          <a:bodyPr/>
          <a:lstStyle/>
          <a:p>
            <a:r>
              <a:rPr lang="es-419" dirty="0"/>
              <a:t>Verifique su conocimiento</a:t>
            </a:r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C84FFA85-DFBD-9C41-9F30-8DCC325817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5357" y="965201"/>
            <a:ext cx="8878570" cy="3643747"/>
          </a:xfrm>
        </p:spPr>
        <p:txBody>
          <a:bodyPr/>
          <a:lstStyle/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419" dirty="0"/>
              <a:t>Las actividades de Verifique su conocimiento están diseñadas para permitir que los estudiantes determinen rápidamente si comprenden el contenido para continuar con el curso, o si necesitan revisarlo.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419" dirty="0"/>
              <a:t>Las actividades de Verifique su conocimiento </a:t>
            </a:r>
            <a:r>
              <a:rPr lang="es-419" b="1" dirty="0"/>
              <a:t>no</a:t>
            </a:r>
            <a:r>
              <a:rPr lang="es-419" dirty="0"/>
              <a:t> afectan las calificaciones de los estudiantes.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419" dirty="0"/>
              <a:t>No hay diapositivas separadas para estas actividades en el PPT. Se enumeran en el área de notas de la diapositiva que aparece antes de estas actividades.</a:t>
            </a:r>
            <a:endParaRPr lang="en-US" dirty="0"/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515380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Módulo 6: Actividades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144065" y="798945"/>
            <a:ext cx="8695135" cy="348414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s-419" sz="1600" dirty="0"/>
              <a:t>¿Qué actividades están asociadas con este módulo?</a:t>
            </a:r>
            <a:endParaRPr lang="en-US" sz="1600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79094"/>
              </p:ext>
            </p:extLst>
          </p:nvPr>
        </p:nvGraphicFramePr>
        <p:xfrm>
          <a:off x="427595" y="1333040"/>
          <a:ext cx="8288809" cy="1421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1143">
                  <a:extLst>
                    <a:ext uri="{9D8B030D-6E8A-4147-A177-3AD203B41FA5}">
                      <a16:colId xmlns:a16="http://schemas.microsoft.com/office/drawing/2014/main" val="3156509146"/>
                    </a:ext>
                  </a:extLst>
                </a:gridCol>
                <a:gridCol w="4109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2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509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200" dirty="0"/>
                        <a:t>Página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200" dirty="0"/>
                        <a:t>Tipo de actividad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200" dirty="0"/>
                        <a:t>Nombre de la actividad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200" dirty="0"/>
                        <a:t>¿Opcional?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27">
                <a:tc>
                  <a:txBody>
                    <a:bodyPr/>
                    <a:lstStyle/>
                    <a:p>
                      <a:pPr algn="ctr" rtl="0"/>
                      <a:r>
                        <a:rPr lang="es-419" sz="1100"/>
                        <a:t>6.1.5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100" dirty="0"/>
                        <a:t>Verifique su conocimiento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100" dirty="0"/>
                        <a:t>Propósito de la capa de enlace de datos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100" dirty="0"/>
                        <a:t>Se recomienda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27">
                <a:tc>
                  <a:txBody>
                    <a:bodyPr/>
                    <a:lstStyle/>
                    <a:p>
                      <a:pPr algn="ctr" rtl="0"/>
                      <a:r>
                        <a:rPr lang="es-419" sz="1100"/>
                        <a:t>6.2.9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419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Verifique su conocimiento</a:t>
                      </a:r>
                      <a:endParaRPr kumimoji="0" lang="es-419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100" dirty="0"/>
                        <a:t>Topologías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419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Se recomienda</a:t>
                      </a:r>
                      <a:endParaRPr kumimoji="0" lang="es-419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27">
                <a:tc>
                  <a:txBody>
                    <a:bodyPr/>
                    <a:lstStyle/>
                    <a:p>
                      <a:pPr algn="ctr" rtl="0"/>
                      <a:r>
                        <a:rPr lang="es-419" sz="1100"/>
                        <a:t>6.3.5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419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Verifique su conocimiento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100" dirty="0"/>
                        <a:t>Trama de enlace de datos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419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Se recomienda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4527372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Módulo 6: Buenas Prácticas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798944"/>
            <a:ext cx="8853286" cy="4041019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30000"/>
              </a:spcBef>
              <a:buNone/>
            </a:pPr>
            <a:r>
              <a:rPr lang="es-419" sz="1300" dirty="0"/>
              <a:t>Antes de enseñar el Módulo 6, el instructor debe:</a:t>
            </a:r>
          </a:p>
          <a:p>
            <a:pPr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419" sz="1300" dirty="0"/>
              <a:t>Revisar las actividades y evaluaciones para este módulo.</a:t>
            </a:r>
          </a:p>
          <a:p>
            <a:pPr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419" sz="1300" dirty="0"/>
              <a:t>Intentar incluir tantas preguntas como sea posible para mantener a los estudiantes interesados durante la presentación en la clase.</a:t>
            </a:r>
          </a:p>
          <a:p>
            <a:pPr marL="0" indent="0">
              <a:lnSpc>
                <a:spcPct val="150000"/>
              </a:lnSpc>
              <a:spcBef>
                <a:spcPct val="30000"/>
              </a:spcBef>
              <a:buNone/>
            </a:pPr>
            <a:r>
              <a:rPr lang="es-419" sz="1300" dirty="0"/>
              <a:t>Tema 6.1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s-419" sz="1300" dirty="0"/>
              <a:t>Preguntar a los estudiantes o tenga una discusión en clase: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s-419" sz="1300" dirty="0"/>
              <a:t>Discuta las funciones de la capa de enlace de datos.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s-419" sz="1300" dirty="0"/>
              <a:t>¿Cuáles serían las consecuencias en los protocolos de la capa superior si no hubiera una capa de enlace de datos?</a:t>
            </a:r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s-419" sz="1300" dirty="0"/>
              <a:t>Tema 6.2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s-419" sz="1300" dirty="0"/>
              <a:t>Preguntar a los estudiantes o tenga una discusión en clase: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s-419" sz="1300" dirty="0"/>
              <a:t>¿Qué tipo de topología lógica utilizan en su red doméstica?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s-419" sz="1300" dirty="0"/>
              <a:t>¿Por qué CSMA / CA es más apropiado que CSMA / CD para redes inalámbricas?</a:t>
            </a:r>
            <a:endParaRPr lang="en-US" sz="13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3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931760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Módulo 6: Buenas Prácticas (Cont.)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946788"/>
            <a:ext cx="8853286" cy="4155319"/>
          </a:xfrm>
        </p:spPr>
        <p:txBody>
          <a:bodyPr/>
          <a:lstStyle/>
          <a:p>
            <a:pPr marL="0" indent="0" rtl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s-419" sz="1400" dirty="0"/>
              <a:t> </a:t>
            </a:r>
            <a:r>
              <a:rPr lang="es-419" sz="1600" dirty="0"/>
              <a:t>Tema 6.3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s-419" sz="1600" dirty="0"/>
              <a:t>Preguntar a los estudiantes o tenga una discusión en clase: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s-419" sz="1600" dirty="0"/>
              <a:t>Discuta la función de los seis campos de cuadro.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s-419" sz="1600" dirty="0"/>
              <a:t>¿Cuál es la dirección de Capa 2 de su computadora personal o laptop?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4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957605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Módulo 6: Capa de enlace de datos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Introducción a Redes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8629</TotalTime>
  <Words>2991</Words>
  <Application>Microsoft Macintosh PowerPoint</Application>
  <PresentationFormat>Presentación en pantalla (16:9)</PresentationFormat>
  <Paragraphs>394</Paragraphs>
  <Slides>33</Slides>
  <Notes>31</Notes>
  <HiddenSlides>8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Arial</vt:lpstr>
      <vt:lpstr>Calibri</vt:lpstr>
      <vt:lpstr>CiscoSans ExtraLight</vt:lpstr>
      <vt:lpstr>Wingdings</vt:lpstr>
      <vt:lpstr>Default Theme</vt:lpstr>
      <vt:lpstr>Módulo 6: Capa de enlace de datos</vt:lpstr>
      <vt:lpstr>Materiales para el instructor: Guía de planificación del Módulo 6</vt:lpstr>
      <vt:lpstr>¿Qué esperar en este módulo?</vt:lpstr>
      <vt:lpstr>¿Qué esperar en este módulo? (Cont.)</vt:lpstr>
      <vt:lpstr>Verifique su conocimiento</vt:lpstr>
      <vt:lpstr>Módulo 6: Actividades</vt:lpstr>
      <vt:lpstr>Módulo 6: Buenas Prácticas</vt:lpstr>
      <vt:lpstr>Módulo 6: Buenas Prácticas (Cont.)</vt:lpstr>
      <vt:lpstr>Módulo 6: Capa de enlace de datos</vt:lpstr>
      <vt:lpstr>Objetivos del módulo</vt:lpstr>
      <vt:lpstr>6.1 Propósito de la capa de enlace de datos</vt:lpstr>
      <vt:lpstr>Propósito de la capa de enlace de datos Capa de enlace de datos</vt:lpstr>
      <vt:lpstr>Propósito de la capa de enlace de datos subcapas de enlace de datos IEEE 802 LAN / MAN</vt:lpstr>
      <vt:lpstr>Propósito de la capa de enlace de datos Proporciona acceso a los medios</vt:lpstr>
      <vt:lpstr>Propósito de la capa de enlace de datos Estándares de la capa de enlace de datos</vt:lpstr>
      <vt:lpstr>6.2 Topologías</vt:lpstr>
      <vt:lpstr>Topologías Topologías Físicas y Lógicas</vt:lpstr>
      <vt:lpstr>Topologías Topologías WAN</vt:lpstr>
      <vt:lpstr>Topologías Topología WAN de punto a punto</vt:lpstr>
      <vt:lpstr>Topologías Topologías LAN</vt:lpstr>
      <vt:lpstr>Presentación de PowerPoint</vt:lpstr>
      <vt:lpstr>Presentación de PowerPoint</vt:lpstr>
      <vt:lpstr>Presentación de PowerPoint</vt:lpstr>
      <vt:lpstr>Presentación de PowerPoint</vt:lpstr>
      <vt:lpstr>6.3 Trama del enlace de datos </vt:lpstr>
      <vt:lpstr>Trama de enlace de datos La trama</vt:lpstr>
      <vt:lpstr>Trama del enlace de datos Campos de trama</vt:lpstr>
      <vt:lpstr>Trama de enlace de datos Direcciones de capa 2</vt:lpstr>
      <vt:lpstr>Trama de enlace de datos Tramas LAN y WAN</vt:lpstr>
      <vt:lpstr>6.4 - Módulo de práctica y cuestionario</vt:lpstr>
      <vt:lpstr>Práctica del módulo y cuestionario ¿Qué aprendí en este módulo?</vt:lpstr>
      <vt:lpstr>Módulo 6: Capa de enlace de datos Nuevo Términos y Condiciones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Ariel Ramos Ortega</cp:lastModifiedBy>
  <cp:revision>261</cp:revision>
  <dcterms:created xsi:type="dcterms:W3CDTF">2019-10-18T06:21:22Z</dcterms:created>
  <dcterms:modified xsi:type="dcterms:W3CDTF">2020-06-22T02:00:30Z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