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12.JPG" ContentType="image/jpe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15.jpg" ContentType="image/jpeg"/>
  <Override PartName="/ppt/notesSlides/notesSlide8.xml" ContentType="application/vnd.openxmlformats-officedocument.presentationml.notesSlide+xml"/>
  <Override PartName="/ppt/media/image16.jpg" ContentType="image/jpeg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media/image31.jpg" ContentType="image/jpeg"/>
  <Override PartName="/ppt/media/image33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460" r:id="rId3"/>
    <p:sldId id="803" r:id="rId4"/>
    <p:sldId id="817" r:id="rId5"/>
    <p:sldId id="853" r:id="rId6"/>
    <p:sldId id="807" r:id="rId7"/>
    <p:sldId id="818" r:id="rId8"/>
    <p:sldId id="804" r:id="rId9"/>
    <p:sldId id="819" r:id="rId10"/>
    <p:sldId id="805" r:id="rId11"/>
    <p:sldId id="806" r:id="rId12"/>
    <p:sldId id="820" r:id="rId13"/>
    <p:sldId id="833" r:id="rId14"/>
    <p:sldId id="808" r:id="rId15"/>
    <p:sldId id="855" r:id="rId16"/>
    <p:sldId id="856" r:id="rId17"/>
    <p:sldId id="823" r:id="rId18"/>
    <p:sldId id="824" r:id="rId19"/>
    <p:sldId id="835" r:id="rId20"/>
    <p:sldId id="841" r:id="rId21"/>
    <p:sldId id="850" r:id="rId22"/>
    <p:sldId id="846" r:id="rId23"/>
    <p:sldId id="844" r:id="rId24"/>
    <p:sldId id="845" r:id="rId25"/>
    <p:sldId id="847" r:id="rId26"/>
    <p:sldId id="852" r:id="rId27"/>
  </p:sldIdLst>
  <p:sldSz cx="9144000" cy="6858000" type="screen4x3"/>
  <p:notesSz cx="7023100" cy="93091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42" autoAdjust="0"/>
    <p:restoredTop sz="93250" autoAdjust="0"/>
  </p:normalViewPr>
  <p:slideViewPr>
    <p:cSldViewPr>
      <p:cViewPr varScale="1">
        <p:scale>
          <a:sx n="103" d="100"/>
          <a:sy n="103" d="100"/>
        </p:scale>
        <p:origin x="201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16/05/2023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12" tIns="46306" rIns="92612" bIns="46306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612" tIns="46306" rIns="92612" bIns="46306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99460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21313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30806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81155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21444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79573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8754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51507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1867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9547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635472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06722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6605684"/>
            <a:ext cx="676910" cy="252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‹Nº›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1065260"/>
            <a:ext cx="8853286" cy="55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55191"/>
            <a:ext cx="9144000" cy="101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289048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16/05/2023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16/05/2023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16/05/2023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16/05/2023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2006B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Medios de comunicación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ITESM Campus Querétaro</a:t>
            </a:r>
          </a:p>
        </p:txBody>
      </p:sp>
      <p:pic>
        <p:nvPicPr>
          <p:cNvPr id="6" name="Imagen 5" descr="Imagen que contiene objeto, computadora, reloj, computer&#10;&#10;Descripción generada automáticamente">
            <a:extLst>
              <a:ext uri="{FF2B5EF4-FFF2-40B4-BE49-F238E27FC236}">
                <a16:creationId xmlns:a16="http://schemas.microsoft.com/office/drawing/2014/main" id="{312AF659-87F7-4323-AB61-3C55089583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625751"/>
            <a:ext cx="5775530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683568" y="1073063"/>
            <a:ext cx="8044942" cy="742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15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Los cables de par trenzado están divididos en categorías, y estas representan las características del cable y el ancho de banda que pueden llegar a alcanzar. </a:t>
            </a:r>
            <a:endParaRPr lang="es-MX" sz="1600" dirty="0">
              <a:latin typeface="ZapfHumnst BT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775530" y="1935614"/>
            <a:ext cx="8044942" cy="402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500" dirty="0">
                <a:latin typeface="ZapfHumnst BT"/>
              </a:rPr>
              <a:t>Los cables Ethernet, son UTP principalmente categoría 5 o 6.</a:t>
            </a:r>
            <a:endParaRPr lang="es-MX" sz="1600" dirty="0">
              <a:latin typeface="ZapfHumnst BT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40DAF87C-4815-4910-B198-325B27462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000776"/>
              </p:ext>
            </p:extLst>
          </p:nvPr>
        </p:nvGraphicFramePr>
        <p:xfrm>
          <a:off x="1223628" y="2473428"/>
          <a:ext cx="7148746" cy="3736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4938">
                  <a:extLst>
                    <a:ext uri="{9D8B030D-6E8A-4147-A177-3AD203B41FA5}">
                      <a16:colId xmlns:a16="http://schemas.microsoft.com/office/drawing/2014/main" val="473241102"/>
                    </a:ext>
                  </a:extLst>
                </a:gridCol>
                <a:gridCol w="5063808">
                  <a:extLst>
                    <a:ext uri="{9D8B030D-6E8A-4147-A177-3AD203B41FA5}">
                      <a16:colId xmlns:a16="http://schemas.microsoft.com/office/drawing/2014/main" val="3601927037"/>
                    </a:ext>
                  </a:extLst>
                </a:gridCol>
              </a:tblGrid>
              <a:tr h="213228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Tipo</a:t>
                      </a:r>
                      <a:endParaRPr lang="es-MX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Uso y velocidad</a:t>
                      </a:r>
                      <a:endParaRPr lang="es-MX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0149858"/>
                  </a:ext>
                </a:extLst>
              </a:tr>
              <a:tr h="262816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1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Voz solamente (cable telefónico)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4540024"/>
                  </a:ext>
                </a:extLst>
              </a:tr>
              <a:tr h="31240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>
                          <a:effectLst/>
                        </a:rPr>
                        <a:t>Categoría 2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4 Mbps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980496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3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 Mbps (Ethernet)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5345389"/>
                  </a:ext>
                </a:extLst>
              </a:tr>
              <a:tr h="26561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>
                          <a:effectLst/>
                        </a:rPr>
                        <a:t>Categoría 4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20 Mbps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9542576"/>
                  </a:ext>
                </a:extLst>
              </a:tr>
              <a:tr h="31520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5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100 Mbps (</a:t>
                      </a:r>
                      <a:r>
                        <a:rPr lang="es-MX" sz="1600" u="none" strike="noStrike" dirty="0" err="1">
                          <a:effectLst/>
                        </a:rPr>
                        <a:t>FastEthernet</a:t>
                      </a:r>
                      <a:r>
                        <a:rPr lang="es-MX" sz="1600" u="none" strike="noStrike" dirty="0">
                          <a:effectLst/>
                        </a:rPr>
                        <a:t>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3622877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>
                          <a:effectLst/>
                        </a:rPr>
                        <a:t>Categoría 5e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1000 Mbps (</a:t>
                      </a:r>
                      <a:r>
                        <a:rPr lang="es-MX" sz="1600" u="none" strike="noStrike" dirty="0" err="1">
                          <a:effectLst/>
                        </a:rPr>
                        <a:t>GigabitEthernet</a:t>
                      </a:r>
                      <a:r>
                        <a:rPr lang="es-MX" sz="1600" u="none" strike="noStrike" dirty="0">
                          <a:effectLst/>
                        </a:rPr>
                        <a:t>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7811998"/>
                  </a:ext>
                </a:extLst>
              </a:tr>
              <a:tr h="26561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6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1000 Mbps (</a:t>
                      </a:r>
                      <a:r>
                        <a:rPr lang="es-MX" sz="1600" u="none" strike="noStrike" dirty="0" err="1">
                          <a:effectLst/>
                        </a:rPr>
                        <a:t>GigabitEthernet</a:t>
                      </a:r>
                      <a:r>
                        <a:rPr lang="es-MX" sz="1600" u="none" strike="noStrike" dirty="0">
                          <a:effectLst/>
                        </a:rPr>
                        <a:t>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1623616"/>
                  </a:ext>
                </a:extLst>
              </a:tr>
              <a:tr h="31520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6a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 </a:t>
                      </a:r>
                      <a:r>
                        <a:rPr lang="es-MX" sz="1600" u="none" strike="noStrike" dirty="0" err="1">
                          <a:effectLst/>
                        </a:rPr>
                        <a:t>Gbps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7093515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7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 </a:t>
                      </a:r>
                      <a:r>
                        <a:rPr lang="es-MX" sz="1600" u="none" strike="noStrike" dirty="0" err="1">
                          <a:effectLst/>
                        </a:rPr>
                        <a:t>Gbps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6790393"/>
                  </a:ext>
                </a:extLst>
              </a:tr>
              <a:tr h="22077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7a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 </a:t>
                      </a:r>
                      <a:r>
                        <a:rPr lang="es-MX" sz="1600" u="none" strike="noStrike" dirty="0" err="1">
                          <a:effectLst/>
                        </a:rPr>
                        <a:t>Gbps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4055028"/>
                  </a:ext>
                </a:extLst>
              </a:tr>
              <a:tr h="20777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8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40 Gbps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709578"/>
                  </a:ext>
                </a:extLst>
              </a:tr>
            </a:tbl>
          </a:graphicData>
        </a:graphic>
      </p:graphicFrame>
      <p:sp>
        <p:nvSpPr>
          <p:cNvPr id="9" name="Text Box 5">
            <a:extLst>
              <a:ext uri="{FF2B5EF4-FFF2-40B4-BE49-F238E27FC236}">
                <a16:creationId xmlns:a16="http://schemas.microsoft.com/office/drawing/2014/main" id="{4CD804A1-AABE-4941-B84D-D91F5E4D8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0" y="463292"/>
            <a:ext cx="6286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no blindado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(UTP -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Unshielded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Twisted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Pair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4A9DF7A4-4C2E-4EB9-BF01-95C529A8F10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-132586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</p:spTree>
    <p:extLst>
      <p:ext uri="{BB962C8B-B14F-4D97-AF65-F5344CB8AC3E}">
        <p14:creationId xmlns:p14="http://schemas.microsoft.com/office/powerpoint/2010/main" val="2609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" name="18 CuadroTexto"/>
          <p:cNvSpPr txBox="1">
            <a:spLocks noChangeArrowheads="1"/>
          </p:cNvSpPr>
          <p:nvPr/>
        </p:nvSpPr>
        <p:spPr bwMode="auto">
          <a:xfrm>
            <a:off x="467544" y="1720300"/>
            <a:ext cx="453198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Son cables de cobre aislados dentro de una cubierta protectora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lo que permite la inmunidad al ruido al contrario que UTP que no dispone de dicho aislamiento.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blindado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(STP -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Shielded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Twisted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Pair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2045621"/>
            <a:ext cx="3101883" cy="3024336"/>
          </a:xfrm>
          <a:prstGeom prst="rect">
            <a:avLst/>
          </a:prstGeom>
        </p:spPr>
      </p:pic>
      <p:sp>
        <p:nvSpPr>
          <p:cNvPr id="18" name="13 CuadroTexto"/>
          <p:cNvSpPr txBox="1">
            <a:spLocks noChangeArrowheads="1"/>
          </p:cNvSpPr>
          <p:nvPr/>
        </p:nvSpPr>
        <p:spPr bwMode="auto">
          <a:xfrm>
            <a:off x="567957" y="4406356"/>
            <a:ext cx="5550768" cy="88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Ventajas: 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inherit"/>
              </a:rPr>
              <a:t>Se utilizan para conexiones de alta velocidad.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13 CuadroTexto"/>
          <p:cNvSpPr txBox="1">
            <a:spLocks noChangeArrowheads="1"/>
          </p:cNvSpPr>
          <p:nvPr/>
        </p:nvSpPr>
        <p:spPr bwMode="auto">
          <a:xfrm>
            <a:off x="598756" y="5043179"/>
            <a:ext cx="8109179" cy="41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Desventajas: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inherit"/>
              </a:rPr>
              <a:t>Es mas caro, mas pesado y su flexibilidad es mas reducida que el UTP. 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18 CuadroTexto"/>
          <p:cNvSpPr txBox="1">
            <a:spLocks noChangeArrowheads="1"/>
          </p:cNvSpPr>
          <p:nvPr/>
        </p:nvSpPr>
        <p:spPr bwMode="auto">
          <a:xfrm>
            <a:off x="459535" y="3239322"/>
            <a:ext cx="4531982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longitud máxima de los cables de par trenzado están limitados a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90 metros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DCDAE5B1-7BD5-4249-A84C-4F566B0DDAA6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</p:spTree>
    <p:extLst>
      <p:ext uri="{BB962C8B-B14F-4D97-AF65-F5344CB8AC3E}">
        <p14:creationId xmlns:p14="http://schemas.microsoft.com/office/powerpoint/2010/main" val="256343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8" grpId="0"/>
      <p:bldP spid="13" grpId="0"/>
      <p:bldP spid="18" grpId="0"/>
      <p:bldP spid="19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828424" y="1791014"/>
            <a:ext cx="4449699" cy="38724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817301" y="2348880"/>
            <a:ext cx="1923669" cy="19876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467544" y="1919097"/>
            <a:ext cx="262318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Shielded</a:t>
            </a:r>
            <a:r>
              <a:rPr b="1" spc="-8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56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b="1" spc="-15" dirty="0">
                <a:solidFill>
                  <a:srgbClr val="454551"/>
                </a:solidFill>
                <a:latin typeface="Calibri"/>
                <a:cs typeface="Calibri"/>
              </a:rPr>
              <a:t>wi</a:t>
            </a:r>
            <a:r>
              <a:rPr b="1" spc="-26" dirty="0">
                <a:solidFill>
                  <a:srgbClr val="454551"/>
                </a:solidFill>
                <a:latin typeface="Calibri"/>
                <a:cs typeface="Calibri"/>
              </a:rPr>
              <a:t>s</a:t>
            </a:r>
            <a:r>
              <a:rPr b="1" spc="-30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b="1" dirty="0">
                <a:solidFill>
                  <a:srgbClr val="454551"/>
                </a:solidFill>
                <a:latin typeface="Calibri"/>
                <a:cs typeface="Calibri"/>
              </a:rPr>
              <a:t>d</a:t>
            </a:r>
            <a:r>
              <a:rPr b="1" spc="8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41" dirty="0">
                <a:solidFill>
                  <a:srgbClr val="454551"/>
                </a:solidFill>
                <a:latin typeface="Calibri"/>
                <a:cs typeface="Calibri"/>
              </a:rPr>
              <a:t>P</a:t>
            </a:r>
            <a:r>
              <a:rPr b="1" spc="-8" dirty="0">
                <a:solidFill>
                  <a:srgbClr val="454551"/>
                </a:solidFill>
                <a:latin typeface="Calibri"/>
                <a:cs typeface="Calibri"/>
              </a:rPr>
              <a:t>air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(UTP)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42AC8D8-65B4-44CB-A61A-53CC65C811A4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473729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  <a:p>
            <a:pPr>
              <a:spcBef>
                <a:spcPts val="600"/>
              </a:spcBef>
              <a:defRPr/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blindado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(STP -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Shielded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Twisted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Pair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  <a:p>
            <a:pPr>
              <a:defRPr/>
            </a:pP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5">
            <a:extLst>
              <a:ext uri="{FF2B5EF4-FFF2-40B4-BE49-F238E27FC236}">
                <a16:creationId xmlns:a16="http://schemas.microsoft.com/office/drawing/2014/main" id="{AF79D962-E0E1-404F-BB0A-ED5904A67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84403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- Conectores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42AC8D8-65B4-44CB-A61A-53CC65C811A4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161456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B80E6337-2B66-4AF0-AB78-4E8BFFB4D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971" y="1803147"/>
            <a:ext cx="1602773" cy="46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just">
              <a:lnSpc>
                <a:spcPct val="150000"/>
              </a:lnSpc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RJ45</a:t>
            </a:r>
          </a:p>
        </p:txBody>
      </p:sp>
      <p:sp>
        <p:nvSpPr>
          <p:cNvPr id="10" name="25 CuadroTexto">
            <a:extLst>
              <a:ext uri="{FF2B5EF4-FFF2-40B4-BE49-F238E27FC236}">
                <a16:creationId xmlns:a16="http://schemas.microsoft.com/office/drawing/2014/main" id="{3E7A7E22-5F8C-4405-8AE8-0B0A0903E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971" y="2401771"/>
            <a:ext cx="4267069" cy="792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dirty="0">
                <a:latin typeface="ZapfHumnst BT"/>
              </a:rPr>
              <a:t>Es una interfaz física usada para conectar redes de cableado estructurado, (categorías 5, 6, 7 y 8). </a:t>
            </a:r>
          </a:p>
        </p:txBody>
      </p:sp>
      <p:sp>
        <p:nvSpPr>
          <p:cNvPr id="11" name="16 CuadroTexto">
            <a:extLst>
              <a:ext uri="{FF2B5EF4-FFF2-40B4-BE49-F238E27FC236}">
                <a16:creationId xmlns:a16="http://schemas.microsoft.com/office/drawing/2014/main" id="{1B0E96D6-2BFD-4AC4-8327-92BBDA57C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609" y="3337715"/>
            <a:ext cx="4172423" cy="1531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dirty="0">
                <a:latin typeface="ZapfHumnst BT"/>
              </a:rPr>
              <a:t>Posee ocho "pines“ o conexiones eléctricas, que normalmente se usan como extremos de cables de </a:t>
            </a:r>
            <a:r>
              <a:rPr lang="es-MX" sz="1600" b="1" dirty="0">
                <a:latin typeface="ZapfHumnst BT"/>
              </a:rPr>
              <a:t>par trenzado</a:t>
            </a:r>
            <a:r>
              <a:rPr lang="es-MX" sz="1600" dirty="0">
                <a:latin typeface="ZapfHumnst BT"/>
              </a:rPr>
              <a:t> (cables de red </a:t>
            </a:r>
            <a:r>
              <a:rPr lang="es-MX" sz="1600" b="1" dirty="0">
                <a:latin typeface="ZapfHumnst BT"/>
              </a:rPr>
              <a:t>Ethernet</a:t>
            </a:r>
            <a:r>
              <a:rPr lang="es-MX" sz="1600" dirty="0">
                <a:latin typeface="ZapfHumnst BT"/>
              </a:rPr>
              <a:t>) de 8 pines (4 pares). </a:t>
            </a:r>
          </a:p>
        </p:txBody>
      </p:sp>
      <p:pic>
        <p:nvPicPr>
          <p:cNvPr id="3" name="Imagen 2" descr="Imagen que contiene interior, tabla, comida, cocina&#10;&#10;Descripción generada automáticamente">
            <a:extLst>
              <a:ext uri="{FF2B5EF4-FFF2-40B4-BE49-F238E27FC236}">
                <a16:creationId xmlns:a16="http://schemas.microsoft.com/office/drawing/2014/main" id="{E8CF80BE-4D83-4A40-807D-F5FE1F229B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065" y="2082134"/>
            <a:ext cx="3143677" cy="325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7039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8 CuadroTexto"/>
          <p:cNvSpPr txBox="1">
            <a:spLocks noChangeArrowheads="1"/>
          </p:cNvSpPr>
          <p:nvPr/>
        </p:nvSpPr>
        <p:spPr bwMode="auto">
          <a:xfrm>
            <a:off x="714375" y="1491012"/>
            <a:ext cx="77152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Están formadas de cientos a miles de hebras de fibras de vidrio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que son tan delgadas como un cabello humano.</a:t>
            </a:r>
          </a:p>
        </p:txBody>
      </p:sp>
      <p:sp>
        <p:nvSpPr>
          <p:cNvPr id="14341" name="6 CuadroTexto"/>
          <p:cNvSpPr txBox="1">
            <a:spLocks noChangeArrowheads="1"/>
          </p:cNvSpPr>
          <p:nvPr/>
        </p:nvSpPr>
        <p:spPr bwMode="auto">
          <a:xfrm>
            <a:off x="500062" y="3232895"/>
            <a:ext cx="4864026" cy="1028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  <a:cs typeface="Times New Roman" pitchFamily="18" charset="0"/>
              </a:rPr>
              <a:t>Como las transmisiones de fibra óptica usan luz, y no voltaje eléctrico,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ZapfHumnst BT"/>
                <a:cs typeface="Times New Roman" pitchFamily="18" charset="0"/>
              </a:rPr>
              <a:t>no es sujeto a interferencia eléctrica.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7" name="6 CuadroTexto"/>
          <p:cNvSpPr txBox="1">
            <a:spLocks noChangeArrowheads="1"/>
          </p:cNvSpPr>
          <p:nvPr/>
        </p:nvSpPr>
        <p:spPr bwMode="auto">
          <a:xfrm>
            <a:off x="500062" y="4269290"/>
            <a:ext cx="4864026" cy="706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Son recomendables para transmitir grandes cantidades de datos a más velocidad.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7 CuadroTexto"/>
          <p:cNvSpPr txBox="1">
            <a:spLocks noChangeArrowheads="1"/>
          </p:cNvSpPr>
          <p:nvPr/>
        </p:nvSpPr>
        <p:spPr bwMode="auto">
          <a:xfrm>
            <a:off x="500062" y="5013176"/>
            <a:ext cx="4864026" cy="706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desventaja es que es mucho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más costoso y más difícil de instalar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8 CuadroTexto"/>
          <p:cNvSpPr txBox="1">
            <a:spLocks noChangeArrowheads="1"/>
          </p:cNvSpPr>
          <p:nvPr/>
        </p:nvSpPr>
        <p:spPr bwMode="auto">
          <a:xfrm>
            <a:off x="714375" y="2362549"/>
            <a:ext cx="77152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Los datos son transformados en pulsos de luz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emitidos por un dispositivo láser y transmitidos a alta velocidad. </a:t>
            </a: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FCCD994D-9FA4-4FF7-B216-A7A5180A3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Fibra óptica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A83DEE48-1BF8-411D-A5C8-51AC207470A0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ópticos</a:t>
            </a:r>
          </a:p>
        </p:txBody>
      </p:sp>
      <p:pic>
        <p:nvPicPr>
          <p:cNvPr id="3" name="Imagen 2" descr="Imagen que contiene luz&#10;&#10;Descripción generada automáticamente">
            <a:extLst>
              <a:ext uri="{FF2B5EF4-FFF2-40B4-BE49-F238E27FC236}">
                <a16:creationId xmlns:a16="http://schemas.microsoft.com/office/drawing/2014/main" id="{C354694B-CD97-4E4A-A960-DE10BFB9C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222" y="2852936"/>
            <a:ext cx="2911403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883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/>
      <p:bldP spid="14341" grpId="0"/>
      <p:bldP spid="7" grpId="0"/>
      <p:bldP spid="8" grpId="0"/>
      <p:bldP spid="9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8" name="10 Imagen" descr="fibr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63" y="1653221"/>
            <a:ext cx="2160240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5">
            <a:extLst>
              <a:ext uri="{FF2B5EF4-FFF2-40B4-BE49-F238E27FC236}">
                <a16:creationId xmlns:a16="http://schemas.microsoft.com/office/drawing/2014/main" id="{FCCD994D-9FA4-4FF7-B216-A7A5180A3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6096" y="682575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Fibra óptica multimodo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A83DEE48-1BF8-411D-A5C8-51AC207470A0}"/>
              </a:ext>
            </a:extLst>
          </p:cNvPr>
          <p:cNvSpPr txBox="1">
            <a:spLocks noChangeArrowheads="1"/>
          </p:cNvSpPr>
          <p:nvPr/>
        </p:nvSpPr>
        <p:spPr>
          <a:xfrm>
            <a:off x="17884" y="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ópticos</a:t>
            </a:r>
          </a:p>
        </p:txBody>
      </p:sp>
      <p:sp>
        <p:nvSpPr>
          <p:cNvPr id="10" name="13 CuadroTexto">
            <a:extLst>
              <a:ext uri="{FF2B5EF4-FFF2-40B4-BE49-F238E27FC236}">
                <a16:creationId xmlns:a16="http://schemas.microsoft.com/office/drawing/2014/main" id="{02C87EC9-F916-433B-9043-963B554EA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808" y="1493710"/>
            <a:ext cx="5000625" cy="880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5125" indent="-3651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Puede propagar más de un modo de luz. Puede tener más de mil modos de propagación de luz.</a:t>
            </a:r>
          </a:p>
        </p:txBody>
      </p:sp>
      <p:sp>
        <p:nvSpPr>
          <p:cNvPr id="13" name="15 CuadroTexto">
            <a:extLst>
              <a:ext uri="{FF2B5EF4-FFF2-40B4-BE49-F238E27FC236}">
                <a16:creationId xmlns:a16="http://schemas.microsoft.com/office/drawing/2014/main" id="{5DF7D9FF-4A0F-4928-B5D1-261751B9A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807" y="2576273"/>
            <a:ext cx="5000625" cy="880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5125" indent="-3651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 usan comúnmente en distancias cortas, como un edificio o un campus.</a:t>
            </a:r>
          </a:p>
        </p:txBody>
      </p:sp>
      <p:sp>
        <p:nvSpPr>
          <p:cNvPr id="14" name="16 CuadroTexto">
            <a:extLst>
              <a:ext uri="{FF2B5EF4-FFF2-40B4-BE49-F238E27FC236}">
                <a16:creationId xmlns:a16="http://schemas.microsoft.com/office/drawing/2014/main" id="{7F1D3313-FF91-4DB2-87F2-AC8DEF46B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8088" y="3658836"/>
            <a:ext cx="5072062" cy="880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5125" indent="-3651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Su distancia máxima es de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2 km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y usan diodos láser de baja intensidad. Para distancias cortas.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0362818-5E15-C109-AB94-69EB842CA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4874200"/>
            <a:ext cx="278130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25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  <p:bldP spid="1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5">
            <a:extLst>
              <a:ext uri="{FF2B5EF4-FFF2-40B4-BE49-F238E27FC236}">
                <a16:creationId xmlns:a16="http://schemas.microsoft.com/office/drawing/2014/main" id="{FCCD994D-9FA4-4FF7-B216-A7A5180A3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3728" y="630365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Fibra óptica monomodo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A83DEE48-1BF8-411D-A5C8-51AC207470A0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-55776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ópticos</a:t>
            </a:r>
          </a:p>
        </p:txBody>
      </p:sp>
      <p:pic>
        <p:nvPicPr>
          <p:cNvPr id="8" name="20 Imagen" descr="Fibreoptic.jpg">
            <a:extLst>
              <a:ext uri="{FF2B5EF4-FFF2-40B4-BE49-F238E27FC236}">
                <a16:creationId xmlns:a16="http://schemas.microsoft.com/office/drawing/2014/main" id="{B64ED31A-1C5F-4304-8320-26C38DC27D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37730"/>
            <a:ext cx="2738437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17 CuadroTexto">
            <a:extLst>
              <a:ext uri="{FF2B5EF4-FFF2-40B4-BE49-F238E27FC236}">
                <a16:creationId xmlns:a16="http://schemas.microsoft.com/office/drawing/2014/main" id="{938B5BE7-4F47-4FBF-B807-D22E7B03EC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7864" y="1451301"/>
            <a:ext cx="5111067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5125" indent="-3651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Sólo se propaga un modo de luz. </a:t>
            </a:r>
          </a:p>
        </p:txBody>
      </p:sp>
      <p:sp>
        <p:nvSpPr>
          <p:cNvPr id="15" name="18 CuadroTexto">
            <a:extLst>
              <a:ext uri="{FF2B5EF4-FFF2-40B4-BE49-F238E27FC236}">
                <a16:creationId xmlns:a16="http://schemas.microsoft.com/office/drawing/2014/main" id="{12655FE6-33F9-4FE3-8B00-7F04C546C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7865" y="2116464"/>
            <a:ext cx="5196805" cy="142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5125" indent="-3651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Permiten alcanzar grandes distancias (hasta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100 km máximo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mediante un láser de alta intensidad). Para distancias largas.</a:t>
            </a:r>
          </a:p>
        </p:txBody>
      </p:sp>
      <p:sp>
        <p:nvSpPr>
          <p:cNvPr id="16" name="21 CuadroTexto">
            <a:extLst>
              <a:ext uri="{FF2B5EF4-FFF2-40B4-BE49-F238E27FC236}">
                <a16:creationId xmlns:a16="http://schemas.microsoft.com/office/drawing/2014/main" id="{C8884354-9BF1-48C9-9779-0921CE647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7865" y="3683549"/>
            <a:ext cx="4645629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5125" indent="-3651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Transmite tasas elevadas de información (decenas de Gb/s).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16AE22F-23D4-1C82-4A05-B7B0E9C83D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128" y="4941168"/>
            <a:ext cx="267652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53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/>
      <p:bldP spid="15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052829" y="1919097"/>
            <a:ext cx="4989194" cy="37981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7189B3AC-EC0B-498A-9094-3C9FF2876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720" y="916039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Fibra óptica - Conectores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B781D5E-7265-4AE0-8246-1E8E08499CF5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23346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ópticos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>
            <a:extLst>
              <a:ext uri="{FF2B5EF4-FFF2-40B4-BE49-F238E27FC236}">
                <a16:creationId xmlns:a16="http://schemas.microsoft.com/office/drawing/2014/main" id="{2AB94440-3293-44A0-9F92-796ABF813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Ondas Electromagnéticas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93B4F92-DF38-457C-8423-F3DA7EE51D7A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A024CD6-3ABB-4BF5-902F-F9386B713D67}"/>
              </a:ext>
            </a:extLst>
          </p:cNvPr>
          <p:cNvSpPr txBox="1"/>
          <p:nvPr/>
        </p:nvSpPr>
        <p:spPr>
          <a:xfrm>
            <a:off x="673011" y="1471320"/>
            <a:ext cx="7931437" cy="1070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600"/>
              </a:lnSpc>
            </a:pPr>
            <a:r>
              <a:rPr lang="es-ES" dirty="0"/>
              <a:t>Los medios inalámbricos transportan </a:t>
            </a:r>
            <a:r>
              <a:rPr lang="es-ES" b="1" dirty="0">
                <a:solidFill>
                  <a:srgbClr val="FF0000"/>
                </a:solidFill>
              </a:rPr>
              <a:t>señales electromagnéticas </a:t>
            </a:r>
            <a:r>
              <a:rPr lang="es-ES" dirty="0"/>
              <a:t>que representan los dígitos binarios de las comunicaciones de datos mediante </a:t>
            </a:r>
            <a:r>
              <a:rPr lang="es-ES" b="1" dirty="0">
                <a:solidFill>
                  <a:schemeClr val="accent5">
                    <a:lumMod val="75000"/>
                  </a:schemeClr>
                </a:solidFill>
              </a:rPr>
              <a:t>frecuencias de radio </a:t>
            </a:r>
            <a:r>
              <a:rPr lang="es-ES" dirty="0"/>
              <a:t>y de </a:t>
            </a:r>
            <a:r>
              <a:rPr lang="es-ES" b="1" dirty="0">
                <a:solidFill>
                  <a:schemeClr val="accent5">
                    <a:lumMod val="75000"/>
                  </a:schemeClr>
                </a:solidFill>
              </a:rPr>
              <a:t>microondas</a:t>
            </a:r>
            <a:r>
              <a:rPr lang="es-ES" dirty="0"/>
              <a:t>.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107884A-2339-4ACC-AFA0-28D74D8E1C18}"/>
              </a:ext>
            </a:extLst>
          </p:cNvPr>
          <p:cNvSpPr txBox="1"/>
          <p:nvPr/>
        </p:nvSpPr>
        <p:spPr>
          <a:xfrm>
            <a:off x="673010" y="2788869"/>
            <a:ext cx="3322925" cy="14035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s-ES" dirty="0"/>
              <a:t>Una </a:t>
            </a:r>
            <a:r>
              <a:rPr lang="es-ES" b="1" dirty="0"/>
              <a:t>señal electromagnética</a:t>
            </a:r>
            <a:r>
              <a:rPr lang="es-ES" dirty="0"/>
              <a:t> se transmite por el espacio</a:t>
            </a:r>
            <a:r>
              <a:rPr lang="es-ES" b="1" dirty="0"/>
              <a:t> en forma de </a:t>
            </a:r>
            <a:r>
              <a:rPr lang="es-ES" b="1" dirty="0">
                <a:solidFill>
                  <a:srgbClr val="FF0000"/>
                </a:solidFill>
              </a:rPr>
              <a:t>ondas electromagnéticas</a:t>
            </a:r>
            <a:r>
              <a:rPr lang="es-ES" dirty="0"/>
              <a:t>:</a:t>
            </a:r>
          </a:p>
        </p:txBody>
      </p:sp>
      <p:sp>
        <p:nvSpPr>
          <p:cNvPr id="21" name="object 4">
            <a:extLst>
              <a:ext uri="{FF2B5EF4-FFF2-40B4-BE49-F238E27FC236}">
                <a16:creationId xmlns:a16="http://schemas.microsoft.com/office/drawing/2014/main" id="{98F4FF63-CC0A-4787-B340-550672915A70}"/>
              </a:ext>
            </a:extLst>
          </p:cNvPr>
          <p:cNvSpPr/>
          <p:nvPr/>
        </p:nvSpPr>
        <p:spPr>
          <a:xfrm>
            <a:off x="5436096" y="2541485"/>
            <a:ext cx="2258568" cy="16219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5">
            <a:extLst>
              <a:ext uri="{FF2B5EF4-FFF2-40B4-BE49-F238E27FC236}">
                <a16:creationId xmlns:a16="http://schemas.microsoft.com/office/drawing/2014/main" id="{71582698-91FE-4BE0-B972-D4C1B160A77E}"/>
              </a:ext>
            </a:extLst>
          </p:cNvPr>
          <p:cNvSpPr/>
          <p:nvPr/>
        </p:nvSpPr>
        <p:spPr>
          <a:xfrm>
            <a:off x="5436096" y="4559134"/>
            <a:ext cx="2264283" cy="16242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86C067A-D734-45C7-B999-EEFEA862B394}"/>
              </a:ext>
            </a:extLst>
          </p:cNvPr>
          <p:cNvSpPr txBox="1"/>
          <p:nvPr/>
        </p:nvSpPr>
        <p:spPr>
          <a:xfrm>
            <a:off x="673010" y="4561568"/>
            <a:ext cx="3826982" cy="14035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600"/>
              </a:lnSpc>
            </a:pPr>
            <a:r>
              <a:rPr lang="es-ES" spc="-19" dirty="0">
                <a:latin typeface="Calibri"/>
                <a:cs typeface="Calibri"/>
              </a:rPr>
              <a:t>Las </a:t>
            </a:r>
            <a:r>
              <a:rPr lang="es-ES" b="1" spc="-19" dirty="0">
                <a:solidFill>
                  <a:srgbClr val="FF0000"/>
                </a:solidFill>
                <a:latin typeface="Calibri"/>
                <a:cs typeface="Calibri"/>
              </a:rPr>
              <a:t>ondas electromagnéticas (OEM) </a:t>
            </a:r>
            <a:r>
              <a:rPr lang="es-ES" spc="-19" dirty="0">
                <a:latin typeface="Calibri"/>
                <a:cs typeface="Calibri"/>
              </a:rPr>
              <a:t>son generadas por cargas eléctricas que oscilan por un conductor, como podría ser una antena.</a:t>
            </a:r>
            <a:endParaRPr lang="es-MX" spc="-19" dirty="0">
              <a:latin typeface="Calibri"/>
              <a:cs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7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>
            <a:extLst>
              <a:ext uri="{FF2B5EF4-FFF2-40B4-BE49-F238E27FC236}">
                <a16:creationId xmlns:a16="http://schemas.microsoft.com/office/drawing/2014/main" id="{2AB94440-3293-44A0-9F92-796ABF813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Propiedades de las Ondas Electromagnéticas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93B4F92-DF38-457C-8423-F3DA7EE51D7A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107884A-2339-4ACC-AFA0-28D74D8E1C18}"/>
              </a:ext>
            </a:extLst>
          </p:cNvPr>
          <p:cNvSpPr txBox="1"/>
          <p:nvPr/>
        </p:nvSpPr>
        <p:spPr>
          <a:xfrm>
            <a:off x="606282" y="1628800"/>
            <a:ext cx="8214190" cy="1900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1" dirty="0"/>
              <a:t>Longitud de onda </a:t>
            </a:r>
            <a:r>
              <a:rPr lang="el-GR" sz="1600" b="1" i="0" dirty="0">
                <a:solidFill>
                  <a:srgbClr val="000000"/>
                </a:solidFill>
                <a:effectLst/>
              </a:rPr>
              <a:t>(</a:t>
            </a:r>
            <a:r>
              <a:rPr lang="el-GR" sz="1600" b="0" i="0" dirty="0">
                <a:solidFill>
                  <a:srgbClr val="000000"/>
                </a:solidFill>
                <a:effectLst/>
              </a:rPr>
              <a:t>λ</a:t>
            </a:r>
            <a:r>
              <a:rPr lang="el-GR" sz="1600" b="1" i="0" dirty="0">
                <a:solidFill>
                  <a:srgbClr val="000000"/>
                </a:solidFill>
                <a:effectLst/>
              </a:rPr>
              <a:t>)</a:t>
            </a:r>
            <a:r>
              <a:rPr lang="es-ES" sz="1600" b="1" dirty="0"/>
              <a:t>: </a:t>
            </a:r>
            <a:r>
              <a:rPr lang="es-ES" sz="1600" dirty="0"/>
              <a:t>La distancia entre dos picos. Se mide en metros (m).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1" dirty="0"/>
              <a:t>Amplitud (A) : </a:t>
            </a:r>
            <a:r>
              <a:rPr lang="es-ES" sz="1600" dirty="0"/>
              <a:t>La distancia entre el pico y el punto medio de la onda)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1" dirty="0"/>
              <a:t>Frecuencia (F): </a:t>
            </a:r>
            <a:r>
              <a:rPr lang="es-ES" sz="1600" dirty="0"/>
              <a:t>Cuantas ondas llegan al receptor por segundo. Se mide en Hertz (</a:t>
            </a:r>
            <a:r>
              <a:rPr lang="es-ES" sz="1600" dirty="0" err="1"/>
              <a:t>hz</a:t>
            </a:r>
            <a:r>
              <a:rPr lang="es-ES" sz="1600" dirty="0"/>
              <a:t>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1" dirty="0">
                <a:effectLst/>
              </a:rPr>
              <a:t>Período (T): </a:t>
            </a:r>
            <a:r>
              <a:rPr lang="es-MX" sz="1600" dirty="0">
                <a:effectLst/>
              </a:rPr>
              <a:t>El tiempo transcurrido para que se realice una onda completa. Se mide en segundos (</a:t>
            </a:r>
            <a:r>
              <a:rPr lang="es-MX" sz="1600" dirty="0" err="1">
                <a:effectLst/>
              </a:rPr>
              <a:t>seg</a:t>
            </a:r>
            <a:r>
              <a:rPr lang="es-MX" sz="1600" dirty="0">
                <a:effectLst/>
              </a:rPr>
              <a:t>).</a:t>
            </a:r>
            <a:endParaRPr lang="es-ES" sz="1600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E48CDF55-3B77-4F5B-A4C2-E2C28FF98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3717032"/>
            <a:ext cx="3942857" cy="1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3435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1" y="332656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Agenda de esta sesión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C1718B89-3B0B-4193-9832-4821A226F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8" y="1748973"/>
            <a:ext cx="3528392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41300" indent="-22860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600" spc="-20" dirty="0">
                <a:latin typeface="Arial" panose="020B0604020202020204" pitchFamily="34" charset="0"/>
                <a:cs typeface="Arial" panose="020B0604020202020204" pitchFamily="34" charset="0"/>
              </a:rPr>
              <a:t>Medios guiados y no guiados</a:t>
            </a:r>
            <a:r>
              <a:rPr lang="es-ES" sz="1600" spc="-1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41300" indent="-22860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600" spc="-20" dirty="0">
                <a:latin typeface="Arial" panose="020B0604020202020204" pitchFamily="34" charset="0"/>
                <a:cs typeface="Arial" panose="020B0604020202020204" pitchFamily="34" charset="0"/>
              </a:rPr>
              <a:t>Medios de cobre.</a:t>
            </a:r>
          </a:p>
          <a:p>
            <a:pPr marL="241300" indent="-22860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600" spc="-20" dirty="0">
                <a:latin typeface="Arial" panose="020B0604020202020204" pitchFamily="34" charset="0"/>
                <a:cs typeface="Arial" panose="020B0604020202020204" pitchFamily="34" charset="0"/>
              </a:rPr>
              <a:t>Medios ópticos.</a:t>
            </a:r>
          </a:p>
          <a:p>
            <a:pPr marL="241300" indent="-22860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600" spc="-20" dirty="0">
                <a:latin typeface="Arial" panose="020B0604020202020204" pitchFamily="34" charset="0"/>
                <a:cs typeface="Arial" panose="020B0604020202020204" pitchFamily="34" charset="0"/>
              </a:rPr>
              <a:t>Medios inalámbricos.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 descr="Imagen que contiene objeto, computadora, reloj, computer&#10;&#10;Descripción generada automáticamente">
            <a:extLst>
              <a:ext uri="{FF2B5EF4-FFF2-40B4-BE49-F238E27FC236}">
                <a16:creationId xmlns:a16="http://schemas.microsoft.com/office/drawing/2014/main" id="{7E54ADF8-CBCD-4F02-B82D-E430AEE7B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949302"/>
            <a:ext cx="4736418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64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7 CuadroTexto">
            <a:extLst>
              <a:ext uri="{FF2B5EF4-FFF2-40B4-BE49-F238E27FC236}">
                <a16:creationId xmlns:a16="http://schemas.microsoft.com/office/drawing/2014/main" id="{7FAD1FBE-413E-41FE-966F-61F006016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5676" y="476672"/>
            <a:ext cx="5080620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El espectro electromagnético</a:t>
            </a:r>
            <a:endParaRPr lang="es-MX" alt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0C5F356-F18D-49BB-9CA9-E85B9B1C6FDB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17140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655D82-CF78-44F8-8E33-B4AB4AD15D84}"/>
              </a:ext>
            </a:extLst>
          </p:cNvPr>
          <p:cNvSpPr txBox="1"/>
          <p:nvPr/>
        </p:nvSpPr>
        <p:spPr>
          <a:xfrm>
            <a:off x="845332" y="1177535"/>
            <a:ext cx="7488832" cy="700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El espectro electromagnético es el conjunto de señales electromagnéticas, ordenadas según su 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frecuencia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 y 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longitud de onda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E15453E-7066-4AEC-8F06-932CF0162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348880"/>
            <a:ext cx="6048852" cy="321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528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7 CuadroTexto">
            <a:extLst>
              <a:ext uri="{FF2B5EF4-FFF2-40B4-BE49-F238E27FC236}">
                <a16:creationId xmlns:a16="http://schemas.microsoft.com/office/drawing/2014/main" id="{7FAD1FBE-413E-41FE-966F-61F006016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555585"/>
            <a:ext cx="6552728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El espectro electromagnético – Rango de frecuencias</a:t>
            </a:r>
            <a:endParaRPr lang="es-MX" alt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0C5F356-F18D-49BB-9CA9-E85B9B1C6FDB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-17018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655D82-CF78-44F8-8E33-B4AB4AD15D84}"/>
              </a:ext>
            </a:extLst>
          </p:cNvPr>
          <p:cNvSpPr txBox="1"/>
          <p:nvPr/>
        </p:nvSpPr>
        <p:spPr>
          <a:xfrm>
            <a:off x="647483" y="1159574"/>
            <a:ext cx="7849033" cy="29449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400" b="0" i="0" dirty="0">
                <a:solidFill>
                  <a:srgbClr val="333333"/>
                </a:solidFill>
                <a:effectLst/>
                <a:latin typeface="AsapRegular"/>
              </a:rPr>
              <a:t>A continuación podemos ver el rango de frecuencias que habitualmente se utilizan en las comunicaciones:</a:t>
            </a:r>
          </a:p>
          <a:p>
            <a:pPr marL="342900" indent="-342900">
              <a:lnSpc>
                <a:spcPts val="2500"/>
              </a:lnSpc>
              <a:buFont typeface="+mj-lt"/>
              <a:buAutoNum type="arabicPeriod"/>
            </a:pPr>
            <a:r>
              <a:rPr lang="es-MX" sz="1400" b="1" i="0" dirty="0">
                <a:solidFill>
                  <a:srgbClr val="FF0000"/>
                </a:solidFill>
                <a:effectLst/>
                <a:latin typeface="AsapRegular"/>
              </a:rPr>
              <a:t>Radio AM: </a:t>
            </a:r>
            <a:r>
              <a:rPr lang="es-MX" sz="1400" b="0" i="0" dirty="0">
                <a:solidFill>
                  <a:srgbClr val="333333"/>
                </a:solidFill>
                <a:effectLst/>
                <a:latin typeface="AsapRegular"/>
              </a:rPr>
              <a:t>Alrededor de </a:t>
            </a:r>
            <a:r>
              <a:rPr lang="es-MX" sz="1400" b="1" i="0" dirty="0">
                <a:solidFill>
                  <a:srgbClr val="333333"/>
                </a:solidFill>
                <a:effectLst/>
                <a:latin typeface="AsapRegular"/>
              </a:rPr>
              <a:t>10MHz</a:t>
            </a:r>
          </a:p>
          <a:p>
            <a:pPr marL="342900" indent="-342900">
              <a:lnSpc>
                <a:spcPts val="2500"/>
              </a:lnSpc>
              <a:buFont typeface="+mj-lt"/>
              <a:buAutoNum type="arabicPeriod"/>
            </a:pPr>
            <a:r>
              <a:rPr lang="es-MX" sz="1400" b="1" i="0" dirty="0">
                <a:solidFill>
                  <a:srgbClr val="FF0000"/>
                </a:solidFill>
                <a:effectLst/>
                <a:latin typeface="AsapRegular"/>
              </a:rPr>
              <a:t>Radio FM: </a:t>
            </a:r>
            <a:r>
              <a:rPr lang="es-MX" sz="1400" b="0" i="0" dirty="0">
                <a:solidFill>
                  <a:srgbClr val="333333"/>
                </a:solidFill>
                <a:effectLst/>
                <a:latin typeface="AsapRegular"/>
              </a:rPr>
              <a:t>Alrededor de </a:t>
            </a:r>
            <a:r>
              <a:rPr lang="es-MX" sz="1400" b="1" i="0" dirty="0">
                <a:solidFill>
                  <a:srgbClr val="333333"/>
                </a:solidFill>
                <a:effectLst/>
                <a:latin typeface="AsapRegular"/>
              </a:rPr>
              <a:t>100MHz</a:t>
            </a:r>
          </a:p>
          <a:p>
            <a:pPr marL="342900" indent="-342900">
              <a:lnSpc>
                <a:spcPts val="2500"/>
              </a:lnSpc>
              <a:buFont typeface="+mj-lt"/>
              <a:buAutoNum type="arabicPeriod"/>
            </a:pPr>
            <a:r>
              <a:rPr lang="es-MX" sz="1400" b="1" i="0" dirty="0">
                <a:solidFill>
                  <a:srgbClr val="FF0000"/>
                </a:solidFill>
                <a:effectLst/>
                <a:latin typeface="AsapRegular"/>
              </a:rPr>
              <a:t>Televisión: </a:t>
            </a:r>
            <a:r>
              <a:rPr lang="es-MX" sz="1400" b="0" i="0" dirty="0">
                <a:solidFill>
                  <a:srgbClr val="333333"/>
                </a:solidFill>
                <a:effectLst/>
                <a:latin typeface="AsapRegular"/>
              </a:rPr>
              <a:t>Muchas frecuencias de </a:t>
            </a:r>
            <a:r>
              <a:rPr lang="es-MX" sz="1400" b="1" i="0" dirty="0">
                <a:solidFill>
                  <a:srgbClr val="333333"/>
                </a:solidFill>
                <a:effectLst/>
                <a:latin typeface="AsapRegular"/>
              </a:rPr>
              <a:t>470MHz </a:t>
            </a:r>
            <a:r>
              <a:rPr lang="es-MX" sz="1400" b="0" i="0" dirty="0">
                <a:solidFill>
                  <a:srgbClr val="333333"/>
                </a:solidFill>
                <a:effectLst/>
                <a:latin typeface="AsapRegular"/>
              </a:rPr>
              <a:t>a </a:t>
            </a:r>
            <a:r>
              <a:rPr lang="es-MX" sz="1400" b="1" i="0" dirty="0">
                <a:solidFill>
                  <a:srgbClr val="333333"/>
                </a:solidFill>
                <a:effectLst/>
                <a:latin typeface="AsapRegular"/>
              </a:rPr>
              <a:t>800MHz</a:t>
            </a:r>
            <a:r>
              <a:rPr lang="es-MX" sz="1400" b="0" i="0" dirty="0">
                <a:solidFill>
                  <a:srgbClr val="333333"/>
                </a:solidFill>
                <a:effectLst/>
                <a:latin typeface="AsapRegular"/>
              </a:rPr>
              <a:t>, y otras.</a:t>
            </a:r>
          </a:p>
          <a:p>
            <a:pPr marL="342900" indent="-342900">
              <a:lnSpc>
                <a:spcPts val="2500"/>
              </a:lnSpc>
              <a:buFont typeface="+mj-lt"/>
              <a:buAutoNum type="arabicPeriod"/>
            </a:pPr>
            <a:r>
              <a:rPr lang="es-MX" sz="1400" b="1" i="0" dirty="0">
                <a:solidFill>
                  <a:srgbClr val="FF0000"/>
                </a:solidFill>
                <a:effectLst/>
                <a:latin typeface="AsapRegular"/>
              </a:rPr>
              <a:t>Teléfonos celulares: </a:t>
            </a:r>
            <a:r>
              <a:rPr lang="es-MX" sz="1400" b="1" i="0" dirty="0">
                <a:solidFill>
                  <a:srgbClr val="333333"/>
                </a:solidFill>
                <a:effectLst/>
                <a:latin typeface="AsapRegular"/>
              </a:rPr>
              <a:t>850MHz</a:t>
            </a:r>
            <a:r>
              <a:rPr lang="es-MX" sz="1400" b="0" i="0" dirty="0">
                <a:solidFill>
                  <a:srgbClr val="333333"/>
                </a:solidFill>
                <a:effectLst/>
                <a:latin typeface="AsapRegular"/>
              </a:rPr>
              <a:t>, </a:t>
            </a:r>
            <a:r>
              <a:rPr lang="es-MX" sz="1400" b="1" i="0" dirty="0">
                <a:solidFill>
                  <a:srgbClr val="333333"/>
                </a:solidFill>
                <a:effectLst/>
                <a:latin typeface="AsapRegular"/>
              </a:rPr>
              <a:t>1900MHz</a:t>
            </a:r>
            <a:r>
              <a:rPr lang="es-MX" sz="1400" b="0" i="0" dirty="0">
                <a:solidFill>
                  <a:srgbClr val="333333"/>
                </a:solidFill>
                <a:effectLst/>
                <a:latin typeface="AsapRegular"/>
              </a:rPr>
              <a:t>, y otras</a:t>
            </a:r>
          </a:p>
          <a:p>
            <a:pPr marL="342900" indent="-342900">
              <a:lnSpc>
                <a:spcPts val="2500"/>
              </a:lnSpc>
              <a:buFont typeface="+mj-lt"/>
              <a:buAutoNum type="arabicPeriod"/>
            </a:pPr>
            <a:r>
              <a:rPr lang="es-MX" sz="1400" b="1" i="0" dirty="0" err="1">
                <a:solidFill>
                  <a:srgbClr val="FF0000"/>
                </a:solidFill>
                <a:effectLst/>
                <a:latin typeface="AsapRegular"/>
              </a:rPr>
              <a:t>Wi</a:t>
            </a:r>
            <a:r>
              <a:rPr lang="es-MX" sz="1400" b="1" i="0" dirty="0">
                <a:solidFill>
                  <a:srgbClr val="FF0000"/>
                </a:solidFill>
                <a:effectLst/>
                <a:latin typeface="AsapRegular"/>
              </a:rPr>
              <a:t>-Fi: </a:t>
            </a:r>
            <a:r>
              <a:rPr lang="es-MX" sz="1400" b="1" i="0" dirty="0">
                <a:solidFill>
                  <a:schemeClr val="bg2">
                    <a:lumMod val="25000"/>
                  </a:schemeClr>
                </a:solidFill>
                <a:effectLst/>
                <a:latin typeface="AsapRegular"/>
              </a:rPr>
              <a:t>2.4GHz</a:t>
            </a:r>
          </a:p>
          <a:p>
            <a:pPr marL="342900" indent="-342900">
              <a:lnSpc>
                <a:spcPts val="2500"/>
              </a:lnSpc>
              <a:buFont typeface="+mj-lt"/>
              <a:buAutoNum type="arabicPeriod"/>
            </a:pPr>
            <a:r>
              <a:rPr lang="es-MX" sz="1400" b="1" i="0" dirty="0">
                <a:solidFill>
                  <a:srgbClr val="FF0000"/>
                </a:solidFill>
                <a:effectLst/>
                <a:latin typeface="AsapRegular"/>
              </a:rPr>
              <a:t>Satélite: </a:t>
            </a:r>
            <a:r>
              <a:rPr lang="es-MX" sz="1400" b="1" i="0" dirty="0">
                <a:solidFill>
                  <a:srgbClr val="333333"/>
                </a:solidFill>
                <a:effectLst/>
                <a:latin typeface="AsapRegular"/>
              </a:rPr>
              <a:t>3.5GHz</a:t>
            </a:r>
          </a:p>
          <a:p>
            <a:pPr marL="342900" indent="-342900">
              <a:lnSpc>
                <a:spcPts val="2500"/>
              </a:lnSpc>
              <a:buFont typeface="+mj-lt"/>
              <a:buAutoNum type="arabicPeriod"/>
            </a:pPr>
            <a:r>
              <a:rPr lang="es-MX" sz="1400" b="1" i="0" dirty="0" err="1">
                <a:solidFill>
                  <a:srgbClr val="FF0000"/>
                </a:solidFill>
                <a:effectLst/>
                <a:latin typeface="AsapRegular"/>
              </a:rPr>
              <a:t>Wi</a:t>
            </a:r>
            <a:r>
              <a:rPr lang="es-MX" sz="1400" b="1" i="0" dirty="0">
                <a:solidFill>
                  <a:srgbClr val="FF0000"/>
                </a:solidFill>
                <a:effectLst/>
                <a:latin typeface="AsapRegular"/>
              </a:rPr>
              <a:t>-Fi: </a:t>
            </a:r>
            <a:r>
              <a:rPr lang="es-MX" sz="1400" b="1" i="0" dirty="0">
                <a:solidFill>
                  <a:srgbClr val="333333"/>
                </a:solidFill>
                <a:effectLst/>
                <a:latin typeface="AsapRegular"/>
              </a:rPr>
              <a:t>5GHz</a:t>
            </a:r>
          </a:p>
          <a:p>
            <a:pPr marL="285750" indent="-285750" algn="just">
              <a:lnSpc>
                <a:spcPts val="2500"/>
              </a:lnSpc>
              <a:buFont typeface="Wingdings" panose="05000000000000000000" pitchFamily="2" charset="2"/>
              <a:buChar char="ü"/>
            </a:pPr>
            <a:endParaRPr lang="es-MX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Imagen 3" descr="Un conjunto de letras negras en un fondo negro&#10;&#10;Descripción generada automáticamente con confianza baja">
            <a:extLst>
              <a:ext uri="{FF2B5EF4-FFF2-40B4-BE49-F238E27FC236}">
                <a16:creationId xmlns:a16="http://schemas.microsoft.com/office/drawing/2014/main" id="{C095B87B-4CF5-41CB-8D37-17CBBF110A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507" y="5405702"/>
            <a:ext cx="6299969" cy="119165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B8FAC53-2BF0-4A21-A04E-649478270E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784" y="3032356"/>
            <a:ext cx="5688632" cy="226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1645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F0C5F356-F18D-49BB-9CA9-E85B9B1C6FDB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1841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655D82-CF78-44F8-8E33-B4AB4AD15D84}"/>
              </a:ext>
            </a:extLst>
          </p:cNvPr>
          <p:cNvSpPr txBox="1"/>
          <p:nvPr/>
        </p:nvSpPr>
        <p:spPr>
          <a:xfrm>
            <a:off x="888257" y="1988840"/>
            <a:ext cx="3323703" cy="1703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i="0" dirty="0">
                <a:solidFill>
                  <a:schemeClr val="bg2">
                    <a:lumMod val="25000"/>
                  </a:schemeClr>
                </a:solidFill>
                <a:effectLst/>
                <a:latin typeface="Century Gothic" panose="020B0502020202020204" pitchFamily="34" charset="0"/>
              </a:rPr>
              <a:t>Ondas de radio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Microondas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i="0" dirty="0">
                <a:solidFill>
                  <a:schemeClr val="bg2">
                    <a:lumMod val="25000"/>
                  </a:schemeClr>
                </a:solidFill>
                <a:effectLst/>
                <a:latin typeface="Century Gothic" panose="020B0502020202020204" pitchFamily="34" charset="0"/>
              </a:rPr>
              <a:t>Satélites</a:t>
            </a:r>
          </a:p>
          <a:p>
            <a:pPr algn="l"/>
            <a:endParaRPr lang="es-ES" sz="1400" b="0" i="0" dirty="0">
              <a:solidFill>
                <a:srgbClr val="333333"/>
              </a:solidFill>
              <a:effectLst/>
              <a:latin typeface="AsapRegular"/>
            </a:endParaRPr>
          </a:p>
          <a:p>
            <a:pPr marL="285750" indent="-285750" algn="just">
              <a:lnSpc>
                <a:spcPts val="2500"/>
              </a:lnSpc>
              <a:buFont typeface="Wingdings" panose="05000000000000000000" pitchFamily="2" charset="2"/>
              <a:buChar char="ü"/>
            </a:pPr>
            <a:endParaRPr lang="es-MX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Imagen 2" descr="Imagen que contiene objeto, computadora, reloj, computer&#10;&#10;Descripción generada automáticamente">
            <a:extLst>
              <a:ext uri="{FF2B5EF4-FFF2-40B4-BE49-F238E27FC236}">
                <a16:creationId xmlns:a16="http://schemas.microsoft.com/office/drawing/2014/main" id="{4A03548A-9A3E-412E-9B56-FD9679D267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348880"/>
            <a:ext cx="68294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2781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7 CuadroTexto">
            <a:extLst>
              <a:ext uri="{FF2B5EF4-FFF2-40B4-BE49-F238E27FC236}">
                <a16:creationId xmlns:a16="http://schemas.microsoft.com/office/drawing/2014/main" id="{7FAD1FBE-413E-41FE-966F-61F006016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3728" y="555585"/>
            <a:ext cx="5080620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Ondas de radio</a:t>
            </a:r>
            <a:endParaRPr lang="es-MX" alt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0C5F356-F18D-49BB-9CA9-E85B9B1C6FDB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-17018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655D82-CF78-44F8-8E33-B4AB4AD15D84}"/>
              </a:ext>
            </a:extLst>
          </p:cNvPr>
          <p:cNvSpPr txBox="1"/>
          <p:nvPr/>
        </p:nvSpPr>
        <p:spPr>
          <a:xfrm>
            <a:off x="827584" y="1268760"/>
            <a:ext cx="7632848" cy="2850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</a:rPr>
              <a:t>Son las más usadas, s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e emplean para transmitir información por el aire, tales como: Emisiones de 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radio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, 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televisión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 o </a:t>
            </a:r>
            <a:r>
              <a:rPr lang="es-ES" sz="1400" b="1" dirty="0" err="1">
                <a:solidFill>
                  <a:schemeClr val="bg2">
                    <a:lumMod val="25000"/>
                  </a:schemeClr>
                </a:solidFill>
              </a:rPr>
              <a:t>WiFi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</a:rPr>
              <a:t>Tienen un rango de ancho de banda entre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</a:rPr>
              <a:t>3 </a:t>
            </a:r>
            <a:r>
              <a:rPr lang="es-MX" sz="1400" b="1" dirty="0" err="1">
                <a:solidFill>
                  <a:schemeClr val="accent6">
                    <a:lumMod val="75000"/>
                  </a:schemeClr>
                </a:solidFill>
              </a:rPr>
              <a:t>Khz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</a:rPr>
              <a:t>y los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</a:rPr>
              <a:t>300 </a:t>
            </a:r>
            <a:r>
              <a:rPr lang="es-MX" sz="1400" b="1" dirty="0" err="1">
                <a:solidFill>
                  <a:schemeClr val="accent6">
                    <a:lumMod val="75000"/>
                  </a:schemeClr>
                </a:solidFill>
              </a:rPr>
              <a:t>Ghz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b="1" i="0" dirty="0">
                <a:solidFill>
                  <a:srgbClr val="FF0000"/>
                </a:solidFill>
                <a:effectLst/>
                <a:latin typeface="AsapRegular"/>
              </a:rPr>
              <a:t>Radio AM:</a:t>
            </a:r>
            <a:r>
              <a:rPr lang="es-ES" sz="1400" b="0" i="0" dirty="0">
                <a:solidFill>
                  <a:srgbClr val="FF0000"/>
                </a:solidFill>
                <a:effectLst/>
                <a:latin typeface="AsapRegular"/>
              </a:rPr>
              <a:t> </a:t>
            </a:r>
            <a:r>
              <a:rPr lang="es-ES" sz="1400" b="0" i="0" dirty="0">
                <a:solidFill>
                  <a:srgbClr val="333333"/>
                </a:solidFill>
                <a:effectLst/>
                <a:latin typeface="AsapRegular"/>
              </a:rPr>
              <a:t>Alrededor de </a:t>
            </a:r>
            <a:r>
              <a:rPr lang="es-ES" sz="1400" b="1" i="0" dirty="0">
                <a:solidFill>
                  <a:srgbClr val="333333"/>
                </a:solidFill>
                <a:effectLst/>
                <a:latin typeface="AsapRegular"/>
              </a:rPr>
              <a:t>10MHz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rgbClr val="FF0000"/>
                </a:solidFill>
                <a:latin typeface="AsapRegular"/>
              </a:rPr>
              <a:t>Radio FM</a:t>
            </a:r>
            <a:r>
              <a:rPr lang="es-ES" sz="1400" b="1" i="0" dirty="0">
                <a:solidFill>
                  <a:srgbClr val="FF0000"/>
                </a:solidFill>
                <a:effectLst/>
                <a:latin typeface="AsapRegular"/>
              </a:rPr>
              <a:t>:</a:t>
            </a:r>
            <a:r>
              <a:rPr lang="es-ES" sz="1400" b="0" i="0" dirty="0">
                <a:solidFill>
                  <a:srgbClr val="FF0000"/>
                </a:solidFill>
                <a:effectLst/>
                <a:latin typeface="AsapRegular"/>
              </a:rPr>
              <a:t> </a:t>
            </a:r>
            <a:r>
              <a:rPr lang="es-ES" sz="1400" b="0" i="0" dirty="0">
                <a:solidFill>
                  <a:srgbClr val="333333"/>
                </a:solidFill>
                <a:effectLst/>
                <a:latin typeface="AsapRegular"/>
              </a:rPr>
              <a:t>Alrededor de </a:t>
            </a:r>
            <a:r>
              <a:rPr lang="es-ES" sz="1400" b="1" i="0" dirty="0">
                <a:solidFill>
                  <a:srgbClr val="333333"/>
                </a:solidFill>
                <a:effectLst/>
                <a:latin typeface="AsapRegular"/>
              </a:rPr>
              <a:t>100MHz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b="1" i="0" dirty="0">
                <a:solidFill>
                  <a:srgbClr val="FF0000"/>
                </a:solidFill>
                <a:effectLst/>
                <a:latin typeface="AsapRegular"/>
              </a:rPr>
              <a:t>Televisión: </a:t>
            </a:r>
            <a:r>
              <a:rPr lang="es-ES" sz="1400" b="0" i="0" dirty="0">
                <a:solidFill>
                  <a:srgbClr val="333333"/>
                </a:solidFill>
                <a:effectLst/>
                <a:latin typeface="AsapRegular"/>
              </a:rPr>
              <a:t>Muchas frecuencias de </a:t>
            </a:r>
            <a:r>
              <a:rPr lang="es-ES" sz="1400" b="1" i="0" dirty="0">
                <a:solidFill>
                  <a:srgbClr val="333333"/>
                </a:solidFill>
                <a:effectLst/>
                <a:latin typeface="AsapRegular"/>
              </a:rPr>
              <a:t>470MHz</a:t>
            </a:r>
            <a:r>
              <a:rPr lang="es-ES" sz="1400" b="0" i="0" dirty="0">
                <a:solidFill>
                  <a:srgbClr val="333333"/>
                </a:solidFill>
                <a:effectLst/>
                <a:latin typeface="AsapRegular"/>
              </a:rPr>
              <a:t> a </a:t>
            </a:r>
            <a:r>
              <a:rPr lang="es-ES" sz="1400" b="1" i="0" dirty="0">
                <a:solidFill>
                  <a:srgbClr val="333333"/>
                </a:solidFill>
                <a:effectLst/>
                <a:latin typeface="AsapRegular"/>
              </a:rPr>
              <a:t>800MHz</a:t>
            </a:r>
            <a:r>
              <a:rPr lang="es-ES" sz="1400" b="0" i="0" dirty="0">
                <a:solidFill>
                  <a:srgbClr val="333333"/>
                </a:solidFill>
                <a:effectLst/>
                <a:latin typeface="AsapRegular"/>
              </a:rPr>
              <a:t>, y otras.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rgbClr val="FF0000"/>
                </a:solidFill>
                <a:latin typeface="AsapRegular"/>
              </a:rPr>
              <a:t>Señal </a:t>
            </a:r>
            <a:r>
              <a:rPr lang="es-ES" sz="1400" b="1" dirty="0" err="1">
                <a:solidFill>
                  <a:srgbClr val="FF0000"/>
                </a:solidFill>
                <a:latin typeface="AsapRegular"/>
              </a:rPr>
              <a:t>WiFi</a:t>
            </a:r>
            <a:r>
              <a:rPr lang="es-ES" sz="1400" b="1" dirty="0">
                <a:solidFill>
                  <a:srgbClr val="FF0000"/>
                </a:solidFill>
                <a:latin typeface="AsapRegular"/>
              </a:rPr>
              <a:t>: </a:t>
            </a:r>
            <a:r>
              <a:rPr lang="es-ES" sz="1400" b="1" dirty="0">
                <a:solidFill>
                  <a:srgbClr val="333333"/>
                </a:solidFill>
                <a:latin typeface="AsapRegular"/>
              </a:rPr>
              <a:t>2.4 </a:t>
            </a:r>
            <a:r>
              <a:rPr lang="es-ES" sz="1400" b="1" dirty="0" err="1">
                <a:solidFill>
                  <a:srgbClr val="333333"/>
                </a:solidFill>
                <a:latin typeface="AsapRegular"/>
              </a:rPr>
              <a:t>Ghz</a:t>
            </a:r>
            <a:r>
              <a:rPr lang="es-ES" sz="1400" dirty="0">
                <a:solidFill>
                  <a:srgbClr val="333333"/>
                </a:solidFill>
                <a:latin typeface="AsapRegular"/>
              </a:rPr>
              <a:t> Y </a:t>
            </a:r>
            <a:r>
              <a:rPr lang="es-ES" sz="1400" b="1" dirty="0">
                <a:solidFill>
                  <a:srgbClr val="333333"/>
                </a:solidFill>
                <a:latin typeface="AsapRegular"/>
              </a:rPr>
              <a:t>5 </a:t>
            </a:r>
            <a:r>
              <a:rPr lang="es-ES" sz="1400" b="1" dirty="0" err="1">
                <a:solidFill>
                  <a:srgbClr val="333333"/>
                </a:solidFill>
                <a:latin typeface="AsapRegular"/>
              </a:rPr>
              <a:t>Ghz</a:t>
            </a:r>
            <a:endParaRPr lang="es-ES" sz="1400" b="1" i="0" dirty="0">
              <a:solidFill>
                <a:srgbClr val="333333"/>
              </a:solidFill>
              <a:effectLst/>
              <a:latin typeface="AsapRegular"/>
            </a:endParaRPr>
          </a:p>
          <a:p>
            <a:pPr algn="l"/>
            <a:endParaRPr lang="es-ES" sz="1400" b="0" i="0" dirty="0">
              <a:solidFill>
                <a:srgbClr val="333333"/>
              </a:solidFill>
              <a:effectLst/>
              <a:latin typeface="AsapRegular"/>
            </a:endParaRPr>
          </a:p>
          <a:p>
            <a:pPr marL="285750" indent="-285750" algn="just">
              <a:lnSpc>
                <a:spcPts val="2500"/>
              </a:lnSpc>
              <a:buFont typeface="Wingdings" panose="05000000000000000000" pitchFamily="2" charset="2"/>
              <a:buChar char="ü"/>
            </a:pPr>
            <a:endParaRPr lang="es-MX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359219A-86B1-484A-8387-148867515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3429000"/>
            <a:ext cx="2160240" cy="29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0687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7 CuadroTexto">
            <a:extLst>
              <a:ext uri="{FF2B5EF4-FFF2-40B4-BE49-F238E27FC236}">
                <a16:creationId xmlns:a16="http://schemas.microsoft.com/office/drawing/2014/main" id="{7FAD1FBE-413E-41FE-966F-61F006016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5980" y="906484"/>
            <a:ext cx="5080620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Microondas</a:t>
            </a:r>
            <a:endParaRPr lang="es-MX" alt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0C5F356-F18D-49BB-9CA9-E85B9B1C6FDB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18071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655D82-CF78-44F8-8E33-B4AB4AD15D84}"/>
              </a:ext>
            </a:extLst>
          </p:cNvPr>
          <p:cNvSpPr txBox="1"/>
          <p:nvPr/>
        </p:nvSpPr>
        <p:spPr>
          <a:xfrm>
            <a:off x="827584" y="1700808"/>
            <a:ext cx="4752528" cy="2778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Su ancho de banda varia entre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300 MHz y 300 GHz</a:t>
            </a:r>
            <a:r>
              <a:rPr lang="es-MX" sz="14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.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285750" indent="-285750" algn="just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Para la comunicación de microondas terrestres se deben usar antenas parabólicas, las cuales deben estar 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alineadas 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o tener visión directa entre ellas, además entre mayor sea la 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altura 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mayor el alcance.</a:t>
            </a:r>
          </a:p>
          <a:p>
            <a:pPr marL="285750" indent="-285750" algn="just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Sus problemas se dan perdidas de datos por 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atenuación 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e 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interferencias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, y es muy sensible a las malas condiciones atmosféricas. </a:t>
            </a:r>
            <a:endParaRPr lang="es-MX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73CBBD8-E043-4F49-905C-053249402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576" y="1863037"/>
            <a:ext cx="2252599" cy="2453802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B5D796C-627D-4EB0-BB0B-9CB2A248DF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4767101"/>
            <a:ext cx="4087338" cy="123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790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Ratón de computadora&#10;&#10;Descripción generada automáticamente con confianza media">
            <a:extLst>
              <a:ext uri="{FF2B5EF4-FFF2-40B4-BE49-F238E27FC236}">
                <a16:creationId xmlns:a16="http://schemas.microsoft.com/office/drawing/2014/main" id="{F9DBA315-D833-45C2-8A3B-8583FBF6EF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0"/>
            <a:ext cx="2016224" cy="1975898"/>
          </a:xfrm>
          <a:prstGeom prst="rect">
            <a:avLst/>
          </a:prstGeom>
        </p:spPr>
      </p:pic>
      <p:sp>
        <p:nvSpPr>
          <p:cNvPr id="5" name="7 CuadroTexto">
            <a:extLst>
              <a:ext uri="{FF2B5EF4-FFF2-40B4-BE49-F238E27FC236}">
                <a16:creationId xmlns:a16="http://schemas.microsoft.com/office/drawing/2014/main" id="{7FAD1FBE-413E-41FE-966F-61F006016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906484"/>
            <a:ext cx="4846848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Satélite</a:t>
            </a:r>
            <a:endParaRPr lang="es-MX" alt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0C5F356-F18D-49BB-9CA9-E85B9B1C6FDB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180717"/>
            <a:ext cx="871296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655D82-CF78-44F8-8E33-B4AB4AD15D84}"/>
              </a:ext>
            </a:extLst>
          </p:cNvPr>
          <p:cNvSpPr txBox="1"/>
          <p:nvPr/>
        </p:nvSpPr>
        <p:spPr>
          <a:xfrm>
            <a:off x="299795" y="2045357"/>
            <a:ext cx="8280920" cy="700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Conocidos como </a:t>
            </a:r>
            <a:r>
              <a:rPr lang="es-ES" sz="1400" b="1" dirty="0">
                <a:solidFill>
                  <a:schemeClr val="accent5">
                    <a:lumMod val="75000"/>
                  </a:schemeClr>
                </a:solidFill>
              </a:rPr>
              <a:t>microondas por satélite 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realizan la transmisión de todo tipo de datos, imágenes, etc., según el fin con que se han creado. </a:t>
            </a:r>
            <a:endParaRPr lang="es-MX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789E670-2852-4EF3-9DE8-FE95E709D532}"/>
              </a:ext>
            </a:extLst>
          </p:cNvPr>
          <p:cNvSpPr txBox="1"/>
          <p:nvPr/>
        </p:nvSpPr>
        <p:spPr>
          <a:xfrm>
            <a:off x="323528" y="2813895"/>
            <a:ext cx="4248472" cy="3329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Un </a:t>
            </a:r>
            <a:r>
              <a:rPr lang="es-ES" sz="1400" b="1" dirty="0">
                <a:solidFill>
                  <a:schemeClr val="accent5">
                    <a:lumMod val="75000"/>
                  </a:schemeClr>
                </a:solidFill>
              </a:rPr>
              <a:t>satélite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 en si no procesa información sino que actúan como un 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repetidor-amplificador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 y puede cubrir un amplio espacio de espectro terrestre. </a:t>
            </a:r>
            <a:endParaRPr lang="es-MX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 algn="just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Las microondas por satélite manejan un ancho de banda entre los 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 y los 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30 </a:t>
            </a:r>
            <a:r>
              <a:rPr lang="es-ES" sz="1400" b="1" dirty="0" err="1">
                <a:solidFill>
                  <a:schemeClr val="accent6">
                    <a:lumMod val="75000"/>
                  </a:schemeClr>
                </a:solidFill>
              </a:rPr>
              <a:t>Ghz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 marL="285750" indent="-285750" algn="just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Son usados para:</a:t>
            </a:r>
          </a:p>
          <a:p>
            <a:pPr marL="742950" lvl="1" indent="-285750" algn="just">
              <a:lnSpc>
                <a:spcPts val="25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ES" sz="1400" b="1" dirty="0">
                <a:solidFill>
                  <a:schemeClr val="accent5">
                    <a:lumMod val="75000"/>
                  </a:schemeClr>
                </a:solidFill>
              </a:rPr>
              <a:t>Sistemas de televisión.</a:t>
            </a:r>
          </a:p>
          <a:p>
            <a:pPr marL="742950" lvl="1" indent="-285750" algn="just">
              <a:lnSpc>
                <a:spcPts val="25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ES" sz="1400" b="1" dirty="0">
                <a:solidFill>
                  <a:schemeClr val="accent5">
                    <a:lumMod val="75000"/>
                  </a:schemeClr>
                </a:solidFill>
              </a:rPr>
              <a:t>Transmisión telefónica a larga distancia. </a:t>
            </a:r>
          </a:p>
          <a:p>
            <a:pPr marL="742950" lvl="1" indent="-285750" algn="just">
              <a:lnSpc>
                <a:spcPts val="25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ES" sz="1400" b="1" dirty="0">
                <a:solidFill>
                  <a:schemeClr val="accent5">
                    <a:lumMod val="75000"/>
                  </a:schemeClr>
                </a:solidFill>
              </a:rPr>
              <a:t>Redes privadas. </a:t>
            </a:r>
            <a:endParaRPr lang="es-MX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E439B1C-54CE-4EFA-83E3-9873C39440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2852936"/>
            <a:ext cx="3852428" cy="240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2847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Una pantalla de una computadora&#10;&#10;Descripción generada automáticamente con confianza media">
            <a:extLst>
              <a:ext uri="{FF2B5EF4-FFF2-40B4-BE49-F238E27FC236}">
                <a16:creationId xmlns:a16="http://schemas.microsoft.com/office/drawing/2014/main" id="{069253FC-52A6-4B7E-B893-87B9E83FE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502355"/>
            <a:ext cx="4104456" cy="2815657"/>
          </a:xfrm>
          <a:prstGeom prst="rect">
            <a:avLst/>
          </a:prstGeom>
        </p:spPr>
      </p:pic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802481" y="2102659"/>
            <a:ext cx="4486808" cy="142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Estándar IEEE 802.11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Bluetooth: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Estándar IEEE 802.15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-Max: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Estándar IEEE 802.16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1" y="555516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Medios inalámbricos</a:t>
            </a:r>
          </a:p>
        </p:txBody>
      </p:sp>
      <p:sp>
        <p:nvSpPr>
          <p:cNvPr id="5" name="7 CuadroTexto">
            <a:extLst>
              <a:ext uri="{FF2B5EF4-FFF2-40B4-BE49-F238E27FC236}">
                <a16:creationId xmlns:a16="http://schemas.microsoft.com/office/drawing/2014/main" id="{E7C64DDA-814C-45BB-9962-5F313C80A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3424" y="1059572"/>
            <a:ext cx="4846848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Tipos de medios inalámbricos</a:t>
            </a:r>
            <a:endParaRPr lang="es-MX" alt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2603705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23 Imagen" descr="cable1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1769393"/>
            <a:ext cx="1857375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928688" y="1340768"/>
            <a:ext cx="7000875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Medios de comunicación que utilizan líneas físicas (guiados)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1357313" y="1983706"/>
            <a:ext cx="3643312" cy="13111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 trenzado ( UTP /STP)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 coaxial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Fibra óptica</a:t>
            </a:r>
          </a:p>
          <a:p>
            <a:pPr>
              <a:defRPr/>
            </a:pP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928688" y="3437856"/>
            <a:ext cx="7000875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Medios de comunicación inalámbricos (no guiados)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1357313" y="4080793"/>
            <a:ext cx="3643312" cy="10341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Ondas de radio</a:t>
            </a:r>
            <a:endParaRPr lang="es-ES_tradnl" sz="18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Microondas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Satélite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5369" name="6 Imagen" descr="ofice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8" y="3983956"/>
            <a:ext cx="1973262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07504" y="12576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comunicación</a:t>
            </a:r>
          </a:p>
        </p:txBody>
      </p:sp>
    </p:spTree>
    <p:extLst>
      <p:ext uri="{BB962C8B-B14F-4D97-AF65-F5344CB8AC3E}">
        <p14:creationId xmlns:p14="http://schemas.microsoft.com/office/powerpoint/2010/main" val="216163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6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89756" y="18864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comunicación</a:t>
            </a:r>
          </a:p>
        </p:txBody>
      </p:sp>
      <p:graphicFrame>
        <p:nvGraphicFramePr>
          <p:cNvPr id="11" name="object 3">
            <a:extLst>
              <a:ext uri="{FF2B5EF4-FFF2-40B4-BE49-F238E27FC236}">
                <a16:creationId xmlns:a16="http://schemas.microsoft.com/office/drawing/2014/main" id="{8D48D18B-B2B2-4A0F-9636-200ABBD9B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34019"/>
              </p:ext>
            </p:extLst>
          </p:nvPr>
        </p:nvGraphicFramePr>
        <p:xfrm>
          <a:off x="1619673" y="1710734"/>
          <a:ext cx="5904656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95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8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85979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DIO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OS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object 4">
            <a:extLst>
              <a:ext uri="{FF2B5EF4-FFF2-40B4-BE49-F238E27FC236}">
                <a16:creationId xmlns:a16="http://schemas.microsoft.com/office/drawing/2014/main" id="{CCE185B3-33B5-4E32-AA80-EEBA18F5F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168999"/>
              </p:ext>
            </p:extLst>
          </p:nvPr>
        </p:nvGraphicFramePr>
        <p:xfrm>
          <a:off x="1629617" y="2306885"/>
          <a:ext cx="5904656" cy="11887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5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88719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800" b="1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BR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349250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49885" algn="l"/>
                        </a:tabLst>
                      </a:pPr>
                      <a:r>
                        <a:rPr sz="1800" spc="-5" dirty="0" err="1">
                          <a:latin typeface="Calibri"/>
                          <a:cs typeface="Calibri"/>
                        </a:rPr>
                        <a:t>Se</a:t>
                      </a:r>
                      <a:r>
                        <a:rPr sz="1800" spc="5" dirty="0" err="1">
                          <a:latin typeface="Calibri"/>
                          <a:cs typeface="Calibri"/>
                        </a:rPr>
                        <a:t>ñ</a:t>
                      </a:r>
                      <a:r>
                        <a:rPr sz="1800" dirty="0" err="1">
                          <a:latin typeface="Calibri"/>
                          <a:cs typeface="Calibri"/>
                        </a:rPr>
                        <a:t>ales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s-ES" sz="18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10" dirty="0" err="1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dirty="0" err="1">
                          <a:latin typeface="Calibri"/>
                          <a:cs typeface="Calibri"/>
                        </a:rPr>
                        <a:t>éct</a:t>
                      </a:r>
                      <a:r>
                        <a:rPr sz="1800" spc="-10" dirty="0" err="1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-5" dirty="0" err="1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20" dirty="0" err="1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dirty="0" err="1">
                          <a:latin typeface="Calibri"/>
                          <a:cs typeface="Calibri"/>
                        </a:rPr>
                        <a:t>as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Co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xi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al</a:t>
                      </a:r>
                    </a:p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240" dirty="0">
                          <a:latin typeface="Calibri"/>
                          <a:cs typeface="Calibri"/>
                        </a:rPr>
                        <a:t>P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235" dirty="0">
                          <a:latin typeface="Calibri"/>
                          <a:cs typeface="Calibri"/>
                        </a:rPr>
                        <a:t>P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object 5">
            <a:extLst>
              <a:ext uri="{FF2B5EF4-FFF2-40B4-BE49-F238E27FC236}">
                <a16:creationId xmlns:a16="http://schemas.microsoft.com/office/drawing/2014/main" id="{66DDEAFC-590B-4AB9-89EA-726E18437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964815"/>
              </p:ext>
            </p:extLst>
          </p:nvPr>
        </p:nvGraphicFramePr>
        <p:xfrm>
          <a:off x="1619673" y="3647739"/>
          <a:ext cx="5904656" cy="664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5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4945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FIB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ÓPTICA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349250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49885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Impulsos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uz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Mu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moda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</a:t>
                      </a:r>
                      <a:endParaRPr lang="es-ES" sz="1800" dirty="0">
                        <a:latin typeface="Calibri"/>
                        <a:cs typeface="Calibri"/>
                      </a:endParaRPr>
                    </a:p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dirty="0" err="1">
                          <a:latin typeface="Calibri"/>
                          <a:cs typeface="Calibri"/>
                        </a:rPr>
                        <a:t>Monomodo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object 6">
            <a:extLst>
              <a:ext uri="{FF2B5EF4-FFF2-40B4-BE49-F238E27FC236}">
                <a16:creationId xmlns:a16="http://schemas.microsoft.com/office/drawing/2014/main" id="{011C8765-6398-4036-9656-2B97EF043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875396"/>
              </p:ext>
            </p:extLst>
          </p:nvPr>
        </p:nvGraphicFramePr>
        <p:xfrm>
          <a:off x="1619672" y="4552590"/>
          <a:ext cx="5904656" cy="1240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5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40205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INALÁMB</a:t>
                      </a:r>
                      <a:r>
                        <a:rPr sz="1800" b="1" spc="-1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O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349250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49885" algn="l"/>
                        </a:tabLst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Onda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adio</a:t>
                      </a:r>
                    </a:p>
                    <a:p>
                      <a:pPr marL="349250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49885" algn="l"/>
                        </a:tabLst>
                      </a:pPr>
                      <a:r>
                        <a:rPr sz="1800" dirty="0" err="1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spc="-10" dirty="0" err="1">
                          <a:latin typeface="Calibri"/>
                          <a:cs typeface="Calibri"/>
                        </a:rPr>
                        <a:t>ic</a:t>
                      </a:r>
                      <a:r>
                        <a:rPr sz="1800" spc="-30" dirty="0" err="1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-5" dirty="0" err="1">
                          <a:latin typeface="Calibri"/>
                          <a:cs typeface="Calibri"/>
                        </a:rPr>
                        <a:t>oond</a:t>
                      </a:r>
                      <a:r>
                        <a:rPr sz="1800" spc="5" dirty="0" err="1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" dirty="0" err="1">
                          <a:latin typeface="Calibri"/>
                          <a:cs typeface="Calibri"/>
                        </a:rPr>
                        <a:t>s</a:t>
                      </a:r>
                      <a:endParaRPr lang="es-ES" sz="1800" spc="-5" dirty="0">
                        <a:latin typeface="Calibri"/>
                        <a:cs typeface="Calibri"/>
                      </a:endParaRPr>
                    </a:p>
                    <a:p>
                      <a:pPr marL="349250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49885" algn="l"/>
                        </a:tabLst>
                      </a:pPr>
                      <a:r>
                        <a:rPr lang="es-MX" sz="1800" spc="-5" dirty="0">
                          <a:latin typeface="Calibri"/>
                          <a:cs typeface="Calibri"/>
                        </a:rPr>
                        <a:t>Satélite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WLA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–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lang="es-MX" sz="1800" spc="-5" dirty="0">
                          <a:latin typeface="Calibri"/>
                          <a:cs typeface="Calibri"/>
                        </a:rPr>
                        <a:t>i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349885" indent="-287020">
                        <a:lnSpc>
                          <a:spcPct val="100000"/>
                        </a:lnSpc>
                        <a:spcBef>
                          <a:spcPts val="1080"/>
                        </a:spcBef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800" spc="-14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 – Blu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ooth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349885" indent="-287020">
                        <a:lnSpc>
                          <a:spcPct val="100000"/>
                        </a:lnSpc>
                        <a:spcBef>
                          <a:spcPts val="1080"/>
                        </a:spcBef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800" spc="-9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–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él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 err="1">
                          <a:latin typeface="Calibri"/>
                          <a:cs typeface="Calibri"/>
                        </a:rPr>
                        <a:t>Wi</a:t>
                      </a:r>
                      <a:r>
                        <a:rPr sz="1800" dirty="0" err="1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spc="-15" dirty="0" err="1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" dirty="0" err="1">
                          <a:latin typeface="Calibri"/>
                          <a:cs typeface="Calibri"/>
                        </a:rPr>
                        <a:t>x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7388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89756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comunicación</a:t>
            </a:r>
          </a:p>
          <a:p>
            <a:pPr>
              <a:defRPr/>
            </a:pP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Formatos básicos de medios de red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6D82E12-EF26-4221-888B-AB821867D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83768" y="1412776"/>
            <a:ext cx="5209462" cy="4620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F71473C-1DAE-42CA-9EDE-DF0DEEF46D86}"/>
              </a:ext>
            </a:extLst>
          </p:cNvPr>
          <p:cNvSpPr txBox="1"/>
          <p:nvPr/>
        </p:nvSpPr>
        <p:spPr>
          <a:xfrm>
            <a:off x="6300192" y="4869160"/>
            <a:ext cx="1224136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b="1" dirty="0">
                <a:latin typeface="Arial" panose="020B0604020202020204" pitchFamily="34" charset="0"/>
                <a:cs typeface="Arial" panose="020B0604020202020204" pitchFamily="34" charset="0"/>
              </a:rPr>
              <a:t>Señales de ondas de radio o microondas</a:t>
            </a:r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tecnología inalámbrica</a:t>
            </a:r>
          </a:p>
        </p:txBody>
      </p:sp>
    </p:spTree>
    <p:extLst>
      <p:ext uri="{BB962C8B-B14F-4D97-AF65-F5344CB8AC3E}">
        <p14:creationId xmlns:p14="http://schemas.microsoft.com/office/powerpoint/2010/main" val="728554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8 CuadroTexto"/>
          <p:cNvSpPr txBox="1">
            <a:spLocks noChangeArrowheads="1"/>
          </p:cNvSpPr>
          <p:nvPr/>
        </p:nvSpPr>
        <p:spPr bwMode="auto">
          <a:xfrm>
            <a:off x="642938" y="1340768"/>
            <a:ext cx="78581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ES_tradnl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Consta de un alambre de cobre duro en su parte central rodeado por un material aislante. Este material aislante está rodeado por una malla metálica que a su vez está cubierta por una capa de plástico protectora.</a:t>
            </a:r>
            <a:endParaRPr lang="es-MX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42938" y="764704"/>
            <a:ext cx="6305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Cable coaxial</a:t>
            </a:r>
          </a:p>
        </p:txBody>
      </p:sp>
      <p:pic>
        <p:nvPicPr>
          <p:cNvPr id="71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5021535"/>
            <a:ext cx="4972050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14 CuadroTexto"/>
          <p:cNvSpPr txBox="1">
            <a:spLocks noChangeArrowheads="1"/>
          </p:cNvSpPr>
          <p:nvPr/>
        </p:nvSpPr>
        <p:spPr bwMode="auto">
          <a:xfrm>
            <a:off x="642938" y="3447405"/>
            <a:ext cx="7929562" cy="70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/>
              <a:buChar char="o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más caro que el par trenzado, pero puede transmitir una gran cantidad de datos más rápido que el par trenzado y no sufre interferencias eléctricas.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642938" y="4267838"/>
            <a:ext cx="7929562" cy="3852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 eaLnBrk="0" hangingPunct="0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/>
              <a:buChar char="o"/>
              <a:defRPr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 cable muy popular en la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industria de la televisión por cable. </a:t>
            </a:r>
            <a:endParaRPr lang="es-MX" sz="1600" b="1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8" name="7 CuadroTexto"/>
          <p:cNvSpPr txBox="1">
            <a:spLocks noChangeArrowheads="1"/>
          </p:cNvSpPr>
          <p:nvPr/>
        </p:nvSpPr>
        <p:spPr bwMode="auto">
          <a:xfrm>
            <a:off x="642938" y="2688555"/>
            <a:ext cx="7929562" cy="70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primera generación de redes utilizaban cable coaxial y se sigue usando para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tendidos mayores de 100 metros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</p:spTree>
    <p:extLst>
      <p:ext uri="{BB962C8B-B14F-4D97-AF65-F5344CB8AC3E}">
        <p14:creationId xmlns:p14="http://schemas.microsoft.com/office/powerpoint/2010/main" val="420456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  <p:bldP spid="14" grpId="0"/>
      <p:bldP spid="15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03944" y="3989898"/>
            <a:ext cx="3416427" cy="9921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4063925" y="1971123"/>
            <a:ext cx="5022342" cy="29969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357683" y="2015108"/>
            <a:ext cx="3528441" cy="13144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 txBox="1"/>
          <p:nvPr/>
        </p:nvSpPr>
        <p:spPr>
          <a:xfrm>
            <a:off x="581331" y="3469596"/>
            <a:ext cx="133921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56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b="1" spc="-4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wi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</a:t>
            </a:r>
            <a:r>
              <a:rPr b="1" spc="-4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-</a:t>
            </a:r>
            <a:r>
              <a:rPr b="1" spc="-19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x</a:t>
            </a:r>
            <a:r>
              <a:rPr b="1" spc="-4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Cable</a:t>
            </a:r>
            <a:endParaRPr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9DB1953-67DD-4119-89A5-144F5ABBCD67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76526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E58F2546-AE6C-4DFA-B594-CAEEB1B44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484" y="1507919"/>
            <a:ext cx="6305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Cable coaxial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3" y="2492896"/>
            <a:ext cx="2563614" cy="1656489"/>
          </a:xfrm>
          <a:prstGeom prst="rect">
            <a:avLst/>
          </a:prstGeom>
        </p:spPr>
      </p:pic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1265391" y="897437"/>
            <a:ext cx="6286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no blindado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(UTP -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Unshielded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Twisted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Pair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12293" name="10 CuadroTexto"/>
          <p:cNvSpPr txBox="1">
            <a:spLocks noChangeArrowheads="1"/>
          </p:cNvSpPr>
          <p:nvPr/>
        </p:nvSpPr>
        <p:spPr bwMode="auto">
          <a:xfrm>
            <a:off x="576118" y="1539280"/>
            <a:ext cx="7858125" cy="78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lnSpc>
                <a:spcPct val="150000"/>
              </a:lnSpc>
            </a:pPr>
            <a:r>
              <a:rPr lang="es-ES_tradnl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Consiste de dos alambres de cobre aislados con un recubrimiento plástico, que se entrelazan en forma helicoidal. </a:t>
            </a:r>
            <a:endParaRPr lang="es-MX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294" name="11 CuadroTexto"/>
          <p:cNvSpPr txBox="1">
            <a:spLocks noChangeArrowheads="1"/>
          </p:cNvSpPr>
          <p:nvPr/>
        </p:nvSpPr>
        <p:spPr bwMode="auto">
          <a:xfrm>
            <a:off x="714374" y="2642797"/>
            <a:ext cx="7858125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 sido usado por años en las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líneas telefónicas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5" name="12 CuadroTexto"/>
          <p:cNvSpPr txBox="1">
            <a:spLocks noChangeArrowheads="1"/>
          </p:cNvSpPr>
          <p:nvPr/>
        </p:nvSpPr>
        <p:spPr bwMode="auto">
          <a:xfrm>
            <a:off x="767526" y="5974314"/>
            <a:ext cx="7932473" cy="373628"/>
          </a:xfrm>
          <a:prstGeom prst="rect">
            <a:avLst/>
          </a:prstGeom>
          <a:noFill/>
          <a:ln w="9525">
            <a:solidFill>
              <a:schemeClr val="bg2">
                <a:lumMod val="2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eaLnBrk="1" hangingPunct="1">
              <a:lnSpc>
                <a:spcPts val="2500"/>
              </a:lnSpc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U 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UTP significa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'sin blindaje‘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por lo que no incorpora ninguna malla metálica que lo rodee. </a:t>
            </a:r>
          </a:p>
        </p:txBody>
      </p:sp>
      <p:sp>
        <p:nvSpPr>
          <p:cNvPr id="12296" name="13 CuadroTexto"/>
          <p:cNvSpPr txBox="1">
            <a:spLocks noChangeArrowheads="1"/>
          </p:cNvSpPr>
          <p:nvPr/>
        </p:nvSpPr>
        <p:spPr bwMode="auto">
          <a:xfrm>
            <a:off x="1040754" y="4354980"/>
            <a:ext cx="7143750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Ventajas: 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El cable es más económico, flexible, delgado y fácil de instalar.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11 CuadroTexto"/>
          <p:cNvSpPr txBox="1">
            <a:spLocks noChangeArrowheads="1"/>
          </p:cNvSpPr>
          <p:nvPr/>
        </p:nvSpPr>
        <p:spPr bwMode="auto">
          <a:xfrm>
            <a:off x="714374" y="3152385"/>
            <a:ext cx="7858125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el más popular para la implementación de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redes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13 CuadroTexto"/>
          <p:cNvSpPr txBox="1">
            <a:spLocks noChangeArrowheads="1"/>
          </p:cNvSpPr>
          <p:nvPr/>
        </p:nvSpPr>
        <p:spPr bwMode="auto">
          <a:xfrm>
            <a:off x="1040754" y="4866191"/>
            <a:ext cx="7143750" cy="78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Desventajas: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Presenta menor protección frente a interferencias electromagnéticas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11 CuadroTexto"/>
          <p:cNvSpPr txBox="1">
            <a:spLocks noChangeArrowheads="1"/>
          </p:cNvSpPr>
          <p:nvPr/>
        </p:nvSpPr>
        <p:spPr bwMode="auto">
          <a:xfrm>
            <a:off x="683568" y="3664701"/>
            <a:ext cx="5112568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limita a un tendido recomendado de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 metros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</p:spTree>
    <p:extLst>
      <p:ext uri="{BB962C8B-B14F-4D97-AF65-F5344CB8AC3E}">
        <p14:creationId xmlns:p14="http://schemas.microsoft.com/office/powerpoint/2010/main" val="238621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/>
      <p:bldP spid="12293" grpId="0"/>
      <p:bldP spid="12294" grpId="0"/>
      <p:bldP spid="12295" grpId="0" animBg="1"/>
      <p:bldP spid="12296" grpId="0"/>
      <p:bldP spid="11" grpId="0"/>
      <p:bldP spid="12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739772" y="2196845"/>
            <a:ext cx="6404228" cy="34850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179451" y="2296288"/>
            <a:ext cx="2171700" cy="1571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238734" y="1969675"/>
            <a:ext cx="287845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Unshiel</a:t>
            </a:r>
            <a:r>
              <a:rPr b="1" spc="-19" dirty="0">
                <a:solidFill>
                  <a:srgbClr val="454551"/>
                </a:solidFill>
                <a:latin typeface="Calibri"/>
                <a:cs typeface="Calibri"/>
              </a:rPr>
              <a:t>d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b="1" dirty="0">
                <a:solidFill>
                  <a:srgbClr val="454551"/>
                </a:solidFill>
                <a:latin typeface="Calibri"/>
                <a:cs typeface="Calibri"/>
              </a:rPr>
              <a:t>d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53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b="1" spc="-15" dirty="0">
                <a:solidFill>
                  <a:srgbClr val="454551"/>
                </a:solidFill>
                <a:latin typeface="Calibri"/>
                <a:cs typeface="Calibri"/>
              </a:rPr>
              <a:t>wi</a:t>
            </a:r>
            <a:r>
              <a:rPr b="1" spc="-23" dirty="0">
                <a:solidFill>
                  <a:srgbClr val="454551"/>
                </a:solidFill>
                <a:latin typeface="Calibri"/>
                <a:cs typeface="Calibri"/>
              </a:rPr>
              <a:t>s</a:t>
            </a:r>
            <a:r>
              <a:rPr b="1" spc="-30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b="1" dirty="0">
                <a:solidFill>
                  <a:srgbClr val="454551"/>
                </a:solidFill>
                <a:latin typeface="Calibri"/>
                <a:cs typeface="Calibri"/>
              </a:rPr>
              <a:t>d </a:t>
            </a:r>
            <a:r>
              <a:rPr b="1" spc="-41" dirty="0">
                <a:solidFill>
                  <a:srgbClr val="454551"/>
                </a:solidFill>
                <a:latin typeface="Calibri"/>
                <a:cs typeface="Calibri"/>
              </a:rPr>
              <a:t>P</a:t>
            </a:r>
            <a:r>
              <a:rPr b="1" spc="-8" dirty="0">
                <a:solidFill>
                  <a:srgbClr val="454551"/>
                </a:solidFill>
                <a:latin typeface="Calibri"/>
                <a:cs typeface="Calibri"/>
              </a:rPr>
              <a:t>air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(UTP)</a:t>
            </a:r>
            <a:endParaRPr>
              <a:latin typeface="Calibri"/>
              <a:cs typeface="Calibri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F2B45743-1F10-46DF-8962-B43028AA1F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5391" y="897437"/>
            <a:ext cx="6286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no blindado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(UTP -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Unshielded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Twisted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Pair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3106280-6B42-419A-A5A0-2E66DFE6B987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7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3979</TotalTime>
  <Words>1408</Words>
  <Application>Microsoft Office PowerPoint</Application>
  <PresentationFormat>Presentación en pantalla (4:3)</PresentationFormat>
  <Paragraphs>183</Paragraphs>
  <Slides>26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8" baseType="lpstr">
      <vt:lpstr>Arial</vt:lpstr>
      <vt:lpstr>AsapRegular</vt:lpstr>
      <vt:lpstr>Calibri</vt:lpstr>
      <vt:lpstr>Century Gothic</vt:lpstr>
      <vt:lpstr>Courier New</vt:lpstr>
      <vt:lpstr>Dom Casual</vt:lpstr>
      <vt:lpstr>inherit</vt:lpstr>
      <vt:lpstr>Monotype Sorts</vt:lpstr>
      <vt:lpstr>Times New Roman</vt:lpstr>
      <vt:lpstr>Wingdings</vt:lpstr>
      <vt:lpstr>ZapfHumnst BT</vt:lpstr>
      <vt:lpstr>Tema de Office</vt:lpstr>
      <vt:lpstr>TC 2006B  Interconexión de dispositivos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169</cp:revision>
  <cp:lastPrinted>2020-02-27T15:33:41Z</cp:lastPrinted>
  <dcterms:created xsi:type="dcterms:W3CDTF">2013-06-11T22:32:36Z</dcterms:created>
  <dcterms:modified xsi:type="dcterms:W3CDTF">2023-05-16T21:54:21Z</dcterms:modified>
</cp:coreProperties>
</file>