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341" r:id="rId2"/>
    <p:sldId id="344" r:id="rId3"/>
    <p:sldId id="345" r:id="rId4"/>
    <p:sldId id="346" r:id="rId5"/>
    <p:sldId id="348" r:id="rId6"/>
    <p:sldId id="349" r:id="rId7"/>
    <p:sldId id="802" r:id="rId8"/>
    <p:sldId id="353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9" r:id="rId17"/>
    <p:sldId id="366" r:id="rId18"/>
    <p:sldId id="367" r:id="rId19"/>
    <p:sldId id="368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80" r:id="rId29"/>
    <p:sldId id="382" r:id="rId30"/>
    <p:sldId id="381" r:id="rId31"/>
    <p:sldId id="385" r:id="rId32"/>
    <p:sldId id="386" r:id="rId33"/>
    <p:sldId id="387" r:id="rId34"/>
    <p:sldId id="388" r:id="rId35"/>
    <p:sldId id="389" r:id="rId36"/>
    <p:sldId id="390" r:id="rId37"/>
    <p:sldId id="391" r:id="rId38"/>
    <p:sldId id="392" r:id="rId39"/>
    <p:sldId id="804" r:id="rId40"/>
    <p:sldId id="803" r:id="rId41"/>
    <p:sldId id="805" r:id="rId42"/>
    <p:sldId id="393" r:id="rId43"/>
    <p:sldId id="394" r:id="rId44"/>
    <p:sldId id="395" r:id="rId45"/>
    <p:sldId id="396" r:id="rId46"/>
    <p:sldId id="397" r:id="rId4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250" autoAdjust="0"/>
  </p:normalViewPr>
  <p:slideViewPr>
    <p:cSldViewPr>
      <p:cViewPr varScale="1">
        <p:scale>
          <a:sx n="63" d="100"/>
          <a:sy n="63" d="100"/>
        </p:scale>
        <p:origin x="1332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18/05/2023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30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3213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44.png"/><Relationship Id="rId4" Type="http://schemas.openxmlformats.org/officeDocument/2006/relationships/oleObject" Target="../embeddings/oleObject9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971600" y="1367755"/>
            <a:ext cx="5919787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Canalizaciones verticales: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101799" y="258315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vertical entre pisos en edificios de varios pisos.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101799" y="2065630"/>
            <a:ext cx="642937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edificios (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interbuilding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49" name="48 Rectángulo"/>
          <p:cNvSpPr>
            <a:spLocks noChangeArrowheads="1"/>
          </p:cNvSpPr>
          <p:nvPr/>
        </p:nvSpPr>
        <p:spPr bwMode="auto">
          <a:xfrm>
            <a:off x="1101799" y="3137193"/>
            <a:ext cx="72866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Conexión entre salas del mismo piso</a:t>
            </a:r>
          </a:p>
        </p:txBody>
      </p:sp>
      <p:grpSp>
        <p:nvGrpSpPr>
          <p:cNvPr id="34823" name="44 Grupo"/>
          <p:cNvGrpSpPr>
            <a:grpSpLocks/>
          </p:cNvGrpSpPr>
          <p:nvPr/>
        </p:nvGrpSpPr>
        <p:grpSpPr bwMode="auto">
          <a:xfrm>
            <a:off x="2071688" y="3977034"/>
            <a:ext cx="4572000" cy="1900238"/>
            <a:chOff x="2143108" y="3899358"/>
            <a:chExt cx="4572032" cy="1899351"/>
          </a:xfrm>
        </p:grpSpPr>
        <p:grpSp>
          <p:nvGrpSpPr>
            <p:cNvPr id="34824" name="Group 35"/>
            <p:cNvGrpSpPr>
              <a:grpSpLocks/>
            </p:cNvGrpSpPr>
            <p:nvPr/>
          </p:nvGrpSpPr>
          <p:grpSpPr bwMode="auto">
            <a:xfrm>
              <a:off x="3486165" y="3899358"/>
              <a:ext cx="3228975" cy="1355725"/>
              <a:chOff x="2977" y="3101"/>
              <a:chExt cx="2783" cy="854"/>
            </a:xfrm>
          </p:grpSpPr>
          <p:sp>
            <p:nvSpPr>
              <p:cNvPr id="3484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484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4825" name="Rectangle 12"/>
            <p:cNvSpPr>
              <a:spLocks noChangeArrowheads="1"/>
            </p:cNvSpPr>
            <p:nvPr/>
          </p:nvSpPr>
          <p:spPr bwMode="auto">
            <a:xfrm>
              <a:off x="3875103" y="5034421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6" name="Rectangle 13"/>
            <p:cNvSpPr>
              <a:spLocks noChangeArrowheads="1"/>
            </p:cNvSpPr>
            <p:nvPr/>
          </p:nvSpPr>
          <p:spPr bwMode="auto">
            <a:xfrm>
              <a:off x="3875103" y="4694696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7" name="Rectangle 14"/>
            <p:cNvSpPr>
              <a:spLocks noChangeArrowheads="1"/>
            </p:cNvSpPr>
            <p:nvPr/>
          </p:nvSpPr>
          <p:spPr bwMode="auto">
            <a:xfrm>
              <a:off x="3875103" y="4353383"/>
              <a:ext cx="238125" cy="220663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8" name="Rectangle 15"/>
            <p:cNvSpPr>
              <a:spLocks noChangeArrowheads="1"/>
            </p:cNvSpPr>
            <p:nvPr/>
          </p:nvSpPr>
          <p:spPr bwMode="auto">
            <a:xfrm>
              <a:off x="3875103" y="4013658"/>
              <a:ext cx="238125" cy="219075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34829" name="Line 18"/>
            <p:cNvSpPr>
              <a:spLocks noChangeShapeType="1"/>
            </p:cNvSpPr>
            <p:nvPr/>
          </p:nvSpPr>
          <p:spPr bwMode="auto">
            <a:xfrm flipH="1">
              <a:off x="3581415" y="5213808"/>
              <a:ext cx="2968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 flipV="1">
              <a:off x="3587765" y="4159708"/>
              <a:ext cx="0" cy="105251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1" name="Line 20"/>
            <p:cNvSpPr>
              <a:spLocks noChangeShapeType="1"/>
            </p:cNvSpPr>
            <p:nvPr/>
          </p:nvSpPr>
          <p:spPr bwMode="auto">
            <a:xfrm>
              <a:off x="3583003" y="4151771"/>
              <a:ext cx="2794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2" name="Line 21"/>
            <p:cNvSpPr>
              <a:spLocks noChangeShapeType="1"/>
            </p:cNvSpPr>
            <p:nvPr/>
          </p:nvSpPr>
          <p:spPr bwMode="auto">
            <a:xfrm flipH="1">
              <a:off x="3665553" y="5158246"/>
              <a:ext cx="19685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3" name="Line 22"/>
            <p:cNvSpPr>
              <a:spLocks noChangeShapeType="1"/>
            </p:cNvSpPr>
            <p:nvPr/>
          </p:nvSpPr>
          <p:spPr bwMode="auto">
            <a:xfrm flipV="1">
              <a:off x="3675078" y="4532771"/>
              <a:ext cx="0" cy="627063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4" name="Line 23"/>
            <p:cNvSpPr>
              <a:spLocks noChangeShapeType="1"/>
            </p:cNvSpPr>
            <p:nvPr/>
          </p:nvSpPr>
          <p:spPr bwMode="auto">
            <a:xfrm>
              <a:off x="3679840" y="4539121"/>
              <a:ext cx="182562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5" name="Line 24"/>
            <p:cNvSpPr>
              <a:spLocks noChangeShapeType="1"/>
            </p:cNvSpPr>
            <p:nvPr/>
          </p:nvSpPr>
          <p:spPr bwMode="auto">
            <a:xfrm flipH="1">
              <a:off x="3763978" y="5088396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6" name="Line 25"/>
            <p:cNvSpPr>
              <a:spLocks noChangeShapeType="1"/>
            </p:cNvSpPr>
            <p:nvPr/>
          </p:nvSpPr>
          <p:spPr bwMode="auto">
            <a:xfrm flipH="1">
              <a:off x="3763978" y="4880433"/>
              <a:ext cx="11430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37" name="Line 26"/>
            <p:cNvSpPr>
              <a:spLocks noChangeShapeType="1"/>
            </p:cNvSpPr>
            <p:nvPr/>
          </p:nvSpPr>
          <p:spPr bwMode="auto">
            <a:xfrm>
              <a:off x="3771915" y="4886783"/>
              <a:ext cx="0" cy="19685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4146547" y="4973594"/>
              <a:ext cx="2322528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37" name="Rectangle 28"/>
            <p:cNvSpPr>
              <a:spLocks noChangeArrowheads="1"/>
            </p:cNvSpPr>
            <p:nvPr/>
          </p:nvSpPr>
          <p:spPr bwMode="auto">
            <a:xfrm>
              <a:off x="4146547" y="4632441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38" name="Rectangle 29"/>
            <p:cNvSpPr>
              <a:spLocks noChangeArrowheads="1"/>
            </p:cNvSpPr>
            <p:nvPr/>
          </p:nvSpPr>
          <p:spPr bwMode="auto">
            <a:xfrm>
              <a:off x="4146547" y="4292874"/>
              <a:ext cx="2487629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39" name="Rectangle 30"/>
            <p:cNvSpPr>
              <a:spLocks noChangeArrowheads="1"/>
            </p:cNvSpPr>
            <p:nvPr/>
          </p:nvSpPr>
          <p:spPr bwMode="auto">
            <a:xfrm>
              <a:off x="4146547" y="3919986"/>
              <a:ext cx="2438417" cy="2538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  <p:sp>
          <p:nvSpPr>
            <p:cNvPr id="34842" name="Rectangle 32"/>
            <p:cNvSpPr>
              <a:spLocks noChangeArrowheads="1"/>
            </p:cNvSpPr>
            <p:nvPr/>
          </p:nvSpPr>
          <p:spPr bwMode="auto">
            <a:xfrm>
              <a:off x="2287609" y="4368575"/>
              <a:ext cx="1017907" cy="530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Cableado</a:t>
              </a:r>
            </a:p>
            <a:p>
              <a:pPr algn="ctr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vertical</a:t>
              </a:r>
            </a:p>
          </p:txBody>
        </p:sp>
        <p:sp>
          <p:nvSpPr>
            <p:cNvPr id="34843" name="Line 16"/>
            <p:cNvSpPr>
              <a:spLocks noChangeShapeType="1"/>
            </p:cNvSpPr>
            <p:nvPr/>
          </p:nvSpPr>
          <p:spPr bwMode="auto">
            <a:xfrm>
              <a:off x="3980682" y="5286388"/>
              <a:ext cx="0" cy="160338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4" name="Line 17"/>
            <p:cNvSpPr>
              <a:spLocks noChangeShapeType="1"/>
            </p:cNvSpPr>
            <p:nvPr/>
          </p:nvSpPr>
          <p:spPr bwMode="auto">
            <a:xfrm flipH="1">
              <a:off x="2726557" y="5441963"/>
              <a:ext cx="1277937" cy="0"/>
            </a:xfrm>
            <a:prstGeom prst="line">
              <a:avLst/>
            </a:prstGeom>
            <a:noFill/>
            <a:ln w="50800">
              <a:solidFill>
                <a:srgbClr val="00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34845" name="Rectangle 31"/>
            <p:cNvSpPr>
              <a:spLocks noChangeArrowheads="1"/>
            </p:cNvSpPr>
            <p:nvPr/>
          </p:nvSpPr>
          <p:spPr bwMode="auto">
            <a:xfrm>
              <a:off x="2143108" y="5483238"/>
              <a:ext cx="2481449" cy="3154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800" b="1" i="1">
                  <a:solidFill>
                    <a:srgbClr val="009900"/>
                  </a:solidFill>
                </a:rPr>
                <a:t>Cableado entre edificios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481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  <p:bldP spid="18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73182" y="1189038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323528" y="1484784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con equipo 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90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como interfaz entre el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patch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cord</a:t>
            </a:r>
            <a:r>
              <a:rPr lang="es-MX" dirty="0"/>
              <a:t> y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857250" y="1537713"/>
            <a:ext cx="762000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LAN puede ser tan simple como dos computadoras, cada una teniendo una tarjeta de red (Network interface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card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NIC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Network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Adapter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y un software de red, conectadas juntas a través de un cable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crossover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650707"/>
              </p:ext>
            </p:extLst>
          </p:nvPr>
        </p:nvGraphicFramePr>
        <p:xfrm>
          <a:off x="1440656" y="3571875"/>
          <a:ext cx="6262687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47546" imgH="666667" progId="Paint.Picture">
                  <p:embed/>
                </p:oleObj>
              </mc:Choice>
              <mc:Fallback>
                <p:oleObj name="Bitmap Image" r:id="rId2" imgW="2247546" imgH="666667" progId="Paint.Picture">
                  <p:embed/>
                  <p:pic>
                    <p:nvPicPr>
                      <p:cNvPr id="30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0656" y="3571875"/>
                        <a:ext cx="6262687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</p:spTree>
    <p:extLst>
      <p:ext uri="{BB962C8B-B14F-4D97-AF65-F5344CB8AC3E}">
        <p14:creationId xmlns:p14="http://schemas.microsoft.com/office/powerpoint/2010/main" val="185817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14374" y="1291233"/>
            <a:ext cx="7643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siguiente paso será la construcción de una red que consiste de tres o más computadoras y un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14374" y="2289646"/>
            <a:ext cx="781806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una de las computadoras se conectará al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 través de un cable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straight-thru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Redes de Área Local (LAN)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44" y="3224921"/>
            <a:ext cx="4248472" cy="339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103964"/>
              </p:ext>
            </p:extLst>
          </p:nvPr>
        </p:nvGraphicFramePr>
        <p:xfrm>
          <a:off x="4071938" y="2788394"/>
          <a:ext cx="17145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04730" imgH="1247624" progId="Paint.Picture">
                  <p:embed/>
                </p:oleObj>
              </mc:Choice>
              <mc:Fallback>
                <p:oleObj name="Bitmap Image" r:id="rId3" imgW="1104730" imgH="1247624" progId="Paint.Picture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788394"/>
                        <a:ext cx="17145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7320"/>
              </p:ext>
            </p:extLst>
          </p:nvPr>
        </p:nvGraphicFramePr>
        <p:xfrm>
          <a:off x="1600200" y="1583481"/>
          <a:ext cx="990600" cy="256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990638" imgH="2562347" progId="Paint.Picture">
                  <p:embed/>
                </p:oleObj>
              </mc:Choice>
              <mc:Fallback>
                <p:oleObj name="Bitmap Image" r:id="rId5" imgW="990638" imgH="2562347" progId="Paint.Picture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83481"/>
                        <a:ext cx="990600" cy="256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3412170" y="1969244"/>
            <a:ext cx="4114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UTP</a:t>
            </a:r>
            <a:r>
              <a:rPr lang="es-MX" sz="2000" b="1" dirty="0">
                <a:latin typeface="ZapfHumnst BT"/>
              </a:rPr>
              <a:t> Categoría 5</a:t>
            </a:r>
            <a:endParaRPr lang="es-MX" sz="2000" dirty="0">
              <a:latin typeface="ZapfHumnst BT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971600" y="5143500"/>
            <a:ext cx="561662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cables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straight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through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cross-over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terminan con un conector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RJ-45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6929438" y="4929188"/>
          <a:ext cx="1466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467147" imgH="1286073" progId="Paint.Picture">
                  <p:embed/>
                </p:oleObj>
              </mc:Choice>
              <mc:Fallback>
                <p:oleObj name="Bitmap Image" r:id="rId7" imgW="1467147" imgH="1286073" progId="Paint.Picture">
                  <p:embed/>
                  <p:pic>
                    <p:nvPicPr>
                      <p:cNvPr id="122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9438" y="4929188"/>
                        <a:ext cx="1466850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Cable de red y conectores</a:t>
            </a:r>
          </a:p>
        </p:txBody>
      </p:sp>
    </p:spTree>
    <p:extLst>
      <p:ext uri="{BB962C8B-B14F-4D97-AF65-F5344CB8AC3E}">
        <p14:creationId xmlns:p14="http://schemas.microsoft.com/office/powerpoint/2010/main" val="27304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29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286000" y="3357563"/>
          <a:ext cx="5122863" cy="30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4504834" imgH="2638436" progId="Paint.Picture">
                  <p:embed/>
                </p:oleObj>
              </mc:Choice>
              <mc:Fallback>
                <p:oleObj name="Bitmap Image" r:id="rId2" imgW="4504834" imgH="2638436" progId="Paint.Picture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357563"/>
                        <a:ext cx="5122863" cy="30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143000" y="1371600"/>
          <a:ext cx="3359150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2533696" imgH="1228531" progId="Paint.Picture">
                  <p:embed/>
                </p:oleObj>
              </mc:Choice>
              <mc:Fallback>
                <p:oleObj name="Bitmap Image" r:id="rId4" imgW="2533696" imgH="1228531" progId="Paint.Picture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71600"/>
                        <a:ext cx="3359150" cy="162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5189538" y="1371600"/>
          <a:ext cx="3168650" cy="170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2467229" imgH="1324046" progId="Paint.Picture">
                  <p:embed/>
                </p:oleObj>
              </mc:Choice>
              <mc:Fallback>
                <p:oleObj name="Bitmap Image" r:id="rId6" imgW="2467229" imgH="1324046" progId="Paint.Picture">
                  <p:embed/>
                  <p:pic>
                    <p:nvPicPr>
                      <p:cNvPr id="143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9538" y="1371600"/>
                        <a:ext cx="3168650" cy="170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99256" y="404664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225193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891558"/>
              </p:ext>
            </p:extLst>
          </p:nvPr>
        </p:nvGraphicFramePr>
        <p:xfrm>
          <a:off x="857250" y="1309836"/>
          <a:ext cx="3286125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581206" imgH="2333333" progId="Paint.Picture">
                  <p:embed/>
                </p:oleObj>
              </mc:Choice>
              <mc:Fallback>
                <p:oleObj name="Bitmap Image" r:id="rId2" imgW="2581206" imgH="2333333" progId="Paint.Picture">
                  <p:embed/>
                  <p:pic>
                    <p:nvPicPr>
                      <p:cNvPr id="153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309836"/>
                        <a:ext cx="3286125" cy="297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864909"/>
              </p:ext>
            </p:extLst>
          </p:nvPr>
        </p:nvGraphicFramePr>
        <p:xfrm>
          <a:off x="4929188" y="2595711"/>
          <a:ext cx="3476625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2542857" imgH="2400635" progId="Paint.Picture">
                  <p:embed/>
                </p:oleObj>
              </mc:Choice>
              <mc:Fallback>
                <p:oleObj name="Imagen de mapa de bits" r:id="rId4" imgW="2542857" imgH="2400635" progId="Paint.Picture">
                  <p:embed/>
                  <p:pic>
                    <p:nvPicPr>
                      <p:cNvPr id="153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2595711"/>
                        <a:ext cx="3476625" cy="328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9" name="5 CuadroTexto"/>
          <p:cNvSpPr txBox="1">
            <a:spLocks noChangeArrowheads="1"/>
          </p:cNvSpPr>
          <p:nvPr/>
        </p:nvSpPr>
        <p:spPr bwMode="auto">
          <a:xfrm>
            <a:off x="1428750" y="4381648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Patch</a:t>
            </a:r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cord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57350" name="6 CuadroTexto"/>
          <p:cNvSpPr txBox="1">
            <a:spLocks noChangeArrowheads="1"/>
          </p:cNvSpPr>
          <p:nvPr/>
        </p:nvSpPr>
        <p:spPr bwMode="auto">
          <a:xfrm>
            <a:off x="5572125" y="605328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2000" b="1" dirty="0">
                <a:solidFill>
                  <a:srgbClr val="0000FF"/>
                </a:solidFill>
                <a:latin typeface="ZapfHumnst BT"/>
              </a:rPr>
              <a:t>Cross - </a:t>
            </a:r>
            <a:r>
              <a:rPr lang="es-MX" sz="2000" b="1" dirty="0" err="1">
                <a:solidFill>
                  <a:srgbClr val="0000FF"/>
                </a:solidFill>
                <a:latin typeface="ZapfHumnst BT"/>
              </a:rPr>
              <a:t>Connect</a:t>
            </a:r>
            <a:endParaRPr lang="es-MX" sz="2000" b="1" dirty="0">
              <a:solidFill>
                <a:srgbClr val="0000FF"/>
              </a:solidFill>
              <a:latin typeface="ZapfHumnst BT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99256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Código de colores</a:t>
            </a:r>
          </a:p>
        </p:txBody>
      </p:sp>
    </p:spTree>
    <p:extLst>
      <p:ext uri="{BB962C8B-B14F-4D97-AF65-F5344CB8AC3E}">
        <p14:creationId xmlns:p14="http://schemas.microsoft.com/office/powerpoint/2010/main" val="4266640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290285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Ventajas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4" y="1500188"/>
            <a:ext cx="503872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distintos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fabricantes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(gracias a las normativas y estándares TIA/EIA).</a:t>
            </a:r>
          </a:p>
        </p:txBody>
      </p:sp>
      <p:pic>
        <p:nvPicPr>
          <p:cNvPr id="8196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71875" y="2893091"/>
            <a:ext cx="48577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Gran</a:t>
            </a:r>
            <a:r>
              <a:rPr lang="es-ES" sz="2000" dirty="0">
                <a:latin typeface="ZapfHumnst BT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flexibilidad ante cambios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actualizaciones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571875" y="3907850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Compatibilidad de diversos servicios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(video, voz, datos…)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563938" y="4981323"/>
            <a:ext cx="50006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Satisface requerimientos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amplios anchos de banda.</a:t>
            </a:r>
            <a:endParaRPr lang="es-ES" sz="2000" b="1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89392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5" grpId="0" autoUpdateAnimBg="0"/>
      <p:bldP spid="8" grpId="0" autoUpdateAnimBg="0"/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2116</Words>
  <Application>Microsoft Office PowerPoint</Application>
  <PresentationFormat>Presentación en pantalla (4:3)</PresentationFormat>
  <Paragraphs>284</Paragraphs>
  <Slides>46</Slides>
  <Notes>26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46</vt:i4>
      </vt:variant>
    </vt:vector>
  </HeadingPairs>
  <TitlesOfParts>
    <vt:vector size="56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 de mapa de bits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122</cp:revision>
  <cp:lastPrinted>2013-10-21T22:10:45Z</cp:lastPrinted>
  <dcterms:created xsi:type="dcterms:W3CDTF">2013-06-11T22:32:36Z</dcterms:created>
  <dcterms:modified xsi:type="dcterms:W3CDTF">2023-05-18T19:33:06Z</dcterms:modified>
</cp:coreProperties>
</file>