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87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286" r:id="rId18"/>
    <p:sldId id="272" r:id="rId19"/>
    <p:sldId id="273" r:id="rId20"/>
    <p:sldId id="274" r:id="rId21"/>
    <p:sldId id="275" r:id="rId22"/>
    <p:sldId id="282" r:id="rId23"/>
    <p:sldId id="276" r:id="rId24"/>
    <p:sldId id="1042" r:id="rId25"/>
    <p:sldId id="284" r:id="rId26"/>
    <p:sldId id="277" r:id="rId27"/>
    <p:sldId id="283" r:id="rId28"/>
    <p:sldId id="281" r:id="rId29"/>
    <p:sldId id="278" r:id="rId30"/>
    <p:sldId id="279" r:id="rId3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6355" autoAdjust="0"/>
  </p:normalViewPr>
  <p:slideViewPr>
    <p:cSldViewPr>
      <p:cViewPr varScale="1">
        <p:scale>
          <a:sx n="95" d="100"/>
          <a:sy n="95" d="100"/>
        </p:scale>
        <p:origin x="20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800" dirty="0" err="1">
                <a:latin typeface="ZapfHumnst BT"/>
              </a:rPr>
              <a:t>Streaming</a:t>
            </a:r>
            <a:r>
              <a:rPr lang="es-MX" sz="1800" dirty="0">
                <a:latin typeface="ZapfHumnst BT"/>
              </a:rPr>
              <a:t> video (distribución digital de contenido multimedia a través de una red de computadoras, de manera que el usuario utiliza el producto a la vez que se descarga. La palabra retransmisión se refiere a una corriente continua que fluye sin interrupción, y habitualmente a la difusión de audio o vídeo)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765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08F477D-C4A6-4FC1-B7B8-28E749EFEDAA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36806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24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RIP</a:t>
            </a:r>
            <a:r>
              <a:rPr lang="es-MX" baseline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calcula la métrica o ruta más corta posible hasta el destino a partir del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</a:rPr>
              <a:t>número de "saltos"</a:t>
            </a:r>
            <a:endParaRPr lang="es-MX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IGRP utiliza una métrica compuesta para determinar la mejor ruta basándose en el </a:t>
            </a:r>
            <a:r>
              <a:rPr lang="es-MX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ancho de banda, el retardo, la confiabilidad y la carga del enlace.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747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26/01/2022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5.jpg"/><Relationship Id="rId5" Type="http://schemas.openxmlformats.org/officeDocument/2006/relationships/image" Target="../media/image23.pn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jpg"/><Relationship Id="rId5" Type="http://schemas.openxmlformats.org/officeDocument/2006/relationships/image" Target="../media/image34.gif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e interfaces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7544" y="928688"/>
            <a:ext cx="8681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¿Si deseamos transportar copas de vidrio fino a Europa?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65325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600">
                <a:latin typeface="ZapfHumnst BT"/>
              </a:rPr>
              <a:t>Las copas se envuelven en </a:t>
            </a:r>
            <a:r>
              <a:rPr lang="es-MX" sz="1600" b="1">
                <a:latin typeface="ZapfHumnst BT"/>
              </a:rPr>
              <a:t>papel periódico</a:t>
            </a:r>
            <a:endParaRPr lang="es-MX" sz="1600">
              <a:latin typeface="ZapfHumnst B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1608138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457200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Des-encapsulación: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1500" y="492918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ejecuta la función inversa.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1500" y="542925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1500" y="5786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 detectan errores conforme las capas van avanzando</a:t>
            </a:r>
          </a:p>
        </p:txBody>
      </p:sp>
      <p:pic>
        <p:nvPicPr>
          <p:cNvPr id="16394" name="9 Imagen" descr="c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286125"/>
            <a:ext cx="21034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1500" y="2357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600">
                <a:latin typeface="ZapfHumnst BT"/>
              </a:rPr>
              <a:t>Cuando llegan a UPS, se meten en una </a:t>
            </a:r>
            <a:r>
              <a:rPr lang="es-MX" sz="1600" b="1">
                <a:latin typeface="ZapfHumnst BT"/>
              </a:rPr>
              <a:t>caja que lleva hule espuma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71500" y="2776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1600">
                <a:latin typeface="ZapfHumnst BT"/>
              </a:rPr>
              <a:t>Se etiqueta la caja con información </a:t>
            </a:r>
            <a:r>
              <a:rPr lang="es-MX" sz="1600" b="1">
                <a:latin typeface="ZapfHumnst BT"/>
              </a:rPr>
              <a:t>fuente</a:t>
            </a:r>
            <a:r>
              <a:rPr lang="es-MX" sz="1600">
                <a:latin typeface="ZapfHumnst BT"/>
              </a:rPr>
              <a:t> y </a:t>
            </a:r>
            <a:r>
              <a:rPr lang="es-MX" sz="1600" b="1">
                <a:latin typeface="ZapfHumnst BT"/>
              </a:rPr>
              <a:t>destino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1500" y="3157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1600">
                <a:latin typeface="ZapfHumnst BT"/>
              </a:rPr>
              <a:t>Se mete en otro </a:t>
            </a:r>
            <a:r>
              <a:rPr lang="es-MX" sz="1600" b="1">
                <a:latin typeface="ZapfHumnst BT"/>
              </a:rPr>
              <a:t>embalaje</a:t>
            </a:r>
            <a:endParaRPr lang="es-MX" sz="1600">
              <a:latin typeface="ZapfHumnst BT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71500" y="3527425"/>
            <a:ext cx="814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1600">
                <a:latin typeface="ZapfHumnst BT"/>
              </a:rPr>
              <a:t>Todo lo frágil se va a un </a:t>
            </a:r>
            <a:r>
              <a:rPr lang="es-MX" sz="1600" b="1">
                <a:latin typeface="ZapfHumnst BT"/>
              </a:rPr>
              <a:t>contenedor especial </a:t>
            </a:r>
            <a:r>
              <a:rPr lang="es-MX" sz="1600">
                <a:latin typeface="ZapfHumnst BT"/>
              </a:rPr>
              <a:t>que se </a:t>
            </a:r>
          </a:p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       transporta a Europa.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2611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/>
      <p:bldP spid="8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99792" y="1700808"/>
            <a:ext cx="53578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el concepto de protocolos e interfaces del modelo de referencia </a:t>
            </a:r>
            <a:r>
              <a:rPr lang="es-MX" sz="1800" b="1" dirty="0">
                <a:latin typeface="ZapfHumnst BT"/>
              </a:rPr>
              <a:t>OSI</a:t>
            </a:r>
            <a:r>
              <a:rPr lang="es-MX" sz="1800" dirty="0">
                <a:latin typeface="ZapfHumnst BT"/>
              </a:rPr>
              <a:t>.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55402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0227" y="2924944"/>
            <a:ext cx="5040560" cy="37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n" r:id="rId4" imgW="1077063" imgH="924514" progId="Word.Picture.8">
                  <p:embed/>
                </p:oleObj>
              </mc:Choice>
              <mc:Fallback>
                <p:oleObj name="Imagen" r:id="rId4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14910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ARP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responsable de encontrar la dirección de hardware (Ethernet MAC) que corresponde a una determinada dirección IP. </a:t>
            </a: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ARP (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Resolution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12" y="3810000"/>
            <a:ext cx="5675707" cy="304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00063" y="1000125"/>
            <a:ext cx="853643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0" name="4 CuadroTexto"/>
          <p:cNvSpPr txBox="1">
            <a:spLocks noChangeArrowheads="1"/>
          </p:cNvSpPr>
          <p:nvPr/>
        </p:nvSpPr>
        <p:spPr bwMode="auto">
          <a:xfrm>
            <a:off x="4771106" y="1628800"/>
            <a:ext cx="3820417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exterior: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entre diferentes sistemas. Utilizados entre Proveedores de Servicio de Internet (ISP)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BGP</a:t>
            </a:r>
          </a:p>
        </p:txBody>
      </p:sp>
      <p:sp>
        <p:nvSpPr>
          <p:cNvPr id="24581" name="5 CuadroTexto"/>
          <p:cNvSpPr txBox="1">
            <a:spLocks noChangeArrowheads="1"/>
          </p:cNvSpPr>
          <p:nvPr/>
        </p:nvSpPr>
        <p:spPr bwMode="auto">
          <a:xfrm>
            <a:off x="500063" y="1628800"/>
            <a:ext cx="3960440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interior: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 (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topología, condiciones de tráfico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retardo de redes interconectadas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entre los dispositivos de un mismo sistema.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(RIP V1 y RIP V2)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IGRP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(Propietario CISCO)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EIGRP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OSPF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264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580" grpId="0"/>
      <p:bldP spid="245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20680" cy="291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52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12" y="4581128"/>
            <a:ext cx="6334583" cy="1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1663303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149080"/>
            <a:ext cx="3771342" cy="2514228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1560" y="2348880"/>
            <a:ext cx="6643687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</a:t>
            </a: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1196752"/>
            <a:ext cx="8286750" cy="93871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Netbios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(permite a las aplicaciones 'hablar' con la red)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5" y="332656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21388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85812" y="1013041"/>
            <a:ext cx="77866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3200"/>
              </a:lnSpc>
              <a:spcBef>
                <a:spcPts val="600"/>
              </a:spcBef>
            </a:pPr>
            <a:r>
              <a:rPr lang="es-MX" sz="1800" b="1" dirty="0">
                <a:solidFill>
                  <a:srgbClr val="0070C0"/>
                </a:solidFill>
                <a:latin typeface="ZapfHumnst BT"/>
              </a:rPr>
              <a:t>Conjunto de reglas bien definidas que definen como interactúan las entidades de comunicación y gobiernan el intercambio de datos.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tiene reglas diferentes.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0063" y="2703165"/>
            <a:ext cx="8077200" cy="457200"/>
          </a:xfrm>
          <a:prstGeom prst="rect">
            <a:avLst/>
          </a:prstGeom>
          <a:gradFill rotWithShape="0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b="1" dirty="0">
                <a:solidFill>
                  <a:schemeClr val="bg1"/>
                </a:solidFill>
              </a:rPr>
              <a:t>Elementos de un protocolo</a:t>
            </a:r>
            <a:r>
              <a:rPr lang="es-MX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3450109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500" y="4593109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71500" y="569324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737743" y="3450109"/>
            <a:ext cx="6011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Establece el formato o estructura de los datos que se intercambian.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737743" y="4521671"/>
            <a:ext cx="6154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información de control para la coordinación y manejo de errores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737743" y="5583709"/>
            <a:ext cx="472598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la rapidez y la secuenciación.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</p:spTree>
    <p:extLst>
      <p:ext uri="{BB962C8B-B14F-4D97-AF65-F5344CB8AC3E}">
        <p14:creationId xmlns:p14="http://schemas.microsoft.com/office/powerpoint/2010/main" val="28887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autoUpdateAnimBg="0"/>
      <p:bldP spid="102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18979"/>
            <a:ext cx="4641134" cy="3043615"/>
          </a:xfrm>
          <a:prstGeom prst="rect">
            <a:avLst/>
          </a:prstGeom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481361"/>
            <a:ext cx="3357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 que se intercambian.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5124674"/>
            <a:ext cx="4857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Interpretación individual o significado de cada uno de los datos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42938" y="2338611"/>
            <a:ext cx="364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de una </a:t>
            </a:r>
            <a:r>
              <a:rPr lang="es-MX" sz="16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29250" y="4706888"/>
            <a:ext cx="2963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servicios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estudio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 de niños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71500" y="1052736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63" y="2749774"/>
            <a:ext cx="3357562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Cochera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Cuartos 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Jardín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Cocina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Sala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Comedor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8872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1" grpId="0" autoUpdateAnimBg="0"/>
      <p:bldP spid="15" grpId="0"/>
      <p:bldP spid="16" grpId="0"/>
      <p:bldP spid="18" grpId="0" autoUpdateAnimBg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00063" y="1428750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Postal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970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357813" y="3429000"/>
            <a:ext cx="3357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Información de control que define el significado de los datos (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357313"/>
            <a:ext cx="3357562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71500" y="24415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básicos para escribir una carta: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71500" y="2919413"/>
            <a:ext cx="47863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Contenido de la carta (Información a transmitir)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envía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recibe.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Postal 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1150" y="4724400"/>
            <a:ext cx="33575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Todo lo que está extra al contenido de la carta es el Overhead.</a:t>
            </a:r>
          </a:p>
        </p:txBody>
      </p:sp>
      <p:sp>
        <p:nvSpPr>
          <p:cNvPr id="10" name="9 Cerrar llave"/>
          <p:cNvSpPr>
            <a:spLocks/>
          </p:cNvSpPr>
          <p:nvPr/>
        </p:nvSpPr>
        <p:spPr bwMode="auto">
          <a:xfrm>
            <a:off x="4143375" y="3500438"/>
            <a:ext cx="357188" cy="928687"/>
          </a:xfrm>
          <a:prstGeom prst="rightBrace">
            <a:avLst>
              <a:gd name="adj1" fmla="val 8330"/>
              <a:gd name="adj2" fmla="val 50000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2844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17" grpId="0" autoUpdateAnimBg="0"/>
      <p:bldP spid="7" grpId="0" autoUpdateAnimBg="0"/>
      <p:bldP spid="8" grpId="0" autoUpdateAnimBg="0"/>
      <p:bldP spid="9" grpId="0" autoUpdateAnimBg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017588"/>
            <a:ext cx="67865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¿Cuáles son los elementos de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42938" y="2428875"/>
            <a:ext cx="29638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Botella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La etiqueta de la botella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Ficha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 Fecha de caducidad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642938" y="1928813"/>
            <a:ext cx="292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Coca cola de vidrio: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021138" y="2428875"/>
            <a:ext cx="29638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Fecha de caducidad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Envoltura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Información nutricional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Estampa: “Ganso”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latin typeface="ZapfHumnst BT"/>
              </a:rPr>
              <a:t> Slogan: “Recuérdame”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021138" y="1928813"/>
            <a:ext cx="2928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Gansito: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9224" name="10 Imagen" descr="coc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286250"/>
            <a:ext cx="214312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2500313"/>
            <a:ext cx="1484312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708400" y="5483225"/>
            <a:ext cx="5256213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latin typeface="ZapfHumnst BT"/>
              </a:rPr>
              <a:t> </a:t>
            </a:r>
            <a:r>
              <a:rPr lang="es-MX" sz="1600" dirty="0" err="1">
                <a:latin typeface="ZapfHumnst BT"/>
              </a:rPr>
              <a:t>Overhead</a:t>
            </a:r>
            <a:r>
              <a:rPr lang="es-MX" sz="1600" dirty="0">
                <a:latin typeface="ZapfHumnst BT"/>
              </a:rPr>
              <a:t>. Información de control que define el significado del contenido.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313583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 autoUpdateAnimBg="0"/>
      <p:bldP spid="1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8625" y="1639888"/>
            <a:ext cx="4572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Rapidez y secuenciación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función de tiempos.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Quién inicia y quién termina la comunicación.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Cuando haces una llamada telefónica, si una persona no entiende lo que se le dice, le pide a la otra persona que se lo repita.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0244" name="6 Imagen" descr="negoci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62" y="1484784"/>
            <a:ext cx="375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5270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1713</Words>
  <Application>Microsoft Office PowerPoint</Application>
  <PresentationFormat>Presentación en pantalla (4:3)</PresentationFormat>
  <Paragraphs>255</Paragraphs>
  <Slides>30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0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Bitmap Image</vt:lpstr>
      <vt:lpstr>Imagen</vt:lpstr>
      <vt:lpstr>TC 2006B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ARP (Address Resolution Protocol)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79</cp:revision>
  <dcterms:created xsi:type="dcterms:W3CDTF">2013-06-11T22:32:36Z</dcterms:created>
  <dcterms:modified xsi:type="dcterms:W3CDTF">2022-01-27T05:00:02Z</dcterms:modified>
</cp:coreProperties>
</file>