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313" r:id="rId3"/>
    <p:sldId id="314" r:id="rId4"/>
    <p:sldId id="335" r:id="rId5"/>
    <p:sldId id="315" r:id="rId6"/>
    <p:sldId id="316" r:id="rId7"/>
    <p:sldId id="317" r:id="rId8"/>
    <p:sldId id="318" r:id="rId9"/>
    <p:sldId id="319" r:id="rId10"/>
    <p:sldId id="320" r:id="rId11"/>
    <p:sldId id="333" r:id="rId12"/>
    <p:sldId id="334" r:id="rId13"/>
    <p:sldId id="321" r:id="rId14"/>
    <p:sldId id="336" r:id="rId15"/>
    <p:sldId id="322" r:id="rId16"/>
    <p:sldId id="323" r:id="rId17"/>
    <p:sldId id="324" r:id="rId18"/>
    <p:sldId id="325" r:id="rId19"/>
    <p:sldId id="326" r:id="rId20"/>
    <p:sldId id="327" r:id="rId21"/>
    <p:sldId id="328" r:id="rId22"/>
    <p:sldId id="330" r:id="rId23"/>
    <p:sldId id="337" r:id="rId2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50" autoAdjust="0"/>
  </p:normalViewPr>
  <p:slideViewPr>
    <p:cSldViewPr>
      <p:cViewPr varScale="1">
        <p:scale>
          <a:sx n="59" d="100"/>
          <a:sy n="59" d="100"/>
        </p:scale>
        <p:origin x="1428" y="5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image" Target="../media/image23.png"/><Relationship Id="rId4" Type="http://schemas.openxmlformats.org/officeDocument/2006/relationships/image" Target="../media/image2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26/01/2022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9</a:t>
            </a:fld>
            <a:endParaRPr lang="es-MX" sz="1200"/>
          </a:p>
        </p:txBody>
      </p:sp>
    </p:spTree>
    <p:extLst>
      <p:ext uri="{BB962C8B-B14F-4D97-AF65-F5344CB8AC3E}">
        <p14:creationId xmlns:p14="http://schemas.microsoft.com/office/powerpoint/2010/main" val="2267376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10</a:t>
            </a:fld>
            <a:endParaRPr lang="es-MX" sz="1200"/>
          </a:p>
        </p:txBody>
      </p:sp>
    </p:spTree>
    <p:extLst>
      <p:ext uri="{BB962C8B-B14F-4D97-AF65-F5344CB8AC3E}">
        <p14:creationId xmlns:p14="http://schemas.microsoft.com/office/powerpoint/2010/main" val="3286507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a:p>
        </p:txBody>
      </p:sp>
    </p:spTree>
    <p:extLst>
      <p:ext uri="{BB962C8B-B14F-4D97-AF65-F5344CB8AC3E}">
        <p14:creationId xmlns:p14="http://schemas.microsoft.com/office/powerpoint/2010/main" val="1487792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a:p>
        </p:txBody>
      </p:sp>
    </p:spTree>
    <p:extLst>
      <p:ext uri="{BB962C8B-B14F-4D97-AF65-F5344CB8AC3E}">
        <p14:creationId xmlns:p14="http://schemas.microsoft.com/office/powerpoint/2010/main" val="32059354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16</a:t>
            </a:fld>
            <a:endParaRPr lang="es-MX" sz="1200"/>
          </a:p>
        </p:txBody>
      </p:sp>
    </p:spTree>
    <p:extLst>
      <p:ext uri="{BB962C8B-B14F-4D97-AF65-F5344CB8AC3E}">
        <p14:creationId xmlns:p14="http://schemas.microsoft.com/office/powerpoint/2010/main" val="35065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26/01/2022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26/01/2022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26/01/2022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26/01/2022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26/01/2022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26/01/2022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26/01/2022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26/01/2022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26/01/2022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26/01/2022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26/01/2022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26/01/2022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png"/><Relationship Id="rId11" Type="http://schemas.openxmlformats.org/officeDocument/2006/relationships/image" Target="../media/image26.png"/><Relationship Id="rId5" Type="http://schemas.openxmlformats.org/officeDocument/2006/relationships/oleObject" Target="../embeddings/oleObject7.bin"/><Relationship Id="rId10" Type="http://schemas.openxmlformats.org/officeDocument/2006/relationships/oleObject" Target="../embeddings/oleObject9.bin"/><Relationship Id="rId4" Type="http://schemas.openxmlformats.org/officeDocument/2006/relationships/image" Target="../media/image23.png"/><Relationship Id="rId9" Type="http://schemas.openxmlformats.org/officeDocument/2006/relationships/image" Target="../media/image27.jpeg"/></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2376264"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a:t>
            </a:r>
            <a:endParaRPr lang="es-MX" sz="2400" dirty="0">
              <a:solidFill>
                <a:schemeClr val="bg2">
                  <a:lumMod val="25000"/>
                </a:schemeClr>
              </a:solidFill>
              <a:latin typeface="Calibri" panose="020F0502020204030204" pitchFamily="34" charset="0"/>
            </a:endParaRP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339872" y="2232306"/>
            <a:ext cx="6408712"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dirty="0">
                <a:solidFill>
                  <a:schemeClr val="bg2">
                    <a:lumMod val="25000"/>
                  </a:schemeClr>
                </a:solidFill>
                <a:latin typeface="ZapfHumnst BT"/>
              </a:rPr>
              <a:t>Garantiza que los datos sean legibles por el sistema receptor.</a:t>
            </a:r>
          </a:p>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p:txBody>
      </p:sp>
      <p:sp>
        <p:nvSpPr>
          <p:cNvPr id="6" name="Text Box 4"/>
          <p:cNvSpPr txBox="1">
            <a:spLocks noChangeArrowheads="1"/>
          </p:cNvSpPr>
          <p:nvPr/>
        </p:nvSpPr>
        <p:spPr bwMode="auto">
          <a:xfrm>
            <a:off x="2339752" y="4734588"/>
            <a:ext cx="6408712"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ZapfHumnst BT"/>
              </a:rPr>
              <a:t>Define la </a:t>
            </a:r>
            <a:r>
              <a:rPr lang="es-MX" sz="1900" b="1" dirty="0">
                <a:solidFill>
                  <a:schemeClr val="accent6">
                    <a:lumMod val="75000"/>
                  </a:schemeClr>
                </a:solidFill>
                <a:latin typeface="ZapfHumnst BT"/>
              </a:rPr>
              <a:t>sintaxis</a:t>
            </a:r>
            <a:r>
              <a:rPr lang="es-MX" sz="1900" dirty="0">
                <a:solidFill>
                  <a:schemeClr val="bg2">
                    <a:lumMod val="25000"/>
                  </a:schemeClr>
                </a:solidFill>
                <a:latin typeface="ZapfHumnst BT"/>
              </a:rPr>
              <a:t> utilizada por las aplicaciones y proporciona los medios para seleccionar y modificar la representación utilizada.</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486989"/>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250460"/>
            <a:ext cx="1960469" cy="3204208"/>
          </a:xfrm>
          <a:prstGeom prst="rect">
            <a:avLst/>
          </a:prstGeom>
        </p:spPr>
      </p:pic>
    </p:spTree>
    <p:extLst>
      <p:ext uri="{BB962C8B-B14F-4D97-AF65-F5344CB8AC3E}">
        <p14:creationId xmlns:p14="http://schemas.microsoft.com/office/powerpoint/2010/main" val="18816637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771800" y="1988840"/>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95957" y="2539881"/>
            <a:ext cx="6396523"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a:p>
            <a:pPr marL="285750" indent="-285750" algn="just">
              <a:lnSpc>
                <a:spcPts val="3000"/>
              </a:lnSpc>
              <a:spcBef>
                <a:spcPts val="1200"/>
              </a:spcBef>
              <a:buFont typeface="Arial" panose="020B0604020202020204" pitchFamily="34" charset="0"/>
              <a:buChar char="•"/>
            </a:pPr>
            <a:r>
              <a:rPr lang="es-MX" sz="1800" dirty="0">
                <a:solidFill>
                  <a:schemeClr val="bg2">
                    <a:lumMod val="25000"/>
                  </a:schemeClr>
                </a:solidFill>
                <a:latin typeface="ZapfHumnst BT"/>
              </a:rPr>
              <a:t>Define la estructura de datos a transmitir.</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233246"/>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864221"/>
            <a:ext cx="5643563"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dirty="0">
                <a:solidFill>
                  <a:schemeClr val="bg2">
                    <a:lumMod val="25000"/>
                  </a:schemeClr>
                </a:solidFill>
                <a:latin typeface="ZapfHumnst BT"/>
              </a:rPr>
              <a:t>Esta capa </a:t>
            </a:r>
            <a:r>
              <a:rPr lang="es-MX" sz="1800" b="1" dirty="0">
                <a:solidFill>
                  <a:schemeClr val="accent6">
                    <a:lumMod val="75000"/>
                  </a:schemeClr>
                </a:solidFill>
                <a:latin typeface="ZapfHumnst BT"/>
              </a:rPr>
              <a:t>establece, mantiene y administra las sesiones entre las aplicaciones.</a:t>
            </a:r>
          </a:p>
          <a:p>
            <a:pPr algn="just">
              <a:lnSpc>
                <a:spcPts val="3000"/>
              </a:lnSpc>
            </a:pPr>
            <a:r>
              <a:rPr lang="es-MX" sz="1800" dirty="0">
                <a:solidFill>
                  <a:schemeClr val="bg2">
                    <a:lumMod val="25000"/>
                  </a:schemeClr>
                </a:solidFill>
                <a:latin typeface="ZapfHumnst BT"/>
              </a:rPr>
              <a:t>La capa de sesión maneja el intercambio de información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43808" y="1340768"/>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408712"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spcBef>
                <a:spcPts val="600"/>
              </a:spcBef>
            </a:pPr>
            <a:r>
              <a:rPr lang="es-MX" sz="1900" dirty="0">
                <a:solidFill>
                  <a:schemeClr val="bg2">
                    <a:lumMod val="2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pasar éstas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25144"/>
            <a:ext cx="6072188"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lvl="1">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lvl="1">
              <a:lnSpc>
                <a:spcPts val="2800"/>
              </a:lnSpc>
              <a:buFont typeface="Wingdings" pitchFamily="2" charset="2"/>
              <a:buChar char="ü"/>
            </a:pPr>
            <a:r>
              <a:rPr lang="es-MX" sz="1900" dirty="0">
                <a:solidFill>
                  <a:schemeClr val="bg2">
                    <a:lumMod val="25000"/>
                  </a:schemeClr>
                </a:solidFill>
                <a:latin typeface="+mn-lt"/>
              </a:rPr>
              <a:t> Detección y corrección de errores</a:t>
            </a:r>
          </a:p>
          <a:p>
            <a:pPr lvl="1">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a:p>
            <a:pPr lvl="1">
              <a:lnSpc>
                <a:spcPts val="2800"/>
              </a:lnSpc>
            </a:pPr>
            <a:r>
              <a:rPr lang="es-MX" sz="1900" dirty="0">
                <a:solidFill>
                  <a:schemeClr val="bg2">
                    <a:lumMod val="25000"/>
                  </a:schemeClr>
                </a:solidFill>
                <a:latin typeface="+mn-lt"/>
              </a:rPr>
              <a:t>    (calidad del servicio, confiabilidad)</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a:t>
            </a:r>
            <a:r>
              <a:rPr lang="es-MX" sz="1400" i="1" dirty="0" err="1">
                <a:solidFill>
                  <a:schemeClr val="bg2">
                    <a:lumMod val="25000"/>
                  </a:schemeClr>
                </a:solidFill>
                <a:cs typeface="Times New Roman" panose="02020603050405020304" pitchFamily="18" charset="0"/>
              </a:rPr>
              <a:t>Transmission</a:t>
            </a:r>
            <a:r>
              <a:rPr lang="es-MX" sz="1400" i="1" dirty="0">
                <a:solidFill>
                  <a:schemeClr val="bg2">
                    <a:lumMod val="25000"/>
                  </a:schemeClr>
                </a:solidFill>
                <a:cs typeface="Times New Roman" panose="02020603050405020304" pitchFamily="18" charset="0"/>
              </a:rPr>
              <a:t> Control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a:t>
            </a:r>
            <a:r>
              <a:rPr lang="es-MX" sz="1400" i="1" dirty="0" err="1">
                <a:solidFill>
                  <a:schemeClr val="bg2">
                    <a:lumMod val="25000"/>
                  </a:schemeClr>
                </a:solidFill>
                <a:cs typeface="Times New Roman" panose="02020603050405020304" pitchFamily="18" charset="0"/>
              </a:rPr>
              <a:t>User</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Datagram</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2"/>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27784" y="1964407"/>
            <a:ext cx="5786438" cy="216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Esta capa </a:t>
            </a:r>
            <a:r>
              <a:rPr lang="es-MX" sz="1800" b="1" dirty="0">
                <a:solidFill>
                  <a:schemeClr val="accent6">
                    <a:lumMod val="75000"/>
                  </a:schemeClr>
                </a:solidFill>
                <a:latin typeface="ZapfHumnst BT"/>
              </a:rPr>
              <a:t>determina el mejor camino </a:t>
            </a:r>
            <a:r>
              <a:rPr lang="es-MX" sz="1800" dirty="0">
                <a:solidFill>
                  <a:schemeClr val="bg2">
                    <a:lumMod val="25000"/>
                  </a:schemeClr>
                </a:solidFill>
                <a:latin typeface="ZapfHumnst BT"/>
              </a:rPr>
              <a:t>para mover los datos de un lugar a otro. Esta capa usa el esquema de direccionamiento </a:t>
            </a:r>
            <a:r>
              <a:rPr lang="es-MX" sz="1800" b="1" dirty="0">
                <a:solidFill>
                  <a:schemeClr val="accent6">
                    <a:lumMod val="75000"/>
                  </a:schemeClr>
                </a:solidFill>
                <a:latin typeface="ZapfHumnst BT"/>
              </a:rPr>
              <a:t>IP</a:t>
            </a:r>
            <a:r>
              <a:rPr lang="es-MX" sz="1800" dirty="0">
                <a:solidFill>
                  <a:schemeClr val="bg2">
                    <a:lumMod val="25000"/>
                  </a:schemeClr>
                </a:solidFill>
                <a:latin typeface="ZapfHumnst BT"/>
              </a:rPr>
              <a:t> (Internet </a:t>
            </a:r>
            <a:r>
              <a:rPr lang="es-MX" sz="1800" dirty="0" err="1">
                <a:solidFill>
                  <a:schemeClr val="bg2">
                    <a:lumMod val="25000"/>
                  </a:schemeClr>
                </a:solidFill>
                <a:latin typeface="ZapfHumnst BT"/>
              </a:rPr>
              <a:t>Protocol</a:t>
            </a:r>
            <a:r>
              <a:rPr lang="es-MX" sz="1800" dirty="0">
                <a:solidFill>
                  <a:schemeClr val="bg2">
                    <a:lumMod val="25000"/>
                  </a:schemeClr>
                </a:solidFill>
                <a:latin typeface="ZapfHumnst BT"/>
              </a:rPr>
              <a:t>). Dispositivos  que operan en esta capa: </a:t>
            </a:r>
            <a:r>
              <a:rPr lang="es-MX" sz="1800" b="1" dirty="0" err="1">
                <a:solidFill>
                  <a:schemeClr val="accent6">
                    <a:lumMod val="75000"/>
                  </a:schemeClr>
                </a:solidFill>
                <a:latin typeface="ZapfHumnst BT"/>
              </a:rPr>
              <a:t>Routers</a:t>
            </a:r>
            <a:r>
              <a:rPr lang="es-MX" sz="1800" dirty="0">
                <a:solidFill>
                  <a:schemeClr val="bg2">
                    <a:lumMod val="25000"/>
                  </a:schemeClr>
                </a:solidFill>
                <a:latin typeface="ZapfHumnst BT"/>
              </a:rPr>
              <a:t> (</a:t>
            </a:r>
            <a:r>
              <a:rPr lang="es-MX" sz="1800" dirty="0" err="1">
                <a:solidFill>
                  <a:schemeClr val="bg2">
                    <a:lumMod val="25000"/>
                  </a:schemeClr>
                </a:solidFill>
                <a:latin typeface="ZapfHumnst BT"/>
              </a:rPr>
              <a:t>ruteadores</a:t>
            </a:r>
            <a:r>
              <a:rPr lang="es-MX" sz="1800" dirty="0">
                <a:solidFill>
                  <a:schemeClr val="bg2">
                    <a:lumMod val="25000"/>
                  </a:schemeClr>
                </a:solidFill>
                <a:latin typeface="ZapfHumnst BT"/>
              </a:rPr>
              <a:t>) y  </a:t>
            </a:r>
            <a:r>
              <a:rPr lang="es-MX" sz="1800" b="1" dirty="0" err="1">
                <a:solidFill>
                  <a:schemeClr val="accent6">
                    <a:lumMod val="75000"/>
                  </a:schemeClr>
                </a:solidFill>
                <a:latin typeface="ZapfHumnst BT"/>
              </a:rPr>
              <a:t>Switches</a:t>
            </a:r>
            <a:r>
              <a:rPr lang="es-MX" sz="1800" b="1" dirty="0">
                <a:solidFill>
                  <a:schemeClr val="accent6">
                    <a:lumMod val="75000"/>
                  </a:schemeClr>
                </a:solidFill>
                <a:latin typeface="ZapfHumnst BT"/>
              </a:rPr>
              <a:t> capa tres</a:t>
            </a:r>
            <a:endParaRPr lang="es-MX" sz="1800" dirty="0">
              <a:solidFill>
                <a:schemeClr val="accent6">
                  <a:lumMod val="75000"/>
                </a:schemeClr>
              </a:solidFill>
              <a:latin typeface="ZapfHumnst B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73563" y="3789040"/>
            <a:ext cx="2540659" cy="2664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627784" y="4178969"/>
            <a:ext cx="3071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a:solidFill>
                  <a:schemeClr val="bg2">
                    <a:lumMod val="25000"/>
                  </a:schemeClr>
                </a:solidFill>
                <a:latin typeface="ZapfHumnst BT"/>
              </a:rPr>
              <a:t>Funciones:</a:t>
            </a:r>
          </a:p>
          <a:p>
            <a:pPr algn="just">
              <a:lnSpc>
                <a:spcPct val="150000"/>
              </a:lnSpc>
              <a:buFont typeface="Wingdings" pitchFamily="2" charset="2"/>
              <a:buChar char="ü"/>
            </a:pPr>
            <a:r>
              <a:rPr lang="es-MX" sz="1800">
                <a:solidFill>
                  <a:schemeClr val="bg2">
                    <a:lumMod val="25000"/>
                  </a:schemeClr>
                </a:solidFill>
                <a:latin typeface="ZapfHumnst BT"/>
              </a:rPr>
              <a:t> Selección de ruta</a:t>
            </a:r>
          </a:p>
          <a:p>
            <a:pPr algn="just">
              <a:lnSpc>
                <a:spcPct val="150000"/>
              </a:lnSpc>
              <a:buFont typeface="Wingdings" pitchFamily="2" charset="2"/>
              <a:buChar char="ü"/>
            </a:pPr>
            <a:r>
              <a:rPr lang="es-MX" sz="180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7 Imagen" descr="computerconected.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07904" y="5301208"/>
            <a:ext cx="3981700" cy="1431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27784" y="1772816"/>
            <a:ext cx="6336704"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a:t>
            </a:r>
            <a:r>
              <a:rPr lang="es-MX" sz="1900" b="1" dirty="0">
                <a:solidFill>
                  <a:schemeClr val="accent6">
                    <a:lumMod val="75000"/>
                  </a:schemeClr>
                </a:solidFill>
                <a:latin typeface="+mn-lt"/>
              </a:rPr>
              <a:t>proporciona un servicio de transmisión de datos confiable a través de un enlace físico</a:t>
            </a:r>
            <a:r>
              <a:rPr lang="es-MX" sz="1900" dirty="0">
                <a:solidFill>
                  <a:schemeClr val="bg2">
                    <a:lumMod val="25000"/>
                  </a:schemeClr>
                </a:solidFill>
                <a:latin typeface="+mn-lt"/>
              </a:rPr>
              <a:t>.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acceso a la red,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10" name="Text Box 2"/>
          <p:cNvSpPr txBox="1">
            <a:spLocks noChangeArrowheads="1"/>
          </p:cNvSpPr>
          <p:nvPr/>
        </p:nvSpPr>
        <p:spPr bwMode="auto">
          <a:xfrm>
            <a:off x="2627784" y="4143856"/>
            <a:ext cx="6147048" cy="1218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Bridges</a:t>
            </a:r>
            <a:r>
              <a:rPr lang="es-MX" sz="1900" b="1" dirty="0">
                <a:solidFill>
                  <a:schemeClr val="bg2">
                    <a:lumMod val="25000"/>
                  </a:schemeClr>
                </a:solidFill>
                <a:latin typeface="+mn-lt"/>
              </a:rPr>
              <a:t> </a:t>
            </a:r>
            <a:r>
              <a:rPr lang="es-MX" sz="1900" dirty="0">
                <a:solidFill>
                  <a:schemeClr val="bg2">
                    <a:lumMod val="25000"/>
                  </a:schemeClr>
                </a:solidFill>
                <a:latin typeface="+mn-lt"/>
              </a:rPr>
              <a:t>(Puentes), </a:t>
            </a:r>
            <a:r>
              <a:rPr lang="es-MX" sz="1900" b="1" dirty="0" err="1">
                <a:solidFill>
                  <a:schemeClr val="accent6">
                    <a:lumMod val="75000"/>
                  </a:schemeClr>
                </a:solidFill>
                <a:latin typeface="+mn-lt"/>
              </a:rPr>
              <a:t>Switches</a:t>
            </a:r>
            <a:r>
              <a:rPr lang="es-MX" sz="1900" dirty="0">
                <a:solidFill>
                  <a:schemeClr val="bg2">
                    <a:lumMod val="25000"/>
                  </a:schemeClr>
                </a:solidFill>
                <a:latin typeface="+mn-lt"/>
              </a:rPr>
              <a:t> y </a:t>
            </a:r>
            <a:r>
              <a:rPr lang="es-MX" sz="1900" b="1" dirty="0">
                <a:solidFill>
                  <a:schemeClr val="accent6">
                    <a:lumMod val="75000"/>
                  </a:schemeClr>
                </a:solidFill>
                <a:latin typeface="+mn-lt"/>
              </a:rPr>
              <a:t>NIC</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27784" y="1161370"/>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3"/>
          <a:stretch>
            <a:fillRect/>
          </a:stretch>
        </p:blipFill>
        <p:spPr>
          <a:xfrm>
            <a:off x="295657" y="2020816"/>
            <a:ext cx="2188111" cy="3568424"/>
          </a:xfrm>
          <a:prstGeom prst="rect">
            <a:avLst/>
          </a:prstGeom>
        </p:spPr>
      </p:pic>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a:t>
            </a:r>
            <a:r>
              <a:rPr lang="es-MX" sz="1800" b="1" u="sng" dirty="0">
                <a:solidFill>
                  <a:schemeClr val="accent6">
                    <a:lumMod val="75000"/>
                  </a:schemeClr>
                </a:solidFill>
                <a:latin typeface="ZapfHumnst BT"/>
              </a:rPr>
              <a:t>analizar</a:t>
            </a:r>
            <a:r>
              <a:rPr lang="es-MX" sz="1800" dirty="0">
                <a:latin typeface="ZapfHumnst BT"/>
              </a:rPr>
              <a:t> los beneficios de definir un modelo de interconexión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spid="_x0000_s5180" name="Bitmap Image" r:id="rId3" imgW="1752475" imgH="2400653" progId="Paint.Picture">
                  <p:embed/>
                </p:oleObj>
              </mc:Choice>
              <mc:Fallback>
                <p:oleObj name="Bitmap Image" r:id="rId3" imgW="1752475" imgH="240065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60232" y="3087224"/>
            <a:ext cx="2214311" cy="3118748"/>
          </a:xfrm>
          <a:prstGeom prst="rect">
            <a:avLst/>
          </a:prstGeom>
        </p:spPr>
      </p:pic>
      <p:sp>
        <p:nvSpPr>
          <p:cNvPr id="13316" name="Text Box 3"/>
          <p:cNvSpPr txBox="1">
            <a:spLocks noChangeArrowheads="1"/>
          </p:cNvSpPr>
          <p:nvPr/>
        </p:nvSpPr>
        <p:spPr bwMode="auto">
          <a:xfrm>
            <a:off x="2714625" y="1899409"/>
            <a:ext cx="581781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a:t>
            </a:r>
            <a:r>
              <a:rPr lang="es-MX" sz="1900" b="1" dirty="0">
                <a:solidFill>
                  <a:schemeClr val="accent6">
                    <a:lumMod val="75000"/>
                  </a:schemeClr>
                </a:solidFill>
                <a:latin typeface="+mn-lt"/>
              </a:rPr>
              <a:t>define las especificaciones eléctricas, mecánicas, funcionales y de procedimiento para activar y mantener el enlace físico entre los sistemas.</a:t>
            </a:r>
          </a:p>
        </p:txBody>
      </p:sp>
      <p:sp>
        <p:nvSpPr>
          <p:cNvPr id="9" name="Text Box 3"/>
          <p:cNvSpPr txBox="1">
            <a:spLocks noChangeArrowheads="1"/>
          </p:cNvSpPr>
          <p:nvPr/>
        </p:nvSpPr>
        <p:spPr bwMode="auto">
          <a:xfrm>
            <a:off x="2714624" y="3068960"/>
            <a:ext cx="3945608" cy="3661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 (generalmente cable).</a:t>
            </a:r>
          </a:p>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err="1">
                <a:solidFill>
                  <a:schemeClr val="accent6">
                    <a:lumMod val="75000"/>
                  </a:schemeClr>
                </a:solidFill>
                <a:latin typeface="+mn-lt"/>
              </a:rPr>
              <a:t>Hub</a:t>
            </a:r>
            <a:r>
              <a:rPr lang="es-MX" sz="1900" dirty="0">
                <a:solidFill>
                  <a:schemeClr val="bg2">
                    <a:lumMod val="25000"/>
                  </a:schemeClr>
                </a:solidFill>
                <a:latin typeface="+mn-lt"/>
              </a:rPr>
              <a:t>, </a:t>
            </a:r>
            <a:r>
              <a:rPr lang="es-MX" sz="1900" b="1" dirty="0" err="1">
                <a:solidFill>
                  <a:schemeClr val="accent6">
                    <a:lumMod val="75000"/>
                  </a:schemeClr>
                </a:solidFill>
                <a:latin typeface="+mn-lt"/>
              </a:rPr>
              <a:t>Repeater</a:t>
            </a:r>
            <a:r>
              <a:rPr lang="es-MX" sz="1900" b="1" dirty="0">
                <a:solidFill>
                  <a:schemeClr val="accent6">
                    <a:lumMod val="75000"/>
                  </a:schemeClr>
                </a:solidFill>
                <a:latin typeface="+mn-lt"/>
              </a:rPr>
              <a:t> </a:t>
            </a:r>
            <a:r>
              <a:rPr lang="es-MX" sz="1900" dirty="0">
                <a:solidFill>
                  <a:schemeClr val="bg2">
                    <a:lumMod val="25000"/>
                  </a:schemeClr>
                </a:solidFill>
                <a:latin typeface="+mn-lt"/>
              </a:rPr>
              <a:t>(repetidor)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45432" y="1161370"/>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3"/>
          <a:stretch>
            <a:fillRect/>
          </a:stretch>
        </p:blipFill>
        <p:spPr>
          <a:xfrm>
            <a:off x="251520" y="1976001"/>
            <a:ext cx="2166220" cy="3541231"/>
          </a:xfrm>
          <a:prstGeom prst="rect">
            <a:avLst/>
          </a:prstGeom>
        </p:spPr>
      </p:pic>
    </p:spTree>
    <p:extLst>
      <p:ext uri="{BB962C8B-B14F-4D97-AF65-F5344CB8AC3E}">
        <p14:creationId xmlns:p14="http://schemas.microsoft.com/office/powerpoint/2010/main" val="881686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9" grpId="0"/>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ext Box 3"/>
          <p:cNvSpPr txBox="1">
            <a:spLocks noChangeArrowheads="1"/>
          </p:cNvSpPr>
          <p:nvPr/>
        </p:nvSpPr>
        <p:spPr bwMode="auto">
          <a:xfrm>
            <a:off x="1285875" y="3212976"/>
            <a:ext cx="7072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Simplifica el conocimiento</a:t>
            </a:r>
          </a:p>
          <a:p>
            <a:pPr marL="0" lvl="1" algn="just"/>
            <a:r>
              <a:rPr lang="es-MX" sz="1600" dirty="0">
                <a:solidFill>
                  <a:schemeClr val="bg2">
                    <a:lumMod val="25000"/>
                  </a:schemeClr>
                </a:solidFill>
                <a:latin typeface="ZapfHumnst BT"/>
              </a:rPr>
              <a:t> Simplifica la enseñanza y el aprendizaje, proporcionando un lenguaje</a:t>
            </a:r>
          </a:p>
          <a:p>
            <a:pPr marL="0" lvl="1" algn="just"/>
            <a:r>
              <a:rPr lang="es-MX" sz="1600" dirty="0">
                <a:solidFill>
                  <a:schemeClr val="bg2">
                    <a:lumMod val="25000"/>
                  </a:schemeClr>
                </a:solidFill>
                <a:latin typeface="ZapfHumnst BT"/>
              </a:rPr>
              <a:t> común para describir las funciones y capacidades de una red.</a:t>
            </a:r>
          </a:p>
        </p:txBody>
      </p:sp>
      <p:graphicFrame>
        <p:nvGraphicFramePr>
          <p:cNvPr id="18436" name="Object 4"/>
          <p:cNvGraphicFramePr>
            <a:graphicFrameLocks noChangeAspect="1"/>
          </p:cNvGraphicFramePr>
          <p:nvPr>
            <p:extLst>
              <p:ext uri="{D42A27DB-BD31-4B8C-83A1-F6EECF244321}">
                <p14:modId xmlns:p14="http://schemas.microsoft.com/office/powerpoint/2010/main" val="4020909235"/>
              </p:ext>
            </p:extLst>
          </p:nvPr>
        </p:nvGraphicFramePr>
        <p:xfrm>
          <a:off x="571500" y="3284414"/>
          <a:ext cx="542925" cy="409575"/>
        </p:xfrm>
        <a:graphic>
          <a:graphicData uri="http://schemas.openxmlformats.org/presentationml/2006/ole">
            <mc:AlternateContent xmlns:mc="http://schemas.openxmlformats.org/markup-compatibility/2006">
              <mc:Choice xmlns:v="urn:schemas-microsoft-com:vml" Requires="v">
                <p:oleObj spid="_x0000_s17604" name="Bitmap Image" r:id="rId3" imgW="542823" imgH="409738" progId="Paint.Picture">
                  <p:embed/>
                </p:oleObj>
              </mc:Choice>
              <mc:Fallback>
                <p:oleObj name="Bitmap Image" r:id="rId3" imgW="542823" imgH="409738"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 y="3284414"/>
                        <a:ext cx="5429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Text Box 7"/>
          <p:cNvSpPr txBox="1">
            <a:spLocks noChangeArrowheads="1"/>
          </p:cNvSpPr>
          <p:nvPr/>
        </p:nvSpPr>
        <p:spPr bwMode="auto">
          <a:xfrm>
            <a:off x="1285875" y="4275093"/>
            <a:ext cx="70723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s-MX" b="1" dirty="0">
                <a:solidFill>
                  <a:schemeClr val="accent6">
                    <a:lumMod val="75000"/>
                  </a:schemeClr>
                </a:solidFill>
                <a:latin typeface="ZapfHumnst BT"/>
              </a:rPr>
              <a:t>Asegura la interoperabilidad de tecnologías</a:t>
            </a:r>
          </a:p>
          <a:p>
            <a:pPr algn="just"/>
            <a:r>
              <a:rPr lang="es-MX" sz="1600" dirty="0">
                <a:solidFill>
                  <a:schemeClr val="bg2">
                    <a:lumMod val="25000"/>
                  </a:schemeClr>
                </a:solidFill>
                <a:latin typeface="ZapfHumnst BT"/>
              </a:rPr>
              <a:t>Permite a los distintos tipos de hardware y software de red comunicarse entre sí. </a:t>
            </a:r>
            <a:endParaRPr lang="es-MX" dirty="0">
              <a:solidFill>
                <a:schemeClr val="bg2">
                  <a:lumMod val="25000"/>
                </a:schemeClr>
              </a:solidFill>
              <a:latin typeface="ZapfHumnst BT"/>
            </a:endParaRPr>
          </a:p>
        </p:txBody>
      </p:sp>
      <p:graphicFrame>
        <p:nvGraphicFramePr>
          <p:cNvPr id="18438" name="Object 8"/>
          <p:cNvGraphicFramePr>
            <a:graphicFrameLocks noChangeAspect="1"/>
          </p:cNvGraphicFramePr>
          <p:nvPr>
            <p:extLst>
              <p:ext uri="{D42A27DB-BD31-4B8C-83A1-F6EECF244321}">
                <p14:modId xmlns:p14="http://schemas.microsoft.com/office/powerpoint/2010/main" val="3753250713"/>
              </p:ext>
            </p:extLst>
          </p:nvPr>
        </p:nvGraphicFramePr>
        <p:xfrm>
          <a:off x="685800" y="4408443"/>
          <a:ext cx="485775" cy="400050"/>
        </p:xfrm>
        <a:graphic>
          <a:graphicData uri="http://schemas.openxmlformats.org/presentationml/2006/ole">
            <mc:AlternateContent xmlns:mc="http://schemas.openxmlformats.org/markup-compatibility/2006">
              <mc:Choice xmlns:v="urn:schemas-microsoft-com:vml" Requires="v">
                <p:oleObj spid="_x0000_s17605" name="Bitmap Image" r:id="rId5" imgW="485592" imgH="400000" progId="Paint.Picture">
                  <p:embed/>
                </p:oleObj>
              </mc:Choice>
              <mc:Fallback>
                <p:oleObj name="Bitmap Image" r:id="rId5" imgW="485592" imgH="400000" progId="Paint.Picture">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5800" y="4408443"/>
                        <a:ext cx="485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6" name="Text Box 13"/>
          <p:cNvSpPr txBox="1">
            <a:spLocks noChangeArrowheads="1"/>
          </p:cNvSpPr>
          <p:nvPr/>
        </p:nvSpPr>
        <p:spPr bwMode="auto">
          <a:xfrm>
            <a:off x="1328738" y="1285875"/>
            <a:ext cx="71008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Reduce la complejidad</a:t>
            </a:r>
          </a:p>
          <a:p>
            <a:r>
              <a:rPr lang="es-MX" sz="1600" dirty="0">
                <a:solidFill>
                  <a:schemeClr val="bg2">
                    <a:lumMod val="25000"/>
                  </a:schemeClr>
                </a:solidFill>
                <a:latin typeface="ZapfHumnst BT"/>
              </a:rPr>
              <a:t>Separa el proceso de comunicación en pasos simples. </a:t>
            </a:r>
          </a:p>
        </p:txBody>
      </p:sp>
      <p:graphicFrame>
        <p:nvGraphicFramePr>
          <p:cNvPr id="18440" name="Object 14"/>
          <p:cNvGraphicFramePr>
            <a:graphicFrameLocks noChangeAspect="1"/>
          </p:cNvGraphicFramePr>
          <p:nvPr/>
        </p:nvGraphicFramePr>
        <p:xfrm>
          <a:off x="614363" y="1285875"/>
          <a:ext cx="457200" cy="465138"/>
        </p:xfrm>
        <a:graphic>
          <a:graphicData uri="http://schemas.openxmlformats.org/presentationml/2006/ole">
            <mc:AlternateContent xmlns:mc="http://schemas.openxmlformats.org/markup-compatibility/2006">
              <mc:Choice xmlns:v="urn:schemas-microsoft-com:vml" Requires="v">
                <p:oleObj spid="_x0000_s17606" name="Bitmap Image" r:id="rId7" imgW="457249" imgH="466523" progId="Paint.Picture">
                  <p:embed/>
                </p:oleObj>
              </mc:Choice>
              <mc:Fallback>
                <p:oleObj name="Bitmap Image" r:id="rId7" imgW="457249" imgH="466523" progId="Paint.Picture">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4363" y="1285875"/>
                        <a:ext cx="4572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7" name="Text Box 13"/>
          <p:cNvSpPr txBox="1">
            <a:spLocks noChangeArrowheads="1"/>
          </p:cNvSpPr>
          <p:nvPr/>
        </p:nvSpPr>
        <p:spPr bwMode="auto">
          <a:xfrm>
            <a:off x="1357313" y="2147144"/>
            <a:ext cx="71008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Facilita la evolución</a:t>
            </a:r>
          </a:p>
          <a:p>
            <a:pPr marL="0" lvl="1" algn="just"/>
            <a:r>
              <a:rPr lang="es-MX" sz="1600" dirty="0">
                <a:solidFill>
                  <a:schemeClr val="bg2">
                    <a:lumMod val="25000"/>
                  </a:schemeClr>
                </a:solidFill>
                <a:latin typeface="ZapfHumnst BT"/>
              </a:rPr>
              <a:t>Impide que los cambios en una capa puedan afectar las demás capas, para que se puedan desarrollar con más rapidez. </a:t>
            </a:r>
          </a:p>
        </p:txBody>
      </p:sp>
      <p:pic>
        <p:nvPicPr>
          <p:cNvPr id="18442" name="18 Imagen" descr="chipnuevo.jpg"/>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1500" y="2132856"/>
            <a:ext cx="5778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25184" y="-1270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¿Por qué un modelo de niveles?</a:t>
            </a:r>
          </a:p>
        </p:txBody>
      </p:sp>
      <p:graphicFrame>
        <p:nvGraphicFramePr>
          <p:cNvPr id="12" name="Object 8"/>
          <p:cNvGraphicFramePr>
            <a:graphicFrameLocks noChangeAspect="1"/>
          </p:cNvGraphicFramePr>
          <p:nvPr>
            <p:extLst>
              <p:ext uri="{D42A27DB-BD31-4B8C-83A1-F6EECF244321}">
                <p14:modId xmlns:p14="http://schemas.microsoft.com/office/powerpoint/2010/main" val="160204639"/>
              </p:ext>
            </p:extLst>
          </p:nvPr>
        </p:nvGraphicFramePr>
        <p:xfrm>
          <a:off x="700088" y="5229200"/>
          <a:ext cx="514350" cy="438150"/>
        </p:xfrm>
        <a:graphic>
          <a:graphicData uri="http://schemas.openxmlformats.org/presentationml/2006/ole">
            <mc:AlternateContent xmlns:mc="http://schemas.openxmlformats.org/markup-compatibility/2006">
              <mc:Choice xmlns:v="urn:schemas-microsoft-com:vml" Requires="v">
                <p:oleObj spid="_x0000_s17607" name="Bitmap Image" r:id="rId10" imgW="514442" imgH="438066" progId="Paint.Picture">
                  <p:embed/>
                </p:oleObj>
              </mc:Choice>
              <mc:Fallback>
                <p:oleObj name="Bitmap Image" r:id="rId10" imgW="514442" imgH="438066" progId="Paint.Picture">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00088" y="5229200"/>
                        <a:ext cx="51435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 name="Text Box 11"/>
          <p:cNvSpPr txBox="1">
            <a:spLocks noChangeArrowheads="1"/>
          </p:cNvSpPr>
          <p:nvPr/>
        </p:nvSpPr>
        <p:spPr bwMode="auto">
          <a:xfrm>
            <a:off x="1259632" y="5229200"/>
            <a:ext cx="71008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Estandarización</a:t>
            </a:r>
          </a:p>
          <a:p>
            <a:pPr marL="0" lvl="1" algn="just"/>
            <a:r>
              <a:rPr lang="es-MX" sz="1600" dirty="0">
                <a:solidFill>
                  <a:schemeClr val="bg2">
                    <a:lumMod val="25000"/>
                  </a:schemeClr>
                </a:solidFill>
                <a:latin typeface="ZapfHumnst BT"/>
              </a:rPr>
              <a:t>Normaliza los componentes de red para permitir el desarrollo y el soporte de los productos de diferentes fabricantes. </a:t>
            </a:r>
          </a:p>
        </p:txBody>
      </p:sp>
    </p:spTree>
    <p:extLst>
      <p:ext uri="{BB962C8B-B14F-4D97-AF65-F5344CB8AC3E}">
        <p14:creationId xmlns:p14="http://schemas.microsoft.com/office/powerpoint/2010/main" val="427278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box(in)">
                                      <p:cBhvr>
                                        <p:cTn id="7" dur="2000"/>
                                        <p:tgtEl>
                                          <p:spTgt spid="14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47"/>
                                        </p:tgtEl>
                                        <p:attrNameLst>
                                          <p:attrName>style.visibility</p:attrName>
                                        </p:attrNameLst>
                                      </p:cBhvr>
                                      <p:to>
                                        <p:strVal val="visible"/>
                                      </p:to>
                                    </p:set>
                                    <p:animEffect transition="in" filter="box(in)">
                                      <p:cBhvr>
                                        <p:cTn id="12" dur="2000"/>
                                        <p:tgtEl>
                                          <p:spTgt spid="14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box(in)">
                                      <p:cBhvr>
                                        <p:cTn id="17" dur="2000"/>
                                        <p:tgtEl>
                                          <p:spTgt spid="143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344"/>
                                        </p:tgtEl>
                                        <p:attrNameLst>
                                          <p:attrName>style.visibility</p:attrName>
                                        </p:attrNameLst>
                                      </p:cBhvr>
                                      <p:to>
                                        <p:strVal val="visible"/>
                                      </p:to>
                                    </p:set>
                                    <p:animEffect transition="in" filter="box(in)">
                                      <p:cBhvr>
                                        <p:cTn id="22" dur="2000"/>
                                        <p:tgtEl>
                                          <p:spTgt spid="1434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P spid="14344" grpId="0"/>
      <p:bldP spid="14346" grpId="0"/>
      <p:bldP spid="14347" grpId="0"/>
      <p:bldP spid="1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Text Box 3"/>
          <p:cNvSpPr txBox="1">
            <a:spLocks noChangeArrowheads="1"/>
          </p:cNvSpPr>
          <p:nvPr/>
        </p:nvSpPr>
        <p:spPr bwMode="auto">
          <a:xfrm>
            <a:off x="683568" y="1055058"/>
            <a:ext cx="7992888" cy="861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spcBef>
                <a:spcPct val="50000"/>
              </a:spcBef>
            </a:pPr>
            <a:r>
              <a:rPr lang="es-MX" sz="1600" dirty="0">
                <a:solidFill>
                  <a:schemeClr val="bg2">
                    <a:lumMod val="25000"/>
                  </a:schemeClr>
                </a:solidFill>
                <a:latin typeface="ZapfHumnst BT"/>
              </a:rPr>
              <a:t>El subsistema completo de comunicaciones ha sido dividido en </a:t>
            </a:r>
            <a:r>
              <a:rPr lang="es-MX" sz="1600" b="1" dirty="0">
                <a:solidFill>
                  <a:schemeClr val="accent6">
                    <a:lumMod val="75000"/>
                  </a:schemeClr>
                </a:solidFill>
                <a:latin typeface="ZapfHumnst BT"/>
              </a:rPr>
              <a:t>7 niveles</a:t>
            </a:r>
            <a:r>
              <a:rPr lang="es-MX" sz="1600" dirty="0">
                <a:solidFill>
                  <a:schemeClr val="bg2">
                    <a:lumMod val="25000"/>
                  </a:schemeClr>
                </a:solidFill>
                <a:latin typeface="ZapfHumnst BT"/>
              </a:rPr>
              <a:t>, cada uno de los cuales realiza una función muy bien definida</a:t>
            </a:r>
          </a:p>
        </p:txBody>
      </p:sp>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9" y="2564904"/>
            <a:ext cx="18002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11" name="Text Box 3"/>
          <p:cNvSpPr txBox="1">
            <a:spLocks noChangeArrowheads="1"/>
          </p:cNvSpPr>
          <p:nvPr/>
        </p:nvSpPr>
        <p:spPr bwMode="auto">
          <a:xfrm>
            <a:off x="2339752" y="1988840"/>
            <a:ext cx="6408712" cy="1169551"/>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Aplicación</a:t>
            </a:r>
            <a:r>
              <a:rPr lang="es-MX" sz="1600" dirty="0">
                <a:solidFill>
                  <a:schemeClr val="bg2">
                    <a:lumMod val="25000"/>
                  </a:schemeClr>
                </a:solidFill>
                <a:latin typeface="ZapfHumnst BT"/>
              </a:rPr>
              <a:t> Proporciona servicios de red a las aplicaciones de los usuarios (Correo electrónico, transferencia de archivos, acceso desde terminales a computadoras remotas, servicio de nombres)</a:t>
            </a:r>
          </a:p>
        </p:txBody>
      </p:sp>
      <p:sp>
        <p:nvSpPr>
          <p:cNvPr id="12" name="Text Box 4"/>
          <p:cNvSpPr txBox="1">
            <a:spLocks noChangeArrowheads="1"/>
          </p:cNvSpPr>
          <p:nvPr/>
        </p:nvSpPr>
        <p:spPr bwMode="auto">
          <a:xfrm>
            <a:off x="2339752" y="3167327"/>
            <a:ext cx="6408712" cy="1169551"/>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Presentación</a:t>
            </a:r>
            <a:r>
              <a:rPr lang="es-MX" sz="1600" dirty="0">
                <a:solidFill>
                  <a:schemeClr val="accent6">
                    <a:lumMod val="75000"/>
                  </a:schemeClr>
                </a:solidFill>
                <a:latin typeface="ZapfHumnst BT"/>
              </a:rPr>
              <a:t> </a:t>
            </a:r>
            <a:r>
              <a:rPr lang="es-MX" sz="1600" dirty="0">
                <a:solidFill>
                  <a:schemeClr val="bg2">
                    <a:lumMod val="25000"/>
                  </a:schemeClr>
                </a:solidFill>
                <a:latin typeface="ZapfHumnst BT"/>
              </a:rPr>
              <a:t>Esta capa define el formato de los datos que se van a intercambiar entre las aplicaciones y ofrece a las aplicaciones un conjunto de servicios de transformación de datos como: </a:t>
            </a:r>
            <a:r>
              <a:rPr lang="es-MX" sz="1600" b="1" dirty="0">
                <a:solidFill>
                  <a:schemeClr val="accent5">
                    <a:lumMod val="75000"/>
                  </a:schemeClr>
                </a:solidFill>
                <a:latin typeface="ZapfHumnst BT"/>
              </a:rPr>
              <a:t>compresión</a:t>
            </a:r>
            <a:r>
              <a:rPr lang="es-MX" sz="1600" dirty="0">
                <a:solidFill>
                  <a:schemeClr val="bg2">
                    <a:lumMod val="25000"/>
                  </a:schemeClr>
                </a:solidFill>
                <a:latin typeface="ZapfHumnst BT"/>
              </a:rPr>
              <a:t> y </a:t>
            </a:r>
            <a:r>
              <a:rPr lang="es-MX" sz="1600" b="1" dirty="0">
                <a:solidFill>
                  <a:schemeClr val="bg2">
                    <a:lumMod val="25000"/>
                  </a:schemeClr>
                </a:solidFill>
                <a:latin typeface="ZapfHumnst BT"/>
              </a:rPr>
              <a:t> </a:t>
            </a:r>
            <a:r>
              <a:rPr lang="es-MX" sz="1600" b="1" dirty="0">
                <a:solidFill>
                  <a:schemeClr val="accent5">
                    <a:lumMod val="75000"/>
                  </a:schemeClr>
                </a:solidFill>
                <a:latin typeface="ZapfHumnst BT"/>
              </a:rPr>
              <a:t>encriptación</a:t>
            </a:r>
            <a:r>
              <a:rPr lang="es-MX" sz="1600" b="1"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3" name="10 CuadroTexto"/>
          <p:cNvSpPr txBox="1">
            <a:spLocks noChangeArrowheads="1"/>
          </p:cNvSpPr>
          <p:nvPr/>
        </p:nvSpPr>
        <p:spPr bwMode="auto">
          <a:xfrm>
            <a:off x="2339752" y="4330258"/>
            <a:ext cx="6408712" cy="774827"/>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Sesión</a:t>
            </a:r>
            <a:r>
              <a:rPr lang="es-MX" sz="1600" dirty="0">
                <a:solidFill>
                  <a:schemeClr val="accent6">
                    <a:lumMod val="75000"/>
                  </a:schemeClr>
                </a:solidFill>
                <a:latin typeface="ZapfHumnst BT"/>
              </a:rPr>
              <a:t> </a:t>
            </a:r>
            <a:r>
              <a:rPr lang="es-MX" sz="1600" dirty="0">
                <a:solidFill>
                  <a:schemeClr val="bg2">
                    <a:lumMod val="25000"/>
                  </a:schemeClr>
                </a:solidFill>
                <a:latin typeface="ZapfHumnst BT"/>
              </a:rPr>
              <a:t>Esta capa establece, mantiene y administra las sesiones entre las aplicaciones.</a:t>
            </a:r>
          </a:p>
        </p:txBody>
      </p:sp>
      <p:sp>
        <p:nvSpPr>
          <p:cNvPr id="14" name="11 CuadroTexto"/>
          <p:cNvSpPr txBox="1">
            <a:spLocks noChangeArrowheads="1"/>
          </p:cNvSpPr>
          <p:nvPr/>
        </p:nvSpPr>
        <p:spPr bwMode="auto">
          <a:xfrm>
            <a:off x="2339752" y="5140736"/>
            <a:ext cx="6408712" cy="1528624"/>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Transporte </a:t>
            </a:r>
            <a:r>
              <a:rPr lang="es-MX" sz="1600" dirty="0">
                <a:solidFill>
                  <a:schemeClr val="bg2">
                    <a:lumMod val="25000"/>
                  </a:schemeClr>
                </a:solidFill>
                <a:latin typeface="ZapfHumnst BT"/>
              </a:rPr>
              <a:t> Esta capa segmenta y re-ensambla los datos. Su función básica  es aceptar los datos provenientes de la capa de sesión, dividirlos en unidades más pequeñas si es necesario, pasar éstas a la capa de red y asegurarse de que todas las piezas lleguen correctamente al otro extremo. </a:t>
            </a:r>
          </a:p>
        </p:txBody>
      </p:sp>
    </p:spTree>
    <p:extLst>
      <p:ext uri="{BB962C8B-B14F-4D97-AF65-F5344CB8AC3E}">
        <p14:creationId xmlns:p14="http://schemas.microsoft.com/office/powerpoint/2010/main" val="19214767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1509"/>
                                        </p:tgtEl>
                                        <p:attrNameLst>
                                          <p:attrName>style.visibility</p:attrName>
                                        </p:attrNameLst>
                                      </p:cBhvr>
                                      <p:to>
                                        <p:strVal val="visible"/>
                                      </p:to>
                                    </p:set>
                                    <p:animEffect transition="in" filter="box(in)">
                                      <p:cBhvr>
                                        <p:cTn id="7" dur="2000"/>
                                        <p:tgtEl>
                                          <p:spTgt spid="215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2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box(in)">
                                      <p:cBhvr>
                                        <p:cTn id="22" dur="2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20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in)">
                                      <p:cBhvr>
                                        <p:cTn id="32"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p:bldP spid="11" grpId="0" animBg="1"/>
      <p:bldP spid="12" grpId="0" animBg="1"/>
      <p:bldP spid="13" grpId="0" animBg="1"/>
      <p:bldP spid="1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120619"/>
            <a:ext cx="1800200" cy="330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15" name="Text Box 2"/>
          <p:cNvSpPr txBox="1">
            <a:spLocks noChangeArrowheads="1"/>
          </p:cNvSpPr>
          <p:nvPr/>
        </p:nvSpPr>
        <p:spPr bwMode="auto">
          <a:xfrm>
            <a:off x="2483768" y="1484784"/>
            <a:ext cx="6192688" cy="1133900"/>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Red</a:t>
            </a:r>
            <a:r>
              <a:rPr lang="es-MX" sz="1600" dirty="0">
                <a:solidFill>
                  <a:schemeClr val="bg2">
                    <a:lumMod val="25000"/>
                  </a:schemeClr>
                </a:solidFill>
                <a:latin typeface="ZapfHumnst BT"/>
              </a:rPr>
              <a:t> Esta capa determina el mejor camino para mover los datos de un lugar a otro. Esta capa usa el esquema de direccionamiento </a:t>
            </a:r>
            <a:r>
              <a:rPr lang="es-MX" sz="1600" b="1" dirty="0">
                <a:solidFill>
                  <a:schemeClr val="accent5">
                    <a:lumMod val="75000"/>
                  </a:schemeClr>
                </a:solidFill>
                <a:latin typeface="ZapfHumnst BT"/>
              </a:rPr>
              <a:t>IP</a:t>
            </a:r>
            <a:r>
              <a:rPr lang="es-MX" sz="1600" dirty="0">
                <a:solidFill>
                  <a:schemeClr val="bg2">
                    <a:lumMod val="25000"/>
                  </a:schemeClr>
                </a:solidFill>
                <a:latin typeface="ZapfHumnst BT"/>
              </a:rPr>
              <a:t> (Internet </a:t>
            </a:r>
            <a:r>
              <a:rPr lang="es-MX" sz="1600" dirty="0" err="1">
                <a:solidFill>
                  <a:schemeClr val="bg2">
                    <a:lumMod val="25000"/>
                  </a:schemeClr>
                </a:solidFill>
                <a:latin typeface="ZapfHumnst BT"/>
              </a:rPr>
              <a:t>Protocol</a:t>
            </a:r>
            <a:r>
              <a:rPr lang="es-MX" sz="1600" dirty="0">
                <a:solidFill>
                  <a:schemeClr val="bg2">
                    <a:lumMod val="25000"/>
                  </a:schemeClr>
                </a:solidFill>
                <a:latin typeface="ZapfHumnst BT"/>
              </a:rPr>
              <a:t>). </a:t>
            </a:r>
          </a:p>
        </p:txBody>
      </p:sp>
      <p:sp>
        <p:nvSpPr>
          <p:cNvPr id="16" name="Text Box 2"/>
          <p:cNvSpPr txBox="1">
            <a:spLocks noChangeArrowheads="1"/>
          </p:cNvSpPr>
          <p:nvPr/>
        </p:nvSpPr>
        <p:spPr bwMode="auto">
          <a:xfrm>
            <a:off x="2483768" y="2636912"/>
            <a:ext cx="6192688" cy="1528624"/>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Enlace de datos</a:t>
            </a:r>
            <a:r>
              <a:rPr lang="es-MX" sz="1600" dirty="0">
                <a:solidFill>
                  <a:schemeClr val="accent6">
                    <a:lumMod val="75000"/>
                  </a:schemeClr>
                </a:solidFill>
                <a:latin typeface="ZapfHumnst BT"/>
              </a:rPr>
              <a:t> </a:t>
            </a:r>
            <a:r>
              <a:rPr lang="es-MX" sz="1600" dirty="0">
                <a:solidFill>
                  <a:schemeClr val="bg2">
                    <a:lumMod val="25000"/>
                  </a:schemeClr>
                </a:solidFill>
                <a:latin typeface="ZapfHumnst BT"/>
              </a:rPr>
              <a:t>Esta capa proporciona un servicio de transmisión de datos fiable a través de un enlace físico. Maneja la detección y control de errores, la topología de la red y el control de flujo. Esta capa usa un direccionamiento físico: </a:t>
            </a:r>
            <a:r>
              <a:rPr lang="es-MX" sz="1600" b="1" dirty="0">
                <a:solidFill>
                  <a:schemeClr val="accent5">
                    <a:lumMod val="75000"/>
                  </a:schemeClr>
                </a:solidFill>
                <a:latin typeface="ZapfHumnst BT"/>
              </a:rPr>
              <a:t>MAC</a:t>
            </a:r>
            <a:r>
              <a:rPr lang="es-MX" sz="1600" dirty="0">
                <a:solidFill>
                  <a:schemeClr val="bg2">
                    <a:lumMod val="25000"/>
                  </a:schemeClr>
                </a:solidFill>
                <a:latin typeface="ZapfHumnst BT"/>
              </a:rPr>
              <a:t> (Media Access Control). </a:t>
            </a:r>
            <a:endParaRPr lang="es-MX" sz="1600" b="1" dirty="0">
              <a:solidFill>
                <a:schemeClr val="bg2">
                  <a:lumMod val="25000"/>
                </a:schemeClr>
              </a:solidFill>
              <a:latin typeface="ZapfHumnst BT"/>
            </a:endParaRPr>
          </a:p>
        </p:txBody>
      </p:sp>
      <p:sp>
        <p:nvSpPr>
          <p:cNvPr id="17" name="Text Box 3"/>
          <p:cNvSpPr txBox="1">
            <a:spLocks noChangeArrowheads="1"/>
          </p:cNvSpPr>
          <p:nvPr/>
        </p:nvSpPr>
        <p:spPr bwMode="auto">
          <a:xfrm>
            <a:off x="2483768" y="4205759"/>
            <a:ext cx="6192688" cy="1887537"/>
          </a:xfrm>
          <a:prstGeom prst="rect">
            <a:avLst/>
          </a:prstGeom>
          <a:noFill/>
          <a:ln w="9525">
            <a:solidFill>
              <a:schemeClr val="accent1">
                <a:alpha val="98822"/>
              </a:schemeClr>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600" b="1" dirty="0">
                <a:solidFill>
                  <a:schemeClr val="accent6">
                    <a:lumMod val="75000"/>
                  </a:schemeClr>
                </a:solidFill>
                <a:latin typeface="ZapfHumnst BT"/>
              </a:rPr>
              <a:t>Física</a:t>
            </a:r>
            <a:r>
              <a:rPr lang="es-MX" sz="1600" b="1" dirty="0">
                <a:solidFill>
                  <a:schemeClr val="bg2">
                    <a:lumMod val="25000"/>
                  </a:schemeClr>
                </a:solidFill>
                <a:latin typeface="ZapfHumnst BT"/>
              </a:rPr>
              <a:t> </a:t>
            </a:r>
            <a:r>
              <a:rPr lang="es-MX" sz="1600" dirty="0">
                <a:solidFill>
                  <a:schemeClr val="bg2">
                    <a:lumMod val="25000"/>
                  </a:schemeClr>
                </a:solidFill>
                <a:latin typeface="ZapfHumnst BT"/>
              </a:rPr>
              <a:t>Esta capa define las especificaciones eléctricas, mecánicas, funcionales y de procedimiento para activar y mantener el enlace físico entre los sistemas. Se encarga de la transmisión de cadenas de bits no estructurados sobre medios físicos como: par trenzado, fibra óptica y cable coaxial. </a:t>
            </a:r>
          </a:p>
        </p:txBody>
      </p:sp>
    </p:spTree>
    <p:extLst>
      <p:ext uri="{BB962C8B-B14F-4D97-AF65-F5344CB8AC3E}">
        <p14:creationId xmlns:p14="http://schemas.microsoft.com/office/powerpoint/2010/main" val="3233087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in)">
                                      <p:cBhvr>
                                        <p:cTn id="12" dur="20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20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spid="_x0000_s6204"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a:t>
            </a:r>
            <a:r>
              <a:rPr lang="es-MX" sz="2000" dirty="0" err="1">
                <a:solidFill>
                  <a:schemeClr val="bg2">
                    <a:lumMod val="25000"/>
                  </a:schemeClr>
                </a:solidFill>
                <a:latin typeface="+mn-lt"/>
                <a:cs typeface="Arial" pitchFamily="34" charset="0"/>
              </a:rPr>
              <a:t>System</a:t>
            </a:r>
            <a:r>
              <a:rPr lang="es-MX" sz="2000" dirty="0">
                <a:solidFill>
                  <a:schemeClr val="bg2">
                    <a:lumMod val="25000"/>
                  </a:schemeClr>
                </a:solidFill>
                <a:latin typeface="+mn-lt"/>
                <a:cs typeface="Arial" pitchFamily="34" charset="0"/>
              </a:rPr>
              <a:t> </a:t>
            </a:r>
            <a:r>
              <a:rPr lang="es-MX" sz="2000" dirty="0" err="1">
                <a:solidFill>
                  <a:schemeClr val="bg2">
                    <a:lumMod val="25000"/>
                  </a:schemeClr>
                </a:solidFill>
                <a:latin typeface="+mn-lt"/>
                <a:cs typeface="Arial" pitchFamily="34" charset="0"/>
              </a:rPr>
              <a:t>Interconnected</a:t>
            </a:r>
            <a:r>
              <a:rPr lang="es-MX" sz="2000" dirty="0">
                <a:solidFill>
                  <a:schemeClr val="bg2">
                    <a:lumMod val="25000"/>
                  </a:schemeClr>
                </a:solidFill>
                <a:latin typeface="+mn-lt"/>
                <a:cs typeface="Arial" pitchFamily="34" charset="0"/>
              </a:rPr>
              <a:t>)</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spid="_x0000_s22558"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spid="_x0000_s7228"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spid="_x0000_s8252"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891480" y="1857375"/>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54664" y="1303384"/>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9" name="8 CuadroTexto"/>
          <p:cNvSpPr txBox="1">
            <a:spLocks noChangeArrowheads="1"/>
          </p:cNvSpPr>
          <p:nvPr/>
        </p:nvSpPr>
        <p:spPr bwMode="auto">
          <a:xfrm>
            <a:off x="827584" y="3873592"/>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5" name="4 CuadroTexto"/>
          <p:cNvSpPr txBox="1">
            <a:spLocks noChangeArrowheads="1"/>
          </p:cNvSpPr>
          <p:nvPr/>
        </p:nvSpPr>
        <p:spPr bwMode="auto">
          <a:xfrm>
            <a:off x="827584" y="1825367"/>
            <a:ext cx="7776864"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2000" dirty="0">
              <a:solidFill>
                <a:schemeClr val="bg2">
                  <a:lumMod val="25000"/>
                </a:schemeClr>
              </a:solidFill>
              <a:latin typeface="Calibri" panose="020F0502020204030204" pitchFamily="34" charset="0"/>
            </a:endParaRPr>
          </a:p>
          <a:p>
            <a:pPr algn="just">
              <a:lnSpc>
                <a:spcPts val="3000"/>
              </a:lnSpc>
            </a:pPr>
            <a:r>
              <a:rPr lang="es-MX" sz="2000" dirty="0">
                <a:solidFill>
                  <a:schemeClr val="bg2">
                    <a:lumMod val="25000"/>
                  </a:schemeClr>
                </a:solidFill>
                <a:latin typeface="Calibri" panose="020F0502020204030204" pitchFamily="34" charset="0"/>
              </a:rPr>
              <a:t>Por ejemplo: 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2" name="Imagen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22490" y="4653137"/>
            <a:ext cx="2681958" cy="1564476"/>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1181</TotalTime>
  <Words>1761</Words>
  <Application>Microsoft Office PowerPoint</Application>
  <PresentationFormat>Presentación en pantalla (4:3)</PresentationFormat>
  <Paragraphs>142</Paragraphs>
  <Slides>23</Slides>
  <Notes>7</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1</vt:i4>
      </vt:variant>
      <vt:variant>
        <vt:lpstr>Títulos de diapositiva</vt:lpstr>
      </vt:variant>
      <vt:variant>
        <vt:i4>23</vt:i4>
      </vt:variant>
    </vt:vector>
  </HeadingPairs>
  <TitlesOfParts>
    <vt:vector size="31" baseType="lpstr">
      <vt:lpstr>Arial</vt:lpstr>
      <vt:lpstr>Calibri</vt:lpstr>
      <vt:lpstr>Dom Casual</vt:lpstr>
      <vt:lpstr>Times New Roman</vt:lpstr>
      <vt:lpstr>Wingdings</vt:lpstr>
      <vt:lpstr>ZapfHumnst BT</vt:lpstr>
      <vt:lpstr>Tema de Office</vt:lpstr>
      <vt:lpstr>Bitmap Image</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82</cp:revision>
  <dcterms:created xsi:type="dcterms:W3CDTF">2013-06-11T22:32:36Z</dcterms:created>
  <dcterms:modified xsi:type="dcterms:W3CDTF">2022-01-27T04:49:04Z</dcterms:modified>
</cp:coreProperties>
</file>