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379" r:id="rId2"/>
    <p:sldId id="291" r:id="rId3"/>
    <p:sldId id="357" r:id="rId4"/>
    <p:sldId id="370" r:id="rId5"/>
    <p:sldId id="358" r:id="rId6"/>
    <p:sldId id="359" r:id="rId7"/>
    <p:sldId id="360" r:id="rId8"/>
    <p:sldId id="361" r:id="rId9"/>
    <p:sldId id="362" r:id="rId10"/>
    <p:sldId id="322" r:id="rId11"/>
    <p:sldId id="323" r:id="rId12"/>
    <p:sldId id="317" r:id="rId13"/>
    <p:sldId id="319" r:id="rId14"/>
    <p:sldId id="320" r:id="rId15"/>
    <p:sldId id="321" r:id="rId16"/>
    <p:sldId id="346" r:id="rId17"/>
    <p:sldId id="347" r:id="rId18"/>
    <p:sldId id="327" r:id="rId19"/>
    <p:sldId id="348" r:id="rId20"/>
    <p:sldId id="351" r:id="rId21"/>
    <p:sldId id="352" r:id="rId22"/>
    <p:sldId id="338" r:id="rId23"/>
    <p:sldId id="332" r:id="rId24"/>
    <p:sldId id="334" r:id="rId25"/>
    <p:sldId id="335" r:id="rId26"/>
    <p:sldId id="349" r:id="rId27"/>
    <p:sldId id="350" r:id="rId28"/>
    <p:sldId id="337" r:id="rId29"/>
    <p:sldId id="354" r:id="rId30"/>
    <p:sldId id="294" r:id="rId31"/>
    <p:sldId id="298" r:id="rId32"/>
    <p:sldId id="315" r:id="rId33"/>
    <p:sldId id="300" r:id="rId34"/>
    <p:sldId id="301" r:id="rId35"/>
    <p:sldId id="302" r:id="rId36"/>
    <p:sldId id="353" r:id="rId37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3250" autoAdjust="0"/>
  </p:normalViewPr>
  <p:slideViewPr>
    <p:cSldViewPr>
      <p:cViewPr varScale="1">
        <p:scale>
          <a:sx n="110" d="100"/>
          <a:sy n="110" d="100"/>
        </p:scale>
        <p:origin x="1566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445F07-8756-451B-A938-0248325FC7BB}" type="datetimeFigureOut">
              <a:rPr lang="es-MX" smtClean="0"/>
              <a:t>27/01/2022</a:t>
            </a:fld>
            <a:endParaRPr lang="es-MX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93AEC0-242E-4FA7-9D3C-51E1036AC3CB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17066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8114487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26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480122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27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268069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31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666112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2867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DF19FD2-63AD-48FF-B270-1A51F2E9F473}" type="slidenum">
              <a:rPr lang="es-MX" sz="1200" smtClean="0"/>
              <a:pPr/>
              <a:t>34</a:t>
            </a:fld>
            <a:endParaRPr lang="es-MX" sz="1200"/>
          </a:p>
        </p:txBody>
      </p:sp>
    </p:spTree>
    <p:extLst>
      <p:ext uri="{BB962C8B-B14F-4D97-AF65-F5344CB8AC3E}">
        <p14:creationId xmlns:p14="http://schemas.microsoft.com/office/powerpoint/2010/main" val="24449414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 dirty="0"/>
          </a:p>
        </p:txBody>
      </p:sp>
      <p:sp>
        <p:nvSpPr>
          <p:cNvPr id="29700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0CF0E7D-84F1-47C4-901B-B3C03DF6C81C}" type="slidenum">
              <a:rPr lang="es-MX" sz="1200" smtClean="0"/>
              <a:pPr/>
              <a:t>35</a:t>
            </a:fld>
            <a:endParaRPr lang="es-MX" sz="1200"/>
          </a:p>
        </p:txBody>
      </p:sp>
    </p:spTree>
    <p:extLst>
      <p:ext uri="{BB962C8B-B14F-4D97-AF65-F5344CB8AC3E}">
        <p14:creationId xmlns:p14="http://schemas.microsoft.com/office/powerpoint/2010/main" val="18373719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 dirty="0"/>
          </a:p>
        </p:txBody>
      </p:sp>
      <p:sp>
        <p:nvSpPr>
          <p:cNvPr id="29700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0CF0E7D-84F1-47C4-901B-B3C03DF6C81C}" type="slidenum">
              <a:rPr lang="es-MX" sz="1200" smtClean="0"/>
              <a:pPr/>
              <a:t>36</a:t>
            </a:fld>
            <a:endParaRPr lang="es-MX" sz="1200"/>
          </a:p>
        </p:txBody>
      </p:sp>
    </p:spTree>
    <p:extLst>
      <p:ext uri="{BB962C8B-B14F-4D97-AF65-F5344CB8AC3E}">
        <p14:creationId xmlns:p14="http://schemas.microsoft.com/office/powerpoint/2010/main" val="22692066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4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6870596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5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228907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6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0498374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19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578653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22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2400827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23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8147593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24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0054662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25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9702512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27/01/2022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31367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27/01/2022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32895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27/01/2022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78841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27/01/2022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73379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27/01/2022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12786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27/01/2022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72760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27/01/2022</a:t>
            </a:fld>
            <a:endParaRPr lang="es-MX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79156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27/01/2022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79741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27/01/2022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25150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27/01/2022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44704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27/01/2022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95927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5A0DC-66C6-4CEC-A5EB-F8C97CEC3796}" type="datetimeFigureOut">
              <a:rPr lang="es-MX" smtClean="0"/>
              <a:t>27/01/2022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176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notesSlide" Target="../notesSlides/notesSlide12.xml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31.wmf"/><Relationship Id="rId4" Type="http://schemas.openxmlformats.org/officeDocument/2006/relationships/oleObject" Target="../embeddings/oleObject1.bin"/><Relationship Id="rId9" Type="http://schemas.openxmlformats.org/officeDocument/2006/relationships/oleObject" Target="../embeddings/oleObject5.bin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gi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es.wikipedia.org/wiki/Hz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5840" y="620688"/>
            <a:ext cx="7342584" cy="1470025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TC 2006B</a:t>
            </a:r>
            <a:br>
              <a:rPr lang="es-MX" sz="32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Interconexión de dispositivos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376463"/>
            <a:ext cx="6400800" cy="1249288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Introducción a las redes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</a:rPr>
              <a:t>Tecnológico de Monterrey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8458" y="3429000"/>
            <a:ext cx="3821774" cy="2879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5324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2348880"/>
            <a:ext cx="2824814" cy="3024336"/>
          </a:xfrm>
          <a:prstGeom prst="rect">
            <a:avLst/>
          </a:prstGeom>
        </p:spPr>
      </p:pic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1043608" y="1173929"/>
            <a:ext cx="7866620" cy="6217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lnSpc>
                <a:spcPct val="200000"/>
              </a:lnSpc>
            </a:pPr>
            <a:r>
              <a:rPr lang="es-MX" sz="2000" b="1" dirty="0">
                <a:solidFill>
                  <a:schemeClr val="accent5">
                    <a:lumMod val="75000"/>
                  </a:schemeClr>
                </a:solidFill>
                <a:latin typeface="+mn-lt"/>
              </a:rPr>
              <a:t>Radio frecuencia</a:t>
            </a:r>
            <a:endParaRPr lang="es-MX" sz="2000" dirty="0">
              <a:solidFill>
                <a:schemeClr val="accent5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683568" y="2060848"/>
            <a:ext cx="4624342" cy="3677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342900" indent="-342900" algn="just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MX" sz="19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El término </a:t>
            </a:r>
            <a:r>
              <a:rPr lang="es-MX" sz="19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radiofrecuencia</a:t>
            </a:r>
            <a:r>
              <a:rPr lang="es-MX" sz="19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, se aplica a la porción menos energética del espectro electromagnético, situada entre unos </a:t>
            </a:r>
            <a:r>
              <a:rPr lang="es-MX" sz="19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3 Hz</a:t>
            </a:r>
            <a:r>
              <a:rPr lang="es-MX" sz="1900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 </a:t>
            </a:r>
            <a:r>
              <a:rPr lang="es-MX" sz="19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y unos </a:t>
            </a:r>
            <a:r>
              <a:rPr lang="es-MX" sz="19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300 GHz</a:t>
            </a:r>
            <a:r>
              <a:rPr lang="es-MX" sz="1900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. </a:t>
            </a:r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MX" sz="19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Las </a:t>
            </a:r>
            <a:r>
              <a:rPr lang="es-MX" sz="19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ondas electromagnéticas </a:t>
            </a:r>
            <a:r>
              <a:rPr lang="es-MX" sz="19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de esta región del espectro se pueden transmitir aplicando la corriente alterna originada en un generador a una antena. 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F7E815A4-6979-4DC1-A3BD-72735A7E05FE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69727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Medios de comunicación inalámbricos</a:t>
            </a:r>
          </a:p>
        </p:txBody>
      </p:sp>
    </p:spTree>
    <p:extLst>
      <p:ext uri="{BB962C8B-B14F-4D97-AF65-F5344CB8AC3E}">
        <p14:creationId xmlns:p14="http://schemas.microsoft.com/office/powerpoint/2010/main" val="2219163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467544" y="1124744"/>
            <a:ext cx="7866620" cy="6217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lnSpc>
                <a:spcPct val="200000"/>
              </a:lnSpc>
            </a:pPr>
            <a:r>
              <a:rPr lang="es-MX" sz="2000" b="1" dirty="0">
                <a:solidFill>
                  <a:schemeClr val="accent5">
                    <a:lumMod val="75000"/>
                  </a:schemeClr>
                </a:solidFill>
                <a:latin typeface="+mn-lt"/>
              </a:rPr>
              <a:t>        Microondas</a:t>
            </a: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627390" y="1916832"/>
            <a:ext cx="7706774" cy="1338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La radiocomunicación por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microondas</a:t>
            </a: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 se refiere a la transmisión de datos o energía a través de radiofrecuencias. Se denomina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microondas</a:t>
            </a: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 a las ondas electromagnéticas; generalmente de entre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300 MHz y 300 GHz</a:t>
            </a:r>
            <a:r>
              <a:rPr lang="es-MX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. </a:t>
            </a:r>
            <a:endParaRPr lang="es-MX" sz="2000" dirty="0">
              <a:solidFill>
                <a:schemeClr val="accent6">
                  <a:lumMod val="75000"/>
                </a:schemeClr>
              </a:solidFill>
              <a:latin typeface="+mn-lt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640B842-678F-4802-BF79-FCEA8634C1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3894" y="3420955"/>
            <a:ext cx="3672408" cy="2832711"/>
          </a:xfrm>
          <a:prstGeom prst="rect">
            <a:avLst/>
          </a:prstGeom>
        </p:spPr>
      </p:pic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627390" y="3360879"/>
            <a:ext cx="4536504" cy="2957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Su desventaja es que viajan en línea directa y no curva (sobre la tierra), por tanto, necesitan estar relativamente cerca una estación de otra. (máximo de 40 a 48 kilómetros de distancia) y se deben encontrar en lugares altos para asegurar las transmisión sin obstrucción. 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2324A340-C708-4E88-9C50-87BF2B046CFE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69727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Medios de comunicación inalámbricos</a:t>
            </a:r>
          </a:p>
        </p:txBody>
      </p:sp>
    </p:spTree>
    <p:extLst>
      <p:ext uri="{BB962C8B-B14F-4D97-AF65-F5344CB8AC3E}">
        <p14:creationId xmlns:p14="http://schemas.microsoft.com/office/powerpoint/2010/main" val="2893263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/>
      <p:bldP spid="7" grpId="0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6260" y="2383987"/>
            <a:ext cx="3888432" cy="2259494"/>
          </a:xfrm>
          <a:prstGeom prst="rect">
            <a:avLst/>
          </a:prstGeom>
        </p:spPr>
      </p:pic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849601" y="2348880"/>
            <a:ext cx="4752528" cy="1852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s-MX" sz="2000" b="1" dirty="0" err="1">
                <a:solidFill>
                  <a:schemeClr val="accent6">
                    <a:lumMod val="75000"/>
                  </a:schemeClr>
                </a:solidFill>
                <a:latin typeface="+mn-lt"/>
              </a:rPr>
              <a:t>Switches</a:t>
            </a:r>
            <a:endParaRPr lang="es-MX" sz="2000" b="1" dirty="0">
              <a:solidFill>
                <a:schemeClr val="accent6">
                  <a:lumMod val="75000"/>
                </a:schemeClr>
              </a:solidFill>
              <a:latin typeface="+mn-lt"/>
            </a:endParaRP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s-MX" sz="2000" b="1" dirty="0" err="1">
                <a:solidFill>
                  <a:schemeClr val="accent6">
                    <a:lumMod val="75000"/>
                  </a:schemeClr>
                </a:solidFill>
                <a:latin typeface="+mn-lt"/>
              </a:rPr>
              <a:t>Ruteadores</a:t>
            </a:r>
            <a:endParaRPr lang="es-MX" sz="2000" b="1" dirty="0">
              <a:solidFill>
                <a:schemeClr val="accent6">
                  <a:lumMod val="75000"/>
                </a:schemeClr>
              </a:solidFill>
              <a:latin typeface="+mn-lt"/>
            </a:endParaRP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Access Point</a:t>
            </a:r>
            <a:endParaRPr lang="es-MX" sz="2000" dirty="0">
              <a:solidFill>
                <a:schemeClr val="bg2">
                  <a:lumMod val="25000"/>
                </a:schemeClr>
              </a:solidFill>
              <a:latin typeface="+mn-lt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44016" y="197768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Hardware de comunicaciones</a:t>
            </a:r>
          </a:p>
        </p:txBody>
      </p:sp>
      <p:sp>
        <p:nvSpPr>
          <p:cNvPr id="3" name="Rectángulo 2"/>
          <p:cNvSpPr/>
          <p:nvPr/>
        </p:nvSpPr>
        <p:spPr>
          <a:xfrm>
            <a:off x="881844" y="1435724"/>
            <a:ext cx="7399076" cy="506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ts val="600"/>
              </a:spcBef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</a:rPr>
              <a:t>Las redes se comunican gracias al </a:t>
            </a:r>
            <a:r>
              <a:rPr lang="es-MX" sz="2000" b="1" dirty="0">
                <a:solidFill>
                  <a:schemeClr val="accent5">
                    <a:lumMod val="75000"/>
                  </a:schemeClr>
                </a:solidFill>
              </a:rPr>
              <a:t>hardware de comunicaciones:</a:t>
            </a:r>
            <a:endParaRPr lang="es-MX" sz="20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9874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/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739399" y="1124744"/>
            <a:ext cx="7773721" cy="6217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457200" indent="-457200">
              <a:lnSpc>
                <a:spcPct val="200000"/>
              </a:lnSpc>
              <a:spcAft>
                <a:spcPts val="1200"/>
              </a:spcAft>
              <a:buFont typeface="+mj-lt"/>
              <a:buAutoNum type="arabicPeriod"/>
            </a:pPr>
            <a:r>
              <a:rPr lang="es-MX" sz="2000" b="1" dirty="0" err="1">
                <a:solidFill>
                  <a:schemeClr val="accent5">
                    <a:lumMod val="75000"/>
                  </a:schemeClr>
                </a:solidFill>
                <a:latin typeface="+mn-lt"/>
              </a:rPr>
              <a:t>Switches</a:t>
            </a:r>
            <a:endParaRPr lang="es-MX" sz="2000" b="1" dirty="0">
              <a:solidFill>
                <a:schemeClr val="accent5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44016" y="197768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Hardware de comunicaciones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7674" y="3582897"/>
            <a:ext cx="3312368" cy="2586801"/>
          </a:xfrm>
          <a:prstGeom prst="rect">
            <a:avLst/>
          </a:prstGeom>
        </p:spPr>
      </p:pic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739398" y="1916832"/>
            <a:ext cx="7773722" cy="1239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342900" indent="-342900" algn="just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ES" sz="1600" dirty="0">
                <a:latin typeface="+mn-lt"/>
              </a:rPr>
              <a:t>Es un dispositivo de interconexión utilizado para conectar equipos en red formando lo que se conoce como una red de área local (LAN). </a:t>
            </a:r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ES" sz="1600" dirty="0">
                <a:latin typeface="+mn-lt"/>
              </a:rPr>
              <a:t>Su función básica consiste en trasferir datos entre los diferentes dispositivos de la red.</a:t>
            </a:r>
            <a:endParaRPr lang="es-MX" sz="1600" dirty="0">
              <a:solidFill>
                <a:schemeClr val="bg2">
                  <a:lumMod val="25000"/>
                </a:schemeClr>
              </a:solidFill>
              <a:latin typeface="+mn-lt"/>
            </a:endParaRP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739398" y="3292017"/>
            <a:ext cx="4154760" cy="3168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342900" indent="-342900" algn="just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Diferencia los equipos conectados a el por su “MAC </a:t>
            </a: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+mn-lt"/>
              </a:rPr>
              <a:t>address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”. Los datos enviados por una computadora llegan solamente a la computadora a la que se ha enviado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, creando una especie de canal de comunicación exclusiva entre el origen y el destino.</a:t>
            </a:r>
          </a:p>
          <a:p>
            <a:pPr algn="just">
              <a:lnSpc>
                <a:spcPct val="150000"/>
              </a:lnSpc>
            </a:pPr>
            <a:endParaRPr lang="es-MX" sz="2000" dirty="0">
              <a:solidFill>
                <a:schemeClr val="bg2">
                  <a:lumMod val="2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61629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/>
      <p:bldP spid="8" grpId="0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44016" y="197768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Hardware de comunicaciones</a:t>
            </a: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938717" y="1556792"/>
            <a:ext cx="3345251" cy="6217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457200" indent="-457200">
              <a:lnSpc>
                <a:spcPct val="200000"/>
              </a:lnSpc>
              <a:spcAft>
                <a:spcPts val="1200"/>
              </a:spcAft>
              <a:buFont typeface="+mj-lt"/>
              <a:buAutoNum type="arabicPeriod" startAt="2"/>
            </a:pPr>
            <a:r>
              <a:rPr lang="es-MX" sz="2000" b="1" dirty="0" err="1">
                <a:solidFill>
                  <a:schemeClr val="accent5">
                    <a:lumMod val="75000"/>
                  </a:schemeClr>
                </a:solidFill>
                <a:latin typeface="+mn-lt"/>
              </a:rPr>
              <a:t>Ruteadores</a:t>
            </a:r>
            <a:endParaRPr lang="es-MX" sz="2000" dirty="0">
              <a:solidFill>
                <a:schemeClr val="bg2">
                  <a:lumMod val="25000"/>
                </a:schemeClr>
              </a:solidFill>
              <a:latin typeface="+mn-lt"/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7579" y="2178501"/>
            <a:ext cx="3528392" cy="3443516"/>
          </a:xfrm>
          <a:prstGeom prst="rect">
            <a:avLst/>
          </a:prstGeom>
        </p:spPr>
      </p:pic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537383" y="4108435"/>
            <a:ext cx="4322649" cy="16007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792163" lvl="1" indent="-34290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Su función principal consiste en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enviar paquetes de datos de una red a otra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, es decir, interconectar subredes.</a:t>
            </a:r>
            <a:r>
              <a:rPr lang="es-ES" altLang="es-MX" sz="2000" dirty="0">
                <a:solidFill>
                  <a:srgbClr val="212121"/>
                </a:solidFill>
                <a:latin typeface="inherit"/>
              </a:rPr>
              <a:t> </a:t>
            </a:r>
            <a:endParaRPr lang="es-MX" sz="2000" dirty="0">
              <a:solidFill>
                <a:schemeClr val="bg2">
                  <a:lumMod val="25000"/>
                </a:schemeClr>
              </a:solidFill>
              <a:latin typeface="+mn-lt"/>
            </a:endParaRPr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537382" y="2435170"/>
            <a:ext cx="4538673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792163" lvl="1" indent="-34290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s-ES" altLang="es-MX" sz="20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Un </a:t>
            </a:r>
            <a:r>
              <a:rPr lang="es-ES" altLang="es-MX" sz="2000" dirty="0" err="1">
                <a:solidFill>
                  <a:schemeClr val="bg2">
                    <a:lumMod val="25000"/>
                  </a:schemeClr>
                </a:solidFill>
                <a:latin typeface="+mn-lt"/>
              </a:rPr>
              <a:t>router</a:t>
            </a:r>
            <a:r>
              <a:rPr lang="es-ES" altLang="es-MX" sz="20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 es un </a:t>
            </a:r>
            <a:r>
              <a:rPr lang="es-ES" altLang="es-MX" sz="20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tipo especializado de computadora </a:t>
            </a:r>
            <a:r>
              <a:rPr lang="es-ES" altLang="es-MX" sz="20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utilizado para </a:t>
            </a:r>
            <a:r>
              <a:rPr lang="es-ES" altLang="es-MX" sz="20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dirigir el tráfico a través de Internet</a:t>
            </a:r>
            <a:r>
              <a:rPr lang="es-ES" altLang="es-MX" sz="20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.</a:t>
            </a:r>
            <a:endParaRPr lang="es-MX" sz="2000" dirty="0">
              <a:solidFill>
                <a:schemeClr val="bg2">
                  <a:lumMod val="2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05295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539552" y="1340768"/>
            <a:ext cx="8418801" cy="6217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457200" indent="-457200">
              <a:lnSpc>
                <a:spcPct val="200000"/>
              </a:lnSpc>
              <a:spcAft>
                <a:spcPts val="600"/>
              </a:spcAft>
              <a:buFont typeface="+mj-lt"/>
              <a:buAutoNum type="arabicPeriod" startAt="3"/>
            </a:pPr>
            <a:r>
              <a:rPr lang="es-MX" sz="2000" b="1" dirty="0">
                <a:solidFill>
                  <a:schemeClr val="accent5">
                    <a:lumMod val="75000"/>
                  </a:schemeClr>
                </a:solidFill>
                <a:latin typeface="+mn-lt"/>
              </a:rPr>
              <a:t>Access Point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(Punto de acceso inalámbrico (WAP-Wireless Access Point) o AP-Access Point) 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44016" y="197768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Hardware de comunicaciones</a:t>
            </a:r>
          </a:p>
        </p:txBody>
      </p:sp>
      <p:grpSp>
        <p:nvGrpSpPr>
          <p:cNvPr id="8" name="Grupo 7"/>
          <p:cNvGrpSpPr/>
          <p:nvPr/>
        </p:nvGrpSpPr>
        <p:grpSpPr>
          <a:xfrm>
            <a:off x="5292080" y="2557843"/>
            <a:ext cx="3241142" cy="3469993"/>
            <a:chOff x="5532768" y="2016789"/>
            <a:chExt cx="3241142" cy="3469993"/>
          </a:xfrm>
        </p:grpSpPr>
        <p:pic>
          <p:nvPicPr>
            <p:cNvPr id="2" name="Imagen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964035" y="2572132"/>
              <a:ext cx="2809875" cy="2914650"/>
            </a:xfrm>
            <a:prstGeom prst="rect">
              <a:avLst/>
            </a:prstGeom>
          </p:spPr>
        </p:pic>
        <p:sp>
          <p:nvSpPr>
            <p:cNvPr id="7" name="Nube 6"/>
            <p:cNvSpPr/>
            <p:nvPr/>
          </p:nvSpPr>
          <p:spPr>
            <a:xfrm>
              <a:off x="5532768" y="2016789"/>
              <a:ext cx="1199472" cy="600075"/>
            </a:xfrm>
            <a:prstGeom prst="cloud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400" b="1" dirty="0"/>
                <a:t>Internet</a:t>
              </a:r>
            </a:p>
          </p:txBody>
        </p:sp>
      </p:grp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633191" y="2171956"/>
            <a:ext cx="4314345" cy="17113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Son dispositivos que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permiten la conexión inalámbrica de un dispositivo móvil de cómputo </a:t>
            </a: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(computadora, </a:t>
            </a:r>
            <a:r>
              <a:rPr lang="es-MX" dirty="0" err="1">
                <a:solidFill>
                  <a:schemeClr val="bg2">
                    <a:lumMod val="25000"/>
                  </a:schemeClr>
                </a:solidFill>
                <a:latin typeface="+mn-lt"/>
              </a:rPr>
              <a:t>tablet</a:t>
            </a: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, </a:t>
            </a:r>
            <a:r>
              <a:rPr lang="es-MX" dirty="0" err="1">
                <a:solidFill>
                  <a:schemeClr val="bg2">
                    <a:lumMod val="25000"/>
                  </a:schemeClr>
                </a:solidFill>
                <a:latin typeface="+mn-lt"/>
              </a:rPr>
              <a:t>smartphone</a:t>
            </a: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)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con una red. </a:t>
            </a:r>
            <a:endParaRPr lang="es-MX" sz="2000" dirty="0">
              <a:solidFill>
                <a:schemeClr val="bg2">
                  <a:lumMod val="25000"/>
                </a:schemeClr>
              </a:solidFill>
              <a:latin typeface="+mn-lt"/>
            </a:endParaRPr>
          </a:p>
        </p:txBody>
      </p:sp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611560" y="3933056"/>
            <a:ext cx="4314345" cy="2126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Normalmente, puede conectarse a una red cableada, y puede transmitir datos entre los dispositivos conectados a la red cableada y los dispositivos inalámbricos.</a:t>
            </a:r>
            <a:endParaRPr lang="es-MX" sz="2000" dirty="0">
              <a:solidFill>
                <a:schemeClr val="bg2">
                  <a:lumMod val="2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27183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/>
      <p:bldP spid="9" grpId="0"/>
      <p:bldP spid="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44016" y="4462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b="1" dirty="0" err="1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Router</a:t>
            </a:r>
            <a:r>
              <a:rPr lang="es-ES_tradnl" sz="32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vs Access </a:t>
            </a:r>
            <a:r>
              <a:rPr lang="es-ES_tradnl" sz="3200" b="1" dirty="0" err="1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point</a:t>
            </a:r>
            <a:endParaRPr lang="es-ES_tradnl" sz="3200" b="1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559" y="2132856"/>
            <a:ext cx="7559905" cy="4608305"/>
          </a:xfrm>
          <a:prstGeom prst="rect">
            <a:avLst/>
          </a:prstGeom>
        </p:spPr>
      </p:pic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1187624" y="1124744"/>
            <a:ext cx="6335769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  <a:spcBef>
                <a:spcPts val="600"/>
              </a:spcBef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Un </a:t>
            </a: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+mn-lt"/>
              </a:rPr>
              <a:t>access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 </a:t>
            </a: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+mn-lt"/>
              </a:rPr>
              <a:t>point</a:t>
            </a:r>
            <a:r>
              <a:rPr lang="es-MX" sz="1600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interconecta dispositivos de comunicación inalámbrica para formar una red inalámbrica. Reciben la información, la almacenan la trasmiten entre la red inalámbrica y la red cableada.</a:t>
            </a:r>
          </a:p>
        </p:txBody>
      </p:sp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899592" y="5085184"/>
            <a:ext cx="2952328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  <a:spcBef>
                <a:spcPts val="600"/>
              </a:spcBef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Un </a:t>
            </a: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+mn-lt"/>
              </a:rPr>
              <a:t>router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conecta varias redes, por lo que permite la conexión a Internet.</a:t>
            </a:r>
          </a:p>
        </p:txBody>
      </p:sp>
      <p:sp>
        <p:nvSpPr>
          <p:cNvPr id="4" name="AutoShape 2" descr="[​IMG]"/>
          <p:cNvSpPr>
            <a:spLocks noChangeAspect="1" noChangeArrowheads="1"/>
          </p:cNvSpPr>
          <p:nvPr/>
        </p:nvSpPr>
        <p:spPr bwMode="auto">
          <a:xfrm>
            <a:off x="155575" y="-460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36719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1275" y="1757782"/>
            <a:ext cx="5057775" cy="2419350"/>
          </a:xfrm>
          <a:prstGeom prst="rect">
            <a:avLst/>
          </a:prstGeom>
        </p:spPr>
      </p:pic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222030" y="1289660"/>
            <a:ext cx="1901698" cy="3939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lnSpc>
                <a:spcPts val="2500"/>
              </a:lnSpc>
              <a:spcBef>
                <a:spcPts val="600"/>
              </a:spcBef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Un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Access Point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 conecta a clientes inalámbricos a una red cableada. Tiene un conector RJ-45 en el que se conecta "la red cableada" y los clientes (laptops, </a:t>
            </a:r>
            <a:r>
              <a:rPr lang="es-MX" sz="1600" dirty="0" err="1">
                <a:solidFill>
                  <a:schemeClr val="bg2">
                    <a:lumMod val="25000"/>
                  </a:schemeClr>
                </a:solidFill>
                <a:latin typeface="+mn-lt"/>
              </a:rPr>
              <a:t>pdas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, </a:t>
            </a:r>
            <a:r>
              <a:rPr lang="es-MX" sz="1600" dirty="0" err="1">
                <a:solidFill>
                  <a:schemeClr val="bg2">
                    <a:lumMod val="25000"/>
                  </a:schemeClr>
                </a:solidFill>
                <a:latin typeface="+mn-lt"/>
              </a:rPr>
              <a:t>pcs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, </a:t>
            </a:r>
            <a:r>
              <a:rPr lang="es-MX" sz="1600" dirty="0" err="1">
                <a:solidFill>
                  <a:schemeClr val="bg2">
                    <a:lumMod val="25000"/>
                  </a:schemeClr>
                </a:solidFill>
                <a:latin typeface="+mn-lt"/>
              </a:rPr>
              <a:t>etc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) se conectan a la red por medio del </a:t>
            </a:r>
            <a:r>
              <a:rPr lang="es-MX" sz="1600" dirty="0" err="1">
                <a:solidFill>
                  <a:schemeClr val="bg2">
                    <a:lumMod val="25000"/>
                  </a:schemeClr>
                </a:solidFill>
                <a:latin typeface="+mn-lt"/>
              </a:rPr>
              <a:t>access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 </a:t>
            </a:r>
            <a:r>
              <a:rPr lang="es-MX" sz="1600" dirty="0" err="1">
                <a:solidFill>
                  <a:schemeClr val="bg2">
                    <a:lumMod val="25000"/>
                  </a:schemeClr>
                </a:solidFill>
                <a:latin typeface="+mn-lt"/>
              </a:rPr>
              <a:t>point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.</a:t>
            </a:r>
          </a:p>
        </p:txBody>
      </p:sp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6804248" y="1152515"/>
            <a:ext cx="2220314" cy="45807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>
              <a:lnSpc>
                <a:spcPts val="2500"/>
              </a:lnSpc>
              <a:spcBef>
                <a:spcPts val="600"/>
              </a:spcBef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Un </a:t>
            </a: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+mn-lt"/>
              </a:rPr>
              <a:t>Router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 inalámbrico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 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es un dispositivo que salió de la mezcla de un </a:t>
            </a:r>
            <a:r>
              <a:rPr lang="es-MX" altLang="es-MX" sz="1600" b="1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Access Point 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y un </a:t>
            </a:r>
            <a:r>
              <a:rPr lang="es-MX" altLang="es-MX" sz="1600" b="1" dirty="0" err="1">
                <a:solidFill>
                  <a:schemeClr val="bg2">
                    <a:lumMod val="25000"/>
                  </a:schemeClr>
                </a:solidFill>
                <a:latin typeface="+mn-lt"/>
              </a:rPr>
              <a:t>Switch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, diseñado para compartir una conexión hacia Internet. Tiene conectores RJ-45 para la "LAN", 1 conector RJ-45 para "el enlace a Internet" o red WAN e incluye antenas para permitir la conexión de clientes inalámbricos. </a:t>
            </a:r>
            <a:endParaRPr lang="es-MX" sz="1600" dirty="0">
              <a:solidFill>
                <a:schemeClr val="bg2">
                  <a:lumMod val="25000"/>
                </a:schemeClr>
              </a:solidFill>
              <a:latin typeface="+mn-lt"/>
            </a:endParaRPr>
          </a:p>
        </p:txBody>
      </p:sp>
      <p:sp>
        <p:nvSpPr>
          <p:cNvPr id="4" name="AutoShape 2" descr="[​IMG]"/>
          <p:cNvSpPr>
            <a:spLocks noChangeAspect="1" noChangeArrowheads="1"/>
          </p:cNvSpPr>
          <p:nvPr/>
        </p:nvSpPr>
        <p:spPr bwMode="auto">
          <a:xfrm>
            <a:off x="155575" y="-460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107504" y="-18256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b="1" dirty="0" err="1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Router</a:t>
            </a:r>
            <a:r>
              <a:rPr lang="es-ES_tradnl" sz="32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inalámbrico vs Access </a:t>
            </a:r>
            <a:r>
              <a:rPr lang="es-ES_tradnl" sz="3200" b="1" dirty="0" err="1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point</a:t>
            </a:r>
            <a:endParaRPr lang="es-ES_tradnl" sz="3200" b="1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3" name="Text Box 3"/>
          <p:cNvSpPr txBox="1">
            <a:spLocks noChangeArrowheads="1"/>
          </p:cNvSpPr>
          <p:nvPr/>
        </p:nvSpPr>
        <p:spPr bwMode="auto">
          <a:xfrm>
            <a:off x="1618384" y="5521991"/>
            <a:ext cx="5184576" cy="10541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ts val="2500"/>
              </a:lnSpc>
              <a:spcBef>
                <a:spcPts val="600"/>
              </a:spcBef>
            </a:pP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Un </a:t>
            </a:r>
            <a:r>
              <a:rPr lang="es-MX" altLang="es-MX" sz="1600" b="1" dirty="0" err="1">
                <a:solidFill>
                  <a:schemeClr val="accent6">
                    <a:lumMod val="75000"/>
                  </a:schemeClr>
                </a:solidFill>
                <a:latin typeface="+mn-lt"/>
              </a:rPr>
              <a:t>ruteador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 puede transferir datos de forma inalámbrica o por cable. Un </a:t>
            </a:r>
            <a:r>
              <a:rPr lang="es-MX" altLang="es-MX" sz="1600" b="1" dirty="0" err="1">
                <a:solidFill>
                  <a:schemeClr val="accent6">
                    <a:lumMod val="75000"/>
                  </a:schemeClr>
                </a:solidFill>
                <a:latin typeface="+mn-lt"/>
              </a:rPr>
              <a:t>ruteador</a:t>
            </a:r>
            <a:r>
              <a:rPr lang="es-MX" altLang="es-MX" sz="16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 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puede ser un </a:t>
            </a:r>
            <a:r>
              <a:rPr lang="es-MX" altLang="es-MX" sz="1600" b="1" dirty="0" err="1">
                <a:solidFill>
                  <a:schemeClr val="accent6">
                    <a:lumMod val="75000"/>
                  </a:schemeClr>
                </a:solidFill>
                <a:latin typeface="+mn-lt"/>
              </a:rPr>
              <a:t>access</a:t>
            </a:r>
            <a:r>
              <a:rPr lang="es-MX" altLang="es-MX" sz="16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 Point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, pero un </a:t>
            </a:r>
            <a:r>
              <a:rPr lang="es-MX" altLang="es-MX" sz="1600" b="1" dirty="0" err="1">
                <a:solidFill>
                  <a:schemeClr val="accent6">
                    <a:lumMod val="75000"/>
                  </a:schemeClr>
                </a:solidFill>
                <a:latin typeface="+mn-lt"/>
              </a:rPr>
              <a:t>access</a:t>
            </a:r>
            <a:r>
              <a:rPr lang="es-MX" altLang="es-MX" sz="16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 Point 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no puede ser un </a:t>
            </a:r>
            <a:r>
              <a:rPr lang="es-MX" altLang="es-MX" sz="1600" b="1" dirty="0" err="1">
                <a:solidFill>
                  <a:schemeClr val="accent6">
                    <a:lumMod val="75000"/>
                  </a:schemeClr>
                </a:solidFill>
                <a:latin typeface="+mn-lt"/>
              </a:rPr>
              <a:t>ruteador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.</a:t>
            </a:r>
            <a:endParaRPr lang="es-MX" sz="1600" dirty="0">
              <a:solidFill>
                <a:schemeClr val="bg2">
                  <a:lumMod val="25000"/>
                </a:schemeClr>
              </a:solidFill>
              <a:latin typeface="+mn-lt"/>
            </a:endParaRPr>
          </a:p>
        </p:txBody>
      </p:sp>
      <p:sp>
        <p:nvSpPr>
          <p:cNvPr id="2" name="Nube 1"/>
          <p:cNvSpPr/>
          <p:nvPr/>
        </p:nvSpPr>
        <p:spPr>
          <a:xfrm rot="7777100">
            <a:off x="2036549" y="1794371"/>
            <a:ext cx="2249247" cy="3299078"/>
          </a:xfrm>
          <a:prstGeom prst="cloud">
            <a:avLst/>
          </a:prstGeom>
          <a:noFill/>
          <a:ln w="12700">
            <a:solidFill>
              <a:schemeClr val="accent6">
                <a:lumMod val="75000"/>
                <a:alpha val="2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53632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3" grpId="0"/>
      <p:bldP spid="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8224" y="3832248"/>
            <a:ext cx="4034335" cy="3025752"/>
          </a:xfrm>
          <a:prstGeom prst="rect">
            <a:avLst/>
          </a:prstGeom>
        </p:spPr>
      </p:pic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890589" y="1940335"/>
            <a:ext cx="7488832" cy="22807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457200" indent="-457200">
              <a:lnSpc>
                <a:spcPct val="150000"/>
              </a:lnSpc>
              <a:spcBef>
                <a:spcPts val="300"/>
              </a:spcBef>
              <a:buFont typeface="+mj-lt"/>
              <a:buAutoNum type="arabicPeriod"/>
            </a:pPr>
            <a:r>
              <a:rPr lang="es-MX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PAN</a:t>
            </a: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 (Personal </a:t>
            </a:r>
            <a:r>
              <a:rPr lang="es-MX" dirty="0" err="1">
                <a:solidFill>
                  <a:schemeClr val="bg2">
                    <a:lumMod val="25000"/>
                  </a:schemeClr>
                </a:solidFill>
                <a:latin typeface="+mn-lt"/>
              </a:rPr>
              <a:t>Area</a:t>
            </a: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 Network o Red de Área Personal)</a:t>
            </a:r>
          </a:p>
          <a:p>
            <a:pPr marL="457200" indent="-457200">
              <a:lnSpc>
                <a:spcPct val="150000"/>
              </a:lnSpc>
              <a:spcBef>
                <a:spcPts val="300"/>
              </a:spcBef>
              <a:buFont typeface="+mj-lt"/>
              <a:buAutoNum type="arabicPeriod"/>
            </a:pPr>
            <a:r>
              <a:rPr lang="es-MX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LAN</a:t>
            </a: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 (Local </a:t>
            </a:r>
            <a:r>
              <a:rPr lang="es-MX" dirty="0" err="1">
                <a:solidFill>
                  <a:schemeClr val="bg2">
                    <a:lumMod val="25000"/>
                  </a:schemeClr>
                </a:solidFill>
                <a:latin typeface="+mn-lt"/>
              </a:rPr>
              <a:t>Area</a:t>
            </a: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 Network o Red de Área Local)</a:t>
            </a:r>
          </a:p>
          <a:p>
            <a:pPr marL="457200" indent="-457200">
              <a:lnSpc>
                <a:spcPct val="150000"/>
              </a:lnSpc>
              <a:spcBef>
                <a:spcPts val="300"/>
              </a:spcBef>
              <a:buFont typeface="+mj-lt"/>
              <a:buAutoNum type="arabicPeriod"/>
            </a:pPr>
            <a:r>
              <a:rPr lang="es-MX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MAN</a:t>
            </a: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 (</a:t>
            </a:r>
            <a:r>
              <a:rPr lang="es-MX" dirty="0" err="1">
                <a:solidFill>
                  <a:schemeClr val="bg2">
                    <a:lumMod val="25000"/>
                  </a:schemeClr>
                </a:solidFill>
                <a:latin typeface="+mn-lt"/>
              </a:rPr>
              <a:t>Metropolitan</a:t>
            </a: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 </a:t>
            </a:r>
            <a:r>
              <a:rPr lang="es-MX" dirty="0" err="1">
                <a:solidFill>
                  <a:schemeClr val="bg2">
                    <a:lumMod val="25000"/>
                  </a:schemeClr>
                </a:solidFill>
                <a:latin typeface="+mn-lt"/>
              </a:rPr>
              <a:t>Area</a:t>
            </a: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 Network o Red de Área Metropolitana)</a:t>
            </a:r>
          </a:p>
          <a:p>
            <a:pPr marL="457200" indent="-457200">
              <a:lnSpc>
                <a:spcPct val="150000"/>
              </a:lnSpc>
              <a:spcBef>
                <a:spcPts val="300"/>
              </a:spcBef>
              <a:buFont typeface="+mj-lt"/>
              <a:buAutoNum type="arabicPeriod"/>
            </a:pP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</a:rPr>
              <a:t>WAN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</a:rPr>
              <a:t> (Wide </a:t>
            </a:r>
            <a:r>
              <a:rPr lang="es-MX" sz="1600" dirty="0" err="1">
                <a:solidFill>
                  <a:schemeClr val="bg2">
                    <a:lumMod val="25000"/>
                  </a:schemeClr>
                </a:solidFill>
              </a:rPr>
              <a:t>Area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</a:rPr>
              <a:t> Network o Red de Área Amplia)</a:t>
            </a:r>
          </a:p>
          <a:p>
            <a:pPr marL="457200" indent="-457200">
              <a:lnSpc>
                <a:spcPct val="150000"/>
              </a:lnSpc>
              <a:spcBef>
                <a:spcPts val="300"/>
              </a:spcBef>
              <a:buFont typeface="+mj-lt"/>
              <a:buAutoNum type="arabicPeriod"/>
            </a:pPr>
            <a:r>
              <a:rPr lang="es-MX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GAN</a:t>
            </a: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 (Global </a:t>
            </a:r>
            <a:r>
              <a:rPr lang="es-MX" dirty="0" err="1">
                <a:solidFill>
                  <a:schemeClr val="bg2">
                    <a:lumMod val="25000"/>
                  </a:schemeClr>
                </a:solidFill>
                <a:latin typeface="+mn-lt"/>
              </a:rPr>
              <a:t>Area</a:t>
            </a: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 Network o Red de Área Global)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44016" y="197768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Clasificación de las redes</a:t>
            </a:r>
          </a:p>
        </p:txBody>
      </p:sp>
      <p:sp>
        <p:nvSpPr>
          <p:cNvPr id="3" name="Rectángulo 2"/>
          <p:cNvSpPr/>
          <p:nvPr/>
        </p:nvSpPr>
        <p:spPr>
          <a:xfrm>
            <a:off x="881844" y="1296331"/>
            <a:ext cx="7399076" cy="5687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  <a:spcBef>
                <a:spcPts val="600"/>
              </a:spcBef>
              <a:spcAft>
                <a:spcPts val="1200"/>
              </a:spcAft>
            </a:pPr>
            <a:r>
              <a:rPr lang="es-MX" dirty="0">
                <a:solidFill>
                  <a:schemeClr val="bg2">
                    <a:lumMod val="25000"/>
                  </a:schemeClr>
                </a:solidFill>
              </a:rPr>
              <a:t>Las redes pueden clasificarse como:</a:t>
            </a:r>
          </a:p>
        </p:txBody>
      </p:sp>
    </p:spTree>
    <p:extLst>
      <p:ext uri="{BB962C8B-B14F-4D97-AF65-F5344CB8AC3E}">
        <p14:creationId xmlns:p14="http://schemas.microsoft.com/office/powerpoint/2010/main" val="4204313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/>
      <p:bldP spid="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44016" y="44624"/>
            <a:ext cx="8964488" cy="150304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000"/>
              </a:lnSpc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1. PAN</a:t>
            </a:r>
          </a:p>
          <a:p>
            <a:pPr>
              <a:lnSpc>
                <a:spcPts val="4000"/>
              </a:lnSpc>
              <a:defRPr/>
            </a:pPr>
            <a:r>
              <a:rPr lang="es-MX" sz="2400" b="1" dirty="0">
                <a:solidFill>
                  <a:schemeClr val="accent3">
                    <a:lumMod val="75000"/>
                  </a:schemeClr>
                </a:solidFill>
              </a:rPr>
              <a:t>(Personal </a:t>
            </a:r>
            <a:r>
              <a:rPr lang="es-MX" sz="2400" b="1" dirty="0" err="1">
                <a:solidFill>
                  <a:schemeClr val="accent3">
                    <a:lumMod val="75000"/>
                  </a:schemeClr>
                </a:solidFill>
              </a:rPr>
              <a:t>Area</a:t>
            </a:r>
            <a:r>
              <a:rPr lang="es-MX" sz="2400" b="1" dirty="0">
                <a:solidFill>
                  <a:schemeClr val="accent3">
                    <a:lumMod val="75000"/>
                  </a:schemeClr>
                </a:solidFill>
              </a:rPr>
              <a:t> Network o Red de Área Personal)</a:t>
            </a:r>
            <a:endParaRPr lang="es-ES_tradnl" sz="3200" b="1" dirty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925996" y="1261680"/>
            <a:ext cx="7344816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  <a:spcBef>
                <a:spcPts val="600"/>
              </a:spcBef>
            </a:pPr>
            <a:r>
              <a:rPr lang="es-MX" b="1" dirty="0">
                <a:solidFill>
                  <a:schemeClr val="accent5">
                    <a:lumMod val="75000"/>
                  </a:schemeClr>
                </a:solidFill>
                <a:latin typeface="+mn-lt"/>
              </a:rPr>
              <a:t>Se utiliza para conectar entre sí dispositivos personales, como computadoras, teléfonos celulares, </a:t>
            </a:r>
            <a:r>
              <a:rPr lang="es-MX" b="1" dirty="0" err="1">
                <a:solidFill>
                  <a:schemeClr val="accent5">
                    <a:lumMod val="75000"/>
                  </a:schemeClr>
                </a:solidFill>
                <a:latin typeface="+mn-lt"/>
              </a:rPr>
              <a:t>tablets</a:t>
            </a:r>
            <a:r>
              <a:rPr lang="es-MX" b="1" dirty="0">
                <a:solidFill>
                  <a:schemeClr val="accent5">
                    <a:lumMod val="75000"/>
                  </a:schemeClr>
                </a:solidFill>
                <a:latin typeface="+mn-lt"/>
              </a:rPr>
              <a:t>, puntos de acceso a Internet, impresoras, auriculares, asistentes digitales personales (PDA), dispositivos de audio, etc.</a:t>
            </a: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668379" y="5237040"/>
            <a:ext cx="3831613" cy="894744"/>
          </a:xfrm>
          <a:prstGeom prst="rect">
            <a:avLst/>
          </a:prstGeom>
          <a:noFill/>
          <a:ln/>
        </p:spPr>
        <p:txBody>
          <a:bodyPr lIns="92075" tIns="46038" rIns="92075" bIns="46038"/>
          <a:lstStyle/>
          <a:p>
            <a:pPr marL="342900" indent="-342900" algn="just">
              <a:lnSpc>
                <a:spcPct val="150000"/>
              </a:lnSpc>
              <a:spcBef>
                <a:spcPts val="600"/>
              </a:spcBef>
              <a:buFontTx/>
              <a:buChar char="•"/>
              <a:defRPr/>
            </a:pP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 charset="0"/>
              </a:rPr>
              <a:t>Tienen un alcance máximo de </a:t>
            </a:r>
            <a:r>
              <a:rPr lang="es-MX" sz="1600" b="1" kern="0" dirty="0">
                <a:solidFill>
                  <a:schemeClr val="accent6">
                    <a:lumMod val="75000"/>
                  </a:schemeClr>
                </a:solidFill>
                <a:latin typeface="ZapfHumnst BT" charset="0"/>
              </a:rPr>
              <a:t>10 metros. </a:t>
            </a: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 charset="0"/>
              </a:rPr>
              <a:t>Espacio personal (oficina).</a:t>
            </a:r>
            <a:endParaRPr lang="es-ES_tradnl" sz="1800" kern="0" dirty="0">
              <a:solidFill>
                <a:schemeClr val="bg2">
                  <a:lumMod val="25000"/>
                </a:schemeClr>
              </a:solidFill>
              <a:latin typeface="ZapfHumnst BT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2973144"/>
            <a:ext cx="4123036" cy="3215968"/>
          </a:xfrm>
          <a:prstGeom prst="rect">
            <a:avLst/>
          </a:prstGeom>
        </p:spPr>
      </p:pic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668379" y="4328847"/>
            <a:ext cx="4191653" cy="900353"/>
          </a:xfrm>
          <a:prstGeom prst="rect">
            <a:avLst/>
          </a:prstGeom>
          <a:noFill/>
          <a:ln/>
        </p:spPr>
        <p:txBody>
          <a:bodyPr lIns="92075" tIns="46038" rIns="92075" bIns="46038"/>
          <a:lstStyle/>
          <a:p>
            <a:pPr marL="342900" indent="-342900">
              <a:lnSpc>
                <a:spcPct val="150000"/>
              </a:lnSpc>
              <a:spcBef>
                <a:spcPts val="600"/>
              </a:spcBef>
              <a:buFontTx/>
              <a:buChar char="•"/>
              <a:defRPr/>
            </a:pP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 charset="0"/>
              </a:rPr>
              <a:t>Puede ser </a:t>
            </a:r>
            <a:r>
              <a:rPr lang="es-MX" sz="1600" b="1" kern="0" dirty="0">
                <a:solidFill>
                  <a:schemeClr val="accent6">
                    <a:lumMod val="75000"/>
                  </a:schemeClr>
                </a:solidFill>
                <a:latin typeface="ZapfHumnst BT" charset="0"/>
              </a:rPr>
              <a:t>alámbrica </a:t>
            </a: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 charset="0"/>
              </a:rPr>
              <a:t>o</a:t>
            </a:r>
            <a:r>
              <a:rPr lang="es-MX" sz="1600" b="1" kern="0" dirty="0">
                <a:solidFill>
                  <a:schemeClr val="accent6">
                    <a:lumMod val="75000"/>
                  </a:schemeClr>
                </a:solidFill>
                <a:latin typeface="ZapfHumnst BT" charset="0"/>
              </a:rPr>
              <a:t> inalámbrica </a:t>
            </a: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 charset="0"/>
              </a:rPr>
              <a:t>(Bluetooth, </a:t>
            </a:r>
            <a:r>
              <a:rPr lang="es-MX" sz="1600" kern="0" dirty="0" err="1">
                <a:solidFill>
                  <a:schemeClr val="bg2">
                    <a:lumMod val="25000"/>
                  </a:schemeClr>
                </a:solidFill>
                <a:latin typeface="ZapfHumnst BT" charset="0"/>
              </a:rPr>
              <a:t>Wi</a:t>
            </a: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 charset="0"/>
              </a:rPr>
              <a:t>-Fi o Rayos </a:t>
            </a:r>
            <a:r>
              <a:rPr lang="es-MX" sz="1600" kern="0" dirty="0" err="1">
                <a:solidFill>
                  <a:schemeClr val="bg2">
                    <a:lumMod val="25000"/>
                  </a:schemeClr>
                </a:solidFill>
                <a:latin typeface="ZapfHumnst BT" charset="0"/>
              </a:rPr>
              <a:t>infrarojos</a:t>
            </a: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 charset="0"/>
              </a:rPr>
              <a:t>).</a:t>
            </a:r>
            <a:endParaRPr lang="es-ES_tradnl" sz="1600" kern="0" dirty="0">
              <a:solidFill>
                <a:schemeClr val="bg2">
                  <a:lumMod val="25000"/>
                </a:schemeClr>
              </a:solidFill>
              <a:latin typeface="ZapfHumnst BT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668379" y="3043354"/>
            <a:ext cx="4191653" cy="1537774"/>
          </a:xfrm>
          <a:prstGeom prst="rect">
            <a:avLst/>
          </a:prstGeom>
          <a:noFill/>
          <a:ln/>
        </p:spPr>
        <p:txBody>
          <a:bodyPr lIns="92075" tIns="46038" rIns="92075" bIns="46038"/>
          <a:lstStyle/>
          <a:p>
            <a:pPr marL="342900" indent="-342900">
              <a:lnSpc>
                <a:spcPct val="150000"/>
              </a:lnSpc>
              <a:spcBef>
                <a:spcPts val="600"/>
              </a:spcBef>
              <a:buFontTx/>
              <a:buChar char="•"/>
              <a:defRPr/>
            </a:pP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 charset="0"/>
              </a:rPr>
              <a:t>Permite al usuario establecer una comunicación con sus dispositivos de forma sencilla, práctica y veloz.</a:t>
            </a:r>
            <a:endParaRPr lang="es-ES_tradnl" sz="1600" kern="0" dirty="0">
              <a:solidFill>
                <a:schemeClr val="bg2">
                  <a:lumMod val="25000"/>
                </a:schemeClr>
              </a:solidFill>
              <a:latin typeface="ZapfHumnst B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0207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  <p:bldP spid="11" grpId="0" animBg="1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2319677"/>
            <a:ext cx="3448645" cy="3548945"/>
          </a:xfrm>
          <a:prstGeom prst="rect">
            <a:avLst/>
          </a:prstGeom>
        </p:spPr>
      </p:pic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685800" y="1413242"/>
            <a:ext cx="784860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MX" sz="1800" b="1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Son dos o más dispositivos de red conectados juntos por un medio de comunicación.</a:t>
            </a:r>
          </a:p>
        </p:txBody>
      </p:sp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685800" y="2637071"/>
            <a:ext cx="4462264" cy="3000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sz="1800" dirty="0">
                <a:latin typeface="Arial" pitchFamily="34" charset="0"/>
                <a:cs typeface="Arial" pitchFamily="34" charset="0"/>
              </a:rPr>
              <a:t>El medio de comunicación puede ser un 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cable coaxial, fibra óptica, par trenzado, microondas, ondas satelitales </a:t>
            </a:r>
            <a:r>
              <a:rPr lang="es-MX" sz="1800" dirty="0">
                <a:latin typeface="Arial" pitchFamily="34" charset="0"/>
                <a:cs typeface="Arial" pitchFamily="34" charset="0"/>
              </a:rPr>
              <a:t>y los dispositivos de red pueden ser computadoras personales, </a:t>
            </a:r>
            <a:r>
              <a:rPr lang="es-MX" sz="1800" dirty="0" err="1">
                <a:latin typeface="Arial" pitchFamily="34" charset="0"/>
                <a:cs typeface="Arial" pitchFamily="34" charset="0"/>
              </a:rPr>
              <a:t>tablets</a:t>
            </a:r>
            <a:r>
              <a:rPr lang="es-MX" sz="1800" dirty="0">
                <a:latin typeface="Arial" pitchFamily="34" charset="0"/>
                <a:cs typeface="Arial" pitchFamily="34" charset="0"/>
              </a:rPr>
              <a:t>, dispositivos inalámbricos,  impresoras, etc.</a:t>
            </a:r>
          </a:p>
        </p:txBody>
      </p:sp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785812" y="476672"/>
            <a:ext cx="753903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  <a:ea typeface="+mj-ea"/>
                <a:cs typeface="+mj-cs"/>
              </a:rPr>
              <a:t>¿ Qué es una red ?</a:t>
            </a:r>
          </a:p>
        </p:txBody>
      </p:sp>
    </p:spTree>
    <p:extLst>
      <p:ext uri="{BB962C8B-B14F-4D97-AF65-F5344CB8AC3E}">
        <p14:creationId xmlns:p14="http://schemas.microsoft.com/office/powerpoint/2010/main" val="99393703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6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/>
      <p:bldP spid="26627" grpId="1"/>
      <p:bldP spid="2662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2709895"/>
            <a:ext cx="4392488" cy="3584270"/>
          </a:xfrm>
          <a:prstGeom prst="rect">
            <a:avLst/>
          </a:prstGeom>
        </p:spPr>
      </p:pic>
      <p:sp>
        <p:nvSpPr>
          <p:cNvPr id="5139" name="Rectangle 18"/>
          <p:cNvSpPr>
            <a:spLocks noChangeArrowheads="1"/>
          </p:cNvSpPr>
          <p:nvPr/>
        </p:nvSpPr>
        <p:spPr bwMode="auto">
          <a:xfrm>
            <a:off x="428025" y="1729606"/>
            <a:ext cx="7888391" cy="13251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 algn="just">
              <a:lnSpc>
                <a:spcPct val="150000"/>
              </a:lnSpc>
              <a:buClr>
                <a:schemeClr val="tx2"/>
              </a:buClr>
              <a:buSzPct val="70000"/>
              <a:buFont typeface="Wingdings" pitchFamily="2" charset="2"/>
              <a:buChar char="¡"/>
            </a:pPr>
            <a:r>
              <a:rPr lang="es-ES_tradnl" sz="1600" dirty="0">
                <a:latin typeface="ZapfHumnst BT"/>
              </a:rPr>
              <a:t>Es una especificación industrial para </a:t>
            </a:r>
            <a:r>
              <a:rPr lang="es-ES_tradnl" sz="16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Redes Inalámbricas de Área Personal (</a:t>
            </a:r>
            <a:r>
              <a:rPr lang="es-ES_tradnl" sz="1600" b="1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WPANs</a:t>
            </a:r>
            <a:r>
              <a:rPr lang="es-ES_tradnl" sz="16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)</a:t>
            </a:r>
            <a:r>
              <a:rPr lang="es-ES_tradnl" sz="1600" dirty="0">
                <a:latin typeface="ZapfHumnst BT"/>
              </a:rPr>
              <a:t> que posibilita la transmisión de voz y </a:t>
            </a:r>
            <a:r>
              <a:rPr lang="es-MX" sz="1600" dirty="0">
                <a:latin typeface="ZapfHumnst BT"/>
              </a:rPr>
              <a:t>y datos entre diferentes dispositivos mediante un enlace por radiofrecuencia en la banda de los 2.4 GHz.</a:t>
            </a:r>
            <a:endParaRPr lang="es-ES_tradnl" sz="1600" dirty="0">
              <a:latin typeface="ZapfHumnst BT"/>
            </a:endParaRPr>
          </a:p>
        </p:txBody>
      </p:sp>
      <p:sp>
        <p:nvSpPr>
          <p:cNvPr id="24" name="Rectangle 17"/>
          <p:cNvSpPr txBox="1">
            <a:spLocks noChangeArrowheads="1"/>
          </p:cNvSpPr>
          <p:nvPr/>
        </p:nvSpPr>
        <p:spPr bwMode="auto">
          <a:xfrm>
            <a:off x="428024" y="3054780"/>
            <a:ext cx="3351888" cy="289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  <a:buClr>
                <a:schemeClr val="tx2"/>
              </a:buClr>
              <a:buSzPct val="70000"/>
              <a:buFont typeface="Wingdings" pitchFamily="2" charset="2"/>
              <a:buChar char="¡"/>
              <a:defRPr/>
            </a:pPr>
            <a:r>
              <a:rPr lang="es-MX" dirty="0">
                <a:solidFill>
                  <a:schemeClr val="tx1">
                    <a:lumMod val="95000"/>
                    <a:lumOff val="5000"/>
                  </a:schemeClr>
                </a:solidFill>
                <a:latin typeface="ZapfHumnst BT"/>
              </a:rPr>
              <a:t>Es un protocolo de comunicaciones diseñado especialmente para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dispositivos de bajo consumo </a:t>
            </a:r>
            <a:r>
              <a:rPr lang="es-MX" dirty="0">
                <a:solidFill>
                  <a:schemeClr val="tx1">
                    <a:lumMod val="95000"/>
                    <a:lumOff val="5000"/>
                  </a:schemeClr>
                </a:solidFill>
                <a:latin typeface="ZapfHumnst BT"/>
              </a:rPr>
              <a:t>como</a:t>
            </a:r>
            <a:r>
              <a:rPr lang="es-MX" dirty="0">
                <a:latin typeface="ZapfHumnst BT"/>
              </a:rPr>
              <a:t> teléfonos móviles, computadoras portátiles o cámaras digitales.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611560" y="929709"/>
            <a:ext cx="2304256" cy="893382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28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Bluetooth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179512" y="-18256"/>
            <a:ext cx="8964488" cy="1215008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000"/>
              </a:lnSpc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1. PAN</a:t>
            </a:r>
            <a:endParaRPr lang="es-ES_tradnl" sz="3200" b="1" dirty="0">
              <a:solidFill>
                <a:srgbClr val="6666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3792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39" grpId="0"/>
      <p:bldP spid="2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6046" y="2204864"/>
            <a:ext cx="5904426" cy="4248472"/>
          </a:xfrm>
          <a:prstGeom prst="rect">
            <a:avLst/>
          </a:prstGeom>
        </p:spPr>
      </p:pic>
      <p:sp>
        <p:nvSpPr>
          <p:cNvPr id="5138" name="Rectangle 17"/>
          <p:cNvSpPr txBox="1">
            <a:spLocks noChangeArrowheads="1"/>
          </p:cNvSpPr>
          <p:nvPr/>
        </p:nvSpPr>
        <p:spPr bwMode="auto">
          <a:xfrm>
            <a:off x="539782" y="1623361"/>
            <a:ext cx="7416824" cy="8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  <a:buClr>
                <a:schemeClr val="tx2"/>
              </a:buClr>
              <a:buSzPct val="70000"/>
              <a:buFont typeface="Wingdings" pitchFamily="2" charset="2"/>
              <a:buChar char="¡"/>
            </a:pPr>
            <a:r>
              <a:rPr lang="es-MX" dirty="0">
                <a:latin typeface="ZapfHumnst BT"/>
              </a:rPr>
              <a:t>Facilita las comunicaciones entre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equipos móviles </a:t>
            </a:r>
            <a:r>
              <a:rPr lang="es-MX" dirty="0">
                <a:latin typeface="ZapfHumnst BT"/>
              </a:rPr>
              <a:t>y fijos.</a:t>
            </a:r>
            <a:endParaRPr lang="es-MX" sz="1800" dirty="0">
              <a:latin typeface="ZapfHumnst BT"/>
            </a:endParaRPr>
          </a:p>
        </p:txBody>
      </p:sp>
      <p:sp>
        <p:nvSpPr>
          <p:cNvPr id="10" name="Rectangle 17"/>
          <p:cNvSpPr txBox="1">
            <a:spLocks noChangeArrowheads="1"/>
          </p:cNvSpPr>
          <p:nvPr/>
        </p:nvSpPr>
        <p:spPr bwMode="auto">
          <a:xfrm>
            <a:off x="539782" y="2127417"/>
            <a:ext cx="2376264" cy="185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  <a:buClr>
                <a:schemeClr val="tx2"/>
              </a:buClr>
              <a:buSzPct val="70000"/>
              <a:buFont typeface="Wingdings" pitchFamily="2" charset="2"/>
              <a:buChar char="¡"/>
            </a:pPr>
            <a:r>
              <a:rPr lang="es-MX" dirty="0">
                <a:latin typeface="ZapfHumnst BT"/>
              </a:rPr>
              <a:t>Ofrece la posibilidad de crear pequeñas redes inalámbricas y facilitar la sincronización de datos entre equipos personales</a:t>
            </a:r>
            <a:r>
              <a:rPr lang="es-MX" sz="1800" dirty="0">
                <a:latin typeface="ZapfHumnst BT"/>
              </a:rPr>
              <a:t>.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755576" y="764704"/>
            <a:ext cx="2304256" cy="893382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28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Bluetooth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79512" y="-18256"/>
            <a:ext cx="8964488" cy="144944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000"/>
              </a:lnSpc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1. PAN</a:t>
            </a:r>
            <a:endParaRPr lang="es-ES_tradnl" sz="3200" b="1" dirty="0">
              <a:solidFill>
                <a:srgbClr val="6666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2530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38" grpId="0"/>
      <p:bldP spid="1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2598" y="3091006"/>
            <a:ext cx="4392488" cy="2328019"/>
          </a:xfrm>
          <a:prstGeom prst="rect">
            <a:avLst/>
          </a:prstGeom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44016" y="44624"/>
            <a:ext cx="8964488" cy="150304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000"/>
              </a:lnSpc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2. LAN</a:t>
            </a:r>
          </a:p>
          <a:p>
            <a:pPr>
              <a:lnSpc>
                <a:spcPts val="4000"/>
              </a:lnSpc>
              <a:defRPr/>
            </a:pPr>
            <a:r>
              <a:rPr lang="es-MX" sz="2400" b="1" dirty="0">
                <a:solidFill>
                  <a:schemeClr val="accent3">
                    <a:lumMod val="75000"/>
                  </a:schemeClr>
                </a:solidFill>
              </a:rPr>
              <a:t>(Local </a:t>
            </a:r>
            <a:r>
              <a:rPr lang="es-MX" sz="2400" b="1" dirty="0" err="1">
                <a:solidFill>
                  <a:schemeClr val="accent3">
                    <a:lumMod val="75000"/>
                  </a:schemeClr>
                </a:solidFill>
              </a:rPr>
              <a:t>Area</a:t>
            </a:r>
            <a:r>
              <a:rPr lang="es-MX" sz="2400" b="1" dirty="0">
                <a:solidFill>
                  <a:schemeClr val="accent3">
                    <a:lumMod val="75000"/>
                  </a:schemeClr>
                </a:solidFill>
              </a:rPr>
              <a:t> Network o Red de Área Local)</a:t>
            </a:r>
            <a:endParaRPr lang="es-ES_tradnl" sz="3200" b="1" dirty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656946" y="2132856"/>
            <a:ext cx="7938628" cy="1370310"/>
          </a:xfrm>
          <a:prstGeom prst="rect">
            <a:avLst/>
          </a:prstGeom>
          <a:noFill/>
          <a:ln/>
        </p:spPr>
        <p:txBody>
          <a:bodyPr lIns="92075" tIns="46038" rIns="92075" bIns="46038"/>
          <a:lstStyle/>
          <a:p>
            <a:pPr marL="342900" indent="-342900">
              <a:lnSpc>
                <a:spcPct val="150000"/>
              </a:lnSpc>
              <a:spcBef>
                <a:spcPts val="600"/>
              </a:spcBef>
              <a:buFontTx/>
              <a:buChar char="•"/>
              <a:defRPr/>
            </a:pPr>
            <a:r>
              <a:rPr lang="es-ES" sz="1600" kern="0" dirty="0">
                <a:solidFill>
                  <a:schemeClr val="bg2">
                    <a:lumMod val="25000"/>
                  </a:schemeClr>
                </a:solidFill>
                <a:latin typeface="ZapfHumnst BT" charset="0"/>
              </a:rPr>
              <a:t>Son redes privadas </a:t>
            </a:r>
            <a:r>
              <a:rPr lang="es-ES" sz="1600" b="1" kern="0" dirty="0">
                <a:solidFill>
                  <a:schemeClr val="accent6">
                    <a:lumMod val="75000"/>
                  </a:schemeClr>
                </a:solidFill>
                <a:latin typeface="ZapfHumnst BT" charset="0"/>
              </a:rPr>
              <a:t>pertenecientes a una empresa u organización</a:t>
            </a:r>
            <a:r>
              <a:rPr lang="es-ES" sz="1600" kern="0" dirty="0">
                <a:solidFill>
                  <a:schemeClr val="bg2">
                    <a:lumMod val="25000"/>
                  </a:schemeClr>
                </a:solidFill>
                <a:latin typeface="ZapfHumnst BT" charset="0"/>
              </a:rPr>
              <a:t>.</a:t>
            </a:r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buFontTx/>
              <a:buChar char="•"/>
              <a:defRPr/>
            </a:pPr>
            <a:r>
              <a:rPr lang="es-ES" sz="1600" kern="0" dirty="0">
                <a:solidFill>
                  <a:schemeClr val="bg2">
                    <a:lumMod val="25000"/>
                  </a:schemeClr>
                </a:solidFill>
                <a:latin typeface="ZapfHumnst BT" charset="0"/>
              </a:rPr>
              <a:t>Las LAN conectan computadoras que están relativamente cerca </a:t>
            </a:r>
            <a:r>
              <a:rPr lang="es-ES" sz="1600" b="1" kern="0" dirty="0">
                <a:solidFill>
                  <a:schemeClr val="accent6">
                    <a:lumMod val="75000"/>
                  </a:schemeClr>
                </a:solidFill>
                <a:latin typeface="ZapfHumnst BT" charset="0"/>
              </a:rPr>
              <a:t>conectadas por un cable o un pequeño radiotransmisor</a:t>
            </a:r>
            <a:r>
              <a:rPr lang="es-ES" sz="1600" kern="0" dirty="0">
                <a:solidFill>
                  <a:schemeClr val="bg2">
                    <a:lumMod val="25000"/>
                  </a:schemeClr>
                </a:solidFill>
                <a:latin typeface="ZapfHumnst BT" charset="0"/>
              </a:rPr>
              <a:t>. </a:t>
            </a:r>
            <a:endParaRPr lang="es-ES_tradnl" sz="1800" kern="0" dirty="0">
              <a:latin typeface="ZapfHumnst BT" charset="0"/>
            </a:endParaRPr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1115616" y="1268760"/>
            <a:ext cx="7344816" cy="8803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  <a:spcBef>
                <a:spcPts val="600"/>
              </a:spcBef>
            </a:pPr>
            <a:r>
              <a:rPr lang="es-MX" b="1" dirty="0">
                <a:solidFill>
                  <a:schemeClr val="accent5">
                    <a:lumMod val="75000"/>
                  </a:schemeClr>
                </a:solidFill>
                <a:latin typeface="+mn-lt"/>
              </a:rPr>
              <a:t>Es aquella que está en un mismo edificio o bien una serie de edificios dentro de una misma corporación</a:t>
            </a:r>
            <a:r>
              <a:rPr lang="es-MX" dirty="0">
                <a:solidFill>
                  <a:schemeClr val="accent5">
                    <a:lumMod val="75000"/>
                  </a:schemeClr>
                </a:solidFill>
                <a:latin typeface="+mn-lt"/>
              </a:rPr>
              <a:t>. </a:t>
            </a: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683568" y="3388407"/>
            <a:ext cx="3672408" cy="2272842"/>
          </a:xfrm>
          <a:prstGeom prst="rect">
            <a:avLst/>
          </a:prstGeom>
          <a:noFill/>
          <a:ln/>
        </p:spPr>
        <p:txBody>
          <a:bodyPr lIns="92075" tIns="46038" rIns="92075" bIns="46038"/>
          <a:lstStyle/>
          <a:p>
            <a:pPr marL="342900" indent="-342900" algn="just">
              <a:lnSpc>
                <a:spcPct val="150000"/>
              </a:lnSpc>
              <a:spcBef>
                <a:spcPts val="600"/>
              </a:spcBef>
              <a:buFontTx/>
              <a:buChar char="•"/>
              <a:defRPr/>
            </a:pPr>
            <a:r>
              <a:rPr lang="es-ES_tradnl" sz="1600" kern="0" dirty="0">
                <a:solidFill>
                  <a:schemeClr val="bg2">
                    <a:lumMod val="25000"/>
                  </a:schemeClr>
                </a:solidFill>
                <a:latin typeface="ZapfHumnst BT" charset="0"/>
              </a:rPr>
              <a:t>Posee sus propias líneas dedicadas, </a:t>
            </a:r>
            <a:r>
              <a:rPr lang="es-ES_tradnl" sz="1600" b="1" kern="0" dirty="0">
                <a:solidFill>
                  <a:schemeClr val="accent6">
                    <a:lumMod val="75000"/>
                  </a:schemeClr>
                </a:solidFill>
                <a:latin typeface="ZapfHumnst BT" charset="0"/>
              </a:rPr>
              <a:t>existen bajo un cierto límite o distancia</a:t>
            </a:r>
            <a:r>
              <a:rPr lang="es-ES_tradnl" sz="1600" kern="0" dirty="0">
                <a:solidFill>
                  <a:schemeClr val="bg2">
                    <a:lumMod val="25000"/>
                  </a:schemeClr>
                </a:solidFill>
                <a:latin typeface="ZapfHumnst BT" charset="0"/>
              </a:rPr>
              <a:t>, es decir, e</a:t>
            </a: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 charset="0"/>
              </a:rPr>
              <a:t>s una colección de dispositivos de red conectados dentro de un área geográfica restringida.</a:t>
            </a:r>
            <a:r>
              <a:rPr lang="es-ES" sz="1600" kern="0" dirty="0">
                <a:solidFill>
                  <a:schemeClr val="bg2">
                    <a:lumMod val="25000"/>
                  </a:schemeClr>
                </a:solidFill>
                <a:latin typeface="ZapfHumnst BT" charset="0"/>
              </a:rPr>
              <a:t> </a:t>
            </a:r>
            <a:endParaRPr lang="es-ES_tradnl" sz="1800" kern="0" dirty="0">
              <a:latin typeface="ZapfHumnst BT" charset="0"/>
            </a:endParaRPr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683568" y="5609053"/>
            <a:ext cx="7938628" cy="1049250"/>
          </a:xfrm>
          <a:prstGeom prst="rect">
            <a:avLst/>
          </a:prstGeom>
          <a:noFill/>
          <a:ln/>
        </p:spPr>
        <p:txBody>
          <a:bodyPr lIns="92075" tIns="46038" rIns="92075" bIns="46038"/>
          <a:lstStyle/>
          <a:p>
            <a:pPr marL="342900" indent="-342900" algn="just">
              <a:lnSpc>
                <a:spcPct val="150000"/>
              </a:lnSpc>
              <a:spcBef>
                <a:spcPts val="600"/>
              </a:spcBef>
              <a:buFontTx/>
              <a:buChar char="•"/>
              <a:defRPr/>
            </a:pPr>
            <a:r>
              <a:rPr lang="es-ES" sz="1600" kern="0" dirty="0">
                <a:solidFill>
                  <a:schemeClr val="bg2">
                    <a:lumMod val="25000"/>
                  </a:schemeClr>
                </a:solidFill>
                <a:latin typeface="ZapfHumnst BT" charset="0"/>
              </a:rPr>
              <a:t>Utilizan una </a:t>
            </a:r>
            <a:r>
              <a:rPr lang="es-ES" sz="1600" b="1" kern="0" dirty="0">
                <a:solidFill>
                  <a:schemeClr val="accent6">
                    <a:lumMod val="75000"/>
                  </a:schemeClr>
                </a:solidFill>
                <a:latin typeface="ZapfHumnst BT" charset="0"/>
              </a:rPr>
              <a:t>alta velocidad de transmisión.</a:t>
            </a:r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buFontTx/>
              <a:buChar char="•"/>
              <a:defRPr/>
            </a:pP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 charset="0"/>
              </a:rPr>
              <a:t>Su extensión va desde </a:t>
            </a:r>
            <a:r>
              <a:rPr lang="es-MX" sz="1600" b="1" kern="0" dirty="0">
                <a:solidFill>
                  <a:schemeClr val="accent6">
                    <a:lumMod val="75000"/>
                  </a:schemeClr>
                </a:solidFill>
                <a:latin typeface="ZapfHumnst BT" charset="0"/>
              </a:rPr>
              <a:t>10 metros hasta 1 kilómetro</a:t>
            </a: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 charset="0"/>
              </a:rPr>
              <a:t>. </a:t>
            </a:r>
            <a:endParaRPr lang="es-ES_tradnl" sz="1600" kern="0" dirty="0">
              <a:solidFill>
                <a:schemeClr val="bg2">
                  <a:lumMod val="25000"/>
                </a:schemeClr>
              </a:solidFill>
              <a:latin typeface="ZapfHumnst B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5837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  <p:bldP spid="10" grpId="0" animBg="1"/>
      <p:bldP spid="1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1017423" y="1628800"/>
            <a:ext cx="7488832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  <a:spcBef>
                <a:spcPts val="600"/>
              </a:spcBef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Son las que usan las empresas u organizaciones para conectar sus equipos entre sí y compartir hardware, software e información. 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44016" y="44624"/>
            <a:ext cx="8748464" cy="150304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000"/>
              </a:lnSpc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2. LAN</a:t>
            </a:r>
          </a:p>
          <a:p>
            <a:pPr>
              <a:lnSpc>
                <a:spcPts val="4000"/>
              </a:lnSpc>
              <a:defRPr/>
            </a:pPr>
            <a:r>
              <a:rPr lang="es-MX" sz="2400" b="1" dirty="0">
                <a:solidFill>
                  <a:schemeClr val="accent3">
                    <a:lumMod val="75000"/>
                  </a:schemeClr>
                </a:solidFill>
              </a:rPr>
              <a:t>(Local </a:t>
            </a:r>
            <a:r>
              <a:rPr lang="es-MX" sz="2400" b="1" dirty="0" err="1">
                <a:solidFill>
                  <a:schemeClr val="accent3">
                    <a:lumMod val="75000"/>
                  </a:schemeClr>
                </a:solidFill>
              </a:rPr>
              <a:t>Area</a:t>
            </a:r>
            <a:r>
              <a:rPr lang="es-MX" sz="2400" b="1" dirty="0">
                <a:solidFill>
                  <a:schemeClr val="accent3">
                    <a:lumMod val="75000"/>
                  </a:schemeClr>
                </a:solidFill>
              </a:rPr>
              <a:t> Network o Red de Área Local)</a:t>
            </a:r>
            <a:endParaRPr lang="es-ES_tradnl" sz="3200" b="1" dirty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3068960"/>
            <a:ext cx="4844174" cy="266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3074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08" y="2708920"/>
            <a:ext cx="4248472" cy="3020201"/>
          </a:xfrm>
          <a:prstGeom prst="rect">
            <a:avLst/>
          </a:prstGeom>
        </p:spPr>
      </p:pic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827584" y="1628800"/>
            <a:ext cx="7560840" cy="967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  <a:spcBef>
                <a:spcPts val="600"/>
              </a:spcBef>
            </a:pPr>
            <a:r>
              <a:rPr lang="es-MX" sz="2000" b="1" dirty="0">
                <a:solidFill>
                  <a:schemeClr val="accent5">
                    <a:lumMod val="75000"/>
                  </a:schemeClr>
                </a:solidFill>
                <a:latin typeface="+mn-lt"/>
              </a:rPr>
              <a:t>Conecta varias LAN cercanas geográficamente (en una misma ciudad pero a una gran distancia) entre sí a alta velocidad.</a:t>
            </a:r>
            <a:endParaRPr lang="es-MX" sz="2000" dirty="0">
              <a:solidFill>
                <a:schemeClr val="accent5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44016" y="125760"/>
            <a:ext cx="8964488" cy="150304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000"/>
              </a:lnSpc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3. MAN</a:t>
            </a:r>
          </a:p>
          <a:p>
            <a:pPr>
              <a:lnSpc>
                <a:spcPts val="4000"/>
              </a:lnSpc>
              <a:defRPr/>
            </a:pPr>
            <a:r>
              <a:rPr lang="es-MX" sz="2400" b="1" dirty="0">
                <a:solidFill>
                  <a:schemeClr val="accent3">
                    <a:lumMod val="75000"/>
                  </a:schemeClr>
                </a:solidFill>
              </a:rPr>
              <a:t>(</a:t>
            </a:r>
            <a:r>
              <a:rPr lang="es-MX" sz="2400" b="1" dirty="0" err="1">
                <a:solidFill>
                  <a:schemeClr val="accent3">
                    <a:lumMod val="75000"/>
                  </a:schemeClr>
                </a:solidFill>
              </a:rPr>
              <a:t>Metropolitan</a:t>
            </a:r>
            <a:r>
              <a:rPr lang="es-MX" sz="2400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s-MX" sz="2400" b="1" dirty="0" err="1">
                <a:solidFill>
                  <a:schemeClr val="accent3">
                    <a:lumMod val="75000"/>
                  </a:schemeClr>
                </a:solidFill>
              </a:rPr>
              <a:t>Area</a:t>
            </a:r>
            <a:r>
              <a:rPr lang="es-MX" sz="2400" b="1" dirty="0">
                <a:solidFill>
                  <a:schemeClr val="accent3">
                    <a:lumMod val="75000"/>
                  </a:schemeClr>
                </a:solidFill>
              </a:rPr>
              <a:t> Network o Red de Área Metropolitana)</a:t>
            </a:r>
            <a:endParaRPr lang="es-ES_tradnl" sz="3200" b="1" dirty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683568" y="5949280"/>
            <a:ext cx="7560840" cy="464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365125" lvl="1" indent="0" algn="ctr">
              <a:lnSpc>
                <a:spcPct val="150000"/>
              </a:lnSpc>
              <a:spcBef>
                <a:spcPts val="600"/>
              </a:spcBef>
            </a:pPr>
            <a:r>
              <a:rPr lang="es-MX" b="1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Ejemplo: </a:t>
            </a: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El politécnico, tiene varios campus regados por toda la ciudad.</a:t>
            </a:r>
            <a:endParaRPr lang="es-MX" dirty="0">
              <a:solidFill>
                <a:schemeClr val="accent5">
                  <a:lumMod val="7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86628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/>
      <p:bldP spid="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2690514"/>
            <a:ext cx="4635696" cy="3059559"/>
          </a:xfrm>
          <a:prstGeom prst="rect">
            <a:avLst/>
          </a:prstGeom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44016" y="112313"/>
            <a:ext cx="8964488" cy="150304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000"/>
              </a:lnSpc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3. MAN</a:t>
            </a:r>
          </a:p>
          <a:p>
            <a:pPr>
              <a:lnSpc>
                <a:spcPts val="4000"/>
              </a:lnSpc>
              <a:defRPr/>
            </a:pPr>
            <a:r>
              <a:rPr lang="es-MX" sz="2400" b="1" dirty="0">
                <a:solidFill>
                  <a:schemeClr val="accent3">
                    <a:lumMod val="75000"/>
                  </a:schemeClr>
                </a:solidFill>
              </a:rPr>
              <a:t>(</a:t>
            </a:r>
            <a:r>
              <a:rPr lang="es-MX" sz="2400" b="1" dirty="0" err="1">
                <a:solidFill>
                  <a:schemeClr val="accent3">
                    <a:lumMod val="75000"/>
                  </a:schemeClr>
                </a:solidFill>
              </a:rPr>
              <a:t>Metropolitan</a:t>
            </a:r>
            <a:r>
              <a:rPr lang="es-MX" sz="2400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s-MX" sz="2400" b="1" dirty="0" err="1">
                <a:solidFill>
                  <a:schemeClr val="accent3">
                    <a:lumMod val="75000"/>
                  </a:schemeClr>
                </a:solidFill>
              </a:rPr>
              <a:t>Area</a:t>
            </a:r>
            <a:r>
              <a:rPr lang="es-MX" sz="2400" b="1" dirty="0">
                <a:solidFill>
                  <a:schemeClr val="accent3">
                    <a:lumMod val="75000"/>
                  </a:schemeClr>
                </a:solidFill>
              </a:rPr>
              <a:t> Network o Red de Área Metropolitana)</a:t>
            </a:r>
            <a:endParaRPr lang="es-ES_tradnl" sz="3200" b="1" dirty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683568" y="2245509"/>
            <a:ext cx="3620928" cy="363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just">
              <a:lnSpc>
                <a:spcPct val="150000"/>
              </a:lnSpc>
              <a:spcBef>
                <a:spcPts val="600"/>
              </a:spcBef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La conexión puede hacerse por:</a:t>
            </a:r>
          </a:p>
          <a:p>
            <a:pPr marL="712788" lvl="1" indent="-347663" algn="just">
              <a:lnSpc>
                <a:spcPct val="150000"/>
              </a:lnSpc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Teléfono</a:t>
            </a:r>
          </a:p>
          <a:p>
            <a:pPr marL="712788" lvl="1" indent="-347663" algn="just">
              <a:lnSpc>
                <a:spcPct val="150000"/>
              </a:lnSpc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Microondas</a:t>
            </a:r>
          </a:p>
          <a:p>
            <a:pPr marL="712788" lvl="1" indent="-347663">
              <a:lnSpc>
                <a:spcPct val="150000"/>
              </a:lnSpc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Enlaces dedicados digitales, como la fibra óptica</a:t>
            </a:r>
          </a:p>
          <a:p>
            <a:pPr marL="712788" lvl="1" indent="-347663" algn="just">
              <a:lnSpc>
                <a:spcPct val="150000"/>
              </a:lnSpc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Internet</a:t>
            </a: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683568" y="1775776"/>
            <a:ext cx="7994332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just">
              <a:lnSpc>
                <a:spcPct val="150000"/>
              </a:lnSpc>
              <a:spcBef>
                <a:spcPts val="600"/>
              </a:spcBef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Cubre áreas de alrededor de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cincuenta kilómetros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05355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899592" y="2210466"/>
            <a:ext cx="7776864" cy="15065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  <a:spcBef>
                <a:spcPts val="600"/>
              </a:spcBef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La conexión se hace por medio de microondas, enlaces dedicados digitales, como fibra óptica, o por Internet.</a:t>
            </a:r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s-MX" sz="2000" dirty="0">
              <a:solidFill>
                <a:schemeClr val="bg2">
                  <a:lumMod val="25000"/>
                </a:schemeClr>
              </a:solidFill>
              <a:latin typeface="+mn-lt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35496" y="44624"/>
            <a:ext cx="8964488" cy="150304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000"/>
              </a:lnSpc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4. WAN</a:t>
            </a:r>
          </a:p>
          <a:p>
            <a:pPr>
              <a:lnSpc>
                <a:spcPts val="4000"/>
              </a:lnSpc>
              <a:defRPr/>
            </a:pPr>
            <a:r>
              <a:rPr lang="es-MX" sz="2400" b="1" dirty="0">
                <a:solidFill>
                  <a:schemeClr val="accent3">
                    <a:lumMod val="75000"/>
                  </a:schemeClr>
                </a:solidFill>
              </a:rPr>
              <a:t>(Wide </a:t>
            </a:r>
            <a:r>
              <a:rPr lang="es-MX" sz="2400" b="1" dirty="0" err="1">
                <a:solidFill>
                  <a:schemeClr val="accent3">
                    <a:lumMod val="75000"/>
                  </a:schemeClr>
                </a:solidFill>
              </a:rPr>
              <a:t>Area</a:t>
            </a:r>
            <a:r>
              <a:rPr lang="es-MX" sz="2400" b="1" dirty="0">
                <a:solidFill>
                  <a:schemeClr val="accent3">
                    <a:lumMod val="75000"/>
                  </a:schemeClr>
                </a:solidFill>
              </a:rPr>
              <a:t> Network, o Red de Área Amplia)</a:t>
            </a:r>
            <a:endParaRPr lang="es-ES_tradnl" sz="3200" b="1" dirty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8707" y="3501008"/>
            <a:ext cx="6982570" cy="2506900"/>
          </a:xfrm>
          <a:prstGeom prst="rect">
            <a:avLst/>
          </a:prstGeom>
        </p:spPr>
      </p:pic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144016" y="1482548"/>
            <a:ext cx="8855968" cy="506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  <a:spcBef>
                <a:spcPts val="600"/>
              </a:spcBef>
            </a:pPr>
            <a:r>
              <a:rPr lang="es-MX" sz="2000" b="1" dirty="0">
                <a:solidFill>
                  <a:schemeClr val="accent5">
                    <a:lumMod val="75000"/>
                  </a:schemeClr>
                </a:solidFill>
                <a:latin typeface="+mn-lt"/>
              </a:rPr>
              <a:t>Enlazan dos o más redes LAN en diferentes lugares geográficos. </a:t>
            </a:r>
          </a:p>
        </p:txBody>
      </p:sp>
    </p:spTree>
    <p:extLst>
      <p:ext uri="{BB962C8B-B14F-4D97-AF65-F5344CB8AC3E}">
        <p14:creationId xmlns:p14="http://schemas.microsoft.com/office/powerpoint/2010/main" val="3100001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/>
      <p:bldP spid="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8456" y="4278336"/>
            <a:ext cx="2863984" cy="2363609"/>
          </a:xfrm>
          <a:prstGeom prst="rect">
            <a:avLst/>
          </a:prstGeom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44016" y="44624"/>
            <a:ext cx="8964488" cy="150304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000"/>
              </a:lnSpc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4. WAN</a:t>
            </a:r>
          </a:p>
          <a:p>
            <a:pPr>
              <a:lnSpc>
                <a:spcPts val="4000"/>
              </a:lnSpc>
              <a:defRPr/>
            </a:pPr>
            <a:r>
              <a:rPr lang="es-MX" sz="2400" b="1" dirty="0">
                <a:solidFill>
                  <a:schemeClr val="accent3">
                    <a:lumMod val="75000"/>
                  </a:schemeClr>
                </a:solidFill>
              </a:rPr>
              <a:t>(Wide </a:t>
            </a:r>
            <a:r>
              <a:rPr lang="es-MX" sz="2400" b="1" dirty="0" err="1">
                <a:solidFill>
                  <a:schemeClr val="accent3">
                    <a:lumMod val="75000"/>
                  </a:schemeClr>
                </a:solidFill>
              </a:rPr>
              <a:t>Area</a:t>
            </a:r>
            <a:r>
              <a:rPr lang="es-MX" sz="2400" b="1" dirty="0">
                <a:solidFill>
                  <a:schemeClr val="accent3">
                    <a:lumMod val="75000"/>
                  </a:schemeClr>
                </a:solidFill>
              </a:rPr>
              <a:t> Network, o Red de Área Amplia)</a:t>
            </a:r>
            <a:endParaRPr lang="es-ES_tradnl" sz="3200" b="1" dirty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67544" y="1484783"/>
            <a:ext cx="8280920" cy="3456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spcBef>
                <a:spcPts val="1200"/>
              </a:spcBef>
              <a:buClr>
                <a:schemeClr val="tx2"/>
              </a:buClr>
              <a:buSzPct val="70000"/>
              <a:buFont typeface="Wingdings" pitchFamily="2" charset="2"/>
              <a:buChar char="¡"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Es una red que existe en un área geográfica de gran escala. Cubren una región, país o continente. Su tamaño puede oscilar entre 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100 y 1000 kilómetros. </a:t>
            </a:r>
            <a:endParaRPr lang="es-ES_tradnl" sz="1800" b="1" dirty="0">
              <a:solidFill>
                <a:schemeClr val="accent6">
                  <a:lumMod val="75000"/>
                </a:schemeClr>
              </a:solidFill>
              <a:latin typeface="+mn-lt"/>
            </a:endParaRPr>
          </a:p>
          <a:p>
            <a:pPr algn="just">
              <a:lnSpc>
                <a:spcPct val="150000"/>
              </a:lnSpc>
              <a:spcBef>
                <a:spcPts val="1200"/>
              </a:spcBef>
              <a:buClr>
                <a:schemeClr val="tx2"/>
              </a:buClr>
              <a:buSzPct val="70000"/>
              <a:buFont typeface="Wingdings" pitchFamily="2" charset="2"/>
              <a:buChar char="¡"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Conecta diferentes redes más pequeñas, incluidas las redes de área local (LAN) y las redes de área metropolitana (MAN).</a:t>
            </a:r>
          </a:p>
          <a:p>
            <a:pPr algn="just">
              <a:lnSpc>
                <a:spcPct val="150000"/>
              </a:lnSpc>
              <a:spcBef>
                <a:spcPts val="1200"/>
              </a:spcBef>
              <a:buClr>
                <a:schemeClr val="tx2"/>
              </a:buClr>
              <a:buSzPct val="70000"/>
              <a:buFont typeface="Wingdings" pitchFamily="2" charset="2"/>
              <a:buChar char="¡"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Suelen pertenecer a una organización. Son similares a un sistema bancario, donde cientos de sucursales en diferentes ciudades están conectadas entre sí para compartir sus datos oficiales.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67544" y="4851884"/>
            <a:ext cx="4320480" cy="1241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lvl="1" indent="-342900">
              <a:lnSpc>
                <a:spcPct val="150000"/>
              </a:lnSpc>
              <a:spcBef>
                <a:spcPts val="1200"/>
              </a:spcBef>
              <a:buClr>
                <a:schemeClr val="tx2"/>
              </a:buClr>
              <a:buSzPct val="70000"/>
              <a:buFont typeface="Wingdings" pitchFamily="2" charset="2"/>
              <a:buChar char="¡"/>
            </a:pPr>
            <a:r>
              <a:rPr lang="es-ES" dirty="0">
                <a:solidFill>
                  <a:schemeClr val="bg2">
                    <a:lumMod val="25000"/>
                  </a:schemeClr>
                </a:solidFill>
              </a:rPr>
              <a:t>Utilizan una </a:t>
            </a:r>
            <a:r>
              <a:rPr lang="es-ES" b="1" dirty="0">
                <a:solidFill>
                  <a:schemeClr val="accent6">
                    <a:lumMod val="75000"/>
                  </a:schemeClr>
                </a:solidFill>
              </a:rPr>
              <a:t>velocidad de transmisión más baja </a:t>
            </a:r>
            <a:r>
              <a:rPr lang="es-ES" dirty="0">
                <a:solidFill>
                  <a:schemeClr val="bg2">
                    <a:lumMod val="25000"/>
                  </a:schemeClr>
                </a:solidFill>
              </a:rPr>
              <a:t>que las redes de área</a:t>
            </a:r>
            <a:r>
              <a:rPr lang="es-ES_tradnl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s-ES" dirty="0">
                <a:solidFill>
                  <a:schemeClr val="bg2">
                    <a:lumMod val="25000"/>
                  </a:schemeClr>
                </a:solidFill>
              </a:rPr>
              <a:t>local.</a:t>
            </a:r>
          </a:p>
        </p:txBody>
      </p:sp>
    </p:spTree>
    <p:extLst>
      <p:ext uri="{BB962C8B-B14F-4D97-AF65-F5344CB8AC3E}">
        <p14:creationId xmlns:p14="http://schemas.microsoft.com/office/powerpoint/2010/main" val="2120143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9133" y="3753036"/>
            <a:ext cx="3693675" cy="2376264"/>
          </a:xfrm>
          <a:prstGeom prst="rect">
            <a:avLst/>
          </a:prstGeom>
        </p:spPr>
      </p:pic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1187624" y="1403648"/>
            <a:ext cx="6984776" cy="967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MX" sz="2000" b="1" dirty="0">
                <a:solidFill>
                  <a:schemeClr val="accent5">
                    <a:lumMod val="75000"/>
                  </a:schemeClr>
                </a:solidFill>
                <a:latin typeface="+mn-lt"/>
              </a:rPr>
              <a:t>Es la interconexión mundial de todas las redes, compuesto por varias </a:t>
            </a:r>
            <a:r>
              <a:rPr lang="es-MX" sz="2000" b="1" dirty="0" err="1">
                <a:solidFill>
                  <a:schemeClr val="accent5">
                    <a:lumMod val="75000"/>
                  </a:schemeClr>
                </a:solidFill>
                <a:latin typeface="+mn-lt"/>
              </a:rPr>
              <a:t>WANs</a:t>
            </a:r>
            <a:endParaRPr lang="es-MX" sz="2000" b="1" dirty="0">
              <a:solidFill>
                <a:schemeClr val="accent5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44016" y="44624"/>
            <a:ext cx="8964488" cy="150304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000"/>
              </a:lnSpc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5. GAN</a:t>
            </a:r>
          </a:p>
          <a:p>
            <a:pPr>
              <a:lnSpc>
                <a:spcPts val="4000"/>
              </a:lnSpc>
              <a:defRPr/>
            </a:pPr>
            <a:r>
              <a:rPr lang="es-MX" sz="2400" b="1" dirty="0">
                <a:solidFill>
                  <a:schemeClr val="accent3">
                    <a:lumMod val="75000"/>
                  </a:schemeClr>
                </a:solidFill>
              </a:rPr>
              <a:t>(Global </a:t>
            </a:r>
            <a:r>
              <a:rPr lang="es-MX" sz="2400" b="1" dirty="0" err="1">
                <a:solidFill>
                  <a:schemeClr val="accent3">
                    <a:lumMod val="75000"/>
                  </a:schemeClr>
                </a:solidFill>
              </a:rPr>
              <a:t>Area</a:t>
            </a:r>
            <a:r>
              <a:rPr lang="es-MX" sz="2400" b="1" dirty="0">
                <a:solidFill>
                  <a:schemeClr val="accent3">
                    <a:lumMod val="75000"/>
                  </a:schemeClr>
                </a:solidFill>
              </a:rPr>
              <a:t> Network o Red de Área Global)</a:t>
            </a:r>
            <a:endParaRPr lang="es-ES_tradnl" sz="3200" b="1" dirty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19771" y="2524749"/>
            <a:ext cx="8040661" cy="3744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285750" indent="-285750" algn="just">
              <a:lnSpc>
                <a:spcPct val="150000"/>
              </a:lnSpc>
              <a:spcBef>
                <a:spcPts val="1200"/>
              </a:spcBef>
              <a:buClr>
                <a:schemeClr val="tx2"/>
              </a:buClr>
              <a:buSzPct val="70000"/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bg2">
                    <a:lumMod val="25000"/>
                  </a:schemeClr>
                </a:solidFill>
              </a:rPr>
              <a:t>Es una red compuesta por diferentes redes interconectadas que cubren un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</a:rPr>
              <a:t>área geográfica ilimitada</a:t>
            </a:r>
            <a:r>
              <a:rPr lang="es-MX" dirty="0">
                <a:solidFill>
                  <a:schemeClr val="bg2">
                    <a:lumMod val="25000"/>
                  </a:schemeClr>
                </a:solidFill>
              </a:rPr>
              <a:t>. Una red global como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</a:rPr>
              <a:t>Internet</a:t>
            </a:r>
            <a:r>
              <a:rPr lang="es-MX" dirty="0">
                <a:solidFill>
                  <a:schemeClr val="bg2">
                    <a:lumMod val="25000"/>
                  </a:schemeClr>
                </a:solidFill>
              </a:rPr>
              <a:t> recibe el nombre de GAN. 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CE4D634E-275B-4FEA-872C-FC46EF0C84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771" y="3573016"/>
            <a:ext cx="4512269" cy="2736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285750" indent="-285750">
              <a:lnSpc>
                <a:spcPct val="150000"/>
              </a:lnSpc>
              <a:spcBef>
                <a:spcPts val="1200"/>
              </a:spcBef>
              <a:buClr>
                <a:schemeClr val="tx2"/>
              </a:buClr>
              <a:buSzPct val="70000"/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bg2">
                    <a:lumMod val="25000"/>
                  </a:schemeClr>
                </a:solidFill>
              </a:rPr>
              <a:t>Apoya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</a:rPr>
              <a:t>comunicaciones móviles a través de redes LAN inalámbricas y las áreas de cobertura del satélite. </a:t>
            </a:r>
            <a:r>
              <a:rPr lang="es-MX" dirty="0">
                <a:solidFill>
                  <a:schemeClr val="bg2">
                    <a:lumMod val="25000"/>
                  </a:schemeClr>
                </a:solidFill>
              </a:rPr>
              <a:t>Un ejemplo es el sistema de posicionamiento global o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</a:rPr>
              <a:t>GPS</a:t>
            </a:r>
            <a:r>
              <a:rPr lang="es-MX" dirty="0">
                <a:solidFill>
                  <a:schemeClr val="bg2">
                    <a:lumMod val="25000"/>
                  </a:schemeClr>
                </a:solidFill>
              </a:rPr>
              <a:t> que nos permite por medio de señal satélite ubicar nuestra posición en la tierra y es inalámbrico. </a:t>
            </a:r>
          </a:p>
        </p:txBody>
      </p:sp>
    </p:spTree>
    <p:extLst>
      <p:ext uri="{BB962C8B-B14F-4D97-AF65-F5344CB8AC3E}">
        <p14:creationId xmlns:p14="http://schemas.microsoft.com/office/powerpoint/2010/main" val="70567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/>
      <p:bldP spid="7" grpId="0"/>
      <p:bldP spid="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37281960-39DF-4552-966E-A65BDF0473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585" y="1340768"/>
            <a:ext cx="7778830" cy="4896544"/>
          </a:xfrm>
          <a:prstGeom prst="rect">
            <a:avLst/>
          </a:prstGeom>
        </p:spPr>
      </p:pic>
      <p:sp>
        <p:nvSpPr>
          <p:cNvPr id="9" name="Rectangle 2">
            <a:extLst>
              <a:ext uri="{FF2B5EF4-FFF2-40B4-BE49-F238E27FC236}">
                <a16:creationId xmlns:a16="http://schemas.microsoft.com/office/drawing/2014/main" id="{71995A09-BD2B-4A4B-9FAD-B874A642E17F}"/>
              </a:ext>
            </a:extLst>
          </p:cNvPr>
          <p:cNvSpPr txBox="1">
            <a:spLocks noChangeArrowheads="1"/>
          </p:cNvSpPr>
          <p:nvPr/>
        </p:nvSpPr>
        <p:spPr>
          <a:xfrm>
            <a:off x="144016" y="197768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Clasificación de las redes</a:t>
            </a:r>
          </a:p>
        </p:txBody>
      </p:sp>
    </p:spTree>
    <p:extLst>
      <p:ext uri="{BB962C8B-B14F-4D97-AF65-F5344CB8AC3E}">
        <p14:creationId xmlns:p14="http://schemas.microsoft.com/office/powerpoint/2010/main" val="916406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23 Imagen" descr="cable1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625" y="1913409"/>
            <a:ext cx="1857375" cy="184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 Box 5"/>
          <p:cNvSpPr txBox="1">
            <a:spLocks noChangeArrowheads="1"/>
          </p:cNvSpPr>
          <p:nvPr/>
        </p:nvSpPr>
        <p:spPr bwMode="auto">
          <a:xfrm>
            <a:off x="928688" y="1484784"/>
            <a:ext cx="7000875" cy="456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sz="1800" dirty="0">
                <a:latin typeface="ZapfHumnst BT"/>
              </a:rPr>
              <a:t>  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Medios de comunicación que utilizan líneas físicas (guiados)</a:t>
            </a:r>
          </a:p>
        </p:txBody>
      </p:sp>
      <p:sp>
        <p:nvSpPr>
          <p:cNvPr id="16" name="15 CuadroTexto"/>
          <p:cNvSpPr txBox="1"/>
          <p:nvPr/>
        </p:nvSpPr>
        <p:spPr>
          <a:xfrm>
            <a:off x="1357313" y="2127722"/>
            <a:ext cx="3643312" cy="131112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286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l"/>
              <a:defRPr/>
            </a:pPr>
            <a:r>
              <a:rPr lang="es-ES_tradnl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Par trenzado ( UTP / STP)</a:t>
            </a:r>
          </a:p>
          <a:p>
            <a:pPr marL="2286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l"/>
              <a:defRPr/>
            </a:pPr>
            <a:r>
              <a:rPr lang="es-ES_tradnl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Cable coaxial</a:t>
            </a:r>
          </a:p>
          <a:p>
            <a:pPr marL="2286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l"/>
              <a:defRPr/>
            </a:pPr>
            <a:r>
              <a:rPr lang="es-ES_tradnl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Fibra óptica</a:t>
            </a:r>
          </a:p>
          <a:p>
            <a:pPr>
              <a:defRPr/>
            </a:pPr>
            <a:endParaRPr lang="es-MX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7" name="Text Box 5"/>
          <p:cNvSpPr txBox="1">
            <a:spLocks noChangeArrowheads="1"/>
          </p:cNvSpPr>
          <p:nvPr/>
        </p:nvSpPr>
        <p:spPr bwMode="auto">
          <a:xfrm>
            <a:off x="928688" y="3581872"/>
            <a:ext cx="7000875" cy="456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sz="1800" dirty="0">
                <a:latin typeface="ZapfHumnst BT"/>
              </a:rPr>
              <a:t>  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Medios de comunicación inalámbricos (no guiados)</a:t>
            </a:r>
          </a:p>
        </p:txBody>
      </p:sp>
      <p:sp>
        <p:nvSpPr>
          <p:cNvPr id="18" name="17 CuadroTexto"/>
          <p:cNvSpPr txBox="1"/>
          <p:nvPr/>
        </p:nvSpPr>
        <p:spPr>
          <a:xfrm>
            <a:off x="1357313" y="4224809"/>
            <a:ext cx="3643312" cy="131112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286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l"/>
              <a:defRPr/>
            </a:pPr>
            <a:r>
              <a:rPr lang="es-ES_tradnl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Microondas</a:t>
            </a:r>
          </a:p>
          <a:p>
            <a:pPr marL="2286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l"/>
              <a:defRPr/>
            </a:pPr>
            <a:r>
              <a:rPr lang="es-ES_tradnl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Satélite</a:t>
            </a:r>
          </a:p>
          <a:p>
            <a:pPr marL="2286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l"/>
              <a:defRPr/>
            </a:pPr>
            <a:r>
              <a:rPr lang="es-ES_tradnl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Rayos infrarrojos y láser</a:t>
            </a:r>
          </a:p>
          <a:p>
            <a:pPr>
              <a:defRPr/>
            </a:pPr>
            <a:endParaRPr lang="es-MX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15369" name="6 Imagen" descr="ofice9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9188" y="4127972"/>
            <a:ext cx="1973262" cy="200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89756" y="179849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Medios de comunicación</a:t>
            </a:r>
          </a:p>
        </p:txBody>
      </p:sp>
    </p:spTree>
    <p:extLst>
      <p:ext uri="{BB962C8B-B14F-4D97-AF65-F5344CB8AC3E}">
        <p14:creationId xmlns:p14="http://schemas.microsoft.com/office/powerpoint/2010/main" val="3972808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5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5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16" grpId="0"/>
      <p:bldP spid="17" grpId="0"/>
      <p:bldP spid="1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518603" y="1916832"/>
            <a:ext cx="5277533" cy="2657800"/>
          </a:xfrm>
          <a:prstGeom prst="rect">
            <a:avLst/>
          </a:prstGeom>
          <a:noFill/>
          <a:ln/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s-ES_tradnl" sz="2400" kern="0" dirty="0">
                <a:latin typeface="ZapfHumnst BT"/>
              </a:rPr>
              <a:t>   </a:t>
            </a:r>
          </a:p>
          <a:p>
            <a:pPr marL="914400" lvl="1" indent="-457200">
              <a:lnSpc>
                <a:spcPct val="200000"/>
              </a:lnSpc>
              <a:spcBef>
                <a:spcPct val="20000"/>
              </a:spcBef>
              <a:buFont typeface="+mj-lt"/>
              <a:buAutoNum type="arabicPeriod"/>
              <a:defRPr/>
            </a:pPr>
            <a:r>
              <a:rPr lang="es-ES" sz="2200" b="1" kern="0" dirty="0">
                <a:solidFill>
                  <a:schemeClr val="accent6">
                    <a:lumMod val="75000"/>
                  </a:schemeClr>
                </a:solidFill>
                <a:cs typeface="Times New Roman" pitchFamily="18" charset="0"/>
              </a:rPr>
              <a:t>Redes inalámbricas</a:t>
            </a:r>
          </a:p>
          <a:p>
            <a:pPr marL="914400" lvl="1" indent="-457200">
              <a:lnSpc>
                <a:spcPct val="200000"/>
              </a:lnSpc>
              <a:spcBef>
                <a:spcPct val="20000"/>
              </a:spcBef>
              <a:buFont typeface="+mj-lt"/>
              <a:buAutoNum type="arabicPeriod"/>
              <a:defRPr/>
            </a:pPr>
            <a:r>
              <a:rPr lang="es-ES" sz="2200" b="1" kern="0" dirty="0">
                <a:solidFill>
                  <a:schemeClr val="accent6">
                    <a:lumMod val="75000"/>
                  </a:schemeClr>
                </a:solidFill>
                <a:cs typeface="Times New Roman" pitchFamily="18" charset="0"/>
              </a:rPr>
              <a:t>Redes cliente – servidor</a:t>
            </a:r>
          </a:p>
          <a:p>
            <a:pPr marL="914400" lvl="1" indent="-457200">
              <a:lnSpc>
                <a:spcPct val="200000"/>
              </a:lnSpc>
              <a:spcBef>
                <a:spcPct val="20000"/>
              </a:spcBef>
              <a:buFont typeface="+mj-lt"/>
              <a:buAutoNum type="arabicPeriod"/>
              <a:defRPr/>
            </a:pPr>
            <a:r>
              <a:rPr lang="es-ES" sz="2200" b="1" kern="0" dirty="0">
                <a:solidFill>
                  <a:schemeClr val="accent6">
                    <a:lumMod val="75000"/>
                  </a:schemeClr>
                </a:solidFill>
                <a:cs typeface="Times New Roman" pitchFamily="18" charset="0"/>
              </a:rPr>
              <a:t>Redes peer </a:t>
            </a:r>
            <a:r>
              <a:rPr lang="es-ES" sz="2200" b="1" kern="0" dirty="0" err="1">
                <a:solidFill>
                  <a:schemeClr val="accent6">
                    <a:lumMod val="75000"/>
                  </a:schemeClr>
                </a:solidFill>
                <a:cs typeface="Times New Roman" pitchFamily="18" charset="0"/>
              </a:rPr>
              <a:t>to</a:t>
            </a:r>
            <a:r>
              <a:rPr lang="es-ES" sz="2200" b="1" kern="0" dirty="0">
                <a:solidFill>
                  <a:schemeClr val="accent6">
                    <a:lumMod val="75000"/>
                  </a:schemeClr>
                </a:solidFill>
                <a:cs typeface="Times New Roman" pitchFamily="18" charset="0"/>
              </a:rPr>
              <a:t> peer (igual a igual)</a:t>
            </a:r>
            <a:endParaRPr lang="es-ES_tradnl" sz="2200" b="1" kern="0" dirty="0">
              <a:solidFill>
                <a:schemeClr val="accent6">
                  <a:lumMod val="75000"/>
                </a:schemeClr>
              </a:solidFill>
              <a:cs typeface="Times New Roman" pitchFamily="18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6136" y="2230488"/>
            <a:ext cx="2520280" cy="2513784"/>
          </a:xfrm>
          <a:prstGeom prst="rect">
            <a:avLst/>
          </a:prstGeom>
        </p:spPr>
      </p:pic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44016" y="197768"/>
            <a:ext cx="8964488" cy="150304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000"/>
              </a:lnSpc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Otros tipos de redes</a:t>
            </a:r>
            <a:endParaRPr lang="es-ES_tradnl" sz="3200" b="1" dirty="0">
              <a:solidFill>
                <a:srgbClr val="6666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17579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3"/>
          <p:cNvSpPr>
            <a:spLocks noChangeArrowheads="1"/>
          </p:cNvSpPr>
          <p:nvPr/>
        </p:nvSpPr>
        <p:spPr bwMode="auto">
          <a:xfrm>
            <a:off x="838200" y="5942856"/>
            <a:ext cx="1905000" cy="5334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MX"/>
          </a:p>
        </p:txBody>
      </p:sp>
      <p:graphicFrame>
        <p:nvGraphicFramePr>
          <p:cNvPr id="10245" name="Objec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06167838"/>
              </p:ext>
            </p:extLst>
          </p:nvPr>
        </p:nvGraphicFramePr>
        <p:xfrm>
          <a:off x="890588" y="5919044"/>
          <a:ext cx="609600" cy="55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9" name="Imagen" r:id="rId4" imgW="1452563" imgH="1166813" progId="MS_ClipArt_Gallery.2">
                  <p:embed/>
                </p:oleObj>
              </mc:Choice>
              <mc:Fallback>
                <p:oleObj name="Imagen" r:id="rId4" imgW="1452563" imgH="1166813" progId="MS_ClipArt_Gallery.2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0588" y="5919044"/>
                        <a:ext cx="609600" cy="557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6" name="Objec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21874893"/>
              </p:ext>
            </p:extLst>
          </p:nvPr>
        </p:nvGraphicFramePr>
        <p:xfrm>
          <a:off x="3200400" y="5919044"/>
          <a:ext cx="609600" cy="55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20" name="Imagen" r:id="rId6" imgW="1452563" imgH="1166813" progId="MS_ClipArt_Gallery.2">
                  <p:embed/>
                </p:oleObj>
              </mc:Choice>
              <mc:Fallback>
                <p:oleObj name="Imagen" r:id="rId6" imgW="1452563" imgH="1166813" progId="MS_ClipArt_Gallery.2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5919044"/>
                        <a:ext cx="609600" cy="557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7" name="Objec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28206944"/>
              </p:ext>
            </p:extLst>
          </p:nvPr>
        </p:nvGraphicFramePr>
        <p:xfrm>
          <a:off x="4648200" y="5919044"/>
          <a:ext cx="609600" cy="55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21" name="Imagen" r:id="rId7" imgW="1452563" imgH="1166813" progId="MS_ClipArt_Gallery.2">
                  <p:embed/>
                </p:oleObj>
              </mc:Choice>
              <mc:Fallback>
                <p:oleObj name="Imagen" r:id="rId7" imgW="1452563" imgH="1166813" progId="MS_ClipArt_Gallery.2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5919044"/>
                        <a:ext cx="609600" cy="557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8" name="Objec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38557977"/>
              </p:ext>
            </p:extLst>
          </p:nvPr>
        </p:nvGraphicFramePr>
        <p:xfrm>
          <a:off x="6400800" y="5919044"/>
          <a:ext cx="609600" cy="55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22" name="Imagen" r:id="rId8" imgW="1452563" imgH="1166813" progId="MS_ClipArt_Gallery.2">
                  <p:embed/>
                </p:oleObj>
              </mc:Choice>
              <mc:Fallback>
                <p:oleObj name="Imagen" r:id="rId8" imgW="1452563" imgH="1166813" progId="MS_ClipArt_Gallery.2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5919044"/>
                        <a:ext cx="609600" cy="557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9" name="Objec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81858280"/>
              </p:ext>
            </p:extLst>
          </p:nvPr>
        </p:nvGraphicFramePr>
        <p:xfrm>
          <a:off x="8001000" y="5919044"/>
          <a:ext cx="609600" cy="55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23" name="Imagen" r:id="rId9" imgW="1452563" imgH="1166813" progId="MS_ClipArt_Gallery.2">
                  <p:embed/>
                </p:oleObj>
              </mc:Choice>
              <mc:Fallback>
                <p:oleObj name="Imagen" r:id="rId9" imgW="1452563" imgH="1166813" progId="MS_ClipArt_Gallery.2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1000" y="5919044"/>
                        <a:ext cx="609600" cy="557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0" name="AutoShape 9"/>
          <p:cNvSpPr>
            <a:spLocks noChangeArrowheads="1"/>
          </p:cNvSpPr>
          <p:nvPr/>
        </p:nvSpPr>
        <p:spPr bwMode="auto">
          <a:xfrm>
            <a:off x="738188" y="5309444"/>
            <a:ext cx="381000" cy="533400"/>
          </a:xfrm>
          <a:prstGeom prst="lightningBol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s-MX" sz="1600"/>
          </a:p>
        </p:txBody>
      </p:sp>
      <p:sp>
        <p:nvSpPr>
          <p:cNvPr id="10251" name="AutoShape 10"/>
          <p:cNvSpPr>
            <a:spLocks noChangeArrowheads="1"/>
          </p:cNvSpPr>
          <p:nvPr/>
        </p:nvSpPr>
        <p:spPr bwMode="auto">
          <a:xfrm>
            <a:off x="3124200" y="5385644"/>
            <a:ext cx="381000" cy="533400"/>
          </a:xfrm>
          <a:prstGeom prst="lightningBol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10252" name="AutoShape 11"/>
          <p:cNvSpPr>
            <a:spLocks noChangeArrowheads="1"/>
          </p:cNvSpPr>
          <p:nvPr/>
        </p:nvSpPr>
        <p:spPr bwMode="auto">
          <a:xfrm>
            <a:off x="6248400" y="5385644"/>
            <a:ext cx="381000" cy="533400"/>
          </a:xfrm>
          <a:prstGeom prst="lightningBol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10253" name="AutoShape 12"/>
          <p:cNvSpPr>
            <a:spLocks noChangeArrowheads="1"/>
          </p:cNvSpPr>
          <p:nvPr/>
        </p:nvSpPr>
        <p:spPr bwMode="auto">
          <a:xfrm>
            <a:off x="4495800" y="5385644"/>
            <a:ext cx="381000" cy="533400"/>
          </a:xfrm>
          <a:prstGeom prst="lightningBol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10254" name="AutoShape 13"/>
          <p:cNvSpPr>
            <a:spLocks noChangeArrowheads="1"/>
          </p:cNvSpPr>
          <p:nvPr/>
        </p:nvSpPr>
        <p:spPr bwMode="auto">
          <a:xfrm>
            <a:off x="7924800" y="5385644"/>
            <a:ext cx="381000" cy="533400"/>
          </a:xfrm>
          <a:prstGeom prst="lightningBol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10255" name="Rectangle 14"/>
          <p:cNvSpPr>
            <a:spLocks noChangeArrowheads="1"/>
          </p:cNvSpPr>
          <p:nvPr/>
        </p:nvSpPr>
        <p:spPr bwMode="auto">
          <a:xfrm>
            <a:off x="7020272" y="4102968"/>
            <a:ext cx="1700212" cy="838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defTabSz="762000"/>
            <a:r>
              <a:rPr lang="es-ES_tradnl" sz="1600" b="1"/>
              <a:t>Access Wave </a:t>
            </a:r>
          </a:p>
          <a:p>
            <a:pPr algn="ctr" defTabSz="762000"/>
            <a:r>
              <a:rPr lang="es-ES_tradnl" sz="1600" b="1"/>
              <a:t>Point</a:t>
            </a:r>
          </a:p>
        </p:txBody>
      </p:sp>
      <p:sp>
        <p:nvSpPr>
          <p:cNvPr id="10256" name="AutoShape 15"/>
          <p:cNvSpPr>
            <a:spLocks noChangeArrowheads="1"/>
          </p:cNvSpPr>
          <p:nvPr/>
        </p:nvSpPr>
        <p:spPr bwMode="auto">
          <a:xfrm>
            <a:off x="7272684" y="3493368"/>
            <a:ext cx="381000" cy="533400"/>
          </a:xfrm>
          <a:prstGeom prst="lightningBol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s-MX" sz="1600"/>
          </a:p>
        </p:txBody>
      </p:sp>
      <p:sp>
        <p:nvSpPr>
          <p:cNvPr id="10257" name="Rectangle 16"/>
          <p:cNvSpPr>
            <a:spLocks noChangeArrowheads="1"/>
          </p:cNvSpPr>
          <p:nvPr/>
        </p:nvSpPr>
        <p:spPr bwMode="auto">
          <a:xfrm>
            <a:off x="1371600" y="2132856"/>
            <a:ext cx="48768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¡"/>
            </a:pPr>
            <a:endParaRPr lang="es-ES" sz="1600"/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¡"/>
            </a:pPr>
            <a:endParaRPr lang="es-ES" sz="1600">
              <a:latin typeface="ZapfHumnst BT"/>
            </a:endParaRPr>
          </a:p>
        </p:txBody>
      </p:sp>
      <p:sp>
        <p:nvSpPr>
          <p:cNvPr id="5138" name="Rectangle 17"/>
          <p:cNvSpPr txBox="1">
            <a:spLocks noChangeArrowheads="1"/>
          </p:cNvSpPr>
          <p:nvPr/>
        </p:nvSpPr>
        <p:spPr bwMode="auto">
          <a:xfrm>
            <a:off x="928688" y="3356992"/>
            <a:ext cx="5947568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buClr>
                <a:schemeClr val="tx2"/>
              </a:buClr>
              <a:buSzPct val="70000"/>
              <a:buFont typeface="Wingdings" pitchFamily="2" charset="2"/>
              <a:buChar char="¡"/>
            </a:pPr>
            <a:r>
              <a:rPr lang="es-ES_tradnl" dirty="0">
                <a:latin typeface="ZapfHumnst BT"/>
              </a:rPr>
              <a:t>La conexión se realiza por medio de las </a:t>
            </a:r>
            <a:r>
              <a:rPr lang="es-ES_tradnl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tarjetas de red inalámbricas</a:t>
            </a:r>
            <a:r>
              <a:rPr lang="es-ES_tradnl" dirty="0">
                <a:latin typeface="ZapfHumnst BT"/>
              </a:rPr>
              <a:t>, así como unos equipos llamados </a:t>
            </a:r>
            <a:r>
              <a:rPr lang="es-ES_tradnl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Access Wave Point</a:t>
            </a:r>
            <a:r>
              <a:rPr lang="es-ES_tradnl" dirty="0">
                <a:latin typeface="ZapfHumnst BT"/>
              </a:rPr>
              <a:t>, los cuales dan cobertura a las áreas deseadas, retransmitiendo la información a la red cableada.</a:t>
            </a:r>
          </a:p>
        </p:txBody>
      </p:sp>
      <p:sp>
        <p:nvSpPr>
          <p:cNvPr id="5139" name="Rectangle 18"/>
          <p:cNvSpPr>
            <a:spLocks noChangeArrowheads="1"/>
          </p:cNvSpPr>
          <p:nvPr/>
        </p:nvSpPr>
        <p:spPr bwMode="auto">
          <a:xfrm>
            <a:off x="928688" y="1204169"/>
            <a:ext cx="7848600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¡"/>
            </a:pPr>
            <a:endParaRPr lang="es-ES_tradnl" sz="1600" dirty="0">
              <a:latin typeface="Verdana" pitchFamily="34" charset="0"/>
            </a:endParaRPr>
          </a:p>
          <a:p>
            <a:pPr marL="342900" indent="-342900" algn="just">
              <a:lnSpc>
                <a:spcPct val="150000"/>
              </a:lnSpc>
              <a:buClr>
                <a:schemeClr val="tx2"/>
              </a:buClr>
              <a:buSzPct val="70000"/>
              <a:buFont typeface="Wingdings" pitchFamily="2" charset="2"/>
              <a:buChar char="¡"/>
            </a:pPr>
            <a:r>
              <a:rPr lang="es-ES_tradnl" sz="1600" dirty="0">
                <a:latin typeface="ZapfHumnst BT"/>
              </a:rPr>
              <a:t>Usan transmisiones por </a:t>
            </a:r>
            <a:r>
              <a:rPr lang="es-ES_tradnl" sz="16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Radio Frecuencia</a:t>
            </a:r>
            <a:r>
              <a:rPr lang="es-ES_tradnl" sz="16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ES_tradnl" sz="1600" dirty="0">
                <a:latin typeface="ZapfHumnst BT"/>
              </a:rPr>
              <a:t>y un receptor para cada computadora en lugar de cable. </a:t>
            </a:r>
          </a:p>
        </p:txBody>
      </p:sp>
      <p:sp>
        <p:nvSpPr>
          <p:cNvPr id="20" name="Rectangle 18"/>
          <p:cNvSpPr>
            <a:spLocks noChangeArrowheads="1"/>
          </p:cNvSpPr>
          <p:nvPr/>
        </p:nvSpPr>
        <p:spPr bwMode="auto">
          <a:xfrm>
            <a:off x="928688" y="2411760"/>
            <a:ext cx="7848600" cy="500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>
              <a:lnSpc>
                <a:spcPct val="105000"/>
              </a:lnSpc>
              <a:spcBef>
                <a:spcPct val="10000"/>
              </a:spcBef>
              <a:buClr>
                <a:schemeClr val="tx2"/>
              </a:buClr>
              <a:buSzPct val="70000"/>
              <a:buFont typeface="Wingdings" pitchFamily="2" charset="2"/>
              <a:buChar char="¡"/>
            </a:pPr>
            <a:r>
              <a:rPr lang="es-ES_tradnl" sz="1600" dirty="0">
                <a:latin typeface="ZapfHumnst BT"/>
              </a:rPr>
              <a:t>Cada computadora transmite y recibe datos a través del aire.</a:t>
            </a:r>
          </a:p>
        </p:txBody>
      </p:sp>
      <p:sp>
        <p:nvSpPr>
          <p:cNvPr id="21" name="Rectangle 18"/>
          <p:cNvSpPr>
            <a:spLocks noChangeArrowheads="1"/>
          </p:cNvSpPr>
          <p:nvPr/>
        </p:nvSpPr>
        <p:spPr bwMode="auto">
          <a:xfrm>
            <a:off x="938213" y="2924944"/>
            <a:ext cx="78486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>
              <a:lnSpc>
                <a:spcPct val="105000"/>
              </a:lnSpc>
              <a:spcBef>
                <a:spcPct val="10000"/>
              </a:spcBef>
              <a:buClr>
                <a:schemeClr val="tx2"/>
              </a:buClr>
              <a:buSzPct val="70000"/>
              <a:buFont typeface="Wingdings" pitchFamily="2" charset="2"/>
              <a:buChar char="¡"/>
            </a:pPr>
            <a:r>
              <a:rPr lang="es-ES_tradnl" sz="1600" dirty="0">
                <a:latin typeface="ZapfHumnst BT"/>
              </a:rPr>
              <a:t>Utilizan un concepto parecido al de la telefonía celular.</a:t>
            </a:r>
          </a:p>
        </p:txBody>
      </p:sp>
      <p:sp>
        <p:nvSpPr>
          <p:cNvPr id="22" name="Rectangle 2"/>
          <p:cNvSpPr txBox="1">
            <a:spLocks noChangeArrowheads="1"/>
          </p:cNvSpPr>
          <p:nvPr/>
        </p:nvSpPr>
        <p:spPr>
          <a:xfrm>
            <a:off x="144016" y="44624"/>
            <a:ext cx="8964488" cy="150304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000"/>
              </a:lnSpc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1. Redes inalámbricas</a:t>
            </a:r>
            <a:endParaRPr lang="es-ES_tradnl" sz="3200" b="1" dirty="0">
              <a:solidFill>
                <a:srgbClr val="6666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9882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5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38" grpId="0"/>
      <p:bldP spid="5139" grpId="0"/>
      <p:bldP spid="20" grpId="0"/>
      <p:bldP spid="21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268760"/>
            <a:ext cx="6624736" cy="5113234"/>
          </a:xfrm>
          <a:prstGeom prst="rect">
            <a:avLst/>
          </a:prstGeom>
        </p:spPr>
      </p:pic>
      <p:sp>
        <p:nvSpPr>
          <p:cNvPr id="10243" name="Text Box 6"/>
          <p:cNvSpPr txBox="1">
            <a:spLocks noChangeArrowheads="1"/>
          </p:cNvSpPr>
          <p:nvPr/>
        </p:nvSpPr>
        <p:spPr bwMode="auto">
          <a:xfrm>
            <a:off x="827584" y="404664"/>
            <a:ext cx="78581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  <a:ea typeface="+mj-ea"/>
                <a:cs typeface="+mj-cs"/>
              </a:rPr>
              <a:t>LAN inalámbrica</a:t>
            </a:r>
          </a:p>
        </p:txBody>
      </p:sp>
      <p:sp>
        <p:nvSpPr>
          <p:cNvPr id="10257" name="Rectangle 16"/>
          <p:cNvSpPr>
            <a:spLocks noChangeArrowheads="1"/>
          </p:cNvSpPr>
          <p:nvPr/>
        </p:nvSpPr>
        <p:spPr bwMode="auto">
          <a:xfrm>
            <a:off x="1371600" y="2286000"/>
            <a:ext cx="48768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¡"/>
            </a:pPr>
            <a:endParaRPr lang="es-ES" sz="2400"/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¡"/>
            </a:pPr>
            <a:endParaRPr lang="es-ES" sz="2400">
              <a:latin typeface="ZapfHumnst BT"/>
            </a:endParaRPr>
          </a:p>
        </p:txBody>
      </p:sp>
    </p:spTree>
    <p:extLst>
      <p:ext uri="{BB962C8B-B14F-4D97-AF65-F5344CB8AC3E}">
        <p14:creationId xmlns:p14="http://schemas.microsoft.com/office/powerpoint/2010/main" val="30236288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9" name="Text Box 8"/>
          <p:cNvSpPr txBox="1">
            <a:spLocks noChangeArrowheads="1"/>
          </p:cNvSpPr>
          <p:nvPr/>
        </p:nvSpPr>
        <p:spPr bwMode="auto">
          <a:xfrm>
            <a:off x="614133" y="1480632"/>
            <a:ext cx="2488332" cy="2118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lnSpc>
                <a:spcPct val="150000"/>
              </a:lnSpc>
              <a:spcBef>
                <a:spcPct val="50000"/>
              </a:spcBef>
            </a:pPr>
            <a:r>
              <a:rPr lang="es-ES_tradnl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El servidor procesa la búsqueda y regresa al cliente sólo la información requerida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04" y="1547664"/>
            <a:ext cx="4552950" cy="4667250"/>
          </a:xfrm>
          <a:prstGeom prst="rect">
            <a:avLst/>
          </a:prstGeom>
        </p:spPr>
      </p:pic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72008" y="44624"/>
            <a:ext cx="8964488" cy="150304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000"/>
              </a:lnSpc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2. Redes cliente - servidor</a:t>
            </a:r>
            <a:endParaRPr lang="es-ES_tradnl" sz="3200" b="1" dirty="0">
              <a:solidFill>
                <a:srgbClr val="6666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4058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16"/>
          <p:cNvSpPr>
            <a:spLocks noChangeArrowheads="1"/>
          </p:cNvSpPr>
          <p:nvPr/>
        </p:nvSpPr>
        <p:spPr bwMode="auto">
          <a:xfrm>
            <a:off x="1371600" y="2286000"/>
            <a:ext cx="48768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¡"/>
            </a:pPr>
            <a:endParaRPr lang="es-ES" sz="2400"/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¡"/>
            </a:pPr>
            <a:endParaRPr lang="es-ES" sz="2400">
              <a:latin typeface="ZapfHumnst BT"/>
            </a:endParaRPr>
          </a:p>
        </p:txBody>
      </p:sp>
      <p:sp>
        <p:nvSpPr>
          <p:cNvPr id="13317" name="12 CuadroTexto"/>
          <p:cNvSpPr txBox="1">
            <a:spLocks noChangeArrowheads="1"/>
          </p:cNvSpPr>
          <p:nvPr/>
        </p:nvSpPr>
        <p:spPr bwMode="auto">
          <a:xfrm>
            <a:off x="714375" y="1857375"/>
            <a:ext cx="3500438" cy="36702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ts val="2900"/>
              </a:lnSpc>
              <a:spcBef>
                <a:spcPts val="1800"/>
              </a:spcBef>
            </a:pPr>
            <a:r>
              <a:rPr lang="es-MX" dirty="0">
                <a:latin typeface="ZapfHumnst BT"/>
              </a:rPr>
              <a:t>En estas redes cada persona puede comunicarse con una o más personas;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no hay una división fija de clientes y servidores</a:t>
            </a:r>
            <a:r>
              <a:rPr lang="es-MX" dirty="0">
                <a:latin typeface="ZapfHumnst BT"/>
              </a:rPr>
              <a:t>.</a:t>
            </a:r>
          </a:p>
          <a:p>
            <a:pPr>
              <a:lnSpc>
                <a:spcPts val="2900"/>
              </a:lnSpc>
              <a:spcBef>
                <a:spcPts val="1800"/>
              </a:spcBef>
            </a:pPr>
            <a:r>
              <a:rPr lang="es-MX" dirty="0">
                <a:latin typeface="ZapfHumnst BT"/>
              </a:rPr>
              <a:t>Ejemplo </a:t>
            </a:r>
            <a:r>
              <a:rPr lang="es-MX" b="1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Napster</a:t>
            </a:r>
            <a:r>
              <a:rPr lang="es-MX" dirty="0">
                <a:latin typeface="ZapfHumnst BT"/>
              </a:rPr>
              <a:t> :Los miembros registraban la música que tenían en sus discos duros. Si alguien buscaba una canción, verificaba la base de datos e iba a obtenerla.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400" y="2030412"/>
            <a:ext cx="4102100" cy="3797300"/>
          </a:xfrm>
          <a:prstGeom prst="rect">
            <a:avLst/>
          </a:prstGeom>
        </p:spPr>
      </p:pic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144016" y="197768"/>
            <a:ext cx="8964488" cy="150304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000"/>
              </a:lnSpc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3. Redes peer to peer</a:t>
            </a:r>
          </a:p>
          <a:p>
            <a:pPr>
              <a:lnSpc>
                <a:spcPts val="4000"/>
              </a:lnSpc>
              <a:defRPr/>
            </a:pPr>
            <a:r>
              <a:rPr lang="es-MX" sz="2400" b="1" dirty="0">
                <a:solidFill>
                  <a:schemeClr val="accent3">
                    <a:lumMod val="75000"/>
                  </a:schemeClr>
                </a:solidFill>
              </a:rPr>
              <a:t>(Redes de igual a igual)</a:t>
            </a:r>
            <a:endParaRPr lang="es-ES_tradnl" sz="3200" b="1" dirty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9889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7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16"/>
          <p:cNvSpPr>
            <a:spLocks noChangeArrowheads="1"/>
          </p:cNvSpPr>
          <p:nvPr/>
        </p:nvSpPr>
        <p:spPr bwMode="auto">
          <a:xfrm>
            <a:off x="611560" y="1988840"/>
            <a:ext cx="7837487" cy="2469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285750" indent="-285750" algn="just">
              <a:lnSpc>
                <a:spcPct val="150000"/>
              </a:lnSpc>
              <a:spcBef>
                <a:spcPts val="1200"/>
              </a:spcBef>
              <a:buFont typeface="Arial" pitchFamily="34" charset="0"/>
              <a:buChar char="•"/>
              <a:defRPr/>
            </a:pPr>
            <a:r>
              <a:rPr lang="es-MX" sz="1600" dirty="0">
                <a:latin typeface="ZapfHumnst BT"/>
              </a:rPr>
              <a:t>Es un protocolo que sustenta  el intercambio de archivos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peer-</a:t>
            </a: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to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-peer</a:t>
            </a:r>
            <a:r>
              <a:rPr lang="es-MX" sz="1600" dirty="0">
                <a:latin typeface="ZapfHumnst BT"/>
              </a:rPr>
              <a:t> y se utiliza para la distribución de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archivos de gran tamaño </a:t>
            </a:r>
            <a:r>
              <a:rPr lang="es-MX" sz="1600" dirty="0">
                <a:latin typeface="ZapfHumnst BT"/>
              </a:rPr>
              <a:t>a través de Internet. </a:t>
            </a:r>
          </a:p>
          <a:p>
            <a:pPr marL="285750" indent="-285750" algn="just">
              <a:lnSpc>
                <a:spcPct val="150000"/>
              </a:lnSpc>
              <a:spcBef>
                <a:spcPts val="1200"/>
              </a:spcBef>
              <a:buFont typeface="Arial" pitchFamily="34" charset="0"/>
              <a:buChar char="•"/>
              <a:defRPr/>
            </a:pPr>
            <a:r>
              <a:rPr lang="es-ES" sz="1600" dirty="0">
                <a:latin typeface="ZapfHumnst BT"/>
              </a:rPr>
              <a:t>Se utiliza para </a:t>
            </a: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reducir el impacto en el servidor y la red de distribución de archivos grandes</a:t>
            </a:r>
            <a:r>
              <a:rPr lang="es-ES" sz="1600" dirty="0">
                <a:latin typeface="ZapfHumnst BT"/>
              </a:rPr>
              <a:t>. En lugar de descargar un archivo desde un servidor de origen único, el protocolo permite unirse a un "enjambre" de usuarios para descargar y cargar el uno del otro al mismo tiempo. </a:t>
            </a:r>
            <a:endParaRPr lang="es-MX" sz="1600" dirty="0">
              <a:latin typeface="ZapfHumnst BT"/>
            </a:endParaRPr>
          </a:p>
        </p:txBody>
      </p:sp>
      <p:sp>
        <p:nvSpPr>
          <p:cNvPr id="14341" name="12 CuadroTexto"/>
          <p:cNvSpPr txBox="1">
            <a:spLocks noChangeArrowheads="1"/>
          </p:cNvSpPr>
          <p:nvPr/>
        </p:nvSpPr>
        <p:spPr bwMode="auto">
          <a:xfrm>
            <a:off x="648072" y="1412776"/>
            <a:ext cx="3500438" cy="4238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ts val="2900"/>
              </a:lnSpc>
            </a:pPr>
            <a:r>
              <a:rPr lang="es-MX" sz="1800" b="1" dirty="0" err="1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BitTorrent</a:t>
            </a:r>
            <a:r>
              <a:rPr lang="es-MX" sz="18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: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144016" y="197768"/>
            <a:ext cx="8604448" cy="150304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000"/>
              </a:lnSpc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3. Redes peer to peer</a:t>
            </a:r>
          </a:p>
          <a:p>
            <a:pPr>
              <a:lnSpc>
                <a:spcPts val="4000"/>
              </a:lnSpc>
              <a:defRPr/>
            </a:pPr>
            <a:r>
              <a:rPr lang="es-MX" sz="2400" b="1" dirty="0">
                <a:solidFill>
                  <a:schemeClr val="accent3">
                    <a:lumMod val="75000"/>
                  </a:schemeClr>
                </a:solidFill>
              </a:rPr>
              <a:t>(Redes de igual a igual)</a:t>
            </a:r>
            <a:endParaRPr lang="es-ES_tradnl" sz="3200" b="1" dirty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4250876"/>
            <a:ext cx="2690647" cy="2274468"/>
          </a:xfrm>
          <a:prstGeom prst="rect">
            <a:avLst/>
          </a:prstGeom>
        </p:spPr>
      </p:pic>
      <p:sp>
        <p:nvSpPr>
          <p:cNvPr id="9" name="Rectangle 16"/>
          <p:cNvSpPr>
            <a:spLocks noChangeArrowheads="1"/>
          </p:cNvSpPr>
          <p:nvPr/>
        </p:nvSpPr>
        <p:spPr bwMode="auto">
          <a:xfrm>
            <a:off x="611560" y="4437112"/>
            <a:ext cx="4704631" cy="199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285750" indent="-285750" algn="just">
              <a:lnSpc>
                <a:spcPct val="150000"/>
              </a:lnSpc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es-MX" sz="1600" dirty="0">
                <a:latin typeface="ZapfHumnst BT"/>
              </a:rPr>
              <a:t>En cualquier instante de tiempo BitTorrent tiene, en promedio, más usuarios activos que YouTube y Facebook juntos.  El protocolo BitTorrent mueve hasta el 40% del tráfico mundial de Internet diariamente.</a:t>
            </a:r>
            <a:endParaRPr lang="es-ES" sz="1600" dirty="0">
              <a:latin typeface="ZapfHumnst BT"/>
            </a:endParaRPr>
          </a:p>
        </p:txBody>
      </p:sp>
    </p:spTree>
    <p:extLst>
      <p:ext uri="{BB962C8B-B14F-4D97-AF65-F5344CB8AC3E}">
        <p14:creationId xmlns:p14="http://schemas.microsoft.com/office/powerpoint/2010/main" val="3549391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0" grpId="0"/>
      <p:bldP spid="14341" grpId="0"/>
      <p:bldP spid="9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144016" y="116632"/>
            <a:ext cx="8604448" cy="150304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000"/>
              </a:lnSpc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Cliente Servidor vs Peer to Peer</a:t>
            </a:r>
          </a:p>
          <a:p>
            <a:pPr>
              <a:lnSpc>
                <a:spcPts val="4000"/>
              </a:lnSpc>
              <a:defRPr/>
            </a:pPr>
            <a:r>
              <a:rPr lang="es-MX" sz="2400" b="1" dirty="0">
                <a:solidFill>
                  <a:schemeClr val="accent3">
                    <a:lumMod val="75000"/>
                  </a:schemeClr>
                </a:solidFill>
              </a:rPr>
              <a:t>(Diferencias)</a:t>
            </a:r>
            <a:endParaRPr lang="es-ES_tradnl" sz="3200" b="1" dirty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628346"/>
            <a:ext cx="7619047" cy="5079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900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1489473"/>
            <a:ext cx="3558854" cy="2299567"/>
          </a:xfrm>
          <a:prstGeom prst="rect">
            <a:avLst/>
          </a:prstGeom>
        </p:spPr>
      </p:pic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2699792" y="644517"/>
            <a:ext cx="5013087" cy="6217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lnSpc>
                <a:spcPct val="200000"/>
              </a:lnSpc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Cables UTP, coaxial y fibra óptica </a:t>
            </a:r>
            <a:endParaRPr lang="es-MX" sz="2000" dirty="0">
              <a:solidFill>
                <a:schemeClr val="accent6">
                  <a:lumMod val="75000"/>
                </a:schemeClr>
              </a:solidFill>
              <a:latin typeface="+mn-lt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114" y="3100449"/>
            <a:ext cx="3411855" cy="1130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9109" y="3789040"/>
            <a:ext cx="3474452" cy="2493884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D60A3AE0-F029-4261-A37A-7BC4726BC5FD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-76835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Medios de comunicación que utilizan líneas físicas</a:t>
            </a:r>
          </a:p>
        </p:txBody>
      </p:sp>
    </p:spTree>
    <p:extLst>
      <p:ext uri="{BB962C8B-B14F-4D97-AF65-F5344CB8AC3E}">
        <p14:creationId xmlns:p14="http://schemas.microsoft.com/office/powerpoint/2010/main" val="2665916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4044" y="2431705"/>
            <a:ext cx="2563614" cy="1656489"/>
          </a:xfrm>
          <a:prstGeom prst="rect">
            <a:avLst/>
          </a:prstGeom>
        </p:spPr>
      </p:pic>
      <p:sp>
        <p:nvSpPr>
          <p:cNvPr id="12291" name="Text Box 5"/>
          <p:cNvSpPr txBox="1">
            <a:spLocks noChangeArrowheads="1"/>
          </p:cNvSpPr>
          <p:nvPr/>
        </p:nvSpPr>
        <p:spPr bwMode="auto">
          <a:xfrm>
            <a:off x="1400874" y="825601"/>
            <a:ext cx="6286500" cy="560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200000"/>
              </a:lnSpc>
              <a:spcBef>
                <a:spcPct val="50000"/>
              </a:spcBef>
            </a:pP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Par trenzado no blindado </a:t>
            </a: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(UTP - </a:t>
            </a:r>
            <a:r>
              <a:rPr lang="es-MX" sz="180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Unshielded</a:t>
            </a: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sz="180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Twisted</a:t>
            </a: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sz="180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Pair</a:t>
            </a: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)</a:t>
            </a:r>
          </a:p>
        </p:txBody>
      </p:sp>
      <p:sp>
        <p:nvSpPr>
          <p:cNvPr id="12293" name="10 CuadroTexto"/>
          <p:cNvSpPr txBox="1">
            <a:spLocks noChangeArrowheads="1"/>
          </p:cNvSpPr>
          <p:nvPr/>
        </p:nvSpPr>
        <p:spPr bwMode="auto">
          <a:xfrm>
            <a:off x="711601" y="1467444"/>
            <a:ext cx="7858125" cy="786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7800" indent="-1778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indent="0" algn="ctr" eaLnBrk="1" hangingPunct="1">
              <a:lnSpc>
                <a:spcPct val="150000"/>
              </a:lnSpc>
            </a:pPr>
            <a:r>
              <a:rPr lang="es-ES_tradnl" sz="16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Consiste de dos alambres de cobre aislados con un recubrimiento plástico, que se entrelazan en forma helicoidal. </a:t>
            </a:r>
            <a:endParaRPr lang="es-MX" sz="16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2294" name="11 CuadroTexto"/>
          <p:cNvSpPr txBox="1">
            <a:spLocks noChangeArrowheads="1"/>
          </p:cNvSpPr>
          <p:nvPr/>
        </p:nvSpPr>
        <p:spPr bwMode="auto">
          <a:xfrm>
            <a:off x="711600" y="2446637"/>
            <a:ext cx="7858125" cy="417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7800" indent="-1778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  <a:buClr>
                <a:schemeClr val="tx1"/>
              </a:buClr>
              <a:buFont typeface="Arial" pitchFamily="34" charset="0"/>
              <a:buChar char="•"/>
            </a:pP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 sido usado por años en las </a:t>
            </a: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líneas telefónicas</a:t>
            </a: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s-MX" sz="16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295" name="12 CuadroTexto"/>
          <p:cNvSpPr txBox="1">
            <a:spLocks noChangeArrowheads="1"/>
          </p:cNvSpPr>
          <p:nvPr/>
        </p:nvSpPr>
        <p:spPr bwMode="auto">
          <a:xfrm>
            <a:off x="764752" y="5778154"/>
            <a:ext cx="7932473" cy="373628"/>
          </a:xfrm>
          <a:prstGeom prst="rect">
            <a:avLst/>
          </a:prstGeom>
          <a:noFill/>
          <a:ln w="9525">
            <a:solidFill>
              <a:schemeClr val="bg2">
                <a:lumMod val="2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marL="177800" indent="-1778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indent="0" eaLnBrk="1" hangingPunct="1">
              <a:lnSpc>
                <a:spcPts val="2500"/>
              </a:lnSpc>
            </a:pPr>
            <a:r>
              <a:rPr lang="es-ES" sz="14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La</a:t>
            </a:r>
            <a:r>
              <a:rPr lang="es-ES" sz="14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U </a:t>
            </a:r>
            <a:r>
              <a:rPr lang="es-ES" sz="14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de UTP significa</a:t>
            </a:r>
            <a:r>
              <a:rPr lang="es-ES" sz="14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'sin blindaje‘</a:t>
            </a:r>
            <a:r>
              <a:rPr lang="es-ES" sz="14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, por lo que no incorpora ninguna malla metálica que lo rodee. </a:t>
            </a:r>
          </a:p>
        </p:txBody>
      </p:sp>
      <p:sp>
        <p:nvSpPr>
          <p:cNvPr id="12296" name="13 CuadroTexto"/>
          <p:cNvSpPr txBox="1">
            <a:spLocks noChangeArrowheads="1"/>
          </p:cNvSpPr>
          <p:nvPr/>
        </p:nvSpPr>
        <p:spPr bwMode="auto">
          <a:xfrm>
            <a:off x="1037980" y="4158820"/>
            <a:ext cx="7143750" cy="417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Times New Roman" pitchFamily="18" charset="0"/>
              </a:rPr>
              <a:t>Ventajas: 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Times New Roman" pitchFamily="18" charset="0"/>
              </a:rPr>
              <a:t>El cable es más económico, flexible, delgado y fácil de instalar.</a:t>
            </a:r>
            <a:endParaRPr lang="es-MX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1" name="11 CuadroTexto"/>
          <p:cNvSpPr txBox="1">
            <a:spLocks noChangeArrowheads="1"/>
          </p:cNvSpPr>
          <p:nvPr/>
        </p:nvSpPr>
        <p:spPr bwMode="auto">
          <a:xfrm>
            <a:off x="711600" y="2956225"/>
            <a:ext cx="7858125" cy="417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7800" indent="-1778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  <a:buClr>
                <a:schemeClr val="tx1"/>
              </a:buClr>
              <a:buFont typeface="Arial" pitchFamily="34" charset="0"/>
              <a:buChar char="•"/>
            </a:pP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 el más popular para la implementación de </a:t>
            </a: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redes</a:t>
            </a: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s-MX" sz="16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13 CuadroTexto"/>
          <p:cNvSpPr txBox="1">
            <a:spLocks noChangeArrowheads="1"/>
          </p:cNvSpPr>
          <p:nvPr/>
        </p:nvSpPr>
        <p:spPr bwMode="auto">
          <a:xfrm>
            <a:off x="1037980" y="4670031"/>
            <a:ext cx="7143750" cy="786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Times New Roman" pitchFamily="18" charset="0"/>
              </a:rPr>
              <a:t>Desventajas: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Times New Roman" pitchFamily="18" charset="0"/>
              </a:rPr>
              <a:t>Presenta menor protección frente a interferencias electromagnéticas</a:t>
            </a:r>
            <a:endParaRPr lang="es-MX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4" name="11 CuadroTexto"/>
          <p:cNvSpPr txBox="1">
            <a:spLocks noChangeArrowheads="1"/>
          </p:cNvSpPr>
          <p:nvPr/>
        </p:nvSpPr>
        <p:spPr bwMode="auto">
          <a:xfrm>
            <a:off x="680794" y="3468541"/>
            <a:ext cx="5112568" cy="417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7800" indent="-1778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  <a:buClr>
                <a:schemeClr val="tx1"/>
              </a:buClr>
              <a:buFont typeface="Arial" pitchFamily="34" charset="0"/>
              <a:buChar char="•"/>
            </a:pP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limita a un tendido recomendado de </a:t>
            </a: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100 metros</a:t>
            </a: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s-MX" sz="16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>
          <a:xfrm>
            <a:off x="89756" y="-76835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Medios de comunicación que utilizan líneas físicas</a:t>
            </a:r>
          </a:p>
        </p:txBody>
      </p:sp>
    </p:spTree>
    <p:extLst>
      <p:ext uri="{BB962C8B-B14F-4D97-AF65-F5344CB8AC3E}">
        <p14:creationId xmlns:p14="http://schemas.microsoft.com/office/powerpoint/2010/main" val="925001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1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12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12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/>
      <p:bldP spid="12293" grpId="0"/>
      <p:bldP spid="12294" grpId="0"/>
      <p:bldP spid="12295" grpId="0" animBg="1"/>
      <p:bldP spid="12296" grpId="0"/>
      <p:bldP spid="11" grpId="0"/>
      <p:bldP spid="12" grpId="0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683568" y="980728"/>
            <a:ext cx="8044942" cy="742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s-MX" sz="15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Los cables de par trenzado están divididos en categorías, y estas representan las características del cable y el ancho de banda que pueden llegar a alcanzar. </a:t>
            </a:r>
            <a:endParaRPr lang="es-MX" sz="1600" dirty="0">
              <a:latin typeface="ZapfHumnst BT"/>
            </a:endParaRPr>
          </a:p>
        </p:txBody>
      </p:sp>
      <p:sp>
        <p:nvSpPr>
          <p:cNvPr id="16" name="CuadroTexto 15"/>
          <p:cNvSpPr txBox="1"/>
          <p:nvPr/>
        </p:nvSpPr>
        <p:spPr>
          <a:xfrm>
            <a:off x="683568" y="5949280"/>
            <a:ext cx="8188959" cy="698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1400" dirty="0">
                <a:solidFill>
                  <a:schemeClr val="bg2">
                    <a:lumMod val="10000"/>
                  </a:schemeClr>
                </a:solidFill>
                <a:latin typeface="ZapfHumnst BT"/>
              </a:rPr>
              <a:t>El </a:t>
            </a:r>
            <a:r>
              <a:rPr lang="es-MX" sz="1400" b="1" dirty="0">
                <a:solidFill>
                  <a:schemeClr val="bg2">
                    <a:lumMod val="10000"/>
                  </a:schemeClr>
                </a:solidFill>
                <a:latin typeface="ZapfHumnst BT"/>
              </a:rPr>
              <a:t>ancho de banda</a:t>
            </a:r>
            <a:r>
              <a:rPr lang="es-MX" sz="1400" dirty="0">
                <a:solidFill>
                  <a:schemeClr val="bg2">
                    <a:lumMod val="10000"/>
                  </a:schemeClr>
                </a:solidFill>
                <a:latin typeface="ZapfHumnst BT"/>
              </a:rPr>
              <a:t> es la longitud, medida en </a:t>
            </a:r>
            <a:r>
              <a:rPr lang="es-MX" sz="1400" dirty="0">
                <a:solidFill>
                  <a:schemeClr val="bg2">
                    <a:lumMod val="10000"/>
                  </a:schemeClr>
                </a:solidFill>
                <a:latin typeface="ZapfHumnst BT"/>
                <a:hlinkClick r:id="rId3" tooltip="Hz"/>
              </a:rPr>
              <a:t>Hz</a:t>
            </a:r>
            <a:r>
              <a:rPr lang="es-MX" sz="1400" dirty="0">
                <a:solidFill>
                  <a:schemeClr val="bg2">
                    <a:lumMod val="10000"/>
                  </a:schemeClr>
                </a:solidFill>
                <a:latin typeface="ZapfHumnst BT"/>
              </a:rPr>
              <a:t>, del rango de frecuencias en el que se concentra la mayor parte de la potencia de la señal.</a:t>
            </a:r>
            <a:endParaRPr lang="es-MX" sz="1500" dirty="0">
              <a:solidFill>
                <a:schemeClr val="bg2">
                  <a:lumMod val="10000"/>
                </a:schemeClr>
              </a:solidFill>
              <a:latin typeface="ZapfHumnst BT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428750" y="210003"/>
            <a:ext cx="6286500" cy="560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200000"/>
              </a:lnSpc>
              <a:spcBef>
                <a:spcPct val="50000"/>
              </a:spcBef>
            </a:pP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Par trenzado no blindado </a:t>
            </a: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(UTP - </a:t>
            </a:r>
            <a:r>
              <a:rPr lang="es-MX" sz="180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Unshielded</a:t>
            </a: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sz="180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Twisted</a:t>
            </a: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sz="180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Pair</a:t>
            </a: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)</a:t>
            </a:r>
          </a:p>
        </p:txBody>
      </p:sp>
      <p:sp>
        <p:nvSpPr>
          <p:cNvPr id="10" name="CuadroTexto 9"/>
          <p:cNvSpPr txBox="1"/>
          <p:nvPr/>
        </p:nvSpPr>
        <p:spPr>
          <a:xfrm>
            <a:off x="703521" y="1736079"/>
            <a:ext cx="8044942" cy="395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1500" dirty="0">
                <a:latin typeface="ZapfHumnst BT"/>
              </a:rPr>
              <a:t>Los cables Ethernet, son UTP principalmente categoría 5 o 6.</a:t>
            </a:r>
            <a:endParaRPr lang="es-MX" sz="1600" dirty="0">
              <a:latin typeface="ZapfHumnst BT"/>
            </a:endParaRPr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40DAF87C-4815-4910-B198-325B27462147}"/>
              </a:ext>
            </a:extLst>
          </p:cNvPr>
          <p:cNvGraphicFramePr>
            <a:graphicFrameLocks noGrp="1"/>
          </p:cNvGraphicFramePr>
          <p:nvPr/>
        </p:nvGraphicFramePr>
        <p:xfrm>
          <a:off x="1095662" y="2135652"/>
          <a:ext cx="7364770" cy="37368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2912">
                  <a:extLst>
                    <a:ext uri="{9D8B030D-6E8A-4147-A177-3AD203B41FA5}">
                      <a16:colId xmlns:a16="http://schemas.microsoft.com/office/drawing/2014/main" val="473241102"/>
                    </a:ext>
                  </a:extLst>
                </a:gridCol>
                <a:gridCol w="3941658">
                  <a:extLst>
                    <a:ext uri="{9D8B030D-6E8A-4147-A177-3AD203B41FA5}">
                      <a16:colId xmlns:a16="http://schemas.microsoft.com/office/drawing/2014/main" val="3601927037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2218797259"/>
                    </a:ext>
                  </a:extLst>
                </a:gridCol>
              </a:tblGrid>
              <a:tr h="213228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Tipo</a:t>
                      </a:r>
                      <a:endParaRPr lang="es-MX" sz="16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Uso y velocidad</a:t>
                      </a:r>
                      <a:endParaRPr lang="es-MX" sz="16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Ancho de banda</a:t>
                      </a:r>
                      <a:endParaRPr lang="es-MX" sz="16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70149858"/>
                  </a:ext>
                </a:extLst>
              </a:tr>
              <a:tr h="262816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Categoría 1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Voz solamente (cable telefónico)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>
                          <a:effectLst/>
                        </a:rPr>
                        <a:t>-</a:t>
                      </a:r>
                      <a:endParaRPr lang="es-MX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94540024"/>
                  </a:ext>
                </a:extLst>
              </a:tr>
              <a:tr h="312404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>
                          <a:effectLst/>
                        </a:rPr>
                        <a:t>Categoría 2</a:t>
                      </a:r>
                      <a:endParaRPr lang="es-MX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Datos hasta 4 Mbps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>
                          <a:effectLst/>
                        </a:rPr>
                        <a:t>-</a:t>
                      </a:r>
                      <a:endParaRPr lang="es-MX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19804961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Categoría 3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Datos hasta 10 Mbps (Ethernet)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16 </a:t>
                      </a:r>
                      <a:r>
                        <a:rPr lang="es-MX" sz="1600" u="none" strike="noStrike" dirty="0" err="1">
                          <a:effectLst/>
                        </a:rPr>
                        <a:t>Mhz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55345389"/>
                  </a:ext>
                </a:extLst>
              </a:tr>
              <a:tr h="265612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>
                          <a:effectLst/>
                        </a:rPr>
                        <a:t>Categoría 4</a:t>
                      </a:r>
                      <a:endParaRPr lang="es-MX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Datos hasta 20 Mbps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20 </a:t>
                      </a:r>
                      <a:r>
                        <a:rPr lang="es-MX" sz="1600" u="none" strike="noStrike" dirty="0" err="1">
                          <a:effectLst/>
                        </a:rPr>
                        <a:t>Mhz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19542576"/>
                  </a:ext>
                </a:extLst>
              </a:tr>
              <a:tr h="315200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Categoría 5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Datos hasta 100 Mbps (</a:t>
                      </a:r>
                      <a:r>
                        <a:rPr lang="es-MX" sz="1600" u="none" strike="noStrike" dirty="0" err="1">
                          <a:effectLst/>
                        </a:rPr>
                        <a:t>FastEthernet</a:t>
                      </a:r>
                      <a:r>
                        <a:rPr lang="es-MX" sz="1600" u="none" strike="noStrike" dirty="0">
                          <a:effectLst/>
                        </a:rPr>
                        <a:t>)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100 </a:t>
                      </a:r>
                      <a:r>
                        <a:rPr lang="es-MX" sz="1600" u="none" strike="noStrike" dirty="0" err="1">
                          <a:effectLst/>
                        </a:rPr>
                        <a:t>Mhz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73622877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>
                          <a:effectLst/>
                        </a:rPr>
                        <a:t>Categoría 5e</a:t>
                      </a:r>
                      <a:endParaRPr lang="es-MX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Datos hasta 1000 Mbps (</a:t>
                      </a:r>
                      <a:r>
                        <a:rPr lang="es-MX" sz="1600" u="none" strike="noStrike" dirty="0" err="1">
                          <a:effectLst/>
                        </a:rPr>
                        <a:t>GigabitEthernet</a:t>
                      </a:r>
                      <a:r>
                        <a:rPr lang="es-MX" sz="1600" u="none" strike="noStrike" dirty="0">
                          <a:effectLst/>
                        </a:rPr>
                        <a:t>)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100 </a:t>
                      </a:r>
                      <a:r>
                        <a:rPr lang="es-MX" sz="1600" u="none" strike="noStrike" dirty="0" err="1">
                          <a:effectLst/>
                        </a:rPr>
                        <a:t>Mhz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77811998"/>
                  </a:ext>
                </a:extLst>
              </a:tr>
              <a:tr h="265612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Categoría 6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Datos hasta 1000 Mbps (</a:t>
                      </a:r>
                      <a:r>
                        <a:rPr lang="es-MX" sz="1600" u="none" strike="noStrike" dirty="0" err="1">
                          <a:effectLst/>
                        </a:rPr>
                        <a:t>GigabitEthernet</a:t>
                      </a:r>
                      <a:r>
                        <a:rPr lang="es-MX" sz="1600" u="none" strike="noStrike" dirty="0">
                          <a:effectLst/>
                        </a:rPr>
                        <a:t>)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250 </a:t>
                      </a:r>
                      <a:r>
                        <a:rPr lang="es-MX" sz="1600" u="none" strike="noStrike" dirty="0" err="1">
                          <a:effectLst/>
                        </a:rPr>
                        <a:t>Mhz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31623616"/>
                  </a:ext>
                </a:extLst>
              </a:tr>
              <a:tr h="315200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Categoría 6a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Datos hasta 10 </a:t>
                      </a:r>
                      <a:r>
                        <a:rPr lang="es-MX" sz="1600" u="none" strike="noStrike" dirty="0" err="1">
                          <a:effectLst/>
                        </a:rPr>
                        <a:t>Gbps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500 </a:t>
                      </a:r>
                      <a:r>
                        <a:rPr lang="es-MX" sz="1600" u="none" strike="noStrike" dirty="0" err="1">
                          <a:effectLst/>
                        </a:rPr>
                        <a:t>Mhz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70935151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Categoría 7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Datos hasta 10 </a:t>
                      </a:r>
                      <a:r>
                        <a:rPr lang="es-MX" sz="1600" u="none" strike="noStrike" dirty="0" err="1">
                          <a:effectLst/>
                        </a:rPr>
                        <a:t>Gbps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600 </a:t>
                      </a:r>
                      <a:r>
                        <a:rPr lang="es-MX" sz="1600" u="none" strike="noStrike" dirty="0" err="1">
                          <a:effectLst/>
                        </a:rPr>
                        <a:t>Mhz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56790393"/>
                  </a:ext>
                </a:extLst>
              </a:tr>
              <a:tr h="220772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Categoría 7a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Datos hasta 10 </a:t>
                      </a:r>
                      <a:r>
                        <a:rPr lang="es-MX" sz="1600" u="none" strike="noStrike" dirty="0" err="1">
                          <a:effectLst/>
                        </a:rPr>
                        <a:t>Gbps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1000 </a:t>
                      </a:r>
                      <a:r>
                        <a:rPr lang="es-MX" sz="1600" u="none" strike="noStrike" dirty="0" err="1">
                          <a:effectLst/>
                        </a:rPr>
                        <a:t>Mhz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34055028"/>
                  </a:ext>
                </a:extLst>
              </a:tr>
              <a:tr h="207770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Categoría 8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Datos hasta 40 Gbps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2000 </a:t>
                      </a:r>
                      <a:r>
                        <a:rPr lang="es-MX" sz="1600" u="none" strike="noStrike" dirty="0" err="1">
                          <a:effectLst/>
                        </a:rPr>
                        <a:t>Mhz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57095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9944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6" grpId="0"/>
      <p:bldP spid="7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8" name="18 CuadroTexto"/>
          <p:cNvSpPr txBox="1">
            <a:spLocks noChangeArrowheads="1"/>
          </p:cNvSpPr>
          <p:nvPr/>
        </p:nvSpPr>
        <p:spPr bwMode="auto">
          <a:xfrm>
            <a:off x="508071" y="1876704"/>
            <a:ext cx="4531982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85750" indent="-285750" algn="just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16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Son cables de cobre aislados dentro de una cubierta protectora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, lo que permite la inmunidad al ruido al contrario que UTP que no dispone de dicho aislamiento.</a:t>
            </a:r>
          </a:p>
        </p:txBody>
      </p: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500062" y="1063253"/>
            <a:ext cx="8248401" cy="560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200000"/>
              </a:lnSpc>
              <a:spcBef>
                <a:spcPct val="50000"/>
              </a:spcBef>
            </a:pP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Par trenzado blindado </a:t>
            </a: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(STP - </a:t>
            </a:r>
            <a:r>
              <a:rPr lang="es-MX" sz="180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Shielded</a:t>
            </a: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sz="180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Twisted</a:t>
            </a: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sz="180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Pair</a:t>
            </a: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)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2045621"/>
            <a:ext cx="3101883" cy="3024336"/>
          </a:xfrm>
          <a:prstGeom prst="rect">
            <a:avLst/>
          </a:prstGeom>
        </p:spPr>
      </p:pic>
      <p:sp>
        <p:nvSpPr>
          <p:cNvPr id="18" name="13 CuadroTexto"/>
          <p:cNvSpPr txBox="1">
            <a:spLocks noChangeArrowheads="1"/>
          </p:cNvSpPr>
          <p:nvPr/>
        </p:nvSpPr>
        <p:spPr bwMode="auto">
          <a:xfrm>
            <a:off x="608484" y="4562760"/>
            <a:ext cx="5550768" cy="8802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Times New Roman" pitchFamily="18" charset="0"/>
              </a:rPr>
              <a:t>Ventajas: 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inherit"/>
              </a:rPr>
              <a:t>Se utilizan para conexiones de alta velocidad.</a:t>
            </a:r>
            <a:endParaRPr lang="es-MX" sz="16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</a:endParaRPr>
          </a:p>
          <a:p>
            <a:pPr algn="just" eaLnBrk="1" hangingPunct="1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Times New Roman" pitchFamily="18" charset="0"/>
              </a:rPr>
              <a:t>.</a:t>
            </a:r>
            <a:endParaRPr lang="es-MX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9" name="13 CuadroTexto"/>
          <p:cNvSpPr txBox="1">
            <a:spLocks noChangeArrowheads="1"/>
          </p:cNvSpPr>
          <p:nvPr/>
        </p:nvSpPr>
        <p:spPr bwMode="auto">
          <a:xfrm>
            <a:off x="639283" y="5199583"/>
            <a:ext cx="8109179" cy="416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Times New Roman" pitchFamily="18" charset="0"/>
              </a:rPr>
              <a:t>Desventajas: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inherit"/>
              </a:rPr>
              <a:t>Es mas caro, mas pesado y su flexibilidad es mas reducida que el UTP. </a:t>
            </a:r>
            <a:endParaRPr lang="es-MX" sz="16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9" name="18 CuadroTexto"/>
          <p:cNvSpPr txBox="1">
            <a:spLocks noChangeArrowheads="1"/>
          </p:cNvSpPr>
          <p:nvPr/>
        </p:nvSpPr>
        <p:spPr bwMode="auto">
          <a:xfrm>
            <a:off x="500062" y="3395726"/>
            <a:ext cx="4531982" cy="785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85750" indent="-285750" algn="just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La longitud máxima de los cables de par trenzado están limitados a 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90 metros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.</a:t>
            </a: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7A9D05A7-EFFA-49E7-B45A-240FEC7C13CE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-76835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Medios de comunicación que utilizan líneas físicas</a:t>
            </a:r>
          </a:p>
        </p:txBody>
      </p:sp>
    </p:spTree>
    <p:extLst>
      <p:ext uri="{BB962C8B-B14F-4D97-AF65-F5344CB8AC3E}">
        <p14:creationId xmlns:p14="http://schemas.microsoft.com/office/powerpoint/2010/main" val="2439996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2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8" grpId="0"/>
      <p:bldP spid="13" grpId="0"/>
      <p:bldP spid="18" grpId="0"/>
      <p:bldP spid="19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8 CuadroTexto"/>
          <p:cNvSpPr txBox="1">
            <a:spLocks noChangeArrowheads="1"/>
          </p:cNvSpPr>
          <p:nvPr/>
        </p:nvSpPr>
        <p:spPr bwMode="auto">
          <a:xfrm>
            <a:off x="642938" y="1340768"/>
            <a:ext cx="7858125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s-ES_tradnl" sz="16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Consta de un alambre de cobre duro en su parte central rodeado por un material aislante. Este material aislante está rodeado por una malla metálica que a su vez está cubierta por una capa de plástico protectora.</a:t>
            </a:r>
            <a:endParaRPr lang="es-MX" sz="16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642938" y="764704"/>
            <a:ext cx="630532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200000"/>
              </a:lnSpc>
              <a:spcBef>
                <a:spcPct val="50000"/>
              </a:spcBef>
            </a:pP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Cable coaxial</a:t>
            </a:r>
          </a:p>
        </p:txBody>
      </p:sp>
      <p:pic>
        <p:nvPicPr>
          <p:cNvPr id="717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25" y="5021535"/>
            <a:ext cx="4972050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14 CuadroTexto"/>
          <p:cNvSpPr txBox="1">
            <a:spLocks noChangeArrowheads="1"/>
          </p:cNvSpPr>
          <p:nvPr/>
        </p:nvSpPr>
        <p:spPr bwMode="auto">
          <a:xfrm>
            <a:off x="642938" y="3447405"/>
            <a:ext cx="7929562" cy="701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ts val="25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Monotype Sorts"/>
              <a:buChar char="o"/>
            </a:pP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Es más caro que el par trenzado, pero puede transmitir una gran cantidad de datos más rápido que el par trenzado y no sufre interferencias eléctricas.</a:t>
            </a:r>
            <a:endParaRPr lang="es-MX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642938" y="4267838"/>
            <a:ext cx="7929562" cy="38529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 algn="just" eaLnBrk="0" hangingPunct="0">
              <a:lnSpc>
                <a:spcPts val="25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Monotype Sorts"/>
              <a:buChar char="o"/>
              <a:defRPr/>
            </a:pP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Es un cable muy popular en la </a:t>
            </a: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industria de la televisión por cable. </a:t>
            </a:r>
            <a:endParaRPr lang="es-MX" sz="1600" b="1" dirty="0">
              <a:solidFill>
                <a:schemeClr val="bg2">
                  <a:lumMod val="25000"/>
                </a:schemeClr>
              </a:solidFill>
              <a:latin typeface="ZapfHumnst BT"/>
            </a:endParaRPr>
          </a:p>
        </p:txBody>
      </p:sp>
      <p:sp>
        <p:nvSpPr>
          <p:cNvPr id="8" name="7 CuadroTexto"/>
          <p:cNvSpPr txBox="1">
            <a:spLocks noChangeArrowheads="1"/>
          </p:cNvSpPr>
          <p:nvPr/>
        </p:nvSpPr>
        <p:spPr bwMode="auto">
          <a:xfrm>
            <a:off x="642938" y="2688555"/>
            <a:ext cx="7929562" cy="701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ts val="25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Char char="o"/>
            </a:pP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La primera generación de redes utilizaban cable coaxial y se sigue usando para </a:t>
            </a: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tendidos mayores de 100 metros</a:t>
            </a: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.</a:t>
            </a:r>
            <a:endParaRPr lang="es-MX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5FA61F0A-8B1A-4E77-ADEB-9B2141381D01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-76835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Medios de comunicación que utilizan líneas físicas</a:t>
            </a:r>
          </a:p>
        </p:txBody>
      </p:sp>
    </p:spTree>
    <p:extLst>
      <p:ext uri="{BB962C8B-B14F-4D97-AF65-F5344CB8AC3E}">
        <p14:creationId xmlns:p14="http://schemas.microsoft.com/office/powerpoint/2010/main" val="1121453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3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/>
      <p:bldP spid="14" grpId="0"/>
      <p:bldP spid="15" grpId="0"/>
      <p:bldP spid="7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8 CuadroTexto"/>
          <p:cNvSpPr txBox="1">
            <a:spLocks noChangeArrowheads="1"/>
          </p:cNvSpPr>
          <p:nvPr/>
        </p:nvSpPr>
        <p:spPr bwMode="auto">
          <a:xfrm>
            <a:off x="785813" y="1700213"/>
            <a:ext cx="771525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s-MX" sz="16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Están formadas de cientos a miles de hebras de fibras de vidrio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que son tan delgadas como un cabello humano.</a:t>
            </a:r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785813" y="926108"/>
            <a:ext cx="6286500" cy="560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200000"/>
              </a:lnSpc>
              <a:spcBef>
                <a:spcPct val="50000"/>
              </a:spcBef>
            </a:pP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Fibra óptica</a:t>
            </a:r>
          </a:p>
        </p:txBody>
      </p:sp>
      <p:sp>
        <p:nvSpPr>
          <p:cNvPr id="14341" name="6 CuadroTexto"/>
          <p:cNvSpPr txBox="1">
            <a:spLocks noChangeArrowheads="1"/>
          </p:cNvSpPr>
          <p:nvPr/>
        </p:nvSpPr>
        <p:spPr bwMode="auto">
          <a:xfrm>
            <a:off x="571500" y="3571875"/>
            <a:ext cx="6072188" cy="701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ts val="25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Char char="o"/>
            </a:pP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ZapfHumnst BT"/>
                <a:cs typeface="Times New Roman" pitchFamily="18" charset="0"/>
              </a:rPr>
              <a:t>Como las transmisiones de fibra óptica usan luz, y no voltaje eléctrico, </a:t>
            </a: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ZapfHumnst BT"/>
                <a:cs typeface="Times New Roman" pitchFamily="18" charset="0"/>
              </a:rPr>
              <a:t>no es sujeto a interferencia eléctrica.</a:t>
            </a:r>
            <a:endParaRPr lang="es-MX" sz="1600" dirty="0">
              <a:solidFill>
                <a:schemeClr val="bg2">
                  <a:lumMod val="25000"/>
                </a:schemeClr>
              </a:solidFill>
              <a:latin typeface="ZapfHumnst BT"/>
            </a:endParaRPr>
          </a:p>
        </p:txBody>
      </p:sp>
      <p:pic>
        <p:nvPicPr>
          <p:cNvPr id="8198" name="10 Imagen" descr="fibr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6563" y="3286125"/>
            <a:ext cx="1952625" cy="292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6 CuadroTexto"/>
          <p:cNvSpPr txBox="1">
            <a:spLocks noChangeArrowheads="1"/>
          </p:cNvSpPr>
          <p:nvPr/>
        </p:nvSpPr>
        <p:spPr bwMode="auto">
          <a:xfrm>
            <a:off x="571500" y="4429125"/>
            <a:ext cx="6072188" cy="701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ts val="25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Char char="o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Son recomendables para transmitir grandes cantidades de datos a más velocidad.</a:t>
            </a:r>
            <a:endParaRPr lang="es-MX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" name="7 CuadroTexto"/>
          <p:cNvSpPr txBox="1">
            <a:spLocks noChangeArrowheads="1"/>
          </p:cNvSpPr>
          <p:nvPr/>
        </p:nvSpPr>
        <p:spPr bwMode="auto">
          <a:xfrm>
            <a:off x="571500" y="5262563"/>
            <a:ext cx="6072188" cy="701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ts val="25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Char char="o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La desventaja es que es mucho 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más costoso y más difícil de instalar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.</a:t>
            </a:r>
            <a:endParaRPr lang="es-MX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" name="8 CuadroTexto"/>
          <p:cNvSpPr txBox="1">
            <a:spLocks noChangeArrowheads="1"/>
          </p:cNvSpPr>
          <p:nvPr/>
        </p:nvSpPr>
        <p:spPr bwMode="auto">
          <a:xfrm>
            <a:off x="785813" y="2571750"/>
            <a:ext cx="771525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s-MX" sz="16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Los datos son transformados en pulsos de luz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emitidos por un dispositivo láser y transmitidos a alta velocidad. </a:t>
            </a: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729F8414-A46A-4918-8B36-86142E360542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-76835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Medios de comunicación que utilizan líneas físicas</a:t>
            </a:r>
          </a:p>
        </p:txBody>
      </p:sp>
    </p:spTree>
    <p:extLst>
      <p:ext uri="{BB962C8B-B14F-4D97-AF65-F5344CB8AC3E}">
        <p14:creationId xmlns:p14="http://schemas.microsoft.com/office/powerpoint/2010/main" val="3672730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4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/>
      <p:bldP spid="14" grpId="0"/>
      <p:bldP spid="14341" grpId="0"/>
      <p:bldP spid="7" grpId="0"/>
      <p:bldP spid="8" grpId="0"/>
      <p:bldP spid="9" grpId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</TotalTime>
  <Words>2405</Words>
  <Application>Microsoft Office PowerPoint</Application>
  <PresentationFormat>Presentación en pantalla (4:3)</PresentationFormat>
  <Paragraphs>223</Paragraphs>
  <Slides>36</Slides>
  <Notes>15</Notes>
  <HiddenSlides>0</HiddenSlides>
  <MMClips>0</MMClips>
  <ScaleCrop>false</ScaleCrop>
  <HeadingPairs>
    <vt:vector size="8" baseType="variant">
      <vt:variant>
        <vt:lpstr>Fuentes usadas</vt:lpstr>
      </vt:variant>
      <vt:variant>
        <vt:i4>10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36</vt:i4>
      </vt:variant>
    </vt:vector>
  </HeadingPairs>
  <TitlesOfParts>
    <vt:vector size="48" baseType="lpstr">
      <vt:lpstr>Arial</vt:lpstr>
      <vt:lpstr>Calibri</vt:lpstr>
      <vt:lpstr>Courier New</vt:lpstr>
      <vt:lpstr>Dom Casual</vt:lpstr>
      <vt:lpstr>inherit</vt:lpstr>
      <vt:lpstr>Monotype Sorts</vt:lpstr>
      <vt:lpstr>Times New Roman</vt:lpstr>
      <vt:lpstr>Verdana</vt:lpstr>
      <vt:lpstr>Wingdings</vt:lpstr>
      <vt:lpstr>ZapfHumnst BT</vt:lpstr>
      <vt:lpstr>Tema de Office</vt:lpstr>
      <vt:lpstr>Imagen</vt:lpstr>
      <vt:lpstr>TC 2006B Interconexión de dispositivos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 2022 Interconexión de redes</dc:title>
  <dc:creator>Lizethe Pérez Fuertes</dc:creator>
  <cp:lastModifiedBy>Lizethe Pérez Fuertes</cp:lastModifiedBy>
  <cp:revision>8</cp:revision>
  <dcterms:created xsi:type="dcterms:W3CDTF">2021-02-08T03:07:42Z</dcterms:created>
  <dcterms:modified xsi:type="dcterms:W3CDTF">2022-01-27T22:24:49Z</dcterms:modified>
</cp:coreProperties>
</file>