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85" autoAdjust="0"/>
    <p:restoredTop sz="93250" autoAdjust="0"/>
  </p:normalViewPr>
  <p:slideViewPr>
    <p:cSldViewPr>
      <p:cViewPr varScale="1">
        <p:scale>
          <a:sx n="103" d="100"/>
          <a:sy n="103" d="100"/>
        </p:scale>
        <p:origin x="2124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86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65369B5-2ABA-4A40-A3B9-8424FC0F16DD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5418651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89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22AC70E-C532-4CFB-BD9B-3A77DE835569}" type="slidenum">
              <a:rPr lang="es-MX" sz="1200" smtClean="0"/>
              <a:pPr/>
              <a:t>18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986694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891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FFAF1A9-2E7D-4810-BEDD-6088F0AC9F7A}" type="slidenum">
              <a:rPr lang="es-MX" sz="1200" smtClean="0"/>
              <a:pPr/>
              <a:t>19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2085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994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C880C9-931C-429F-B1ED-B97F59BCFCD0}" type="slidenum">
              <a:rPr lang="es-MX" sz="1200" smtClean="0"/>
              <a:pPr/>
              <a:t>20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67739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096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AD8A53D-64A1-40A4-9C13-84DF518DA5E9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78667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198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A82AD15-1699-4C21-92EE-4950FF9D3F61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62282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301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2EB4E42-FE6B-4D6C-9620-D5EA169D0A81}" type="slidenum">
              <a:rPr lang="es-MX" sz="1200" smtClean="0"/>
              <a:pPr/>
              <a:t>23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883382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403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7ACA61A-B1A0-4463-B552-99A161DD3B88}" type="slidenum">
              <a:rPr lang="es-MX" sz="1200" smtClean="0"/>
              <a:pPr/>
              <a:t>24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12684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506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135A97F-4397-4C81-A213-AC8144878CF5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288613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dirty="0"/>
          </a:p>
        </p:txBody>
      </p:sp>
      <p:sp>
        <p:nvSpPr>
          <p:cNvPr id="4608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A5524C-1F28-48D0-83CA-522F59495A0A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07400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619645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10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586F0BA-FE78-48B9-87B7-DE504CC9932F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5115206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13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B4BEA56-1625-481C-AFBC-6FC060EE8973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64908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74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4892C9-A030-4195-B613-B6F6A3237333}" type="slidenum">
              <a:rPr lang="es-MX" sz="1200" smtClean="0"/>
              <a:pPr/>
              <a:t>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539112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5384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2772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91DC61B-3E21-4573-B018-097FD1A46B55}" type="slidenum">
              <a:rPr lang="es-MX" sz="1200" smtClean="0"/>
              <a:pPr/>
              <a:t>11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7653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9141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379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DD2B6335-468D-4A6D-AAAB-8E8E10A8890A}" type="slidenum">
              <a:rPr lang="es-MX" sz="1200" smtClean="0"/>
              <a:pPr/>
              <a:t>14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7676922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820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B4750A3-9E8B-496F-9E40-3AE58CC200F5}" type="slidenum">
              <a:rPr lang="es-MX" sz="1200" smtClean="0"/>
              <a:pPr/>
              <a:t>15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18450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84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8B1970B-F105-4DBC-BEED-7B0C74F7FDA4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1027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24/01/2022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png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4.png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8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Tipos de señales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22" name="2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126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Amplitud ( A )</a:t>
            </a:r>
            <a:endParaRPr lang="es-MX" sz="2000" dirty="0">
              <a:latin typeface="ZapfHumnst BT"/>
            </a:endParaRPr>
          </a:p>
        </p:txBody>
      </p:sp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27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429500" cy="142875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valor instantáneo de una señal en cualquier momento.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de pico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el valor máximo de la señal en el tiempo. 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 medida en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voltios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1272" name="25 Grupo"/>
          <p:cNvGrpSpPr>
            <a:grpSpLocks/>
          </p:cNvGrpSpPr>
          <p:nvPr/>
        </p:nvGrpSpPr>
        <p:grpSpPr bwMode="auto">
          <a:xfrm>
            <a:off x="1500188" y="3416300"/>
            <a:ext cx="6084887" cy="2870200"/>
            <a:chOff x="1500188" y="3416300"/>
            <a:chExt cx="6084887" cy="2870200"/>
          </a:xfrm>
        </p:grpSpPr>
        <p:sp>
          <p:nvSpPr>
            <p:cNvPr id="11273" name="54 Forma libre"/>
            <p:cNvSpPr>
              <a:spLocks noChangeArrowheads="1"/>
            </p:cNvSpPr>
            <p:nvPr/>
          </p:nvSpPr>
          <p:spPr bwMode="auto">
            <a:xfrm>
              <a:off x="2942074" y="3775893"/>
              <a:ext cx="3192820" cy="1567654"/>
            </a:xfrm>
            <a:custGeom>
              <a:avLst/>
              <a:gdLst>
                <a:gd name="T0" fmla="*/ 0 w 3193143"/>
                <a:gd name="T1" fmla="*/ 784274 h 1567543"/>
                <a:gd name="T2" fmla="*/ 478539 w 3193143"/>
                <a:gd name="T3" fmla="*/ 0 h 1567543"/>
                <a:gd name="T4" fmla="*/ 1044082 w 3193143"/>
                <a:gd name="T5" fmla="*/ 784274 h 1567543"/>
                <a:gd name="T6" fmla="*/ 1580625 w 3193143"/>
                <a:gd name="T7" fmla="*/ 1568542 h 1567543"/>
                <a:gd name="T8" fmla="*/ 2117161 w 3193143"/>
                <a:gd name="T9" fmla="*/ 784274 h 1567543"/>
                <a:gd name="T10" fmla="*/ 2653703 w 3193143"/>
                <a:gd name="T11" fmla="*/ 0 h 1567543"/>
                <a:gd name="T12" fmla="*/ 3190243 w 3193143"/>
                <a:gd name="T13" fmla="*/ 784274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1274" name="56 Conector recto"/>
            <p:cNvCxnSpPr>
              <a:cxnSpLocks noChangeShapeType="1"/>
            </p:cNvCxnSpPr>
            <p:nvPr/>
          </p:nvCxnSpPr>
          <p:spPr bwMode="auto">
            <a:xfrm rot="5400000">
              <a:off x="1727542" y="4630038"/>
              <a:ext cx="242906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5" name="59 Conector recto"/>
            <p:cNvCxnSpPr>
              <a:cxnSpLocks noChangeShapeType="1"/>
            </p:cNvCxnSpPr>
            <p:nvPr/>
          </p:nvCxnSpPr>
          <p:spPr bwMode="auto">
            <a:xfrm>
              <a:off x="2727782" y="377272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6" name="60 Conector recto"/>
            <p:cNvCxnSpPr>
              <a:cxnSpLocks noChangeShapeType="1"/>
            </p:cNvCxnSpPr>
            <p:nvPr/>
          </p:nvCxnSpPr>
          <p:spPr bwMode="auto">
            <a:xfrm>
              <a:off x="2727782" y="4199791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7" name="61 Conector recto"/>
            <p:cNvCxnSpPr>
              <a:cxnSpLocks noChangeShapeType="1"/>
            </p:cNvCxnSpPr>
            <p:nvPr/>
          </p:nvCxnSpPr>
          <p:spPr bwMode="auto">
            <a:xfrm>
              <a:off x="2727782" y="4915810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1278" name="62 Conector recto"/>
            <p:cNvCxnSpPr>
              <a:cxnSpLocks noChangeShapeType="1"/>
            </p:cNvCxnSpPr>
            <p:nvPr/>
          </p:nvCxnSpPr>
          <p:spPr bwMode="auto">
            <a:xfrm>
              <a:off x="2727782" y="5344468"/>
              <a:ext cx="2142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79" name="63 CuadroTexto"/>
            <p:cNvSpPr txBox="1">
              <a:spLocks noChangeArrowheads="1"/>
            </p:cNvSpPr>
            <p:nvPr/>
          </p:nvSpPr>
          <p:spPr bwMode="auto">
            <a:xfrm rot="-5400000">
              <a:off x="1042395" y="4315231"/>
              <a:ext cx="1500302" cy="5847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1280" name="64 CuadroTexto"/>
            <p:cNvSpPr txBox="1">
              <a:spLocks noChangeArrowheads="1"/>
            </p:cNvSpPr>
            <p:nvPr/>
          </p:nvSpPr>
          <p:spPr bwMode="auto">
            <a:xfrm>
              <a:off x="2442059" y="4372786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1281" name="65 CuadroTexto"/>
            <p:cNvSpPr txBox="1">
              <a:spLocks noChangeArrowheads="1"/>
            </p:cNvSpPr>
            <p:nvPr/>
          </p:nvSpPr>
          <p:spPr bwMode="auto">
            <a:xfrm>
              <a:off x="2299197" y="5130139"/>
              <a:ext cx="571446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1282" name="66 CuadroTexto"/>
            <p:cNvSpPr txBox="1">
              <a:spLocks noChangeArrowheads="1"/>
            </p:cNvSpPr>
            <p:nvPr/>
          </p:nvSpPr>
          <p:spPr bwMode="auto">
            <a:xfrm>
              <a:off x="2442059" y="3617692"/>
              <a:ext cx="357154" cy="369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1283" name="67 Abrir llave"/>
            <p:cNvSpPr>
              <a:spLocks/>
            </p:cNvSpPr>
            <p:nvPr/>
          </p:nvSpPr>
          <p:spPr bwMode="auto">
            <a:xfrm>
              <a:off x="2013474" y="3772721"/>
              <a:ext cx="142862" cy="1571747"/>
            </a:xfrm>
            <a:prstGeom prst="leftBrace">
              <a:avLst>
                <a:gd name="adj1" fmla="val 835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1284" name="68 CuadroTexto"/>
            <p:cNvSpPr txBox="1">
              <a:spLocks noChangeArrowheads="1"/>
            </p:cNvSpPr>
            <p:nvPr/>
          </p:nvSpPr>
          <p:spPr bwMode="auto">
            <a:xfrm>
              <a:off x="6585044" y="4415709"/>
              <a:ext cx="1000031" cy="338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1285" name="69 Conector recto"/>
            <p:cNvCxnSpPr>
              <a:cxnSpLocks noChangeShapeType="1"/>
            </p:cNvCxnSpPr>
            <p:nvPr/>
          </p:nvCxnSpPr>
          <p:spPr bwMode="auto">
            <a:xfrm>
              <a:off x="2942074" y="5558798"/>
              <a:ext cx="2142923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286" name="70 CuadroTexto"/>
            <p:cNvSpPr txBox="1">
              <a:spLocks noChangeArrowheads="1"/>
            </p:cNvSpPr>
            <p:nvPr/>
          </p:nvSpPr>
          <p:spPr bwMode="auto">
            <a:xfrm>
              <a:off x="3442090" y="5701684"/>
              <a:ext cx="1357185" cy="5848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cxnSp>
          <p:nvCxnSpPr>
            <p:cNvPr id="11287" name="73 Conector recto"/>
            <p:cNvCxnSpPr>
              <a:cxnSpLocks noChangeShapeType="1"/>
            </p:cNvCxnSpPr>
            <p:nvPr/>
          </p:nvCxnSpPr>
          <p:spPr bwMode="auto">
            <a:xfrm>
              <a:off x="2727782" y="4558595"/>
              <a:ext cx="385726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8629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785813" y="1143000"/>
            <a:ext cx="222885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Periodo ( T )</a:t>
            </a:r>
            <a:endParaRPr lang="es-MX" sz="2000" dirty="0">
              <a:latin typeface="ZapfHumnst BT"/>
            </a:endParaRPr>
          </a:p>
        </p:txBody>
      </p:sp>
      <p:sp>
        <p:nvSpPr>
          <p:cNvPr id="133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31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857250" y="1785938"/>
            <a:ext cx="7143750" cy="142875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Definido como la cantidad de tiempo transcurrido entre dos repeticiones consecutivas de la señal.</a:t>
            </a:r>
          </a:p>
          <a:p>
            <a:pPr marL="342900" indent="-342900" algn="just">
              <a:lnSpc>
                <a:spcPct val="150000"/>
              </a:lnSpc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 la frecuencia 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 = 1/f</a:t>
            </a:r>
          </a:p>
        </p:txBody>
      </p:sp>
      <p:grpSp>
        <p:nvGrpSpPr>
          <p:cNvPr id="13320" name="24 Grupo"/>
          <p:cNvGrpSpPr>
            <a:grpSpLocks/>
          </p:cNvGrpSpPr>
          <p:nvPr/>
        </p:nvGrpSpPr>
        <p:grpSpPr bwMode="auto">
          <a:xfrm>
            <a:off x="1558925" y="3435350"/>
            <a:ext cx="6084888" cy="2636838"/>
            <a:chOff x="1486894" y="3355184"/>
            <a:chExt cx="6085502" cy="2637047"/>
          </a:xfrm>
        </p:grpSpPr>
        <p:sp>
          <p:nvSpPr>
            <p:cNvPr id="13321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3322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3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4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5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326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27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3328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3329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3330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3331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3332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3333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3334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3335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3336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3337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25383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229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928688" y="1071563"/>
            <a:ext cx="2362200" cy="5540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Frecuencia ( f )</a:t>
            </a:r>
            <a:endParaRPr lang="es-MX" sz="2000" dirty="0">
              <a:latin typeface="ZapfHumnst BT"/>
            </a:endParaRPr>
          </a:p>
        </p:txBody>
      </p:sp>
      <p:sp>
        <p:nvSpPr>
          <p:cNvPr id="1229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22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928688" y="1643063"/>
            <a:ext cx="7429500" cy="128587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inverso del periodo (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1/T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Representa el número de repeticiones de un periodo por segundo.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Expresado en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ciclos por segundo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o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(Hz)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pSp>
        <p:nvGrpSpPr>
          <p:cNvPr id="12296" name="24 Grupo"/>
          <p:cNvGrpSpPr>
            <a:grpSpLocks/>
          </p:cNvGrpSpPr>
          <p:nvPr/>
        </p:nvGrpSpPr>
        <p:grpSpPr bwMode="auto">
          <a:xfrm>
            <a:off x="1558925" y="3714750"/>
            <a:ext cx="6084888" cy="2636838"/>
            <a:chOff x="1486894" y="3355184"/>
            <a:chExt cx="6085502" cy="2637047"/>
          </a:xfrm>
        </p:grpSpPr>
        <p:sp>
          <p:nvSpPr>
            <p:cNvPr id="12298" name="54 Forma libre"/>
            <p:cNvSpPr>
              <a:spLocks noChangeArrowheads="1"/>
            </p:cNvSpPr>
            <p:nvPr/>
          </p:nvSpPr>
          <p:spPr bwMode="auto">
            <a:xfrm>
              <a:off x="2928926" y="3714752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2299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68836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0" name="59 Conector recto"/>
            <p:cNvCxnSpPr>
              <a:cxnSpLocks noChangeShapeType="1"/>
            </p:cNvCxnSpPr>
            <p:nvPr/>
          </p:nvCxnSpPr>
          <p:spPr bwMode="auto">
            <a:xfrm>
              <a:off x="2714612" y="371158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1" name="60 Conector recto"/>
            <p:cNvCxnSpPr>
              <a:cxnSpLocks noChangeShapeType="1"/>
            </p:cNvCxnSpPr>
            <p:nvPr/>
          </p:nvCxnSpPr>
          <p:spPr bwMode="auto">
            <a:xfrm>
              <a:off x="2714612" y="413862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2" name="61 Conector recto"/>
            <p:cNvCxnSpPr>
              <a:cxnSpLocks noChangeShapeType="1"/>
            </p:cNvCxnSpPr>
            <p:nvPr/>
          </p:nvCxnSpPr>
          <p:spPr bwMode="auto">
            <a:xfrm>
              <a:off x="2714612" y="4854588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303" name="62 Conector recto"/>
            <p:cNvCxnSpPr>
              <a:cxnSpLocks noChangeShapeType="1"/>
            </p:cNvCxnSpPr>
            <p:nvPr/>
          </p:nvCxnSpPr>
          <p:spPr bwMode="auto">
            <a:xfrm>
              <a:off x="2714612" y="5283216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04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54001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2305" name="64 CuadroTexto"/>
            <p:cNvSpPr txBox="1">
              <a:spLocks noChangeArrowheads="1"/>
            </p:cNvSpPr>
            <p:nvPr/>
          </p:nvSpPr>
          <p:spPr bwMode="auto">
            <a:xfrm>
              <a:off x="2428860" y="431160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2306" name="65 CuadroTexto"/>
            <p:cNvSpPr txBox="1">
              <a:spLocks noChangeArrowheads="1"/>
            </p:cNvSpPr>
            <p:nvPr/>
          </p:nvSpPr>
          <p:spPr bwMode="auto">
            <a:xfrm>
              <a:off x="2285984" y="5068902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2307" name="66 CuadroTexto"/>
            <p:cNvSpPr txBox="1">
              <a:spLocks noChangeArrowheads="1"/>
            </p:cNvSpPr>
            <p:nvPr/>
          </p:nvSpPr>
          <p:spPr bwMode="auto">
            <a:xfrm>
              <a:off x="2428860" y="3556562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2308" name="67 Abrir llave"/>
            <p:cNvSpPr>
              <a:spLocks/>
            </p:cNvSpPr>
            <p:nvPr/>
          </p:nvSpPr>
          <p:spPr bwMode="auto">
            <a:xfrm>
              <a:off x="2000232" y="3711580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2309" name="68 CuadroTexto"/>
            <p:cNvSpPr txBox="1">
              <a:spLocks noChangeArrowheads="1"/>
            </p:cNvSpPr>
            <p:nvPr/>
          </p:nvSpPr>
          <p:spPr bwMode="auto">
            <a:xfrm>
              <a:off x="6572264" y="4354522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2310" name="69 Conector recto"/>
            <p:cNvCxnSpPr>
              <a:cxnSpLocks noChangeShapeType="1"/>
            </p:cNvCxnSpPr>
            <p:nvPr/>
          </p:nvCxnSpPr>
          <p:spPr bwMode="auto">
            <a:xfrm>
              <a:off x="2928926" y="5497530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2311" name="70 CuadroTexto"/>
            <p:cNvSpPr txBox="1">
              <a:spLocks noChangeArrowheads="1"/>
            </p:cNvSpPr>
            <p:nvPr/>
          </p:nvSpPr>
          <p:spPr bwMode="auto">
            <a:xfrm>
              <a:off x="3143240" y="5653677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2312" name="71 CuadroTexto"/>
            <p:cNvSpPr txBox="1">
              <a:spLocks noChangeArrowheads="1"/>
            </p:cNvSpPr>
            <p:nvPr/>
          </p:nvSpPr>
          <p:spPr bwMode="auto">
            <a:xfrm>
              <a:off x="3214678" y="3997332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2313" name="72 CuadroTexto"/>
            <p:cNvSpPr txBox="1">
              <a:spLocks noChangeArrowheads="1"/>
            </p:cNvSpPr>
            <p:nvPr/>
          </p:nvSpPr>
          <p:spPr bwMode="auto">
            <a:xfrm>
              <a:off x="4357686" y="4640274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2314" name="73 Conector recto"/>
            <p:cNvCxnSpPr>
              <a:cxnSpLocks noChangeShapeType="1"/>
            </p:cNvCxnSpPr>
            <p:nvPr/>
          </p:nvCxnSpPr>
          <p:spPr bwMode="auto">
            <a:xfrm>
              <a:off x="2714612" y="4497398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4" name="Rectangle 3"/>
          <p:cNvSpPr txBox="1">
            <a:spLocks noChangeArrowheads="1"/>
          </p:cNvSpPr>
          <p:nvPr/>
        </p:nvSpPr>
        <p:spPr>
          <a:xfrm>
            <a:off x="928688" y="2714625"/>
            <a:ext cx="7429500" cy="1000125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120 </a:t>
            </a:r>
            <a:r>
              <a:rPr lang="es-MX" sz="1600" b="1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Hz.</a:t>
            </a:r>
            <a:r>
              <a:rPr lang="es-MX" sz="16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sz="1600" kern="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hertz</a:t>
            </a:r>
            <a:r>
              <a:rPr lang="es-MX" sz="16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 tendrá 120 periodos por segundo, es decir, 120 cambios completos de 240 fases (P).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6557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433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000125"/>
            <a:ext cx="2428875" cy="830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Fase ( P o </a:t>
            </a:r>
            <a:r>
              <a:rPr lang="es-MX" sz="3200" b="1" dirty="0">
                <a:solidFill>
                  <a:schemeClr val="accent6"/>
                </a:solidFill>
                <a:latin typeface="Times New Roman"/>
                <a:cs typeface="Times New Roman"/>
              </a:rPr>
              <a:t>ø</a:t>
            </a: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 )</a:t>
            </a:r>
            <a:endParaRPr lang="es-MX" sz="2000" dirty="0">
              <a:latin typeface="ZapfHumnst BT"/>
            </a:endParaRPr>
          </a:p>
        </p:txBody>
      </p:sp>
      <p:sp>
        <p:nvSpPr>
          <p:cNvPr id="1434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1785938"/>
            <a:ext cx="7929562" cy="1071562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medida de la posición relativa en el tiempo del periodo de una señal.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endParaRPr lang="es-MX" sz="1800" kern="0" dirty="0">
              <a:latin typeface="ZapfHumnst BT"/>
            </a:endParaRPr>
          </a:p>
        </p:txBody>
      </p:sp>
      <p:grpSp>
        <p:nvGrpSpPr>
          <p:cNvPr id="14344" name="27 Grupo"/>
          <p:cNvGrpSpPr>
            <a:grpSpLocks/>
          </p:cNvGrpSpPr>
          <p:nvPr/>
        </p:nvGrpSpPr>
        <p:grpSpPr bwMode="auto">
          <a:xfrm>
            <a:off x="1630363" y="3863975"/>
            <a:ext cx="6084887" cy="2636838"/>
            <a:chOff x="1486894" y="3345085"/>
            <a:chExt cx="6085502" cy="2637047"/>
          </a:xfrm>
        </p:grpSpPr>
        <p:sp>
          <p:nvSpPr>
            <p:cNvPr id="14350" name="54 Forma libre"/>
            <p:cNvSpPr>
              <a:spLocks noChangeArrowheads="1"/>
            </p:cNvSpPr>
            <p:nvPr/>
          </p:nvSpPr>
          <p:spPr bwMode="auto">
            <a:xfrm>
              <a:off x="2928926" y="3704653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4351" name="56 Conector recto"/>
            <p:cNvCxnSpPr>
              <a:cxnSpLocks noChangeShapeType="1"/>
            </p:cNvCxnSpPr>
            <p:nvPr/>
          </p:nvCxnSpPr>
          <p:spPr bwMode="auto">
            <a:xfrm rot="5400000">
              <a:off x="1714480" y="4558737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2" name="59 Conector recto"/>
            <p:cNvCxnSpPr>
              <a:cxnSpLocks noChangeShapeType="1"/>
            </p:cNvCxnSpPr>
            <p:nvPr/>
          </p:nvCxnSpPr>
          <p:spPr bwMode="auto">
            <a:xfrm>
              <a:off x="2714612" y="370148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3" name="60 Conector recto"/>
            <p:cNvCxnSpPr>
              <a:cxnSpLocks noChangeShapeType="1"/>
            </p:cNvCxnSpPr>
            <p:nvPr/>
          </p:nvCxnSpPr>
          <p:spPr bwMode="auto">
            <a:xfrm>
              <a:off x="2714612" y="4128521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4" name="61 Conector recto"/>
            <p:cNvCxnSpPr>
              <a:cxnSpLocks noChangeShapeType="1"/>
            </p:cNvCxnSpPr>
            <p:nvPr/>
          </p:nvCxnSpPr>
          <p:spPr bwMode="auto">
            <a:xfrm>
              <a:off x="2714612" y="4844489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355" name="62 Conector recto"/>
            <p:cNvCxnSpPr>
              <a:cxnSpLocks noChangeShapeType="1"/>
            </p:cNvCxnSpPr>
            <p:nvPr/>
          </p:nvCxnSpPr>
          <p:spPr bwMode="auto">
            <a:xfrm>
              <a:off x="2714612" y="5273117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56" name="63 CuadroTexto"/>
            <p:cNvSpPr txBox="1">
              <a:spLocks noChangeArrowheads="1"/>
            </p:cNvSpPr>
            <p:nvPr/>
          </p:nvSpPr>
          <p:spPr bwMode="auto">
            <a:xfrm rot="-5400000">
              <a:off x="1029184" y="4243902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4357" name="64 CuadroTexto"/>
            <p:cNvSpPr txBox="1">
              <a:spLocks noChangeArrowheads="1"/>
            </p:cNvSpPr>
            <p:nvPr/>
          </p:nvSpPr>
          <p:spPr bwMode="auto">
            <a:xfrm>
              <a:off x="2428860" y="430150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4358" name="65 CuadroTexto"/>
            <p:cNvSpPr txBox="1">
              <a:spLocks noChangeArrowheads="1"/>
            </p:cNvSpPr>
            <p:nvPr/>
          </p:nvSpPr>
          <p:spPr bwMode="auto">
            <a:xfrm>
              <a:off x="2285984" y="5058803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4359" name="66 CuadroTexto"/>
            <p:cNvSpPr txBox="1">
              <a:spLocks noChangeArrowheads="1"/>
            </p:cNvSpPr>
            <p:nvPr/>
          </p:nvSpPr>
          <p:spPr bwMode="auto">
            <a:xfrm>
              <a:off x="2428860" y="3546463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4360" name="67 Abrir llave"/>
            <p:cNvSpPr>
              <a:spLocks/>
            </p:cNvSpPr>
            <p:nvPr/>
          </p:nvSpPr>
          <p:spPr bwMode="auto">
            <a:xfrm>
              <a:off x="2000232" y="3701481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4361" name="68 CuadroTexto"/>
            <p:cNvSpPr txBox="1">
              <a:spLocks noChangeArrowheads="1"/>
            </p:cNvSpPr>
            <p:nvPr/>
          </p:nvSpPr>
          <p:spPr bwMode="auto">
            <a:xfrm>
              <a:off x="6572264" y="4344423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4362" name="69 Conector recto"/>
            <p:cNvCxnSpPr>
              <a:cxnSpLocks noChangeShapeType="1"/>
            </p:cNvCxnSpPr>
            <p:nvPr/>
          </p:nvCxnSpPr>
          <p:spPr bwMode="auto">
            <a:xfrm>
              <a:off x="2928926" y="5487431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363" name="70 CuadroTexto"/>
            <p:cNvSpPr txBox="1">
              <a:spLocks noChangeArrowheads="1"/>
            </p:cNvSpPr>
            <p:nvPr/>
          </p:nvSpPr>
          <p:spPr bwMode="auto">
            <a:xfrm>
              <a:off x="3143240" y="5643578"/>
              <a:ext cx="185738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4364" name="71 CuadroTexto"/>
            <p:cNvSpPr txBox="1">
              <a:spLocks noChangeArrowheads="1"/>
            </p:cNvSpPr>
            <p:nvPr/>
          </p:nvSpPr>
          <p:spPr bwMode="auto">
            <a:xfrm>
              <a:off x="3214678" y="3987233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4365" name="72 CuadroTexto"/>
            <p:cNvSpPr txBox="1">
              <a:spLocks noChangeArrowheads="1"/>
            </p:cNvSpPr>
            <p:nvPr/>
          </p:nvSpPr>
          <p:spPr bwMode="auto">
            <a:xfrm>
              <a:off x="4357686" y="4630175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4366" name="73 Conector recto"/>
            <p:cNvCxnSpPr>
              <a:cxnSpLocks noChangeShapeType="1"/>
            </p:cNvCxnSpPr>
            <p:nvPr/>
          </p:nvCxnSpPr>
          <p:spPr bwMode="auto">
            <a:xfrm>
              <a:off x="2714612" y="4487299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29 Grupo"/>
          <p:cNvGrpSpPr>
            <a:grpSpLocks/>
          </p:cNvGrpSpPr>
          <p:nvPr/>
        </p:nvGrpSpPr>
        <p:grpSpPr bwMode="auto">
          <a:xfrm>
            <a:off x="1000125" y="2643188"/>
            <a:ext cx="3500438" cy="928687"/>
            <a:chOff x="1000125" y="2643188"/>
            <a:chExt cx="3500438" cy="928687"/>
          </a:xfrm>
        </p:grpSpPr>
        <p:sp>
          <p:nvSpPr>
            <p:cNvPr id="25" name="Rectangle 3"/>
            <p:cNvSpPr txBox="1">
              <a:spLocks noChangeArrowheads="1"/>
            </p:cNvSpPr>
            <p:nvPr/>
          </p:nvSpPr>
          <p:spPr>
            <a:xfrm>
              <a:off x="1000125" y="2857500"/>
              <a:ext cx="1857375" cy="500063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Fase (</a:t>
              </a:r>
              <a:r>
                <a:rPr lang="es-MX" sz="1800" b="1" kern="0" dirty="0" err="1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Phase</a:t>
              </a:r>
              <a:r>
                <a:rPr lang="es-MX" sz="1800" b="1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 P)</a:t>
              </a:r>
            </a:p>
          </p:txBody>
        </p:sp>
        <p:sp>
          <p:nvSpPr>
            <p:cNvPr id="26" name="Rectangle 3"/>
            <p:cNvSpPr txBox="1">
              <a:spLocks noChangeArrowheads="1"/>
            </p:cNvSpPr>
            <p:nvPr/>
          </p:nvSpPr>
          <p:spPr>
            <a:xfrm>
              <a:off x="3071813" y="2643188"/>
              <a:ext cx="1428750" cy="928687"/>
            </a:xfrm>
            <a:prstGeom prst="rect">
              <a:avLst/>
            </a:prstGeom>
          </p:spPr>
          <p:txBody>
            <a:bodyPr/>
            <a:lstStyle/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Positiva</a:t>
              </a:r>
            </a:p>
            <a:p>
              <a:pPr marL="342900" indent="-342900" algn="just">
                <a:lnSpc>
                  <a:spcPct val="150000"/>
                </a:lnSpc>
                <a:spcBef>
                  <a:spcPts val="0"/>
                </a:spcBef>
                <a:defRPr/>
              </a:pPr>
              <a:r>
                <a:rPr lang="es-MX" sz="1800" kern="0" dirty="0">
                  <a:solidFill>
                    <a:schemeClr val="bg2">
                      <a:lumMod val="25000"/>
                    </a:schemeClr>
                  </a:solidFill>
                  <a:latin typeface="ZapfHumnst BT"/>
                </a:rPr>
                <a:t>Negativa</a:t>
              </a:r>
            </a:p>
          </p:txBody>
        </p:sp>
        <p:sp>
          <p:nvSpPr>
            <p:cNvPr id="14349" name="26 Abrir llave"/>
            <p:cNvSpPr>
              <a:spLocks/>
            </p:cNvSpPr>
            <p:nvPr/>
          </p:nvSpPr>
          <p:spPr bwMode="auto">
            <a:xfrm>
              <a:off x="2786063" y="2714625"/>
              <a:ext cx="285750" cy="857250"/>
            </a:xfrm>
            <a:prstGeom prst="leftBrace">
              <a:avLst>
                <a:gd name="adj1" fmla="val 8333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4357688" y="2857500"/>
            <a:ext cx="3714750" cy="500063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periodo hay dos fases</a:t>
            </a:r>
          </a:p>
        </p:txBody>
      </p:sp>
    </p:spTree>
    <p:extLst>
      <p:ext uri="{BB962C8B-B14F-4D97-AF65-F5344CB8AC3E}">
        <p14:creationId xmlns:p14="http://schemas.microsoft.com/office/powerpoint/2010/main" val="1132764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571500" y="1143000"/>
            <a:ext cx="2428875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digital</a:t>
            </a:r>
            <a:endParaRPr lang="es-MX" sz="2000" dirty="0">
              <a:latin typeface="ZapfHumnst BT"/>
            </a:endParaRPr>
          </a:p>
        </p:txBody>
      </p:sp>
      <p:sp>
        <p:nvSpPr>
          <p:cNvPr id="21509" name="7 CuadroTexto"/>
          <p:cNvSpPr txBox="1">
            <a:spLocks noChangeArrowheads="1"/>
          </p:cNvSpPr>
          <p:nvPr/>
        </p:nvSpPr>
        <p:spPr bwMode="auto">
          <a:xfrm>
            <a:off x="928688" y="1785938"/>
            <a:ext cx="750093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secuencia de </a:t>
            </a: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pulsos de voltaje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1536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3" name="10 CuadroTexto"/>
          <p:cNvSpPr txBox="1">
            <a:spLocks noChangeArrowheads="1"/>
          </p:cNvSpPr>
          <p:nvPr/>
        </p:nvSpPr>
        <p:spPr bwMode="auto">
          <a:xfrm>
            <a:off x="1428750" y="2357438"/>
            <a:ext cx="61436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positivo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 binario </a:t>
            </a:r>
          </a:p>
          <a:p>
            <a:pPr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Un nivel de voltaje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negativo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representar un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0 binario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graphicFrame>
        <p:nvGraphicFramePr>
          <p:cNvPr id="15369" name="Object 3"/>
          <p:cNvGraphicFramePr>
            <a:graphicFrameLocks noChangeAspect="1"/>
          </p:cNvGraphicFramePr>
          <p:nvPr/>
        </p:nvGraphicFramePr>
        <p:xfrm>
          <a:off x="2500313" y="4000500"/>
          <a:ext cx="4160837" cy="214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9" name="Imagen de mapa de bits" r:id="rId4" imgW="1743054" imgH="1647643" progId="Paint.Picture">
                  <p:embed/>
                </p:oleObj>
              </mc:Choice>
              <mc:Fallback>
                <p:oleObj name="Imagen de mapa de bits" r:id="rId4" imgW="1743054" imgH="164764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313" y="4000500"/>
                        <a:ext cx="4160837" cy="214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4319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/>
      <p:bldP spid="215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638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63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638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175" name="13 CuadroTexto"/>
          <p:cNvSpPr txBox="1">
            <a:spLocks noChangeArrowheads="1"/>
          </p:cNvSpPr>
          <p:nvPr/>
        </p:nvSpPr>
        <p:spPr bwMode="auto">
          <a:xfrm>
            <a:off x="1000125" y="2780928"/>
            <a:ext cx="1928813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Desventaja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39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1" name="10 CuadroTexto"/>
          <p:cNvSpPr txBox="1"/>
          <p:nvPr/>
        </p:nvSpPr>
        <p:spPr>
          <a:xfrm>
            <a:off x="642938" y="1214438"/>
            <a:ext cx="2428875" cy="4968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digital</a:t>
            </a:r>
            <a:endParaRPr lang="es-MX" sz="2000" dirty="0">
              <a:latin typeface="ZapfHumnst BT"/>
            </a:endParaRPr>
          </a:p>
        </p:txBody>
      </p:sp>
      <p:sp>
        <p:nvSpPr>
          <p:cNvPr id="12" name="11 CuadroTexto"/>
          <p:cNvSpPr txBox="1">
            <a:spLocks noChangeArrowheads="1"/>
          </p:cNvSpPr>
          <p:nvPr/>
        </p:nvSpPr>
        <p:spPr bwMode="auto">
          <a:xfrm>
            <a:off x="2357438" y="1890713"/>
            <a:ext cx="5857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menos susceptibles a la interferencia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ruido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</a:p>
        </p:txBody>
      </p:sp>
      <p:sp>
        <p:nvSpPr>
          <p:cNvPr id="13" name="12 CuadroTexto"/>
          <p:cNvSpPr txBox="1">
            <a:spLocks noChangeArrowheads="1"/>
          </p:cNvSpPr>
          <p:nvPr/>
        </p:nvSpPr>
        <p:spPr bwMode="auto">
          <a:xfrm>
            <a:off x="1000125" y="1890713"/>
            <a:ext cx="1571625" cy="496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Ventaja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16" name="15 CuadroTexto"/>
          <p:cNvSpPr txBox="1">
            <a:spLocks noChangeArrowheads="1"/>
          </p:cNvSpPr>
          <p:nvPr/>
        </p:nvSpPr>
        <p:spPr bwMode="auto">
          <a:xfrm>
            <a:off x="2627784" y="2708920"/>
            <a:ext cx="58578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digitales sufren más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las señales analógicas. 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6396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13" y="4022179"/>
            <a:ext cx="416083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692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5" grpId="0"/>
      <p:bldP spid="12" grpId="0"/>
      <p:bldP spid="1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Problemas de transmisión</a:t>
            </a:r>
          </a:p>
        </p:txBody>
      </p:sp>
      <p:sp>
        <p:nvSpPr>
          <p:cNvPr id="1741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741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642938" y="1214438"/>
            <a:ext cx="7786687" cy="17145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Atenuación  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latin typeface="ZapfHumnst BT"/>
              </a:rPr>
              <a:t>     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potencia de la señal se debilita con la distancia al viajar a través de cualquier medio de transmisión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42938" y="5214938"/>
            <a:ext cx="7858125" cy="1143000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Ruido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b="1" kern="0" dirty="0">
                <a:solidFill>
                  <a:schemeClr val="accent2"/>
                </a:solidFill>
                <a:latin typeface="ZapfHumnst BT"/>
              </a:rPr>
              <a:t>      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señal no deseada que acompaña la transmisión de una señal.</a:t>
            </a:r>
          </a:p>
        </p:txBody>
      </p:sp>
      <p:pic>
        <p:nvPicPr>
          <p:cNvPr id="1742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80928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699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843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38" name="14 CuadroTexto"/>
          <p:cNvSpPr txBox="1">
            <a:spLocks noChangeArrowheads="1"/>
          </p:cNvSpPr>
          <p:nvPr/>
        </p:nvSpPr>
        <p:spPr bwMode="auto">
          <a:xfrm>
            <a:off x="500063" y="1071563"/>
            <a:ext cx="800100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analógicos y digitales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representarse y propagarse por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 o digitales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</a:p>
        </p:txBody>
      </p:sp>
      <p:sp>
        <p:nvSpPr>
          <p:cNvPr id="1843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62" name="15 CuadroTexto"/>
          <p:cNvSpPr txBox="1">
            <a:spLocks noChangeArrowheads="1"/>
          </p:cNvSpPr>
          <p:nvPr/>
        </p:nvSpPr>
        <p:spPr bwMode="auto">
          <a:xfrm>
            <a:off x="928688" y="2513013"/>
            <a:ext cx="2643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analógicos:</a:t>
            </a:r>
            <a:endParaRPr lang="es-MX" sz="1600">
              <a:latin typeface="ZapfHumnst BT"/>
            </a:endParaRPr>
          </a:p>
        </p:txBody>
      </p:sp>
      <p:grpSp>
        <p:nvGrpSpPr>
          <p:cNvPr id="2" name="40 Grupo"/>
          <p:cNvGrpSpPr>
            <a:grpSpLocks/>
          </p:cNvGrpSpPr>
          <p:nvPr/>
        </p:nvGrpSpPr>
        <p:grpSpPr bwMode="auto">
          <a:xfrm>
            <a:off x="2428875" y="2928938"/>
            <a:ext cx="5643563" cy="461962"/>
            <a:chOff x="2428865" y="2928934"/>
            <a:chExt cx="5643597" cy="461665"/>
          </a:xfrm>
        </p:grpSpPr>
        <p:sp>
          <p:nvSpPr>
            <p:cNvPr id="18465" name="16 CuadroTexto"/>
            <p:cNvSpPr txBox="1">
              <a:spLocks noChangeArrowheads="1"/>
            </p:cNvSpPr>
            <p:nvPr/>
          </p:nvSpPr>
          <p:spPr bwMode="auto">
            <a:xfrm>
              <a:off x="2428865" y="2928934"/>
              <a:ext cx="78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18466" name="17 CuadroTexto"/>
            <p:cNvSpPr txBox="1">
              <a:spLocks noChangeArrowheads="1"/>
            </p:cNvSpPr>
            <p:nvPr/>
          </p:nvSpPr>
          <p:spPr bwMode="auto">
            <a:xfrm>
              <a:off x="6072193" y="2928934"/>
              <a:ext cx="20002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8467" name="18 Rectángulo"/>
            <p:cNvSpPr>
              <a:spLocks noChangeArrowheads="1"/>
            </p:cNvSpPr>
            <p:nvPr/>
          </p:nvSpPr>
          <p:spPr bwMode="auto">
            <a:xfrm>
              <a:off x="3786182" y="3000372"/>
              <a:ext cx="1571636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18468" name="20 Conector recto de flecha"/>
            <p:cNvCxnSpPr>
              <a:cxnSpLocks noChangeShapeType="1"/>
            </p:cNvCxnSpPr>
            <p:nvPr/>
          </p:nvCxnSpPr>
          <p:spPr bwMode="auto">
            <a:xfrm>
              <a:off x="3000406" y="3214684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9" name="21 Conector recto de flecha"/>
            <p:cNvCxnSpPr>
              <a:cxnSpLocks noChangeShapeType="1"/>
            </p:cNvCxnSpPr>
            <p:nvPr/>
          </p:nvCxnSpPr>
          <p:spPr bwMode="auto">
            <a:xfrm>
              <a:off x="5429256" y="3214684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37 Grupo"/>
          <p:cNvGrpSpPr>
            <a:grpSpLocks/>
          </p:cNvGrpSpPr>
          <p:nvPr/>
        </p:nvGrpSpPr>
        <p:grpSpPr bwMode="auto">
          <a:xfrm>
            <a:off x="1357313" y="3929063"/>
            <a:ext cx="6715125" cy="733425"/>
            <a:chOff x="1357313" y="3929063"/>
            <a:chExt cx="6715125" cy="733425"/>
          </a:xfrm>
        </p:grpSpPr>
        <p:sp>
          <p:nvSpPr>
            <p:cNvPr id="18460" name="16 CuadroTexto"/>
            <p:cNvSpPr txBox="1">
              <a:spLocks noChangeArrowheads="1"/>
            </p:cNvSpPr>
            <p:nvPr/>
          </p:nvSpPr>
          <p:spPr bwMode="auto">
            <a:xfrm>
              <a:off x="1357313" y="3929063"/>
              <a:ext cx="1928812" cy="733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es-MX" sz="1600">
                  <a:latin typeface="ZapfHumnst BT"/>
                </a:rPr>
                <a:t>Pulsos de voltaje binario</a:t>
              </a:r>
            </a:p>
          </p:txBody>
        </p:sp>
        <p:sp>
          <p:nvSpPr>
            <p:cNvPr id="18461" name="17 CuadroTexto"/>
            <p:cNvSpPr txBox="1">
              <a:spLocks noChangeArrowheads="1"/>
            </p:cNvSpPr>
            <p:nvPr/>
          </p:nvSpPr>
          <p:spPr bwMode="auto">
            <a:xfrm>
              <a:off x="6072188" y="4106863"/>
              <a:ext cx="200025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8462" name="18 Rectángulo"/>
            <p:cNvSpPr>
              <a:spLocks noChangeArrowheads="1"/>
            </p:cNvSpPr>
            <p:nvPr/>
          </p:nvSpPr>
          <p:spPr bwMode="auto">
            <a:xfrm>
              <a:off x="3714750" y="4178301"/>
              <a:ext cx="1643063" cy="3937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Módem</a:t>
              </a:r>
            </a:p>
          </p:txBody>
        </p:sp>
        <p:cxnSp>
          <p:nvCxnSpPr>
            <p:cNvPr id="18463" name="20 Conector recto de flecha"/>
            <p:cNvCxnSpPr>
              <a:cxnSpLocks noChangeShapeType="1"/>
            </p:cNvCxnSpPr>
            <p:nvPr/>
          </p:nvCxnSpPr>
          <p:spPr bwMode="auto">
            <a:xfrm>
              <a:off x="3000375" y="4392613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64" name="21 Conector recto de flecha"/>
            <p:cNvCxnSpPr>
              <a:cxnSpLocks noChangeShapeType="1"/>
            </p:cNvCxnSpPr>
            <p:nvPr/>
          </p:nvCxnSpPr>
          <p:spPr bwMode="auto">
            <a:xfrm>
              <a:off x="5429250" y="4392613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3569" name="15 CuadroTexto"/>
          <p:cNvSpPr txBox="1">
            <a:spLocks noChangeArrowheads="1"/>
          </p:cNvSpPr>
          <p:nvPr/>
        </p:nvSpPr>
        <p:spPr bwMode="auto">
          <a:xfrm>
            <a:off x="928688" y="3500438"/>
            <a:ext cx="2643187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digitales:</a:t>
            </a:r>
            <a:endParaRPr lang="es-MX" sz="1600">
              <a:latin typeface="ZapfHumnst BT"/>
            </a:endParaRPr>
          </a:p>
        </p:txBody>
      </p:sp>
      <p:sp>
        <p:nvSpPr>
          <p:cNvPr id="23571" name="15 CuadroTexto"/>
          <p:cNvSpPr txBox="1">
            <a:spLocks noChangeArrowheads="1"/>
          </p:cNvSpPr>
          <p:nvPr/>
        </p:nvSpPr>
        <p:spPr bwMode="auto">
          <a:xfrm>
            <a:off x="928688" y="5283200"/>
            <a:ext cx="2643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analógicos:</a:t>
            </a:r>
            <a:endParaRPr lang="es-MX" sz="1600">
              <a:latin typeface="ZapfHumnst BT"/>
            </a:endParaRPr>
          </a:p>
        </p:txBody>
      </p:sp>
      <p:grpSp>
        <p:nvGrpSpPr>
          <p:cNvPr id="4" name="38 Grupo"/>
          <p:cNvGrpSpPr>
            <a:grpSpLocks/>
          </p:cNvGrpSpPr>
          <p:nvPr/>
        </p:nvGrpSpPr>
        <p:grpSpPr bwMode="auto">
          <a:xfrm>
            <a:off x="1331640" y="5677285"/>
            <a:ext cx="6312173" cy="463166"/>
            <a:chOff x="1331640" y="5677292"/>
            <a:chExt cx="6312173" cy="463167"/>
          </a:xfrm>
        </p:grpSpPr>
        <p:sp>
          <p:nvSpPr>
            <p:cNvPr id="18455" name="16 CuadroTexto"/>
            <p:cNvSpPr txBox="1">
              <a:spLocks noChangeArrowheads="1"/>
            </p:cNvSpPr>
            <p:nvPr/>
          </p:nvSpPr>
          <p:spPr bwMode="auto">
            <a:xfrm>
              <a:off x="1331640" y="5677292"/>
              <a:ext cx="1928813" cy="416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18456" name="17 CuadroTexto"/>
            <p:cNvSpPr txBox="1">
              <a:spLocks noChangeArrowheads="1"/>
            </p:cNvSpPr>
            <p:nvPr/>
          </p:nvSpPr>
          <p:spPr bwMode="auto">
            <a:xfrm>
              <a:off x="6143625" y="5678496"/>
              <a:ext cx="1500188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18457" name="18 Rectángulo"/>
            <p:cNvSpPr>
              <a:spLocks noChangeArrowheads="1"/>
            </p:cNvSpPr>
            <p:nvPr/>
          </p:nvSpPr>
          <p:spPr bwMode="auto">
            <a:xfrm>
              <a:off x="3786188" y="5749934"/>
              <a:ext cx="1643062" cy="357187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18458" name="20 Conector recto de flecha"/>
            <p:cNvCxnSpPr>
              <a:cxnSpLocks noChangeShapeType="1"/>
            </p:cNvCxnSpPr>
            <p:nvPr/>
          </p:nvCxnSpPr>
          <p:spPr bwMode="auto">
            <a:xfrm>
              <a:off x="3071813" y="5964246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459" name="21 Conector recto de flecha"/>
            <p:cNvCxnSpPr>
              <a:cxnSpLocks noChangeShapeType="1"/>
            </p:cNvCxnSpPr>
            <p:nvPr/>
          </p:nvCxnSpPr>
          <p:spPr bwMode="auto">
            <a:xfrm>
              <a:off x="5500688" y="5964246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844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84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79" name="15 CuadroTexto"/>
          <p:cNvSpPr txBox="1">
            <a:spLocks noChangeArrowheads="1"/>
          </p:cNvSpPr>
          <p:nvPr/>
        </p:nvSpPr>
        <p:spPr bwMode="auto">
          <a:xfrm>
            <a:off x="928688" y="6140450"/>
            <a:ext cx="17859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b="1">
                <a:latin typeface="ZapfHumnst BT"/>
              </a:rPr>
              <a:t>Datos digitales:</a:t>
            </a:r>
            <a:endParaRPr lang="es-MX" sz="1600">
              <a:latin typeface="ZapfHumnst BT"/>
            </a:endParaRPr>
          </a:p>
        </p:txBody>
      </p:sp>
      <p:sp>
        <p:nvSpPr>
          <p:cNvPr id="23580" name="16 CuadroTexto"/>
          <p:cNvSpPr txBox="1">
            <a:spLocks noChangeArrowheads="1"/>
          </p:cNvSpPr>
          <p:nvPr/>
        </p:nvSpPr>
        <p:spPr bwMode="auto">
          <a:xfrm>
            <a:off x="2643188" y="6211888"/>
            <a:ext cx="2500312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2500"/>
              </a:lnSpc>
            </a:pPr>
            <a:r>
              <a:rPr lang="es-MX" sz="1600">
                <a:latin typeface="ZapfHumnst BT"/>
              </a:rPr>
              <a:t>Representación directa</a:t>
            </a:r>
          </a:p>
        </p:txBody>
      </p:sp>
      <p:grpSp>
        <p:nvGrpSpPr>
          <p:cNvPr id="5" name="36 Grupo"/>
          <p:cNvGrpSpPr>
            <a:grpSpLocks/>
          </p:cNvGrpSpPr>
          <p:nvPr/>
        </p:nvGrpSpPr>
        <p:grpSpPr bwMode="auto">
          <a:xfrm>
            <a:off x="428625" y="1928813"/>
            <a:ext cx="8358188" cy="4714875"/>
            <a:chOff x="428625" y="1928813"/>
            <a:chExt cx="8358188" cy="4714875"/>
          </a:xfrm>
        </p:grpSpPr>
        <p:sp>
          <p:nvSpPr>
            <p:cNvPr id="12" name="11 CuadroTexto"/>
            <p:cNvSpPr txBox="1"/>
            <p:nvPr/>
          </p:nvSpPr>
          <p:spPr>
            <a:xfrm>
              <a:off x="571500" y="1928813"/>
              <a:ext cx="2643188" cy="571500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MX" sz="2000" b="1" dirty="0">
                  <a:solidFill>
                    <a:schemeClr val="accent6"/>
                  </a:solidFill>
                  <a:latin typeface="ZapfHumnst BT"/>
                </a:rPr>
                <a:t>Señales analógicas</a:t>
              </a:r>
              <a:endParaRPr lang="es-MX" sz="2000" dirty="0">
                <a:latin typeface="ZapfHumnst BT"/>
              </a:endParaRPr>
            </a:p>
          </p:txBody>
        </p:sp>
        <p:sp>
          <p:nvSpPr>
            <p:cNvPr id="25" name="24 CuadroTexto"/>
            <p:cNvSpPr txBox="1"/>
            <p:nvPr/>
          </p:nvSpPr>
          <p:spPr>
            <a:xfrm>
              <a:off x="500063" y="4714875"/>
              <a:ext cx="2643187" cy="496888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just">
                <a:lnSpc>
                  <a:spcPct val="150000"/>
                </a:lnSpc>
                <a:defRPr/>
              </a:pPr>
              <a:r>
                <a:rPr lang="es-MX" sz="2000" b="1" dirty="0">
                  <a:solidFill>
                    <a:schemeClr val="accent6"/>
                  </a:solidFill>
                  <a:latin typeface="ZapfHumnst BT"/>
                </a:rPr>
                <a:t>Señales digitales</a:t>
              </a:r>
              <a:endParaRPr lang="es-MX" sz="2000" dirty="0">
                <a:latin typeface="ZapfHumnst BT"/>
              </a:endParaRPr>
            </a:p>
          </p:txBody>
        </p:sp>
        <p:sp>
          <p:nvSpPr>
            <p:cNvPr id="18454" name="41 Rectángulo"/>
            <p:cNvSpPr>
              <a:spLocks noChangeArrowheads="1"/>
            </p:cNvSpPr>
            <p:nvPr/>
          </p:nvSpPr>
          <p:spPr bwMode="auto">
            <a:xfrm>
              <a:off x="428625" y="1928813"/>
              <a:ext cx="8358188" cy="4714875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368774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3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23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2" grpId="0"/>
      <p:bldP spid="23569" grpId="0"/>
      <p:bldP spid="23571" grpId="0"/>
      <p:bldP spid="23579" grpId="0"/>
      <p:bldP spid="235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analógicas</a:t>
            </a:r>
          </a:p>
        </p:txBody>
      </p:sp>
      <p:sp>
        <p:nvSpPr>
          <p:cNvPr id="1945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8201" name="15 CuadroTexto"/>
          <p:cNvSpPr txBox="1">
            <a:spLocks noChangeArrowheads="1"/>
          </p:cNvSpPr>
          <p:nvPr/>
        </p:nvSpPr>
        <p:spPr bwMode="auto">
          <a:xfrm>
            <a:off x="714375" y="1257300"/>
            <a:ext cx="2643188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202" name="19 CuadroTexto"/>
          <p:cNvSpPr txBox="1">
            <a:spLocks noChangeArrowheads="1"/>
          </p:cNvSpPr>
          <p:nvPr/>
        </p:nvSpPr>
        <p:spPr bwMode="auto">
          <a:xfrm>
            <a:off x="928688" y="2598738"/>
            <a:ext cx="7358062" cy="72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dirty="0">
                <a:latin typeface="ZapfHumnst BT"/>
                <a:cs typeface="Arial" pitchFamily="34" charset="0"/>
              </a:rPr>
              <a:t>Como </a:t>
            </a:r>
            <a:r>
              <a:rPr lang="es-MX" sz="1600" b="1" dirty="0">
                <a:latin typeface="ZapfHumnst BT"/>
                <a:cs typeface="Arial" pitchFamily="34" charset="0"/>
              </a:rPr>
              <a:t>ondas acústicas</a:t>
            </a:r>
            <a:r>
              <a:rPr lang="es-MX" sz="1600" dirty="0">
                <a:latin typeface="ZapfHumnst BT"/>
                <a:cs typeface="Arial" pitchFamily="34" charset="0"/>
              </a:rPr>
              <a:t>, </a:t>
            </a:r>
            <a:r>
              <a:rPr lang="es-MX" sz="1600" b="1" dirty="0">
                <a:latin typeface="ZapfHumnst BT"/>
                <a:cs typeface="Arial" pitchFamily="34" charset="0"/>
              </a:rPr>
              <a:t>la voz </a:t>
            </a:r>
            <a:r>
              <a:rPr lang="es-MX" sz="1600" dirty="0">
                <a:latin typeface="ZapfHumnst BT"/>
                <a:cs typeface="Arial" pitchFamily="34" charset="0"/>
              </a:rPr>
              <a:t>tiene frecuencias que varían dentro de la gama de </a:t>
            </a:r>
            <a:r>
              <a:rPr lang="es-MX" sz="1600" b="1" dirty="0">
                <a:latin typeface="ZapfHumnst BT"/>
                <a:cs typeface="Arial" pitchFamily="34" charset="0"/>
              </a:rPr>
              <a:t>20 Hz a 20kHz.</a:t>
            </a:r>
            <a:r>
              <a:rPr lang="es-MX" sz="1600" dirty="0">
                <a:latin typeface="ZapfHumnst BT"/>
                <a:cs typeface="Arial" pitchFamily="34" charset="0"/>
              </a:rPr>
              <a:t> </a:t>
            </a:r>
            <a:endParaRPr lang="es-MX" sz="1600" dirty="0"/>
          </a:p>
        </p:txBody>
      </p:sp>
      <p:sp>
        <p:nvSpPr>
          <p:cNvPr id="8203" name="23 CuadroTexto"/>
          <p:cNvSpPr txBox="1">
            <a:spLocks noChangeArrowheads="1"/>
          </p:cNvSpPr>
          <p:nvPr/>
        </p:nvSpPr>
        <p:spPr bwMode="auto">
          <a:xfrm>
            <a:off x="928688" y="3455988"/>
            <a:ext cx="3214687" cy="23957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600"/>
              </a:lnSpc>
            </a:pPr>
            <a:r>
              <a:rPr lang="es-MX" sz="1600" dirty="0">
                <a:latin typeface="ZapfHumnst BT"/>
                <a:cs typeface="Arial" pitchFamily="34" charset="0"/>
              </a:rPr>
              <a:t>Sin embargo, la intensidad de un discurso se encuentra en una gama mucho más estrecha, ya que el </a:t>
            </a:r>
            <a:r>
              <a:rPr lang="es-MX" sz="1600" b="1" dirty="0">
                <a:latin typeface="ZapfHumnst BT"/>
                <a:cs typeface="Arial" pitchFamily="34" charset="0"/>
              </a:rPr>
              <a:t>espectro estándar  de las señales de voz </a:t>
            </a:r>
            <a:r>
              <a:rPr lang="es-MX" sz="1600" dirty="0">
                <a:latin typeface="ZapfHumnst BT"/>
                <a:cs typeface="Arial" pitchFamily="34" charset="0"/>
              </a:rPr>
              <a:t>es de  </a:t>
            </a:r>
            <a:r>
              <a:rPr lang="es-MX" sz="1600" b="1" dirty="0">
                <a:latin typeface="ZapfHumnst BT"/>
                <a:cs typeface="Arial" pitchFamily="34" charset="0"/>
              </a:rPr>
              <a:t>300 </a:t>
            </a:r>
            <a:r>
              <a:rPr lang="es-MX" sz="1600" dirty="0">
                <a:latin typeface="ZapfHumnst BT"/>
                <a:cs typeface="Arial" pitchFamily="34" charset="0"/>
              </a:rPr>
              <a:t> a  </a:t>
            </a:r>
            <a:r>
              <a:rPr lang="es-MX" sz="1600" b="1" dirty="0">
                <a:latin typeface="ZapfHumnst BT"/>
                <a:cs typeface="Arial" pitchFamily="34" charset="0"/>
              </a:rPr>
              <a:t>3400 Hz</a:t>
            </a:r>
            <a:r>
              <a:rPr lang="es-MX" sz="1600" dirty="0">
                <a:latin typeface="ZapfHumnst BT"/>
                <a:cs typeface="Arial" pitchFamily="34" charset="0"/>
              </a:rPr>
              <a:t>, siendo este el espectro adecuado para ser propagado con claridad y legibilidad.</a:t>
            </a:r>
            <a:endParaRPr lang="es-MX" sz="1600" dirty="0"/>
          </a:p>
        </p:txBody>
      </p:sp>
      <p:sp>
        <p:nvSpPr>
          <p:cNvPr id="1946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946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8194" name="Object 7"/>
          <p:cNvGraphicFramePr>
            <a:graphicFrameLocks noChangeAspect="1"/>
          </p:cNvGraphicFramePr>
          <p:nvPr/>
        </p:nvGraphicFramePr>
        <p:xfrm>
          <a:off x="4214813" y="3656013"/>
          <a:ext cx="4818062" cy="227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22" name="Imagen de mapa de bits" r:id="rId4" imgW="4562836" imgH="2152922" progId="Paint.Picture">
                  <p:embed/>
                </p:oleObj>
              </mc:Choice>
              <mc:Fallback>
                <p:oleObj name="Imagen de mapa de bits" r:id="rId4" imgW="4562836" imgH="2152922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4813" y="3656013"/>
                        <a:ext cx="4818062" cy="227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1785938" y="1928813"/>
            <a:ext cx="5643562" cy="461962"/>
            <a:chOff x="1785938" y="2322513"/>
            <a:chExt cx="5643562" cy="461962"/>
          </a:xfrm>
        </p:grpSpPr>
        <p:sp>
          <p:nvSpPr>
            <p:cNvPr id="19471" name="16 CuadroTexto"/>
            <p:cNvSpPr txBox="1">
              <a:spLocks noChangeArrowheads="1"/>
            </p:cNvSpPr>
            <p:nvPr/>
          </p:nvSpPr>
          <p:spPr bwMode="auto">
            <a:xfrm>
              <a:off x="1785938" y="2322513"/>
              <a:ext cx="785812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19472" name="17 CuadroTexto"/>
            <p:cNvSpPr txBox="1">
              <a:spLocks noChangeArrowheads="1"/>
            </p:cNvSpPr>
            <p:nvPr/>
          </p:nvSpPr>
          <p:spPr bwMode="auto">
            <a:xfrm>
              <a:off x="5429250" y="2322513"/>
              <a:ext cx="200025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19473" name="18 Rectángulo"/>
            <p:cNvSpPr>
              <a:spLocks noChangeArrowheads="1"/>
            </p:cNvSpPr>
            <p:nvPr/>
          </p:nvSpPr>
          <p:spPr bwMode="auto">
            <a:xfrm>
              <a:off x="3143250" y="2393950"/>
              <a:ext cx="1571625" cy="357188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19474" name="20 Conector recto de flecha"/>
            <p:cNvCxnSpPr>
              <a:cxnSpLocks noChangeShapeType="1"/>
            </p:cNvCxnSpPr>
            <p:nvPr/>
          </p:nvCxnSpPr>
          <p:spPr bwMode="auto">
            <a:xfrm>
              <a:off x="2357438" y="2608263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475" name="21 Conector recto de flecha"/>
            <p:cNvCxnSpPr>
              <a:cxnSpLocks noChangeShapeType="1"/>
            </p:cNvCxnSpPr>
            <p:nvPr/>
          </p:nvCxnSpPr>
          <p:spPr bwMode="auto">
            <a:xfrm>
              <a:off x="4786313" y="2608263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0275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1" grpId="0"/>
      <p:bldP spid="8202" grpId="0"/>
      <p:bldP spid="820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8" name="Objec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0962646"/>
              </p:ext>
            </p:extLst>
          </p:nvPr>
        </p:nvGraphicFramePr>
        <p:xfrm>
          <a:off x="5446305" y="4491592"/>
          <a:ext cx="3319463" cy="153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0" name="Imagen" r:id="rId4" imgW="3676650" imgH="1965325" progId="MS_ClipArt_Gallery.2">
                  <p:embed/>
                </p:oleObj>
              </mc:Choice>
              <mc:Fallback>
                <p:oleObj name="Imagen" r:id="rId4" imgW="3676650" imgH="1965325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6305" y="4491592"/>
                        <a:ext cx="3319463" cy="153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487" name="15 CuadroTexto"/>
          <p:cNvSpPr txBox="1">
            <a:spLocks noChangeArrowheads="1"/>
          </p:cNvSpPr>
          <p:nvPr/>
        </p:nvSpPr>
        <p:spPr bwMode="auto">
          <a:xfrm>
            <a:off x="571500" y="1185863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graphicFrame>
        <p:nvGraphicFramePr>
          <p:cNvPr id="2048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0259960"/>
              </p:ext>
            </p:extLst>
          </p:nvPr>
        </p:nvGraphicFramePr>
        <p:xfrm>
          <a:off x="5652120" y="3153456"/>
          <a:ext cx="20129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81" name="Imagen" r:id="rId6" imgW="2012950" imgH="977900" progId="MS_ClipArt_Gallery.2">
                  <p:embed/>
                </p:oleObj>
              </mc:Choice>
              <mc:Fallback>
                <p:oleObj name="Imagen" r:id="rId6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3153456"/>
                        <a:ext cx="201295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22 CuadroTexto"/>
          <p:cNvSpPr txBox="1">
            <a:spLocks noChangeArrowheads="1"/>
          </p:cNvSpPr>
          <p:nvPr/>
        </p:nvSpPr>
        <p:spPr bwMode="auto">
          <a:xfrm>
            <a:off x="755576" y="4643438"/>
            <a:ext cx="4535561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Este mismo proceso en inverso es realizado cuando esta onda electromagnética es recibida y transformada en sonido nuevamente. 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228" name="23 CuadroTexto"/>
          <p:cNvSpPr txBox="1">
            <a:spLocks noChangeArrowheads="1"/>
          </p:cNvSpPr>
          <p:nvPr/>
        </p:nvSpPr>
        <p:spPr bwMode="auto">
          <a:xfrm>
            <a:off x="786508" y="2963863"/>
            <a:ext cx="45720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Lo que hace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teléfono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, es que para todas las señales de entrada en el rango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300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3400 Hz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produce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señal electromagnética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con los mismos valores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frecuencia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 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amplitud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Arial" pitchFamily="34" charset="0"/>
              </a:rPr>
              <a:t>.  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492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23 Grupo"/>
          <p:cNvGrpSpPr>
            <a:grpSpLocks/>
          </p:cNvGrpSpPr>
          <p:nvPr/>
        </p:nvGrpSpPr>
        <p:grpSpPr bwMode="auto">
          <a:xfrm>
            <a:off x="1785938" y="1928813"/>
            <a:ext cx="5643562" cy="461962"/>
            <a:chOff x="1714480" y="1829096"/>
            <a:chExt cx="5643597" cy="461665"/>
          </a:xfrm>
        </p:grpSpPr>
        <p:sp>
          <p:nvSpPr>
            <p:cNvPr id="20495" name="16 CuadroTexto"/>
            <p:cNvSpPr txBox="1">
              <a:spLocks noChangeArrowheads="1"/>
            </p:cNvSpPr>
            <p:nvPr/>
          </p:nvSpPr>
          <p:spPr bwMode="auto">
            <a:xfrm>
              <a:off x="1714480" y="1829096"/>
              <a:ext cx="78581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Voz</a:t>
              </a:r>
            </a:p>
          </p:txBody>
        </p:sp>
        <p:sp>
          <p:nvSpPr>
            <p:cNvPr id="20496" name="17 CuadroTexto"/>
            <p:cNvSpPr txBox="1">
              <a:spLocks noChangeArrowheads="1"/>
            </p:cNvSpPr>
            <p:nvPr/>
          </p:nvSpPr>
          <p:spPr bwMode="auto">
            <a:xfrm>
              <a:off x="5357808" y="1829096"/>
              <a:ext cx="200026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20497" name="18 Rectángulo"/>
            <p:cNvSpPr>
              <a:spLocks noChangeArrowheads="1"/>
            </p:cNvSpPr>
            <p:nvPr/>
          </p:nvSpPr>
          <p:spPr bwMode="auto">
            <a:xfrm>
              <a:off x="3071797" y="1900534"/>
              <a:ext cx="1571636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Teléfono</a:t>
              </a:r>
            </a:p>
          </p:txBody>
        </p:sp>
        <p:cxnSp>
          <p:nvCxnSpPr>
            <p:cNvPr id="20498" name="20 Conector recto de flecha"/>
            <p:cNvCxnSpPr>
              <a:cxnSpLocks noChangeShapeType="1"/>
            </p:cNvCxnSpPr>
            <p:nvPr/>
          </p:nvCxnSpPr>
          <p:spPr bwMode="auto">
            <a:xfrm>
              <a:off x="2286021" y="2114846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499" name="21 Conector recto de flecha"/>
            <p:cNvCxnSpPr>
              <a:cxnSpLocks noChangeShapeType="1"/>
            </p:cNvCxnSpPr>
            <p:nvPr/>
          </p:nvCxnSpPr>
          <p:spPr bwMode="auto">
            <a:xfrm>
              <a:off x="4714871" y="2114846"/>
              <a:ext cx="642937" cy="1587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04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400716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7" grpId="0"/>
      <p:bldP spid="922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Text Box 7"/>
          <p:cNvSpPr txBox="1">
            <a:spLocks noChangeArrowheads="1"/>
          </p:cNvSpPr>
          <p:nvPr/>
        </p:nvSpPr>
        <p:spPr bwMode="auto">
          <a:xfrm>
            <a:off x="3059832" y="1700808"/>
            <a:ext cx="5429250" cy="3150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</a:pPr>
            <a:r>
              <a:rPr lang="es-MX" sz="1700" dirty="0">
                <a:latin typeface="ZapfHumnst BT"/>
              </a:rPr>
              <a:t>Que el alumno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comprenda</a:t>
            </a:r>
            <a:r>
              <a:rPr lang="es-MX" sz="1700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700" dirty="0">
                <a:latin typeface="ZapfHumnst BT"/>
              </a:rPr>
              <a:t>los componentes básicos de un sistema de comunicación de datos,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distinga</a:t>
            </a:r>
            <a:r>
              <a:rPr lang="es-MX" sz="1700" dirty="0">
                <a:latin typeface="ZapfHumnst BT"/>
              </a:rPr>
              <a:t> los distintos tipos de señalización y datos utilizados en los sistemas de comunicación y </a:t>
            </a:r>
            <a:r>
              <a:rPr lang="es-MX" sz="1700" b="1" u="sng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estudie</a:t>
            </a:r>
            <a:r>
              <a:rPr lang="es-MX" sz="1700" dirty="0">
                <a:latin typeface="ZapfHumnst BT"/>
              </a:rPr>
              <a:t> el sistema de representación de datos utilizado en comunicaciones de datos sobre líneas telefónicas.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09769B4-E4CF-4A62-8894-40A424AB04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34" y="1772816"/>
            <a:ext cx="2201889" cy="385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754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digitales - Señales analógicas</a:t>
            </a:r>
          </a:p>
        </p:txBody>
      </p:sp>
      <p:sp>
        <p:nvSpPr>
          <p:cNvPr id="2150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0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0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151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4" name="15 CuadroTexto"/>
          <p:cNvSpPr txBox="1">
            <a:spLocks noChangeArrowheads="1"/>
          </p:cNvSpPr>
          <p:nvPr/>
        </p:nvSpPr>
        <p:spPr bwMode="auto">
          <a:xfrm>
            <a:off x="785813" y="1106488"/>
            <a:ext cx="2643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4585" name="Rectangle 6"/>
          <p:cNvSpPr>
            <a:spLocks noChangeArrowheads="1"/>
          </p:cNvSpPr>
          <p:nvPr/>
        </p:nvSpPr>
        <p:spPr bwMode="auto">
          <a:xfrm>
            <a:off x="785813" y="1657504"/>
            <a:ext cx="7786687" cy="72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Las datos digitales se pueden también representar por señales analógicas por medio de un </a:t>
            </a:r>
            <a:r>
              <a:rPr lang="es-MX" sz="1600" b="1" i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módem</a:t>
            </a:r>
            <a:r>
              <a:rPr lang="es-MX" sz="1600" i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 (modulador/demodulador).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5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571875"/>
            <a:ext cx="7219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21 Grupo"/>
          <p:cNvGrpSpPr>
            <a:grpSpLocks/>
          </p:cNvGrpSpPr>
          <p:nvPr/>
        </p:nvGrpSpPr>
        <p:grpSpPr bwMode="auto">
          <a:xfrm>
            <a:off x="1214438" y="2624138"/>
            <a:ext cx="6715125" cy="733425"/>
            <a:chOff x="1214414" y="2624028"/>
            <a:chExt cx="6715172" cy="733534"/>
          </a:xfrm>
        </p:grpSpPr>
        <p:sp>
          <p:nvSpPr>
            <p:cNvPr id="21516" name="16 CuadroTexto"/>
            <p:cNvSpPr txBox="1">
              <a:spLocks noChangeArrowheads="1"/>
            </p:cNvSpPr>
            <p:nvPr/>
          </p:nvSpPr>
          <p:spPr bwMode="auto">
            <a:xfrm>
              <a:off x="1214414" y="2624028"/>
              <a:ext cx="1928812" cy="7335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>
                <a:lnSpc>
                  <a:spcPts val="2500"/>
                </a:lnSpc>
              </a:pPr>
              <a:r>
                <a:rPr lang="es-MX" sz="1600">
                  <a:latin typeface="ZapfHumnst BT"/>
                </a:rPr>
                <a:t>Pulsos de voltaje binario</a:t>
              </a:r>
            </a:p>
          </p:txBody>
        </p:sp>
        <p:sp>
          <p:nvSpPr>
            <p:cNvPr id="21517" name="17 CuadroTexto"/>
            <p:cNvSpPr txBox="1">
              <a:spLocks noChangeArrowheads="1"/>
            </p:cNvSpPr>
            <p:nvPr/>
          </p:nvSpPr>
          <p:spPr bwMode="auto">
            <a:xfrm>
              <a:off x="5929339" y="2801828"/>
              <a:ext cx="200024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Señales analógicas</a:t>
              </a:r>
            </a:p>
          </p:txBody>
        </p:sp>
        <p:sp>
          <p:nvSpPr>
            <p:cNvPr id="21518" name="18 Rectángulo"/>
            <p:cNvSpPr>
              <a:spLocks noChangeArrowheads="1"/>
            </p:cNvSpPr>
            <p:nvPr/>
          </p:nvSpPr>
          <p:spPr bwMode="auto">
            <a:xfrm>
              <a:off x="3571851" y="2873266"/>
              <a:ext cx="1643091" cy="393704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Módem</a:t>
              </a:r>
            </a:p>
          </p:txBody>
        </p:sp>
        <p:cxnSp>
          <p:nvCxnSpPr>
            <p:cNvPr id="21519" name="20 Conector recto de flecha"/>
            <p:cNvCxnSpPr>
              <a:cxnSpLocks noChangeShapeType="1"/>
            </p:cNvCxnSpPr>
            <p:nvPr/>
          </p:nvCxnSpPr>
          <p:spPr bwMode="auto">
            <a:xfrm>
              <a:off x="2857476" y="3087578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520" name="21 Conector recto de flecha"/>
            <p:cNvCxnSpPr>
              <a:cxnSpLocks noChangeShapeType="1"/>
            </p:cNvCxnSpPr>
            <p:nvPr/>
          </p:nvCxnSpPr>
          <p:spPr bwMode="auto">
            <a:xfrm>
              <a:off x="5286401" y="3087578"/>
              <a:ext cx="642938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42182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2535" name="15 CuadroTexto"/>
          <p:cNvSpPr txBox="1">
            <a:spLocks noChangeArrowheads="1"/>
          </p:cNvSpPr>
          <p:nvPr/>
        </p:nvSpPr>
        <p:spPr bwMode="auto">
          <a:xfrm>
            <a:off x="500063" y="1106488"/>
            <a:ext cx="2643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785813" y="1556792"/>
            <a:ext cx="7786687" cy="7225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  <a:defRPr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Un 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módem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ea typeface="Times New Roman" pitchFamily="18" charset="0"/>
              </a:rPr>
              <a:t> convierte una serie de pulsos de voltaje binarios en una señal analógica.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253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466678"/>
            <a:ext cx="7219950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1" name="Rectangle 6"/>
          <p:cNvSpPr>
            <a:spLocks noChangeArrowheads="1"/>
          </p:cNvSpPr>
          <p:nvPr/>
        </p:nvSpPr>
        <p:spPr bwMode="auto">
          <a:xfrm>
            <a:off x="785813" y="2028425"/>
            <a:ext cx="7786687" cy="1425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Los módems representan los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datos digitales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en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espectros de voz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, lo que permite que esos datos sean propagados sobre líneas telefónicas de voz ordinarias. En el otro extremo de la línea, un módem de-modula la señal para recuperar los datos originales.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2539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digitales - Señales analógicas</a:t>
            </a:r>
          </a:p>
        </p:txBody>
      </p:sp>
    </p:spTree>
    <p:extLst>
      <p:ext uri="{BB962C8B-B14F-4D97-AF65-F5344CB8AC3E}">
        <p14:creationId xmlns:p14="http://schemas.microsoft.com/office/powerpoint/2010/main" val="324540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8" grpId="0"/>
      <p:bldP spid="256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digitales</a:t>
            </a:r>
          </a:p>
        </p:txBody>
      </p:sp>
      <p:sp>
        <p:nvSpPr>
          <p:cNvPr id="2355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3" name="15 CuadroTexto"/>
          <p:cNvSpPr txBox="1">
            <a:spLocks noChangeArrowheads="1"/>
          </p:cNvSpPr>
          <p:nvPr/>
        </p:nvSpPr>
        <p:spPr bwMode="auto">
          <a:xfrm>
            <a:off x="714375" y="1571625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26634" name="23 CuadroTexto"/>
          <p:cNvSpPr txBox="1">
            <a:spLocks noChangeArrowheads="1"/>
          </p:cNvSpPr>
          <p:nvPr/>
        </p:nvSpPr>
        <p:spPr bwMode="auto">
          <a:xfrm>
            <a:off x="886916" y="3498800"/>
            <a:ext cx="7429500" cy="1677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4625" indent="-174625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En una operación muy similar a la realizada por un módem, los </a:t>
            </a:r>
            <a:r>
              <a:rPr lang="es-MX" sz="1600" b="1" dirty="0">
                <a:latin typeface="ZapfHumnst BT"/>
              </a:rPr>
              <a:t>datos analógicos</a:t>
            </a:r>
            <a:r>
              <a:rPr lang="es-MX" sz="1600" dirty="0">
                <a:latin typeface="ZapfHumnst BT"/>
              </a:rPr>
              <a:t>  pueden ser representados por </a:t>
            </a:r>
            <a:r>
              <a:rPr lang="es-MX" sz="1600" b="1" dirty="0">
                <a:latin typeface="ZapfHumnst BT"/>
              </a:rPr>
              <a:t>señales digitales</a:t>
            </a:r>
            <a:r>
              <a:rPr lang="es-MX" sz="1600" dirty="0">
                <a:latin typeface="ZapfHumnst BT"/>
              </a:rPr>
              <a:t>. </a:t>
            </a:r>
          </a:p>
          <a:p>
            <a:pPr algn="just">
              <a:lnSpc>
                <a:spcPct val="150000"/>
              </a:lnSpc>
              <a:spcAft>
                <a:spcPts val="1200"/>
              </a:spcAft>
              <a:buFont typeface="Arial" pitchFamily="34" charset="0"/>
              <a:buChar char="•"/>
            </a:pPr>
            <a:r>
              <a:rPr lang="es-MX" sz="1600" dirty="0">
                <a:latin typeface="ZapfHumnst BT"/>
              </a:rPr>
              <a:t>El dispositivo que realiza esta función para los datos de la voz es un</a:t>
            </a:r>
            <a:r>
              <a:rPr lang="es-MX" sz="1600" i="1" dirty="0">
                <a:latin typeface="ZapfHumnst BT"/>
              </a:rPr>
              <a:t> </a:t>
            </a:r>
            <a:r>
              <a:rPr lang="es-MX" sz="1600" b="1" i="1" dirty="0" err="1">
                <a:latin typeface="ZapfHumnst BT"/>
              </a:rPr>
              <a:t>codec</a:t>
            </a:r>
            <a:r>
              <a:rPr lang="es-MX" sz="1600" i="1" dirty="0">
                <a:latin typeface="ZapfHumnst BT"/>
              </a:rPr>
              <a:t> </a:t>
            </a:r>
            <a:r>
              <a:rPr lang="es-MX" sz="1600" dirty="0">
                <a:latin typeface="ZapfHumnst BT"/>
              </a:rPr>
              <a:t> (codificador-decodificador).  </a:t>
            </a:r>
          </a:p>
        </p:txBody>
      </p:sp>
      <p:sp>
        <p:nvSpPr>
          <p:cNvPr id="2356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24 Grupo"/>
          <p:cNvGrpSpPr>
            <a:grpSpLocks/>
          </p:cNvGrpSpPr>
          <p:nvPr/>
        </p:nvGrpSpPr>
        <p:grpSpPr bwMode="auto">
          <a:xfrm>
            <a:off x="1475656" y="2395538"/>
            <a:ext cx="6311032" cy="461962"/>
            <a:chOff x="1475635" y="2753021"/>
            <a:chExt cx="6311061" cy="461665"/>
          </a:xfrm>
        </p:grpSpPr>
        <p:sp>
          <p:nvSpPr>
            <p:cNvPr id="23564" name="16 CuadroTexto"/>
            <p:cNvSpPr txBox="1">
              <a:spLocks noChangeArrowheads="1"/>
            </p:cNvSpPr>
            <p:nvPr/>
          </p:nvSpPr>
          <p:spPr bwMode="auto">
            <a:xfrm>
              <a:off x="1475635" y="2778355"/>
              <a:ext cx="1928812" cy="415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23565" name="17 CuadroTexto"/>
            <p:cNvSpPr txBox="1">
              <a:spLocks noChangeArrowheads="1"/>
            </p:cNvSpPr>
            <p:nvPr/>
          </p:nvSpPr>
          <p:spPr bwMode="auto">
            <a:xfrm>
              <a:off x="6286493" y="2753021"/>
              <a:ext cx="15002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23566" name="18 Rectángulo"/>
            <p:cNvSpPr>
              <a:spLocks noChangeArrowheads="1"/>
            </p:cNvSpPr>
            <p:nvPr/>
          </p:nvSpPr>
          <p:spPr bwMode="auto">
            <a:xfrm>
              <a:off x="3929026" y="2824460"/>
              <a:ext cx="1643092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23567" name="20 Conector recto de flecha"/>
            <p:cNvCxnSpPr>
              <a:cxnSpLocks noChangeShapeType="1"/>
            </p:cNvCxnSpPr>
            <p:nvPr/>
          </p:nvCxnSpPr>
          <p:spPr bwMode="auto">
            <a:xfrm>
              <a:off x="3214651" y="3038773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3568" name="21 Conector recto de flecha"/>
            <p:cNvCxnSpPr>
              <a:cxnSpLocks noChangeShapeType="1"/>
            </p:cNvCxnSpPr>
            <p:nvPr/>
          </p:nvCxnSpPr>
          <p:spPr bwMode="auto">
            <a:xfrm>
              <a:off x="5643556" y="3038771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943968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3" grpId="0"/>
      <p:bldP spid="266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2457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458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9" name="23 CuadroTexto"/>
          <p:cNvSpPr txBox="1">
            <a:spLocks noChangeArrowheads="1"/>
          </p:cNvSpPr>
          <p:nvPr/>
        </p:nvSpPr>
        <p:spPr bwMode="auto">
          <a:xfrm>
            <a:off x="755576" y="2852936"/>
            <a:ext cx="314325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El </a:t>
            </a:r>
            <a:r>
              <a:rPr lang="es-MX" sz="1600" b="1" dirty="0" err="1">
                <a:latin typeface="ZapfHumnst BT"/>
              </a:rPr>
              <a:t>codec</a:t>
            </a:r>
            <a:r>
              <a:rPr lang="es-MX" sz="1600" dirty="0">
                <a:latin typeface="ZapfHumnst BT"/>
              </a:rPr>
              <a:t>  lo que hace es tomar  una señal analógica que representa directamente los datos de voz y aproxima esa señal a una cadena de bits.  En el otro extremo de la línea,  la cadena de bits se utiliza para reconstruir los datos analógicos. </a:t>
            </a:r>
            <a:endParaRPr lang="es-MX" sz="1600" dirty="0"/>
          </a:p>
        </p:txBody>
      </p:sp>
      <p:sp>
        <p:nvSpPr>
          <p:cNvPr id="2458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245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329534"/>
              </p:ext>
            </p:extLst>
          </p:nvPr>
        </p:nvGraphicFramePr>
        <p:xfrm>
          <a:off x="4294656" y="2492896"/>
          <a:ext cx="4381800" cy="394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0" name="Imagen de mapa de bits" r:id="rId4" imgW="5943805" imgH="5353698" progId="Paint.Picture">
                  <p:embed/>
                </p:oleObj>
              </mc:Choice>
              <mc:Fallback>
                <p:oleObj name="Imagen de mapa de bits" r:id="rId4" imgW="5943805" imgH="5353698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4656" y="2492896"/>
                        <a:ext cx="4381800" cy="39490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16 Grupo"/>
          <p:cNvGrpSpPr>
            <a:grpSpLocks/>
          </p:cNvGrpSpPr>
          <p:nvPr/>
        </p:nvGrpSpPr>
        <p:grpSpPr bwMode="auto">
          <a:xfrm>
            <a:off x="1423905" y="1866769"/>
            <a:ext cx="6296189" cy="461963"/>
            <a:chOff x="1490477" y="2753021"/>
            <a:chExt cx="6296219" cy="461665"/>
          </a:xfrm>
        </p:grpSpPr>
        <p:sp>
          <p:nvSpPr>
            <p:cNvPr id="24589" name="16 CuadroTexto"/>
            <p:cNvSpPr txBox="1">
              <a:spLocks noChangeArrowheads="1"/>
            </p:cNvSpPr>
            <p:nvPr/>
          </p:nvSpPr>
          <p:spPr bwMode="auto">
            <a:xfrm>
              <a:off x="1490477" y="2769802"/>
              <a:ext cx="1928812" cy="4157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 dirty="0">
                  <a:latin typeface="ZapfHumnst BT"/>
                </a:rPr>
                <a:t>Datos analógicos</a:t>
              </a:r>
            </a:p>
          </p:txBody>
        </p:sp>
        <p:sp>
          <p:nvSpPr>
            <p:cNvPr id="24590" name="17 CuadroTexto"/>
            <p:cNvSpPr txBox="1">
              <a:spLocks noChangeArrowheads="1"/>
            </p:cNvSpPr>
            <p:nvPr/>
          </p:nvSpPr>
          <p:spPr bwMode="auto">
            <a:xfrm>
              <a:off x="6286493" y="2753021"/>
              <a:ext cx="150020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>
                <a:lnSpc>
                  <a:spcPct val="150000"/>
                </a:lnSpc>
              </a:pPr>
              <a:r>
                <a:rPr lang="es-MX" sz="1600">
                  <a:latin typeface="ZapfHumnst BT"/>
                </a:rPr>
                <a:t>Señal digital</a:t>
              </a:r>
            </a:p>
          </p:txBody>
        </p:sp>
        <p:sp>
          <p:nvSpPr>
            <p:cNvPr id="24591" name="18 Rectángulo"/>
            <p:cNvSpPr>
              <a:spLocks noChangeArrowheads="1"/>
            </p:cNvSpPr>
            <p:nvPr/>
          </p:nvSpPr>
          <p:spPr bwMode="auto">
            <a:xfrm>
              <a:off x="3929026" y="2824460"/>
              <a:ext cx="1643092" cy="35719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algn="ctr"/>
              <a:r>
                <a:rPr lang="es-MX" sz="2000" b="1">
                  <a:latin typeface="ZapfHumnst BT"/>
                </a:rPr>
                <a:t>CODEC</a:t>
              </a:r>
            </a:p>
          </p:txBody>
        </p:sp>
        <p:cxnSp>
          <p:nvCxnSpPr>
            <p:cNvPr id="24592" name="20 Conector recto de flecha"/>
            <p:cNvCxnSpPr>
              <a:cxnSpLocks noChangeShapeType="1"/>
            </p:cNvCxnSpPr>
            <p:nvPr/>
          </p:nvCxnSpPr>
          <p:spPr bwMode="auto">
            <a:xfrm>
              <a:off x="3214651" y="3038773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4593" name="21 Conector recto de flecha"/>
            <p:cNvCxnSpPr>
              <a:cxnSpLocks noChangeShapeType="1"/>
            </p:cNvCxnSpPr>
            <p:nvPr/>
          </p:nvCxnSpPr>
          <p:spPr bwMode="auto">
            <a:xfrm>
              <a:off x="5643556" y="3038771"/>
              <a:ext cx="642937" cy="1588"/>
            </a:xfrm>
            <a:prstGeom prst="straightConnector1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458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- Señales digitales</a:t>
            </a:r>
          </a:p>
        </p:txBody>
      </p:sp>
      <p:sp>
        <p:nvSpPr>
          <p:cNvPr id="18" name="15 CuadroTexto"/>
          <p:cNvSpPr txBox="1">
            <a:spLocks noChangeArrowheads="1"/>
          </p:cNvSpPr>
          <p:nvPr/>
        </p:nvSpPr>
        <p:spPr bwMode="auto">
          <a:xfrm>
            <a:off x="560660" y="1171600"/>
            <a:ext cx="2643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05996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9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analógica y digital</a:t>
            </a:r>
          </a:p>
        </p:txBody>
      </p:sp>
      <p:sp>
        <p:nvSpPr>
          <p:cNvPr id="2560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6" name="23 CuadroTexto"/>
          <p:cNvSpPr txBox="1">
            <a:spLocks noChangeArrowheads="1"/>
          </p:cNvSpPr>
          <p:nvPr/>
        </p:nvSpPr>
        <p:spPr bwMode="auto">
          <a:xfrm>
            <a:off x="571500" y="1143000"/>
            <a:ext cx="8001000" cy="78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forma en que las señales analógicas y digitales se procesan </a:t>
            </a:r>
            <a:r>
              <a:rPr lang="es-MX" sz="1600" dirty="0">
                <a:latin typeface="ZapfHumnst BT"/>
              </a:rPr>
              <a:t>está en función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forma en que serán transmitidas. </a:t>
            </a:r>
            <a:endParaRPr lang="es-MX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60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56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13" name="1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4962692"/>
              </p:ext>
            </p:extLst>
          </p:nvPr>
        </p:nvGraphicFramePr>
        <p:xfrm>
          <a:off x="533152" y="2150990"/>
          <a:ext cx="8215312" cy="408623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58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5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19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50">
                <a:tc>
                  <a:txBody>
                    <a:bodyPr/>
                    <a:lstStyle/>
                    <a:p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Transmisión analógica</a:t>
                      </a:r>
                      <a:endParaRPr lang="es-MX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Transmisión digital</a:t>
                      </a:r>
                      <a:endParaRPr lang="es-MX" sz="16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89941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Señal analógica</a:t>
                      </a: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propaga a través de  </a:t>
                      </a:r>
                      <a:r>
                        <a:rPr lang="es-MX" sz="15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amplificadores</a:t>
                      </a: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  <a:ea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La señal analógica representa datos digitales. La señal se propaga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 a través de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repetidores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MX" sz="800" baseline="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utilizan Técnicas de Modulación</a:t>
                      </a:r>
                      <a:endParaRPr lang="es-MX" sz="15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algn="ctr"/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1034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Señal digital</a:t>
                      </a: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n-US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No se </a:t>
                      </a:r>
                      <a:r>
                        <a:rPr lang="en-US" sz="1500" dirty="0" err="1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usa</a:t>
                      </a: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  <a:ea typeface="Times New Roman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  <a:spcAft>
                          <a:spcPts val="0"/>
                        </a:spcAft>
                      </a:pPr>
                      <a:r>
                        <a:rPr lang="es-MX" sz="150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La señal digital representa una cadena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 de unos o ceros, los cuales pueden representar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datos digitales 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o pueden ser resultado de la codificación de </a:t>
                      </a: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datos analógicos</a:t>
                      </a:r>
                      <a:r>
                        <a:rPr lang="es-MX" sz="1500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.</a:t>
                      </a:r>
                    </a:p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es-MX" sz="1500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ts val="25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500" b="1" baseline="0" dirty="0">
                          <a:solidFill>
                            <a:schemeClr val="bg2">
                              <a:lumMod val="25000"/>
                            </a:schemeClr>
                          </a:solidFill>
                          <a:latin typeface="ZapfHumnst BT"/>
                        </a:rPr>
                        <a:t>Se utilizan Técnicas de Codificación</a:t>
                      </a:r>
                      <a:endParaRPr lang="es-MX" sz="1500" b="1" dirty="0">
                        <a:solidFill>
                          <a:schemeClr val="bg2">
                            <a:lumMod val="25000"/>
                          </a:schemeClr>
                        </a:solidFill>
                        <a:latin typeface="ZapfHumnst BT"/>
                      </a:endParaRPr>
                    </a:p>
                  </a:txBody>
                  <a:tcPr marL="91439" marR="91439" marT="45712" marB="45712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45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Transmitiendo con señales analógicas</a:t>
            </a:r>
          </a:p>
        </p:txBody>
      </p:sp>
      <p:sp>
        <p:nvSpPr>
          <p:cNvPr id="2662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2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2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6634" name="Text Box 3"/>
          <p:cNvSpPr txBox="1">
            <a:spLocks noChangeArrowheads="1"/>
          </p:cNvSpPr>
          <p:nvPr/>
        </p:nvSpPr>
        <p:spPr bwMode="auto">
          <a:xfrm>
            <a:off x="571500" y="1285875"/>
            <a:ext cx="258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  <a:latin typeface="ZapfHumnst BT"/>
              </a:rPr>
              <a:t>Señales analógicas</a:t>
            </a:r>
          </a:p>
        </p:txBody>
      </p:sp>
      <p:sp>
        <p:nvSpPr>
          <p:cNvPr id="28683" name="Text Box 4"/>
          <p:cNvSpPr txBox="1">
            <a:spLocks noChangeArrowheads="1"/>
          </p:cNvSpPr>
          <p:nvPr/>
        </p:nvSpPr>
        <p:spPr bwMode="auto">
          <a:xfrm>
            <a:off x="609600" y="2571750"/>
            <a:ext cx="188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</a:p>
        </p:txBody>
      </p:sp>
      <p:sp>
        <p:nvSpPr>
          <p:cNvPr id="28684" name="Text Box 5"/>
          <p:cNvSpPr txBox="1">
            <a:spLocks noChangeArrowheads="1"/>
          </p:cNvSpPr>
          <p:nvPr/>
        </p:nvSpPr>
        <p:spPr bwMode="auto">
          <a:xfrm>
            <a:off x="561975" y="4310063"/>
            <a:ext cx="16446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grpSp>
        <p:nvGrpSpPr>
          <p:cNvPr id="2" name="59 Grupo"/>
          <p:cNvGrpSpPr>
            <a:grpSpLocks/>
          </p:cNvGrpSpPr>
          <p:nvPr/>
        </p:nvGrpSpPr>
        <p:grpSpPr bwMode="auto">
          <a:xfrm>
            <a:off x="722313" y="3201988"/>
            <a:ext cx="8350250" cy="584200"/>
            <a:chOff x="722313" y="2630488"/>
            <a:chExt cx="8350250" cy="584200"/>
          </a:xfrm>
        </p:grpSpPr>
        <p:grpSp>
          <p:nvGrpSpPr>
            <p:cNvPr id="26667" name="Group 19"/>
            <p:cNvGrpSpPr>
              <a:grpSpLocks/>
            </p:cNvGrpSpPr>
            <p:nvPr/>
          </p:nvGrpSpPr>
          <p:grpSpPr bwMode="auto">
            <a:xfrm>
              <a:off x="6896100" y="2706688"/>
              <a:ext cx="914400" cy="412750"/>
              <a:chOff x="748" y="2893"/>
              <a:chExt cx="1315" cy="333"/>
            </a:xfrm>
          </p:grpSpPr>
          <p:sp>
            <p:nvSpPr>
              <p:cNvPr id="26685" name="Freeform 20"/>
              <p:cNvSpPr>
                <a:spLocks/>
              </p:cNvSpPr>
              <p:nvPr/>
            </p:nvSpPr>
            <p:spPr bwMode="auto">
              <a:xfrm>
                <a:off x="1885" y="2893"/>
                <a:ext cx="44" cy="333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86" name="Freeform 21"/>
              <p:cNvSpPr>
                <a:spLocks/>
              </p:cNvSpPr>
              <p:nvPr/>
            </p:nvSpPr>
            <p:spPr bwMode="auto">
              <a:xfrm>
                <a:off x="748" y="2893"/>
                <a:ext cx="1315" cy="333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6668" name="Text Box 23"/>
            <p:cNvSpPr txBox="1">
              <a:spLocks noChangeArrowheads="1"/>
            </p:cNvSpPr>
            <p:nvPr/>
          </p:nvSpPr>
          <p:spPr bwMode="auto">
            <a:xfrm>
              <a:off x="722313" y="2630488"/>
              <a:ext cx="190658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     Voz</a:t>
              </a:r>
            </a:p>
            <a:p>
              <a:r>
                <a:rPr lang="es-MX" sz="1600">
                  <a:latin typeface="ZapfHumnst BT"/>
                </a:rPr>
                <a:t>(Ondas de Sonido)</a:t>
              </a:r>
            </a:p>
          </p:txBody>
        </p:sp>
        <p:sp>
          <p:nvSpPr>
            <p:cNvPr id="26669" name="Text Box 24"/>
            <p:cNvSpPr txBox="1">
              <a:spLocks noChangeArrowheads="1"/>
            </p:cNvSpPr>
            <p:nvPr/>
          </p:nvSpPr>
          <p:spPr bwMode="auto">
            <a:xfrm>
              <a:off x="3651250" y="2719388"/>
              <a:ext cx="958850" cy="339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Teléfono</a:t>
              </a:r>
            </a:p>
          </p:txBody>
        </p:sp>
        <p:sp>
          <p:nvSpPr>
            <p:cNvPr id="26670" name="Text Box 25"/>
            <p:cNvSpPr txBox="1">
              <a:spLocks noChangeArrowheads="1"/>
            </p:cNvSpPr>
            <p:nvPr/>
          </p:nvSpPr>
          <p:spPr bwMode="auto">
            <a:xfrm>
              <a:off x="5772150" y="2630488"/>
              <a:ext cx="108108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71" name="Text Box 26"/>
            <p:cNvSpPr txBox="1">
              <a:spLocks noChangeArrowheads="1"/>
            </p:cNvSpPr>
            <p:nvPr/>
          </p:nvSpPr>
          <p:spPr bwMode="auto">
            <a:xfrm>
              <a:off x="7780338" y="2630488"/>
              <a:ext cx="129222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grpSp>
          <p:nvGrpSpPr>
            <p:cNvPr id="26672" name="Group 27"/>
            <p:cNvGrpSpPr>
              <a:grpSpLocks/>
            </p:cNvGrpSpPr>
            <p:nvPr/>
          </p:nvGrpSpPr>
          <p:grpSpPr bwMode="auto">
            <a:xfrm>
              <a:off x="2476500" y="2690813"/>
              <a:ext cx="1066800" cy="412750"/>
              <a:chOff x="1392" y="1910"/>
              <a:chExt cx="672" cy="260"/>
            </a:xfrm>
          </p:grpSpPr>
          <p:sp>
            <p:nvSpPr>
              <p:cNvPr id="26680" name="Freeform 28"/>
              <p:cNvSpPr>
                <a:spLocks/>
              </p:cNvSpPr>
              <p:nvPr/>
            </p:nvSpPr>
            <p:spPr bwMode="auto">
              <a:xfrm>
                <a:off x="1986" y="1910"/>
                <a:ext cx="19" cy="260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81" name="Freeform 29"/>
              <p:cNvSpPr>
                <a:spLocks/>
              </p:cNvSpPr>
              <p:nvPr/>
            </p:nvSpPr>
            <p:spPr bwMode="auto">
              <a:xfrm>
                <a:off x="1488" y="1910"/>
                <a:ext cx="576" cy="260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82" name="Group 30"/>
              <p:cNvGrpSpPr>
                <a:grpSpLocks/>
              </p:cNvGrpSpPr>
              <p:nvPr/>
            </p:nvGrpSpPr>
            <p:grpSpPr bwMode="auto">
              <a:xfrm flipH="1">
                <a:off x="1405" y="1920"/>
                <a:ext cx="568" cy="240"/>
                <a:chOff x="748" y="2893"/>
                <a:chExt cx="1315" cy="333"/>
              </a:xfrm>
            </p:grpSpPr>
            <p:sp>
              <p:nvSpPr>
                <p:cNvPr id="26683" name="Freeform 3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84" name="Freeform 3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6673" name="Group 33"/>
            <p:cNvGrpSpPr>
              <a:grpSpLocks/>
            </p:cNvGrpSpPr>
            <p:nvPr/>
          </p:nvGrpSpPr>
          <p:grpSpPr bwMode="auto">
            <a:xfrm>
              <a:off x="4722813" y="2690813"/>
              <a:ext cx="1066800" cy="412750"/>
              <a:chOff x="2880" y="1910"/>
              <a:chExt cx="672" cy="260"/>
            </a:xfrm>
          </p:grpSpPr>
          <p:grpSp>
            <p:nvGrpSpPr>
              <p:cNvPr id="26674" name="Group 3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6678" name="Freeform 3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79" name="Freeform 3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75" name="Group 3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6676" name="Freeform 3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77" name="Freeform 3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9" name="60 Grupo"/>
          <p:cNvGrpSpPr>
            <a:grpSpLocks/>
          </p:cNvGrpSpPr>
          <p:nvPr/>
        </p:nvGrpSpPr>
        <p:grpSpPr bwMode="auto">
          <a:xfrm>
            <a:off x="871538" y="4935538"/>
            <a:ext cx="7923212" cy="1422400"/>
            <a:chOff x="871538" y="4364038"/>
            <a:chExt cx="7923212" cy="1422400"/>
          </a:xfrm>
        </p:grpSpPr>
        <p:grpSp>
          <p:nvGrpSpPr>
            <p:cNvPr id="26640" name="Group 6"/>
            <p:cNvGrpSpPr>
              <a:grpSpLocks/>
            </p:cNvGrpSpPr>
            <p:nvPr/>
          </p:nvGrpSpPr>
          <p:grpSpPr bwMode="auto">
            <a:xfrm>
              <a:off x="6443663" y="4424363"/>
              <a:ext cx="1065212" cy="933450"/>
              <a:chOff x="4033" y="2964"/>
              <a:chExt cx="671" cy="588"/>
            </a:xfrm>
          </p:grpSpPr>
          <p:sp>
            <p:nvSpPr>
              <p:cNvPr id="26659" name="Freeform 7"/>
              <p:cNvSpPr>
                <a:spLocks/>
              </p:cNvSpPr>
              <p:nvPr/>
            </p:nvSpPr>
            <p:spPr bwMode="auto">
              <a:xfrm>
                <a:off x="4033" y="3058"/>
                <a:ext cx="477" cy="294"/>
              </a:xfrm>
              <a:custGeom>
                <a:avLst/>
                <a:gdLst>
                  <a:gd name="T0" fmla="*/ 0 w 3739"/>
                  <a:gd name="T1" fmla="*/ 0 h 1500"/>
                  <a:gd name="T2" fmla="*/ 0 w 3739"/>
                  <a:gd name="T3" fmla="*/ 0 h 1500"/>
                  <a:gd name="T4" fmla="*/ 0 w 3739"/>
                  <a:gd name="T5" fmla="*/ 0 h 1500"/>
                  <a:gd name="T6" fmla="*/ 0 w 3739"/>
                  <a:gd name="T7" fmla="*/ 0 h 1500"/>
                  <a:gd name="T8" fmla="*/ 0 w 3739"/>
                  <a:gd name="T9" fmla="*/ 0 h 1500"/>
                  <a:gd name="T10" fmla="*/ 0 w 3739"/>
                  <a:gd name="T11" fmla="*/ 0 h 1500"/>
                  <a:gd name="T12" fmla="*/ 0 w 3739"/>
                  <a:gd name="T13" fmla="*/ 0 h 1500"/>
                  <a:gd name="T14" fmla="*/ 0 w 3739"/>
                  <a:gd name="T15" fmla="*/ 0 h 1500"/>
                  <a:gd name="T16" fmla="*/ 0 w 3739"/>
                  <a:gd name="T17" fmla="*/ 0 h 1500"/>
                  <a:gd name="T18" fmla="*/ 0 w 3739"/>
                  <a:gd name="T19" fmla="*/ 0 h 1500"/>
                  <a:gd name="T20" fmla="*/ 0 w 3739"/>
                  <a:gd name="T21" fmla="*/ 0 h 1500"/>
                  <a:gd name="T22" fmla="*/ 0 w 3739"/>
                  <a:gd name="T23" fmla="*/ 0 h 1500"/>
                  <a:gd name="T24" fmla="*/ 0 w 3739"/>
                  <a:gd name="T25" fmla="*/ 0 h 1500"/>
                  <a:gd name="T26" fmla="*/ 0 w 3739"/>
                  <a:gd name="T27" fmla="*/ 0 h 1500"/>
                  <a:gd name="T28" fmla="*/ 0 w 3739"/>
                  <a:gd name="T29" fmla="*/ 0 h 1500"/>
                  <a:gd name="T30" fmla="*/ 0 w 3739"/>
                  <a:gd name="T31" fmla="*/ 0 h 1500"/>
                  <a:gd name="T32" fmla="*/ 0 w 3739"/>
                  <a:gd name="T33" fmla="*/ 0 h 1500"/>
                  <a:gd name="T34" fmla="*/ 0 w 3739"/>
                  <a:gd name="T35" fmla="*/ 0 h 1500"/>
                  <a:gd name="T36" fmla="*/ 0 w 3739"/>
                  <a:gd name="T37" fmla="*/ 0 h 1500"/>
                  <a:gd name="T38" fmla="*/ 0 w 3739"/>
                  <a:gd name="T39" fmla="*/ 0 h 1500"/>
                  <a:gd name="T40" fmla="*/ 0 w 3739"/>
                  <a:gd name="T41" fmla="*/ 0 h 1500"/>
                  <a:gd name="T42" fmla="*/ 0 w 3739"/>
                  <a:gd name="T43" fmla="*/ 0 h 1500"/>
                  <a:gd name="T44" fmla="*/ 0 w 3739"/>
                  <a:gd name="T45" fmla="*/ 0 h 1500"/>
                  <a:gd name="T46" fmla="*/ 0 w 3739"/>
                  <a:gd name="T47" fmla="*/ 0 h 1500"/>
                  <a:gd name="T48" fmla="*/ 0 w 3739"/>
                  <a:gd name="T49" fmla="*/ 0 h 1500"/>
                  <a:gd name="T50" fmla="*/ 0 w 3739"/>
                  <a:gd name="T51" fmla="*/ 0 h 1500"/>
                  <a:gd name="T52" fmla="*/ 0 w 3739"/>
                  <a:gd name="T53" fmla="*/ 0 h 1500"/>
                  <a:gd name="T54" fmla="*/ 0 w 3739"/>
                  <a:gd name="T55" fmla="*/ 0 h 1500"/>
                  <a:gd name="T56" fmla="*/ 0 w 3739"/>
                  <a:gd name="T57" fmla="*/ 0 h 1500"/>
                  <a:gd name="T58" fmla="*/ 0 w 3739"/>
                  <a:gd name="T59" fmla="*/ 0 h 1500"/>
                  <a:gd name="T60" fmla="*/ 0 w 3739"/>
                  <a:gd name="T61" fmla="*/ 0 h 1500"/>
                  <a:gd name="T62" fmla="*/ 0 w 3739"/>
                  <a:gd name="T63" fmla="*/ 0 h 1500"/>
                  <a:gd name="T64" fmla="*/ 0 w 3739"/>
                  <a:gd name="T65" fmla="*/ 0 h 1500"/>
                  <a:gd name="T66" fmla="*/ 0 w 3739"/>
                  <a:gd name="T67" fmla="*/ 0 h 1500"/>
                  <a:gd name="T68" fmla="*/ 0 w 3739"/>
                  <a:gd name="T69" fmla="*/ 0 h 1500"/>
                  <a:gd name="T70" fmla="*/ 0 w 3739"/>
                  <a:gd name="T71" fmla="*/ 0 h 1500"/>
                  <a:gd name="T72" fmla="*/ 0 w 3739"/>
                  <a:gd name="T73" fmla="*/ 0 h 1500"/>
                  <a:gd name="T74" fmla="*/ 0 w 3739"/>
                  <a:gd name="T75" fmla="*/ 0 h 1500"/>
                  <a:gd name="T76" fmla="*/ 0 w 3739"/>
                  <a:gd name="T77" fmla="*/ 0 h 1500"/>
                  <a:gd name="T78" fmla="*/ 0 w 3739"/>
                  <a:gd name="T79" fmla="*/ 0 h 1500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3739"/>
                  <a:gd name="T121" fmla="*/ 0 h 1500"/>
                  <a:gd name="T122" fmla="*/ 3739 w 3739"/>
                  <a:gd name="T123" fmla="*/ 1500 h 1500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3739" h="1500">
                    <a:moveTo>
                      <a:pt x="0" y="0"/>
                    </a:moveTo>
                    <a:lnTo>
                      <a:pt x="156" y="0"/>
                    </a:lnTo>
                    <a:lnTo>
                      <a:pt x="289" y="3"/>
                    </a:lnTo>
                    <a:lnTo>
                      <a:pt x="436" y="9"/>
                    </a:lnTo>
                    <a:lnTo>
                      <a:pt x="584" y="14"/>
                    </a:lnTo>
                    <a:lnTo>
                      <a:pt x="746" y="26"/>
                    </a:lnTo>
                    <a:lnTo>
                      <a:pt x="903" y="39"/>
                    </a:lnTo>
                    <a:lnTo>
                      <a:pt x="1041" y="50"/>
                    </a:lnTo>
                    <a:lnTo>
                      <a:pt x="1197" y="66"/>
                    </a:lnTo>
                    <a:lnTo>
                      <a:pt x="1337" y="84"/>
                    </a:lnTo>
                    <a:lnTo>
                      <a:pt x="1465" y="100"/>
                    </a:lnTo>
                    <a:lnTo>
                      <a:pt x="1615" y="122"/>
                    </a:lnTo>
                    <a:lnTo>
                      <a:pt x="1794" y="155"/>
                    </a:lnTo>
                    <a:lnTo>
                      <a:pt x="1950" y="184"/>
                    </a:lnTo>
                    <a:lnTo>
                      <a:pt x="2123" y="222"/>
                    </a:lnTo>
                    <a:lnTo>
                      <a:pt x="2302" y="266"/>
                    </a:lnTo>
                    <a:lnTo>
                      <a:pt x="2469" y="311"/>
                    </a:lnTo>
                    <a:lnTo>
                      <a:pt x="2602" y="355"/>
                    </a:lnTo>
                    <a:lnTo>
                      <a:pt x="2770" y="411"/>
                    </a:lnTo>
                    <a:lnTo>
                      <a:pt x="2908" y="466"/>
                    </a:lnTo>
                    <a:lnTo>
                      <a:pt x="3031" y="516"/>
                    </a:lnTo>
                    <a:lnTo>
                      <a:pt x="3131" y="571"/>
                    </a:lnTo>
                    <a:lnTo>
                      <a:pt x="3231" y="622"/>
                    </a:lnTo>
                    <a:lnTo>
                      <a:pt x="3310" y="671"/>
                    </a:lnTo>
                    <a:lnTo>
                      <a:pt x="3377" y="716"/>
                    </a:lnTo>
                    <a:lnTo>
                      <a:pt x="3450" y="773"/>
                    </a:lnTo>
                    <a:lnTo>
                      <a:pt x="3521" y="828"/>
                    </a:lnTo>
                    <a:lnTo>
                      <a:pt x="3577" y="884"/>
                    </a:lnTo>
                    <a:lnTo>
                      <a:pt x="3656" y="989"/>
                    </a:lnTo>
                    <a:lnTo>
                      <a:pt x="3705" y="1079"/>
                    </a:lnTo>
                    <a:lnTo>
                      <a:pt x="3716" y="1117"/>
                    </a:lnTo>
                    <a:lnTo>
                      <a:pt x="3739" y="1194"/>
                    </a:lnTo>
                    <a:lnTo>
                      <a:pt x="3739" y="1256"/>
                    </a:lnTo>
                    <a:lnTo>
                      <a:pt x="3739" y="1500"/>
                    </a:lnTo>
                    <a:lnTo>
                      <a:pt x="3583" y="1383"/>
                    </a:lnTo>
                    <a:lnTo>
                      <a:pt x="2835" y="844"/>
                    </a:lnTo>
                    <a:lnTo>
                      <a:pt x="1754" y="560"/>
                    </a:lnTo>
                    <a:lnTo>
                      <a:pt x="637" y="411"/>
                    </a:lnTo>
                    <a:lnTo>
                      <a:pt x="0" y="3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60" name="Group 8"/>
              <p:cNvGrpSpPr>
                <a:grpSpLocks/>
              </p:cNvGrpSpPr>
              <p:nvPr/>
            </p:nvGrpSpPr>
            <p:grpSpPr bwMode="auto">
              <a:xfrm>
                <a:off x="4025" y="3125"/>
                <a:ext cx="575" cy="427"/>
                <a:chOff x="3984" y="2933"/>
                <a:chExt cx="518" cy="283"/>
              </a:xfrm>
            </p:grpSpPr>
            <p:sp>
              <p:nvSpPr>
                <p:cNvPr id="26664" name="Rectangle 9"/>
                <p:cNvSpPr>
                  <a:spLocks noChangeArrowheads="1"/>
                </p:cNvSpPr>
                <p:nvPr/>
              </p:nvSpPr>
              <p:spPr bwMode="auto">
                <a:xfrm>
                  <a:off x="4340" y="3098"/>
                  <a:ext cx="162" cy="61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 sz="1600">
                    <a:latin typeface="ZapfHumnst BT"/>
                  </a:endParaRPr>
                </a:p>
              </p:txBody>
            </p:sp>
            <p:sp>
              <p:nvSpPr>
                <p:cNvPr id="26665" name="Freeform 10"/>
                <p:cNvSpPr>
                  <a:spLocks/>
                </p:cNvSpPr>
                <p:nvPr/>
              </p:nvSpPr>
              <p:spPr bwMode="auto">
                <a:xfrm>
                  <a:off x="4339" y="3159"/>
                  <a:ext cx="163" cy="57"/>
                </a:xfrm>
                <a:custGeom>
                  <a:avLst/>
                  <a:gdLst>
                    <a:gd name="T0" fmla="*/ 0 w 1270"/>
                    <a:gd name="T1" fmla="*/ 0 h 293"/>
                    <a:gd name="T2" fmla="*/ 0 w 1270"/>
                    <a:gd name="T3" fmla="*/ 0 h 293"/>
                    <a:gd name="T4" fmla="*/ 0 w 1270"/>
                    <a:gd name="T5" fmla="*/ 0 h 293"/>
                    <a:gd name="T6" fmla="*/ 0 w 1270"/>
                    <a:gd name="T7" fmla="*/ 0 h 293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270"/>
                    <a:gd name="T13" fmla="*/ 0 h 293"/>
                    <a:gd name="T14" fmla="*/ 1270 w 1270"/>
                    <a:gd name="T15" fmla="*/ 293 h 293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270" h="293">
                      <a:moveTo>
                        <a:pt x="0" y="0"/>
                      </a:moveTo>
                      <a:lnTo>
                        <a:pt x="1270" y="0"/>
                      </a:lnTo>
                      <a:lnTo>
                        <a:pt x="635" y="2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66" name="Freeform 11"/>
                <p:cNvSpPr>
                  <a:spLocks/>
                </p:cNvSpPr>
                <p:nvPr/>
              </p:nvSpPr>
              <p:spPr bwMode="auto">
                <a:xfrm>
                  <a:off x="3984" y="2933"/>
                  <a:ext cx="477" cy="226"/>
                </a:xfrm>
                <a:custGeom>
                  <a:avLst/>
                  <a:gdLst>
                    <a:gd name="T0" fmla="*/ 0 w 3735"/>
                    <a:gd name="T1" fmla="*/ 0 h 1155"/>
                    <a:gd name="T2" fmla="*/ 0 w 3735"/>
                    <a:gd name="T3" fmla="*/ 0 h 1155"/>
                    <a:gd name="T4" fmla="*/ 0 w 3735"/>
                    <a:gd name="T5" fmla="*/ 0 h 1155"/>
                    <a:gd name="T6" fmla="*/ 0 w 3735"/>
                    <a:gd name="T7" fmla="*/ 0 h 1155"/>
                    <a:gd name="T8" fmla="*/ 0 w 3735"/>
                    <a:gd name="T9" fmla="*/ 0 h 1155"/>
                    <a:gd name="T10" fmla="*/ 0 w 3735"/>
                    <a:gd name="T11" fmla="*/ 0 h 1155"/>
                    <a:gd name="T12" fmla="*/ 0 w 3735"/>
                    <a:gd name="T13" fmla="*/ 0 h 1155"/>
                    <a:gd name="T14" fmla="*/ 0 w 3735"/>
                    <a:gd name="T15" fmla="*/ 0 h 1155"/>
                    <a:gd name="T16" fmla="*/ 0 w 3735"/>
                    <a:gd name="T17" fmla="*/ 0 h 1155"/>
                    <a:gd name="T18" fmla="*/ 0 w 3735"/>
                    <a:gd name="T19" fmla="*/ 0 h 1155"/>
                    <a:gd name="T20" fmla="*/ 0 w 3735"/>
                    <a:gd name="T21" fmla="*/ 0 h 1155"/>
                    <a:gd name="T22" fmla="*/ 0 w 3735"/>
                    <a:gd name="T23" fmla="*/ 0 h 1155"/>
                    <a:gd name="T24" fmla="*/ 0 w 3735"/>
                    <a:gd name="T25" fmla="*/ 0 h 1155"/>
                    <a:gd name="T26" fmla="*/ 0 w 3735"/>
                    <a:gd name="T27" fmla="*/ 0 h 1155"/>
                    <a:gd name="T28" fmla="*/ 0 w 3735"/>
                    <a:gd name="T29" fmla="*/ 0 h 1155"/>
                    <a:gd name="T30" fmla="*/ 0 w 3735"/>
                    <a:gd name="T31" fmla="*/ 0 h 1155"/>
                    <a:gd name="T32" fmla="*/ 0 w 3735"/>
                    <a:gd name="T33" fmla="*/ 0 h 1155"/>
                    <a:gd name="T34" fmla="*/ 0 w 3735"/>
                    <a:gd name="T35" fmla="*/ 0 h 1155"/>
                    <a:gd name="T36" fmla="*/ 0 w 3735"/>
                    <a:gd name="T37" fmla="*/ 0 h 1155"/>
                    <a:gd name="T38" fmla="*/ 0 w 3735"/>
                    <a:gd name="T39" fmla="*/ 0 h 1155"/>
                    <a:gd name="T40" fmla="*/ 0 w 3735"/>
                    <a:gd name="T41" fmla="*/ 0 h 1155"/>
                    <a:gd name="T42" fmla="*/ 0 w 3735"/>
                    <a:gd name="T43" fmla="*/ 0 h 1155"/>
                    <a:gd name="T44" fmla="*/ 0 w 3735"/>
                    <a:gd name="T45" fmla="*/ 0 h 1155"/>
                    <a:gd name="T46" fmla="*/ 0 w 3735"/>
                    <a:gd name="T47" fmla="*/ 0 h 1155"/>
                    <a:gd name="T48" fmla="*/ 0 w 3735"/>
                    <a:gd name="T49" fmla="*/ 0 h 1155"/>
                    <a:gd name="T50" fmla="*/ 0 w 3735"/>
                    <a:gd name="T51" fmla="*/ 0 h 1155"/>
                    <a:gd name="T52" fmla="*/ 0 w 3735"/>
                    <a:gd name="T53" fmla="*/ 0 h 1155"/>
                    <a:gd name="T54" fmla="*/ 0 w 3735"/>
                    <a:gd name="T55" fmla="*/ 0 h 1155"/>
                    <a:gd name="T56" fmla="*/ 0 w 3735"/>
                    <a:gd name="T57" fmla="*/ 0 h 1155"/>
                    <a:gd name="T58" fmla="*/ 0 w 3735"/>
                    <a:gd name="T59" fmla="*/ 0 h 1155"/>
                    <a:gd name="T60" fmla="*/ 0 w 3735"/>
                    <a:gd name="T61" fmla="*/ 0 h 1155"/>
                    <a:gd name="T62" fmla="*/ 0 w 3735"/>
                    <a:gd name="T63" fmla="*/ 0 h 1155"/>
                    <a:gd name="T64" fmla="*/ 0 w 3735"/>
                    <a:gd name="T65" fmla="*/ 0 h 1155"/>
                    <a:gd name="T66" fmla="*/ 0 w 3735"/>
                    <a:gd name="T67" fmla="*/ 0 h 1155"/>
                    <a:gd name="T68" fmla="*/ 0 w 3735"/>
                    <a:gd name="T69" fmla="*/ 0 h 1155"/>
                    <a:gd name="T70" fmla="*/ 0 w 3735"/>
                    <a:gd name="T71" fmla="*/ 0 h 1155"/>
                    <a:gd name="T72" fmla="*/ 0 w 3735"/>
                    <a:gd name="T73" fmla="*/ 0 h 1155"/>
                    <a:gd name="T74" fmla="*/ 0 w 3735"/>
                    <a:gd name="T75" fmla="*/ 0 h 1155"/>
                    <a:gd name="T76" fmla="*/ 0 w 3735"/>
                    <a:gd name="T77" fmla="*/ 0 h 1155"/>
                    <a:gd name="T78" fmla="*/ 0 w 3735"/>
                    <a:gd name="T79" fmla="*/ 0 h 1155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3735"/>
                    <a:gd name="T121" fmla="*/ 0 h 1155"/>
                    <a:gd name="T122" fmla="*/ 3735 w 3735"/>
                    <a:gd name="T123" fmla="*/ 1155 h 1155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3735" h="1155">
                      <a:moveTo>
                        <a:pt x="0" y="183"/>
                      </a:moveTo>
                      <a:lnTo>
                        <a:pt x="98" y="183"/>
                      </a:lnTo>
                      <a:lnTo>
                        <a:pt x="221" y="184"/>
                      </a:lnTo>
                      <a:lnTo>
                        <a:pt x="321" y="187"/>
                      </a:lnTo>
                      <a:lnTo>
                        <a:pt x="421" y="191"/>
                      </a:lnTo>
                      <a:lnTo>
                        <a:pt x="532" y="196"/>
                      </a:lnTo>
                      <a:lnTo>
                        <a:pt x="634" y="202"/>
                      </a:lnTo>
                      <a:lnTo>
                        <a:pt x="749" y="209"/>
                      </a:lnTo>
                      <a:lnTo>
                        <a:pt x="841" y="217"/>
                      </a:lnTo>
                      <a:lnTo>
                        <a:pt x="959" y="228"/>
                      </a:lnTo>
                      <a:lnTo>
                        <a:pt x="1072" y="240"/>
                      </a:lnTo>
                      <a:lnTo>
                        <a:pt x="1195" y="254"/>
                      </a:lnTo>
                      <a:lnTo>
                        <a:pt x="1297" y="268"/>
                      </a:lnTo>
                      <a:lnTo>
                        <a:pt x="1392" y="281"/>
                      </a:lnTo>
                      <a:lnTo>
                        <a:pt x="1500" y="297"/>
                      </a:lnTo>
                      <a:lnTo>
                        <a:pt x="1657" y="324"/>
                      </a:lnTo>
                      <a:lnTo>
                        <a:pt x="1799" y="354"/>
                      </a:lnTo>
                      <a:lnTo>
                        <a:pt x="1971" y="393"/>
                      </a:lnTo>
                      <a:lnTo>
                        <a:pt x="2082" y="423"/>
                      </a:lnTo>
                      <a:lnTo>
                        <a:pt x="2155" y="444"/>
                      </a:lnTo>
                      <a:lnTo>
                        <a:pt x="2294" y="486"/>
                      </a:lnTo>
                      <a:lnTo>
                        <a:pt x="2425" y="533"/>
                      </a:lnTo>
                      <a:lnTo>
                        <a:pt x="2523" y="570"/>
                      </a:lnTo>
                      <a:lnTo>
                        <a:pt x="2597" y="601"/>
                      </a:lnTo>
                      <a:lnTo>
                        <a:pt x="2679" y="640"/>
                      </a:lnTo>
                      <a:lnTo>
                        <a:pt x="2748" y="677"/>
                      </a:lnTo>
                      <a:lnTo>
                        <a:pt x="2806" y="711"/>
                      </a:lnTo>
                      <a:lnTo>
                        <a:pt x="2871" y="754"/>
                      </a:lnTo>
                      <a:lnTo>
                        <a:pt x="2928" y="794"/>
                      </a:lnTo>
                      <a:lnTo>
                        <a:pt x="2976" y="835"/>
                      </a:lnTo>
                      <a:lnTo>
                        <a:pt x="3020" y="872"/>
                      </a:lnTo>
                      <a:lnTo>
                        <a:pt x="3053" y="909"/>
                      </a:lnTo>
                      <a:lnTo>
                        <a:pt x="3079" y="943"/>
                      </a:lnTo>
                      <a:lnTo>
                        <a:pt x="3101" y="980"/>
                      </a:lnTo>
                      <a:lnTo>
                        <a:pt x="3120" y="1013"/>
                      </a:lnTo>
                      <a:lnTo>
                        <a:pt x="3131" y="1043"/>
                      </a:lnTo>
                      <a:lnTo>
                        <a:pt x="3144" y="1082"/>
                      </a:lnTo>
                      <a:lnTo>
                        <a:pt x="3149" y="1118"/>
                      </a:lnTo>
                      <a:lnTo>
                        <a:pt x="3152" y="1155"/>
                      </a:lnTo>
                      <a:lnTo>
                        <a:pt x="3735" y="1155"/>
                      </a:lnTo>
                      <a:lnTo>
                        <a:pt x="3730" y="1096"/>
                      </a:lnTo>
                      <a:lnTo>
                        <a:pt x="3719" y="1045"/>
                      </a:lnTo>
                      <a:lnTo>
                        <a:pt x="3704" y="1002"/>
                      </a:lnTo>
                      <a:lnTo>
                        <a:pt x="3686" y="967"/>
                      </a:lnTo>
                      <a:lnTo>
                        <a:pt x="3665" y="930"/>
                      </a:lnTo>
                      <a:lnTo>
                        <a:pt x="3635" y="890"/>
                      </a:lnTo>
                      <a:lnTo>
                        <a:pt x="3609" y="857"/>
                      </a:lnTo>
                      <a:lnTo>
                        <a:pt x="3566" y="813"/>
                      </a:lnTo>
                      <a:lnTo>
                        <a:pt x="3524" y="774"/>
                      </a:lnTo>
                      <a:lnTo>
                        <a:pt x="3479" y="735"/>
                      </a:lnTo>
                      <a:lnTo>
                        <a:pt x="3426" y="696"/>
                      </a:lnTo>
                      <a:lnTo>
                        <a:pt x="3380" y="664"/>
                      </a:lnTo>
                      <a:lnTo>
                        <a:pt x="3304" y="618"/>
                      </a:lnTo>
                      <a:lnTo>
                        <a:pt x="3230" y="575"/>
                      </a:lnTo>
                      <a:lnTo>
                        <a:pt x="3118" y="522"/>
                      </a:lnTo>
                      <a:lnTo>
                        <a:pt x="3008" y="473"/>
                      </a:lnTo>
                      <a:lnTo>
                        <a:pt x="2897" y="429"/>
                      </a:lnTo>
                      <a:lnTo>
                        <a:pt x="2797" y="392"/>
                      </a:lnTo>
                      <a:lnTo>
                        <a:pt x="2656" y="345"/>
                      </a:lnTo>
                      <a:lnTo>
                        <a:pt x="2494" y="297"/>
                      </a:lnTo>
                      <a:lnTo>
                        <a:pt x="2333" y="257"/>
                      </a:lnTo>
                      <a:lnTo>
                        <a:pt x="2186" y="224"/>
                      </a:lnTo>
                      <a:lnTo>
                        <a:pt x="2086" y="202"/>
                      </a:lnTo>
                      <a:lnTo>
                        <a:pt x="1961" y="176"/>
                      </a:lnTo>
                      <a:lnTo>
                        <a:pt x="1871" y="159"/>
                      </a:lnTo>
                      <a:lnTo>
                        <a:pt x="1768" y="142"/>
                      </a:lnTo>
                      <a:lnTo>
                        <a:pt x="1664" y="125"/>
                      </a:lnTo>
                      <a:lnTo>
                        <a:pt x="1563" y="110"/>
                      </a:lnTo>
                      <a:lnTo>
                        <a:pt x="1429" y="92"/>
                      </a:lnTo>
                      <a:lnTo>
                        <a:pt x="1312" y="79"/>
                      </a:lnTo>
                      <a:lnTo>
                        <a:pt x="1186" y="65"/>
                      </a:lnTo>
                      <a:lnTo>
                        <a:pt x="1035" y="50"/>
                      </a:lnTo>
                      <a:lnTo>
                        <a:pt x="885" y="36"/>
                      </a:lnTo>
                      <a:lnTo>
                        <a:pt x="763" y="29"/>
                      </a:lnTo>
                      <a:lnTo>
                        <a:pt x="624" y="19"/>
                      </a:lnTo>
                      <a:lnTo>
                        <a:pt x="477" y="14"/>
                      </a:lnTo>
                      <a:lnTo>
                        <a:pt x="278" y="7"/>
                      </a:lnTo>
                      <a:lnTo>
                        <a:pt x="98" y="4"/>
                      </a:lnTo>
                      <a:lnTo>
                        <a:pt x="0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61" name="Group 12"/>
              <p:cNvGrpSpPr>
                <a:grpSpLocks/>
              </p:cNvGrpSpPr>
              <p:nvPr/>
            </p:nvGrpSpPr>
            <p:grpSpPr bwMode="auto">
              <a:xfrm>
                <a:off x="4026" y="2964"/>
                <a:ext cx="658" cy="260"/>
                <a:chOff x="748" y="2893"/>
                <a:chExt cx="1315" cy="333"/>
              </a:xfrm>
            </p:grpSpPr>
            <p:sp>
              <p:nvSpPr>
                <p:cNvPr id="26662" name="Freeform 13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63" name="Freeform 14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sp>
          <p:nvSpPr>
            <p:cNvPr id="26641" name="Text Box 15"/>
            <p:cNvSpPr txBox="1">
              <a:spLocks noChangeArrowheads="1"/>
            </p:cNvSpPr>
            <p:nvPr/>
          </p:nvSpPr>
          <p:spPr bwMode="auto">
            <a:xfrm>
              <a:off x="871538" y="4364038"/>
              <a:ext cx="1493837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Pulsos de</a:t>
              </a:r>
            </a:p>
            <a:p>
              <a:r>
                <a:rPr lang="es-MX" sz="1600">
                  <a:latin typeface="ZapfHumnst BT"/>
                </a:rPr>
                <a:t>Voltaje Binario</a:t>
              </a:r>
            </a:p>
          </p:txBody>
        </p:sp>
        <p:sp>
          <p:nvSpPr>
            <p:cNvPr id="26642" name="Text Box 16"/>
            <p:cNvSpPr txBox="1">
              <a:spLocks noChangeArrowheads="1"/>
            </p:cNvSpPr>
            <p:nvPr/>
          </p:nvSpPr>
          <p:spPr bwMode="auto">
            <a:xfrm>
              <a:off x="3352800" y="4470400"/>
              <a:ext cx="869950" cy="339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Módem</a:t>
              </a:r>
            </a:p>
          </p:txBody>
        </p:sp>
        <p:sp>
          <p:nvSpPr>
            <p:cNvPr id="26643" name="Text Box 17"/>
            <p:cNvSpPr txBox="1">
              <a:spLocks noChangeArrowheads="1"/>
            </p:cNvSpPr>
            <p:nvPr/>
          </p:nvSpPr>
          <p:spPr bwMode="auto">
            <a:xfrm>
              <a:off x="5313363" y="4364038"/>
              <a:ext cx="1082675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44" name="Text Box 18"/>
            <p:cNvSpPr txBox="1">
              <a:spLocks noChangeArrowheads="1"/>
            </p:cNvSpPr>
            <p:nvPr/>
          </p:nvSpPr>
          <p:spPr bwMode="auto">
            <a:xfrm>
              <a:off x="7500938" y="4364038"/>
              <a:ext cx="12938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Analógica</a:t>
              </a:r>
            </a:p>
          </p:txBody>
        </p:sp>
        <p:sp>
          <p:nvSpPr>
            <p:cNvPr id="26645" name="Text Box 22"/>
            <p:cNvSpPr txBox="1">
              <a:spLocks noChangeArrowheads="1"/>
            </p:cNvSpPr>
            <p:nvPr/>
          </p:nvSpPr>
          <p:spPr bwMode="auto">
            <a:xfrm>
              <a:off x="7500938" y="5202238"/>
              <a:ext cx="12938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6646" name="Group 40"/>
            <p:cNvGrpSpPr>
              <a:grpSpLocks/>
            </p:cNvGrpSpPr>
            <p:nvPr/>
          </p:nvGrpSpPr>
          <p:grpSpPr bwMode="auto">
            <a:xfrm>
              <a:off x="2227263" y="4392613"/>
              <a:ext cx="1066800" cy="412750"/>
              <a:chOff x="1392" y="1910"/>
              <a:chExt cx="672" cy="260"/>
            </a:xfrm>
          </p:grpSpPr>
          <p:sp>
            <p:nvSpPr>
              <p:cNvPr id="26654" name="Freeform 41"/>
              <p:cNvSpPr>
                <a:spLocks/>
              </p:cNvSpPr>
              <p:nvPr/>
            </p:nvSpPr>
            <p:spPr bwMode="auto">
              <a:xfrm>
                <a:off x="1986" y="1910"/>
                <a:ext cx="19" cy="260"/>
              </a:xfrm>
              <a:custGeom>
                <a:avLst/>
                <a:gdLst>
                  <a:gd name="T0" fmla="*/ 0 w 176"/>
                  <a:gd name="T1" fmla="*/ 0 h 1333"/>
                  <a:gd name="T2" fmla="*/ 0 w 176"/>
                  <a:gd name="T3" fmla="*/ 0 h 1333"/>
                  <a:gd name="T4" fmla="*/ 0 w 176"/>
                  <a:gd name="T5" fmla="*/ 0 h 1333"/>
                  <a:gd name="T6" fmla="*/ 0 w 176"/>
                  <a:gd name="T7" fmla="*/ 0 h 1333"/>
                  <a:gd name="T8" fmla="*/ 0 w 176"/>
                  <a:gd name="T9" fmla="*/ 0 h 133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6"/>
                  <a:gd name="T16" fmla="*/ 0 h 1333"/>
                  <a:gd name="T17" fmla="*/ 176 w 176"/>
                  <a:gd name="T18" fmla="*/ 1333 h 133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6" h="1333">
                    <a:moveTo>
                      <a:pt x="176" y="0"/>
                    </a:moveTo>
                    <a:lnTo>
                      <a:pt x="176" y="1333"/>
                    </a:lnTo>
                    <a:lnTo>
                      <a:pt x="0" y="978"/>
                    </a:lnTo>
                    <a:lnTo>
                      <a:pt x="0" y="354"/>
                    </a:lnTo>
                    <a:lnTo>
                      <a:pt x="176" y="0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6655" name="Freeform 42"/>
              <p:cNvSpPr>
                <a:spLocks/>
              </p:cNvSpPr>
              <p:nvPr/>
            </p:nvSpPr>
            <p:spPr bwMode="auto">
              <a:xfrm>
                <a:off x="1488" y="1910"/>
                <a:ext cx="576" cy="260"/>
              </a:xfrm>
              <a:custGeom>
                <a:avLst/>
                <a:gdLst>
                  <a:gd name="T0" fmla="*/ 0 w 5262"/>
                  <a:gd name="T1" fmla="*/ 0 h 1333"/>
                  <a:gd name="T2" fmla="*/ 0 w 5262"/>
                  <a:gd name="T3" fmla="*/ 0 h 1333"/>
                  <a:gd name="T4" fmla="*/ 0 w 5262"/>
                  <a:gd name="T5" fmla="*/ 0 h 1333"/>
                  <a:gd name="T6" fmla="*/ 0 w 5262"/>
                  <a:gd name="T7" fmla="*/ 0 h 1333"/>
                  <a:gd name="T8" fmla="*/ 0 w 5262"/>
                  <a:gd name="T9" fmla="*/ 0 h 1333"/>
                  <a:gd name="T10" fmla="*/ 0 w 5262"/>
                  <a:gd name="T11" fmla="*/ 0 h 1333"/>
                  <a:gd name="T12" fmla="*/ 0 w 5262"/>
                  <a:gd name="T13" fmla="*/ 0 h 1333"/>
                  <a:gd name="T14" fmla="*/ 0 w 5262"/>
                  <a:gd name="T15" fmla="*/ 0 h 133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5262"/>
                  <a:gd name="T25" fmla="*/ 0 h 1333"/>
                  <a:gd name="T26" fmla="*/ 5262 w 5262"/>
                  <a:gd name="T27" fmla="*/ 1333 h 133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5262" h="1333">
                    <a:moveTo>
                      <a:pt x="4727" y="443"/>
                    </a:moveTo>
                    <a:lnTo>
                      <a:pt x="4727" y="0"/>
                    </a:lnTo>
                    <a:lnTo>
                      <a:pt x="5262" y="711"/>
                    </a:lnTo>
                    <a:lnTo>
                      <a:pt x="4727" y="1333"/>
                    </a:lnTo>
                    <a:lnTo>
                      <a:pt x="4727" y="889"/>
                    </a:lnTo>
                    <a:lnTo>
                      <a:pt x="0" y="889"/>
                    </a:lnTo>
                    <a:lnTo>
                      <a:pt x="0" y="443"/>
                    </a:lnTo>
                    <a:lnTo>
                      <a:pt x="4727" y="443"/>
                    </a:lnTo>
                    <a:close/>
                  </a:path>
                </a:pathLst>
              </a:custGeom>
              <a:solidFill>
                <a:srgbClr val="3333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grpSp>
            <p:nvGrpSpPr>
              <p:cNvPr id="26656" name="Group 43"/>
              <p:cNvGrpSpPr>
                <a:grpSpLocks/>
              </p:cNvGrpSpPr>
              <p:nvPr/>
            </p:nvGrpSpPr>
            <p:grpSpPr bwMode="auto">
              <a:xfrm flipH="1">
                <a:off x="1405" y="1920"/>
                <a:ext cx="568" cy="240"/>
                <a:chOff x="748" y="2893"/>
                <a:chExt cx="1315" cy="333"/>
              </a:xfrm>
            </p:grpSpPr>
            <p:sp>
              <p:nvSpPr>
                <p:cNvPr id="26657" name="Freeform 44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8" name="Freeform 45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6647" name="Group 46"/>
            <p:cNvGrpSpPr>
              <a:grpSpLocks/>
            </p:cNvGrpSpPr>
            <p:nvPr/>
          </p:nvGrpSpPr>
          <p:grpSpPr bwMode="auto">
            <a:xfrm>
              <a:off x="4294188" y="4424363"/>
              <a:ext cx="1066800" cy="412750"/>
              <a:chOff x="2880" y="1910"/>
              <a:chExt cx="672" cy="260"/>
            </a:xfrm>
          </p:grpSpPr>
          <p:grpSp>
            <p:nvGrpSpPr>
              <p:cNvPr id="26648" name="Group 47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6652" name="Freeform 4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3" name="Freeform 4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6649" name="Group 50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6650" name="Freeform 5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6651" name="Freeform 5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26639" name="13 CuadroTexto"/>
          <p:cNvSpPr txBox="1">
            <a:spLocks noChangeArrowheads="1"/>
          </p:cNvSpPr>
          <p:nvPr/>
        </p:nvSpPr>
        <p:spPr bwMode="auto">
          <a:xfrm>
            <a:off x="500063" y="1882775"/>
            <a:ext cx="8215312" cy="348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000"/>
              </a:lnSpc>
            </a:pPr>
            <a:r>
              <a:rPr lang="es-MX" sz="1600" dirty="0">
                <a:latin typeface="ZapfHumnst BT"/>
              </a:rPr>
              <a:t>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señales analógicas transmitidas pueden representar:  </a:t>
            </a:r>
          </a:p>
        </p:txBody>
      </p:sp>
    </p:spTree>
    <p:extLst>
      <p:ext uri="{BB962C8B-B14F-4D97-AF65-F5344CB8AC3E}">
        <p14:creationId xmlns:p14="http://schemas.microsoft.com/office/powerpoint/2010/main" val="271858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83" grpId="0"/>
      <p:bldP spid="286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analógica, señal analógica</a:t>
            </a:r>
          </a:p>
        </p:txBody>
      </p:sp>
      <p:sp>
        <p:nvSpPr>
          <p:cNvPr id="2765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7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7658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27659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225432"/>
              </p:ext>
            </p:extLst>
          </p:nvPr>
        </p:nvGraphicFramePr>
        <p:xfrm>
          <a:off x="5107781" y="5055630"/>
          <a:ext cx="2756991" cy="12830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4" name="Imagen" r:id="rId4" imgW="2012950" imgH="977900" progId="MS_ClipArt_Gallery.2">
                  <p:embed/>
                </p:oleObj>
              </mc:Choice>
              <mc:Fallback>
                <p:oleObj name="Imagen" r:id="rId4" imgW="2012950" imgH="977900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781" y="5055630"/>
                        <a:ext cx="2756991" cy="12830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9" name="13 CuadroTexto"/>
          <p:cNvSpPr txBox="1">
            <a:spLocks noChangeArrowheads="1"/>
          </p:cNvSpPr>
          <p:nvPr/>
        </p:nvSpPr>
        <p:spPr bwMode="auto">
          <a:xfrm>
            <a:off x="571500" y="1428750"/>
            <a:ext cx="82867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Después de cierta distancia, la señal analógica pierde potencia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).</a:t>
            </a:r>
          </a:p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Es necesario el uso de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amplificadores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(levantan la amplitud de la señal)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230" name="15 CuadroTexto"/>
          <p:cNvSpPr txBox="1">
            <a:spLocks noChangeArrowheads="1"/>
          </p:cNvSpPr>
          <p:nvPr/>
        </p:nvSpPr>
        <p:spPr bwMode="auto">
          <a:xfrm>
            <a:off x="714375" y="2571750"/>
            <a:ext cx="1785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b="1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Desventaja:</a:t>
            </a:r>
            <a:endParaRPr lang="es-MX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9231" name="16 CuadroTexto"/>
          <p:cNvSpPr txBox="1">
            <a:spLocks noChangeArrowheads="1"/>
          </p:cNvSpPr>
          <p:nvPr/>
        </p:nvSpPr>
        <p:spPr bwMode="auto">
          <a:xfrm>
            <a:off x="928688" y="3357563"/>
            <a:ext cx="7643812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b="1" dirty="0"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analógicos: La distorsión puede ser tolerada y los datos                                      </a:t>
            </a:r>
          </a:p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                               siguen siendo legibles (voz)</a:t>
            </a:r>
          </a:p>
        </p:txBody>
      </p:sp>
      <p:sp>
        <p:nvSpPr>
          <p:cNvPr id="9232" name="17 CuadroTexto"/>
          <p:cNvSpPr txBox="1">
            <a:spLocks noChangeArrowheads="1"/>
          </p:cNvSpPr>
          <p:nvPr/>
        </p:nvSpPr>
        <p:spPr bwMode="auto">
          <a:xfrm>
            <a:off x="928688" y="4357688"/>
            <a:ext cx="7929562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digitales: Los amplificadores  conectados en cascada introducen ruido. </a:t>
            </a:r>
          </a:p>
        </p:txBody>
      </p:sp>
      <p:sp>
        <p:nvSpPr>
          <p:cNvPr id="17" name="15 CuadroTexto"/>
          <p:cNvSpPr txBox="1">
            <a:spLocks noChangeArrowheads="1"/>
          </p:cNvSpPr>
          <p:nvPr/>
        </p:nvSpPr>
        <p:spPr bwMode="auto">
          <a:xfrm>
            <a:off x="2643188" y="2563813"/>
            <a:ext cx="4929187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Amplifican el ruido</a:t>
            </a:r>
          </a:p>
        </p:txBody>
      </p:sp>
    </p:spTree>
    <p:extLst>
      <p:ext uri="{BB962C8B-B14F-4D97-AF65-F5344CB8AC3E}">
        <p14:creationId xmlns:p14="http://schemas.microsoft.com/office/powerpoint/2010/main" val="3258711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9" grpId="0"/>
      <p:bldP spid="9230" grpId="0"/>
      <p:bldP spid="9231" grpId="0"/>
      <p:bldP spid="9232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Transmitiendo con señales digitales</a:t>
            </a:r>
          </a:p>
        </p:txBody>
      </p:sp>
      <p:sp>
        <p:nvSpPr>
          <p:cNvPr id="2867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7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7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1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8682" name="Text Box 3"/>
          <p:cNvSpPr txBox="1">
            <a:spLocks noChangeArrowheads="1"/>
          </p:cNvSpPr>
          <p:nvPr/>
        </p:nvSpPr>
        <p:spPr bwMode="auto">
          <a:xfrm>
            <a:off x="571500" y="1285875"/>
            <a:ext cx="2589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2000" b="1" dirty="0">
                <a:solidFill>
                  <a:srgbClr val="00B050"/>
                </a:solidFill>
                <a:latin typeface="ZapfHumnst BT"/>
              </a:rPr>
              <a:t>Señales digitales</a:t>
            </a:r>
          </a:p>
        </p:txBody>
      </p:sp>
      <p:sp>
        <p:nvSpPr>
          <p:cNvPr id="29707" name="Text Box 4"/>
          <p:cNvSpPr txBox="1">
            <a:spLocks noChangeArrowheads="1"/>
          </p:cNvSpPr>
          <p:nvPr/>
        </p:nvSpPr>
        <p:spPr bwMode="auto">
          <a:xfrm>
            <a:off x="609600" y="2357438"/>
            <a:ext cx="18811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analógicos</a:t>
            </a:r>
          </a:p>
        </p:txBody>
      </p:sp>
      <p:sp>
        <p:nvSpPr>
          <p:cNvPr id="29708" name="Text Box 5"/>
          <p:cNvSpPr txBox="1">
            <a:spLocks noChangeArrowheads="1"/>
          </p:cNvSpPr>
          <p:nvPr/>
        </p:nvSpPr>
        <p:spPr bwMode="auto">
          <a:xfrm>
            <a:off x="641350" y="4305300"/>
            <a:ext cx="164465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Datos digitales</a:t>
            </a:r>
          </a:p>
        </p:txBody>
      </p:sp>
      <p:grpSp>
        <p:nvGrpSpPr>
          <p:cNvPr id="28685" name="Group 27"/>
          <p:cNvGrpSpPr>
            <a:grpSpLocks/>
          </p:cNvGrpSpPr>
          <p:nvPr/>
        </p:nvGrpSpPr>
        <p:grpSpPr bwMode="auto">
          <a:xfrm rot="-5400000">
            <a:off x="6026944" y="3737769"/>
            <a:ext cx="1766887" cy="1292225"/>
            <a:chOff x="1192" y="2016"/>
            <a:chExt cx="1255" cy="934"/>
          </a:xfrm>
        </p:grpSpPr>
        <p:grpSp>
          <p:nvGrpSpPr>
            <p:cNvPr id="28726" name="Group 28"/>
            <p:cNvGrpSpPr>
              <a:grpSpLocks/>
            </p:cNvGrpSpPr>
            <p:nvPr/>
          </p:nvGrpSpPr>
          <p:grpSpPr bwMode="auto">
            <a:xfrm>
              <a:off x="1249" y="2016"/>
              <a:ext cx="1198" cy="934"/>
              <a:chOff x="1249" y="2016"/>
              <a:chExt cx="1198" cy="934"/>
            </a:xfrm>
          </p:grpSpPr>
          <p:sp>
            <p:nvSpPr>
              <p:cNvPr id="28729" name="Freeform 29"/>
              <p:cNvSpPr>
                <a:spLocks/>
              </p:cNvSpPr>
              <p:nvPr/>
            </p:nvSpPr>
            <p:spPr bwMode="auto">
              <a:xfrm>
                <a:off x="1249" y="2016"/>
                <a:ext cx="1198" cy="919"/>
              </a:xfrm>
              <a:custGeom>
                <a:avLst/>
                <a:gdLst>
                  <a:gd name="T0" fmla="*/ 0 w 3595"/>
                  <a:gd name="T1" fmla="*/ 0 h 2757"/>
                  <a:gd name="T2" fmla="*/ 0 w 3595"/>
                  <a:gd name="T3" fmla="*/ 0 h 2757"/>
                  <a:gd name="T4" fmla="*/ 0 w 3595"/>
                  <a:gd name="T5" fmla="*/ 0 h 2757"/>
                  <a:gd name="T6" fmla="*/ 0 w 3595"/>
                  <a:gd name="T7" fmla="*/ 0 h 2757"/>
                  <a:gd name="T8" fmla="*/ 0 w 3595"/>
                  <a:gd name="T9" fmla="*/ 0 h 2757"/>
                  <a:gd name="T10" fmla="*/ 0 w 3595"/>
                  <a:gd name="T11" fmla="*/ 0 h 2757"/>
                  <a:gd name="T12" fmla="*/ 0 w 3595"/>
                  <a:gd name="T13" fmla="*/ 0 h 2757"/>
                  <a:gd name="T14" fmla="*/ 0 w 3595"/>
                  <a:gd name="T15" fmla="*/ 0 h 2757"/>
                  <a:gd name="T16" fmla="*/ 0 w 3595"/>
                  <a:gd name="T17" fmla="*/ 0 h 2757"/>
                  <a:gd name="T18" fmla="*/ 0 w 3595"/>
                  <a:gd name="T19" fmla="*/ 0 h 2757"/>
                  <a:gd name="T20" fmla="*/ 0 w 3595"/>
                  <a:gd name="T21" fmla="*/ 0 h 2757"/>
                  <a:gd name="T22" fmla="*/ 0 w 3595"/>
                  <a:gd name="T23" fmla="*/ 0 h 2757"/>
                  <a:gd name="T24" fmla="*/ 0 w 3595"/>
                  <a:gd name="T25" fmla="*/ 0 h 2757"/>
                  <a:gd name="T26" fmla="*/ 0 w 3595"/>
                  <a:gd name="T27" fmla="*/ 0 h 2757"/>
                  <a:gd name="T28" fmla="*/ 1 w 3595"/>
                  <a:gd name="T29" fmla="*/ 0 h 2757"/>
                  <a:gd name="T30" fmla="*/ 0 w 3595"/>
                  <a:gd name="T31" fmla="*/ 0 h 2757"/>
                  <a:gd name="T32" fmla="*/ 0 w 3595"/>
                  <a:gd name="T33" fmla="*/ 0 h 2757"/>
                  <a:gd name="T34" fmla="*/ 0 w 3595"/>
                  <a:gd name="T35" fmla="*/ 0 h 2757"/>
                  <a:gd name="T36" fmla="*/ 0 w 3595"/>
                  <a:gd name="T37" fmla="*/ 0 h 2757"/>
                  <a:gd name="T38" fmla="*/ 0 w 3595"/>
                  <a:gd name="T39" fmla="*/ 0 h 2757"/>
                  <a:gd name="T40" fmla="*/ 0 w 3595"/>
                  <a:gd name="T41" fmla="*/ 0 h 2757"/>
                  <a:gd name="T42" fmla="*/ 0 w 3595"/>
                  <a:gd name="T43" fmla="*/ 0 h 2757"/>
                  <a:gd name="T44" fmla="*/ 0 w 3595"/>
                  <a:gd name="T45" fmla="*/ 0 h 2757"/>
                  <a:gd name="T46" fmla="*/ 0 w 3595"/>
                  <a:gd name="T47" fmla="*/ 0 h 2757"/>
                  <a:gd name="T48" fmla="*/ 0 w 3595"/>
                  <a:gd name="T49" fmla="*/ 0 h 2757"/>
                  <a:gd name="T50" fmla="*/ 0 w 3595"/>
                  <a:gd name="T51" fmla="*/ 0 h 2757"/>
                  <a:gd name="T52" fmla="*/ 0 w 3595"/>
                  <a:gd name="T53" fmla="*/ 0 h 2757"/>
                  <a:gd name="T54" fmla="*/ 0 w 3595"/>
                  <a:gd name="T55" fmla="*/ 0 h 2757"/>
                  <a:gd name="T56" fmla="*/ 0 w 3595"/>
                  <a:gd name="T57" fmla="*/ 0 h 2757"/>
                  <a:gd name="T58" fmla="*/ 0 w 3595"/>
                  <a:gd name="T59" fmla="*/ 0 h 2757"/>
                  <a:gd name="T60" fmla="*/ 0 w 3595"/>
                  <a:gd name="T61" fmla="*/ 0 h 2757"/>
                  <a:gd name="T62" fmla="*/ 0 w 3595"/>
                  <a:gd name="T63" fmla="*/ 0 h 2757"/>
                  <a:gd name="T64" fmla="*/ 0 w 3595"/>
                  <a:gd name="T65" fmla="*/ 0 h 275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595"/>
                  <a:gd name="T100" fmla="*/ 0 h 2757"/>
                  <a:gd name="T101" fmla="*/ 3595 w 3595"/>
                  <a:gd name="T102" fmla="*/ 2757 h 275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595" h="2757">
                    <a:moveTo>
                      <a:pt x="0" y="0"/>
                    </a:moveTo>
                    <a:lnTo>
                      <a:pt x="459" y="0"/>
                    </a:lnTo>
                    <a:lnTo>
                      <a:pt x="560" y="137"/>
                    </a:lnTo>
                    <a:lnTo>
                      <a:pt x="658" y="269"/>
                    </a:lnTo>
                    <a:lnTo>
                      <a:pt x="766" y="411"/>
                    </a:lnTo>
                    <a:lnTo>
                      <a:pt x="891" y="573"/>
                    </a:lnTo>
                    <a:lnTo>
                      <a:pt x="1007" y="728"/>
                    </a:lnTo>
                    <a:lnTo>
                      <a:pt x="1113" y="866"/>
                    </a:lnTo>
                    <a:lnTo>
                      <a:pt x="1204" y="994"/>
                    </a:lnTo>
                    <a:lnTo>
                      <a:pt x="1289" y="1114"/>
                    </a:lnTo>
                    <a:lnTo>
                      <a:pt x="1385" y="1259"/>
                    </a:lnTo>
                    <a:lnTo>
                      <a:pt x="1462" y="1384"/>
                    </a:lnTo>
                    <a:lnTo>
                      <a:pt x="1543" y="1522"/>
                    </a:lnTo>
                    <a:lnTo>
                      <a:pt x="1625" y="1677"/>
                    </a:lnTo>
                    <a:lnTo>
                      <a:pt x="1692" y="1817"/>
                    </a:lnTo>
                    <a:lnTo>
                      <a:pt x="1754" y="1967"/>
                    </a:lnTo>
                    <a:lnTo>
                      <a:pt x="1805" y="1832"/>
                    </a:lnTo>
                    <a:lnTo>
                      <a:pt x="1862" y="1673"/>
                    </a:lnTo>
                    <a:lnTo>
                      <a:pt x="1930" y="1502"/>
                    </a:lnTo>
                    <a:lnTo>
                      <a:pt x="2004" y="1330"/>
                    </a:lnTo>
                    <a:lnTo>
                      <a:pt x="2084" y="1163"/>
                    </a:lnTo>
                    <a:lnTo>
                      <a:pt x="2176" y="999"/>
                    </a:lnTo>
                    <a:lnTo>
                      <a:pt x="2286" y="822"/>
                    </a:lnTo>
                    <a:lnTo>
                      <a:pt x="2446" y="612"/>
                    </a:lnTo>
                    <a:lnTo>
                      <a:pt x="2571" y="456"/>
                    </a:lnTo>
                    <a:lnTo>
                      <a:pt x="2707" y="310"/>
                    </a:lnTo>
                    <a:lnTo>
                      <a:pt x="2849" y="185"/>
                    </a:lnTo>
                    <a:lnTo>
                      <a:pt x="3090" y="0"/>
                    </a:lnTo>
                    <a:lnTo>
                      <a:pt x="3595" y="0"/>
                    </a:lnTo>
                    <a:lnTo>
                      <a:pt x="3417" y="145"/>
                    </a:lnTo>
                    <a:lnTo>
                      <a:pt x="3235" y="323"/>
                    </a:lnTo>
                    <a:lnTo>
                      <a:pt x="3079" y="483"/>
                    </a:lnTo>
                    <a:lnTo>
                      <a:pt x="2929" y="645"/>
                    </a:lnTo>
                    <a:lnTo>
                      <a:pt x="2770" y="841"/>
                    </a:lnTo>
                    <a:lnTo>
                      <a:pt x="2628" y="1032"/>
                    </a:lnTo>
                    <a:lnTo>
                      <a:pt x="2531" y="1172"/>
                    </a:lnTo>
                    <a:lnTo>
                      <a:pt x="2428" y="1357"/>
                    </a:lnTo>
                    <a:lnTo>
                      <a:pt x="2338" y="1520"/>
                    </a:lnTo>
                    <a:lnTo>
                      <a:pt x="2273" y="1655"/>
                    </a:lnTo>
                    <a:lnTo>
                      <a:pt x="2198" y="1829"/>
                    </a:lnTo>
                    <a:lnTo>
                      <a:pt x="2143" y="1965"/>
                    </a:lnTo>
                    <a:lnTo>
                      <a:pt x="2108" y="2060"/>
                    </a:lnTo>
                    <a:lnTo>
                      <a:pt x="2068" y="2184"/>
                    </a:lnTo>
                    <a:lnTo>
                      <a:pt x="2039" y="2289"/>
                    </a:lnTo>
                    <a:lnTo>
                      <a:pt x="2293" y="2289"/>
                    </a:lnTo>
                    <a:lnTo>
                      <a:pt x="1823" y="2757"/>
                    </a:lnTo>
                    <a:lnTo>
                      <a:pt x="1314" y="2289"/>
                    </a:lnTo>
                    <a:lnTo>
                      <a:pt x="1567" y="2289"/>
                    </a:lnTo>
                    <a:lnTo>
                      <a:pt x="1547" y="2207"/>
                    </a:lnTo>
                    <a:lnTo>
                      <a:pt x="1510" y="2111"/>
                    </a:lnTo>
                    <a:lnTo>
                      <a:pt x="1458" y="2010"/>
                    </a:lnTo>
                    <a:lnTo>
                      <a:pt x="1390" y="1886"/>
                    </a:lnTo>
                    <a:lnTo>
                      <a:pt x="1313" y="1760"/>
                    </a:lnTo>
                    <a:lnTo>
                      <a:pt x="1245" y="1652"/>
                    </a:lnTo>
                    <a:lnTo>
                      <a:pt x="1173" y="1542"/>
                    </a:lnTo>
                    <a:lnTo>
                      <a:pt x="1093" y="1421"/>
                    </a:lnTo>
                    <a:lnTo>
                      <a:pt x="1023" y="1321"/>
                    </a:lnTo>
                    <a:lnTo>
                      <a:pt x="945" y="1200"/>
                    </a:lnTo>
                    <a:lnTo>
                      <a:pt x="793" y="991"/>
                    </a:lnTo>
                    <a:lnTo>
                      <a:pt x="676" y="834"/>
                    </a:lnTo>
                    <a:lnTo>
                      <a:pt x="580" y="708"/>
                    </a:lnTo>
                    <a:lnTo>
                      <a:pt x="495" y="601"/>
                    </a:lnTo>
                    <a:lnTo>
                      <a:pt x="367" y="443"/>
                    </a:lnTo>
                    <a:lnTo>
                      <a:pt x="250" y="297"/>
                    </a:lnTo>
                    <a:lnTo>
                      <a:pt x="128" y="15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0" name="Freeform 30"/>
              <p:cNvSpPr>
                <a:spLocks/>
              </p:cNvSpPr>
              <p:nvPr/>
            </p:nvSpPr>
            <p:spPr bwMode="auto">
              <a:xfrm>
                <a:off x="1873" y="2780"/>
                <a:ext cx="142" cy="15"/>
              </a:xfrm>
              <a:custGeom>
                <a:avLst/>
                <a:gdLst>
                  <a:gd name="T0" fmla="*/ 0 w 425"/>
                  <a:gd name="T1" fmla="*/ 0 h 46"/>
                  <a:gd name="T2" fmla="*/ 0 w 425"/>
                  <a:gd name="T3" fmla="*/ 0 h 46"/>
                  <a:gd name="T4" fmla="*/ 0 w 425"/>
                  <a:gd name="T5" fmla="*/ 0 h 46"/>
                  <a:gd name="T6" fmla="*/ 0 w 425"/>
                  <a:gd name="T7" fmla="*/ 0 h 46"/>
                  <a:gd name="T8" fmla="*/ 0 w 425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5"/>
                  <a:gd name="T16" fmla="*/ 0 h 46"/>
                  <a:gd name="T17" fmla="*/ 425 w 425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5" h="46">
                    <a:moveTo>
                      <a:pt x="0" y="46"/>
                    </a:moveTo>
                    <a:lnTo>
                      <a:pt x="166" y="0"/>
                    </a:lnTo>
                    <a:lnTo>
                      <a:pt x="425" y="0"/>
                    </a:lnTo>
                    <a:lnTo>
                      <a:pt x="249" y="46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1" name="Freeform 31"/>
              <p:cNvSpPr>
                <a:spLocks/>
              </p:cNvSpPr>
              <p:nvPr/>
            </p:nvSpPr>
            <p:spPr bwMode="auto">
              <a:xfrm>
                <a:off x="1801" y="2780"/>
                <a:ext cx="213" cy="170"/>
              </a:xfrm>
              <a:custGeom>
                <a:avLst/>
                <a:gdLst>
                  <a:gd name="T0" fmla="*/ 0 w 638"/>
                  <a:gd name="T1" fmla="*/ 0 h 511"/>
                  <a:gd name="T2" fmla="*/ 0 w 638"/>
                  <a:gd name="T3" fmla="*/ 0 h 511"/>
                  <a:gd name="T4" fmla="*/ 0 w 638"/>
                  <a:gd name="T5" fmla="*/ 0 h 511"/>
                  <a:gd name="T6" fmla="*/ 0 w 638"/>
                  <a:gd name="T7" fmla="*/ 0 h 511"/>
                  <a:gd name="T8" fmla="*/ 0 w 638"/>
                  <a:gd name="T9" fmla="*/ 0 h 5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511"/>
                  <a:gd name="T17" fmla="*/ 638 w 638"/>
                  <a:gd name="T18" fmla="*/ 511 h 5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511">
                    <a:moveTo>
                      <a:pt x="0" y="511"/>
                    </a:moveTo>
                    <a:lnTo>
                      <a:pt x="167" y="466"/>
                    </a:lnTo>
                    <a:lnTo>
                      <a:pt x="638" y="0"/>
                    </a:lnTo>
                    <a:lnTo>
                      <a:pt x="466" y="46"/>
                    </a:lnTo>
                    <a:lnTo>
                      <a:pt x="0" y="511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8732" name="Freeform 32"/>
              <p:cNvSpPr>
                <a:spLocks/>
              </p:cNvSpPr>
              <p:nvPr/>
            </p:nvSpPr>
            <p:spPr bwMode="auto">
              <a:xfrm>
                <a:off x="1632" y="2780"/>
                <a:ext cx="104" cy="15"/>
              </a:xfrm>
              <a:custGeom>
                <a:avLst/>
                <a:gdLst>
                  <a:gd name="T0" fmla="*/ 0 w 314"/>
                  <a:gd name="T1" fmla="*/ 0 h 46"/>
                  <a:gd name="T2" fmla="*/ 0 w 314"/>
                  <a:gd name="T3" fmla="*/ 0 h 46"/>
                  <a:gd name="T4" fmla="*/ 0 w 314"/>
                  <a:gd name="T5" fmla="*/ 0 h 46"/>
                  <a:gd name="T6" fmla="*/ 0 w 314"/>
                  <a:gd name="T7" fmla="*/ 0 h 46"/>
                  <a:gd name="T8" fmla="*/ 0 w 314"/>
                  <a:gd name="T9" fmla="*/ 0 h 4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4"/>
                  <a:gd name="T16" fmla="*/ 0 h 46"/>
                  <a:gd name="T17" fmla="*/ 314 w 314"/>
                  <a:gd name="T18" fmla="*/ 46 h 4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4" h="46">
                    <a:moveTo>
                      <a:pt x="0" y="46"/>
                    </a:moveTo>
                    <a:lnTo>
                      <a:pt x="262" y="46"/>
                    </a:lnTo>
                    <a:lnTo>
                      <a:pt x="314" y="0"/>
                    </a:lnTo>
                    <a:lnTo>
                      <a:pt x="160" y="0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8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8727" name="Freeform 33"/>
            <p:cNvSpPr>
              <a:spLocks/>
            </p:cNvSpPr>
            <p:nvPr/>
          </p:nvSpPr>
          <p:spPr bwMode="auto">
            <a:xfrm>
              <a:off x="2224" y="2016"/>
              <a:ext cx="221" cy="15"/>
            </a:xfrm>
            <a:custGeom>
              <a:avLst/>
              <a:gdLst>
                <a:gd name="T0" fmla="*/ 0 w 663"/>
                <a:gd name="T1" fmla="*/ 0 h 46"/>
                <a:gd name="T2" fmla="*/ 0 w 663"/>
                <a:gd name="T3" fmla="*/ 0 h 46"/>
                <a:gd name="T4" fmla="*/ 0 w 663"/>
                <a:gd name="T5" fmla="*/ 0 h 46"/>
                <a:gd name="T6" fmla="*/ 0 w 663"/>
                <a:gd name="T7" fmla="*/ 0 h 46"/>
                <a:gd name="T8" fmla="*/ 0 w 663"/>
                <a:gd name="T9" fmla="*/ 0 h 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63"/>
                <a:gd name="T16" fmla="*/ 0 h 46"/>
                <a:gd name="T17" fmla="*/ 663 w 663"/>
                <a:gd name="T18" fmla="*/ 46 h 4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63" h="46">
                  <a:moveTo>
                    <a:pt x="0" y="46"/>
                  </a:moveTo>
                  <a:lnTo>
                    <a:pt x="165" y="0"/>
                  </a:lnTo>
                  <a:lnTo>
                    <a:pt x="663" y="0"/>
                  </a:lnTo>
                  <a:lnTo>
                    <a:pt x="498" y="46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28728" name="Freeform 34"/>
            <p:cNvSpPr>
              <a:spLocks/>
            </p:cNvSpPr>
            <p:nvPr/>
          </p:nvSpPr>
          <p:spPr bwMode="auto">
            <a:xfrm>
              <a:off x="1192" y="2016"/>
              <a:ext cx="208" cy="16"/>
            </a:xfrm>
            <a:custGeom>
              <a:avLst/>
              <a:gdLst>
                <a:gd name="T0" fmla="*/ 0 w 623"/>
                <a:gd name="T1" fmla="*/ 0 h 49"/>
                <a:gd name="T2" fmla="*/ 0 w 623"/>
                <a:gd name="T3" fmla="*/ 0 h 49"/>
                <a:gd name="T4" fmla="*/ 0 w 623"/>
                <a:gd name="T5" fmla="*/ 0 h 49"/>
                <a:gd name="T6" fmla="*/ 0 w 623"/>
                <a:gd name="T7" fmla="*/ 0 h 49"/>
                <a:gd name="T8" fmla="*/ 0 w 623"/>
                <a:gd name="T9" fmla="*/ 0 h 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3"/>
                <a:gd name="T16" fmla="*/ 0 h 49"/>
                <a:gd name="T17" fmla="*/ 623 w 623"/>
                <a:gd name="T18" fmla="*/ 49 h 4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3" h="49">
                  <a:moveTo>
                    <a:pt x="0" y="46"/>
                  </a:moveTo>
                  <a:lnTo>
                    <a:pt x="171" y="0"/>
                  </a:lnTo>
                  <a:lnTo>
                    <a:pt x="623" y="0"/>
                  </a:lnTo>
                  <a:lnTo>
                    <a:pt x="453" y="49"/>
                  </a:lnTo>
                  <a:lnTo>
                    <a:pt x="0" y="46"/>
                  </a:lnTo>
                  <a:close/>
                </a:path>
              </a:pathLst>
            </a:custGeom>
            <a:solidFill>
              <a:srgbClr val="008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4" name="58 Grupo"/>
          <p:cNvGrpSpPr>
            <a:grpSpLocks/>
          </p:cNvGrpSpPr>
          <p:nvPr/>
        </p:nvGrpSpPr>
        <p:grpSpPr bwMode="auto">
          <a:xfrm>
            <a:off x="6215063" y="3516313"/>
            <a:ext cx="2782887" cy="1685925"/>
            <a:chOff x="6215063" y="3159125"/>
            <a:chExt cx="2782887" cy="1685925"/>
          </a:xfrm>
        </p:grpSpPr>
        <p:sp>
          <p:nvSpPr>
            <p:cNvPr id="28724" name="Text Box 9"/>
            <p:cNvSpPr txBox="1">
              <a:spLocks noChangeArrowheads="1"/>
            </p:cNvSpPr>
            <p:nvPr/>
          </p:nvSpPr>
          <p:spPr bwMode="auto">
            <a:xfrm>
              <a:off x="7215188" y="3702050"/>
              <a:ext cx="178276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Transmisión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sp>
          <p:nvSpPr>
            <p:cNvPr id="28725" name="Freeform 35"/>
            <p:cNvSpPr>
              <a:spLocks/>
            </p:cNvSpPr>
            <p:nvPr/>
          </p:nvSpPr>
          <p:spPr bwMode="auto">
            <a:xfrm rot="-5400000">
              <a:off x="6008688" y="3365500"/>
              <a:ext cx="1685925" cy="1273175"/>
            </a:xfrm>
            <a:custGeom>
              <a:avLst/>
              <a:gdLst>
                <a:gd name="T0" fmla="*/ 2147483647 w 3596"/>
                <a:gd name="T1" fmla="*/ 0 h 2757"/>
                <a:gd name="T2" fmla="*/ 2147483647 w 3596"/>
                <a:gd name="T3" fmla="*/ 2147483647 h 2757"/>
                <a:gd name="T4" fmla="*/ 2147483647 w 3596"/>
                <a:gd name="T5" fmla="*/ 2147483647 h 2757"/>
                <a:gd name="T6" fmla="*/ 2147483647 w 3596"/>
                <a:gd name="T7" fmla="*/ 2147483647 h 2757"/>
                <a:gd name="T8" fmla="*/ 2147483647 w 3596"/>
                <a:gd name="T9" fmla="*/ 2147483647 h 2757"/>
                <a:gd name="T10" fmla="*/ 2147483647 w 3596"/>
                <a:gd name="T11" fmla="*/ 2147483647 h 2757"/>
                <a:gd name="T12" fmla="*/ 2147483647 w 3596"/>
                <a:gd name="T13" fmla="*/ 2147483647 h 2757"/>
                <a:gd name="T14" fmla="*/ 2147483647 w 3596"/>
                <a:gd name="T15" fmla="*/ 2147483647 h 2757"/>
                <a:gd name="T16" fmla="*/ 2147483647 w 3596"/>
                <a:gd name="T17" fmla="*/ 2147483647 h 2757"/>
                <a:gd name="T18" fmla="*/ 2147483647 w 3596"/>
                <a:gd name="T19" fmla="*/ 2147483647 h 2757"/>
                <a:gd name="T20" fmla="*/ 2147483647 w 3596"/>
                <a:gd name="T21" fmla="*/ 2147483647 h 2757"/>
                <a:gd name="T22" fmla="*/ 2147483647 w 3596"/>
                <a:gd name="T23" fmla="*/ 2147483647 h 2757"/>
                <a:gd name="T24" fmla="*/ 2147483647 w 3596"/>
                <a:gd name="T25" fmla="*/ 2147483647 h 2757"/>
                <a:gd name="T26" fmla="*/ 2147483647 w 3596"/>
                <a:gd name="T27" fmla="*/ 0 h 2757"/>
                <a:gd name="T28" fmla="*/ 2147483647 w 3596"/>
                <a:gd name="T29" fmla="*/ 2147483647 h 2757"/>
                <a:gd name="T30" fmla="*/ 2147483647 w 3596"/>
                <a:gd name="T31" fmla="*/ 2147483647 h 2757"/>
                <a:gd name="T32" fmla="*/ 2147483647 w 3596"/>
                <a:gd name="T33" fmla="*/ 2147483647 h 2757"/>
                <a:gd name="T34" fmla="*/ 2147483647 w 3596"/>
                <a:gd name="T35" fmla="*/ 2147483647 h 2757"/>
                <a:gd name="T36" fmla="*/ 2147483647 w 3596"/>
                <a:gd name="T37" fmla="*/ 2147483647 h 2757"/>
                <a:gd name="T38" fmla="*/ 2147483647 w 3596"/>
                <a:gd name="T39" fmla="*/ 2147483647 h 2757"/>
                <a:gd name="T40" fmla="*/ 2147483647 w 3596"/>
                <a:gd name="T41" fmla="*/ 2147483647 h 2757"/>
                <a:gd name="T42" fmla="*/ 2147483647 w 3596"/>
                <a:gd name="T43" fmla="*/ 2147483647 h 2757"/>
                <a:gd name="T44" fmla="*/ 2147483647 w 3596"/>
                <a:gd name="T45" fmla="*/ 2147483647 h 2757"/>
                <a:gd name="T46" fmla="*/ 2147483647 w 3596"/>
                <a:gd name="T47" fmla="*/ 2147483647 h 2757"/>
                <a:gd name="T48" fmla="*/ 2147483647 w 3596"/>
                <a:gd name="T49" fmla="*/ 2147483647 h 2757"/>
                <a:gd name="T50" fmla="*/ 2147483647 w 3596"/>
                <a:gd name="T51" fmla="*/ 2147483647 h 2757"/>
                <a:gd name="T52" fmla="*/ 2147483647 w 3596"/>
                <a:gd name="T53" fmla="*/ 2147483647 h 2757"/>
                <a:gd name="T54" fmla="*/ 2147483647 w 3596"/>
                <a:gd name="T55" fmla="*/ 2147483647 h 2757"/>
                <a:gd name="T56" fmla="*/ 2147483647 w 3596"/>
                <a:gd name="T57" fmla="*/ 2147483647 h 2757"/>
                <a:gd name="T58" fmla="*/ 2147483647 w 3596"/>
                <a:gd name="T59" fmla="*/ 2147483647 h 2757"/>
                <a:gd name="T60" fmla="*/ 2147483647 w 3596"/>
                <a:gd name="T61" fmla="*/ 2147483647 h 2757"/>
                <a:gd name="T62" fmla="*/ 2147483647 w 3596"/>
                <a:gd name="T63" fmla="*/ 2147483647 h 2757"/>
                <a:gd name="T64" fmla="*/ 0 w 3596"/>
                <a:gd name="T65" fmla="*/ 0 h 275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3596"/>
                <a:gd name="T100" fmla="*/ 0 h 2757"/>
                <a:gd name="T101" fmla="*/ 3596 w 3596"/>
                <a:gd name="T102" fmla="*/ 2757 h 2757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3596" h="2757">
                  <a:moveTo>
                    <a:pt x="0" y="0"/>
                  </a:moveTo>
                  <a:lnTo>
                    <a:pt x="460" y="0"/>
                  </a:lnTo>
                  <a:lnTo>
                    <a:pt x="561" y="137"/>
                  </a:lnTo>
                  <a:lnTo>
                    <a:pt x="659" y="269"/>
                  </a:lnTo>
                  <a:lnTo>
                    <a:pt x="767" y="412"/>
                  </a:lnTo>
                  <a:lnTo>
                    <a:pt x="892" y="573"/>
                  </a:lnTo>
                  <a:lnTo>
                    <a:pt x="1007" y="728"/>
                  </a:lnTo>
                  <a:lnTo>
                    <a:pt x="1113" y="866"/>
                  </a:lnTo>
                  <a:lnTo>
                    <a:pt x="1205" y="994"/>
                  </a:lnTo>
                  <a:lnTo>
                    <a:pt x="1290" y="1115"/>
                  </a:lnTo>
                  <a:lnTo>
                    <a:pt x="1387" y="1261"/>
                  </a:lnTo>
                  <a:lnTo>
                    <a:pt x="1464" y="1386"/>
                  </a:lnTo>
                  <a:lnTo>
                    <a:pt x="1544" y="1523"/>
                  </a:lnTo>
                  <a:lnTo>
                    <a:pt x="1626" y="1677"/>
                  </a:lnTo>
                  <a:lnTo>
                    <a:pt x="1694" y="1817"/>
                  </a:lnTo>
                  <a:lnTo>
                    <a:pt x="1755" y="1967"/>
                  </a:lnTo>
                  <a:lnTo>
                    <a:pt x="1807" y="1833"/>
                  </a:lnTo>
                  <a:lnTo>
                    <a:pt x="1862" y="1673"/>
                  </a:lnTo>
                  <a:lnTo>
                    <a:pt x="1932" y="1502"/>
                  </a:lnTo>
                  <a:lnTo>
                    <a:pt x="2005" y="1330"/>
                  </a:lnTo>
                  <a:lnTo>
                    <a:pt x="2086" y="1163"/>
                  </a:lnTo>
                  <a:lnTo>
                    <a:pt x="2177" y="999"/>
                  </a:lnTo>
                  <a:lnTo>
                    <a:pt x="2288" y="822"/>
                  </a:lnTo>
                  <a:lnTo>
                    <a:pt x="2447" y="612"/>
                  </a:lnTo>
                  <a:lnTo>
                    <a:pt x="2573" y="457"/>
                  </a:lnTo>
                  <a:lnTo>
                    <a:pt x="2709" y="310"/>
                  </a:lnTo>
                  <a:lnTo>
                    <a:pt x="2849" y="186"/>
                  </a:lnTo>
                  <a:lnTo>
                    <a:pt x="3092" y="0"/>
                  </a:lnTo>
                  <a:lnTo>
                    <a:pt x="3596" y="0"/>
                  </a:lnTo>
                  <a:lnTo>
                    <a:pt x="3419" y="145"/>
                  </a:lnTo>
                  <a:lnTo>
                    <a:pt x="3237" y="323"/>
                  </a:lnTo>
                  <a:lnTo>
                    <a:pt x="3079" y="485"/>
                  </a:lnTo>
                  <a:lnTo>
                    <a:pt x="2931" y="645"/>
                  </a:lnTo>
                  <a:lnTo>
                    <a:pt x="2770" y="841"/>
                  </a:lnTo>
                  <a:lnTo>
                    <a:pt x="2629" y="1032"/>
                  </a:lnTo>
                  <a:lnTo>
                    <a:pt x="2532" y="1172"/>
                  </a:lnTo>
                  <a:lnTo>
                    <a:pt x="2428" y="1357"/>
                  </a:lnTo>
                  <a:lnTo>
                    <a:pt x="2339" y="1520"/>
                  </a:lnTo>
                  <a:lnTo>
                    <a:pt x="2274" y="1656"/>
                  </a:lnTo>
                  <a:lnTo>
                    <a:pt x="2199" y="1829"/>
                  </a:lnTo>
                  <a:lnTo>
                    <a:pt x="2145" y="1966"/>
                  </a:lnTo>
                  <a:lnTo>
                    <a:pt x="2109" y="2060"/>
                  </a:lnTo>
                  <a:lnTo>
                    <a:pt x="2070" y="2184"/>
                  </a:lnTo>
                  <a:lnTo>
                    <a:pt x="2040" y="2289"/>
                  </a:lnTo>
                  <a:lnTo>
                    <a:pt x="2295" y="2289"/>
                  </a:lnTo>
                  <a:lnTo>
                    <a:pt x="1823" y="2757"/>
                  </a:lnTo>
                  <a:lnTo>
                    <a:pt x="1315" y="2289"/>
                  </a:lnTo>
                  <a:lnTo>
                    <a:pt x="1569" y="2289"/>
                  </a:lnTo>
                  <a:lnTo>
                    <a:pt x="1548" y="2208"/>
                  </a:lnTo>
                  <a:lnTo>
                    <a:pt x="1512" y="2111"/>
                  </a:lnTo>
                  <a:lnTo>
                    <a:pt x="1459" y="2011"/>
                  </a:lnTo>
                  <a:lnTo>
                    <a:pt x="1391" y="1887"/>
                  </a:lnTo>
                  <a:lnTo>
                    <a:pt x="1314" y="1761"/>
                  </a:lnTo>
                  <a:lnTo>
                    <a:pt x="1246" y="1652"/>
                  </a:lnTo>
                  <a:lnTo>
                    <a:pt x="1175" y="1543"/>
                  </a:lnTo>
                  <a:lnTo>
                    <a:pt x="1093" y="1421"/>
                  </a:lnTo>
                  <a:lnTo>
                    <a:pt x="1025" y="1321"/>
                  </a:lnTo>
                  <a:lnTo>
                    <a:pt x="947" y="1201"/>
                  </a:lnTo>
                  <a:lnTo>
                    <a:pt x="795" y="991"/>
                  </a:lnTo>
                  <a:lnTo>
                    <a:pt x="678" y="834"/>
                  </a:lnTo>
                  <a:lnTo>
                    <a:pt x="581" y="708"/>
                  </a:lnTo>
                  <a:lnTo>
                    <a:pt x="497" y="602"/>
                  </a:lnTo>
                  <a:lnTo>
                    <a:pt x="369" y="444"/>
                  </a:lnTo>
                  <a:lnTo>
                    <a:pt x="250" y="297"/>
                  </a:lnTo>
                  <a:lnTo>
                    <a:pt x="130" y="1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CFD0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5" name="57 Grupo"/>
          <p:cNvGrpSpPr>
            <a:grpSpLocks/>
          </p:cNvGrpSpPr>
          <p:nvPr/>
        </p:nvGrpSpPr>
        <p:grpSpPr bwMode="auto">
          <a:xfrm>
            <a:off x="1000125" y="3027363"/>
            <a:ext cx="5072063" cy="830262"/>
            <a:chOff x="1000125" y="2670175"/>
            <a:chExt cx="5072063" cy="830998"/>
          </a:xfrm>
        </p:grpSpPr>
        <p:sp>
          <p:nvSpPr>
            <p:cNvPr id="28707" name="Text Box 10"/>
            <p:cNvSpPr txBox="1">
              <a:spLocks noChangeArrowheads="1"/>
            </p:cNvSpPr>
            <p:nvPr/>
          </p:nvSpPr>
          <p:spPr bwMode="auto">
            <a:xfrm>
              <a:off x="1000125" y="2670175"/>
              <a:ext cx="1184940" cy="830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Datos</a:t>
              </a:r>
            </a:p>
            <a:p>
              <a:r>
                <a:rPr lang="es-MX" sz="1600">
                  <a:latin typeface="ZapfHumnst BT"/>
                </a:rPr>
                <a:t>Analógicos</a:t>
              </a:r>
            </a:p>
            <a:p>
              <a:r>
                <a:rPr lang="es-MX" sz="1600">
                  <a:latin typeface="ZapfHumnst BT"/>
                </a:rPr>
                <a:t>    (voz)</a:t>
              </a:r>
            </a:p>
          </p:txBody>
        </p:sp>
        <p:sp>
          <p:nvSpPr>
            <p:cNvPr id="28708" name="Text Box 11"/>
            <p:cNvSpPr txBox="1">
              <a:spLocks noChangeArrowheads="1"/>
            </p:cNvSpPr>
            <p:nvPr/>
          </p:nvSpPr>
          <p:spPr bwMode="auto">
            <a:xfrm>
              <a:off x="3308350" y="2947988"/>
              <a:ext cx="923925" cy="3381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CODEC</a:t>
              </a:r>
            </a:p>
          </p:txBody>
        </p:sp>
        <p:sp>
          <p:nvSpPr>
            <p:cNvPr id="28709" name="Text Box 12"/>
            <p:cNvSpPr txBox="1">
              <a:spLocks noChangeArrowheads="1"/>
            </p:cNvSpPr>
            <p:nvPr/>
          </p:nvSpPr>
          <p:spPr bwMode="auto">
            <a:xfrm>
              <a:off x="5314950" y="2844800"/>
              <a:ext cx="7572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8710" name="Group 13"/>
            <p:cNvGrpSpPr>
              <a:grpSpLocks/>
            </p:cNvGrpSpPr>
            <p:nvPr/>
          </p:nvGrpSpPr>
          <p:grpSpPr bwMode="auto">
            <a:xfrm>
              <a:off x="4286250" y="2905125"/>
              <a:ext cx="1066800" cy="412750"/>
              <a:chOff x="2880" y="1910"/>
              <a:chExt cx="672" cy="260"/>
            </a:xfrm>
          </p:grpSpPr>
          <p:grpSp>
            <p:nvGrpSpPr>
              <p:cNvPr id="28718" name="Group 1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22" name="Freeform 1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23" name="Freeform 1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19" name="Group 1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20" name="Freeform 1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21" name="Freeform 1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8711" name="Group 36"/>
            <p:cNvGrpSpPr>
              <a:grpSpLocks/>
            </p:cNvGrpSpPr>
            <p:nvPr/>
          </p:nvGrpSpPr>
          <p:grpSpPr bwMode="auto">
            <a:xfrm>
              <a:off x="2209800" y="2862263"/>
              <a:ext cx="1066800" cy="412750"/>
              <a:chOff x="2880" y="1910"/>
              <a:chExt cx="672" cy="260"/>
            </a:xfrm>
          </p:grpSpPr>
          <p:grpSp>
            <p:nvGrpSpPr>
              <p:cNvPr id="28712" name="Group 37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16" name="Freeform 3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17" name="Freeform 3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13" name="Group 40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14" name="Freeform 41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15" name="Freeform 42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grpSp>
        <p:nvGrpSpPr>
          <p:cNvPr id="12" name="56 Grupo"/>
          <p:cNvGrpSpPr>
            <a:grpSpLocks/>
          </p:cNvGrpSpPr>
          <p:nvPr/>
        </p:nvGrpSpPr>
        <p:grpSpPr bwMode="auto">
          <a:xfrm>
            <a:off x="1071563" y="4911725"/>
            <a:ext cx="5143500" cy="588963"/>
            <a:chOff x="1071563" y="4554538"/>
            <a:chExt cx="5143500" cy="588962"/>
          </a:xfrm>
        </p:grpSpPr>
        <p:sp>
          <p:nvSpPr>
            <p:cNvPr id="28690" name="Text Box 6"/>
            <p:cNvSpPr txBox="1">
              <a:spLocks noChangeArrowheads="1"/>
            </p:cNvSpPr>
            <p:nvPr/>
          </p:nvSpPr>
          <p:spPr bwMode="auto">
            <a:xfrm>
              <a:off x="1071563" y="4559300"/>
              <a:ext cx="1141412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>
                  <a:latin typeface="ZapfHumnst BT"/>
                </a:rPr>
                <a:t>     Datos</a:t>
              </a:r>
            </a:p>
            <a:p>
              <a:r>
                <a:rPr lang="es-MX" sz="1600">
                  <a:latin typeface="ZapfHumnst BT"/>
                </a:rPr>
                <a:t>   Digitales</a:t>
              </a:r>
            </a:p>
          </p:txBody>
        </p:sp>
        <p:sp>
          <p:nvSpPr>
            <p:cNvPr id="28691" name="Text Box 7"/>
            <p:cNvSpPr txBox="1">
              <a:spLocks noChangeArrowheads="1"/>
            </p:cNvSpPr>
            <p:nvPr/>
          </p:nvSpPr>
          <p:spPr bwMode="auto">
            <a:xfrm>
              <a:off x="3143250" y="4554538"/>
              <a:ext cx="1203325" cy="584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Transmisor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sp>
          <p:nvSpPr>
            <p:cNvPr id="28692" name="Text Box 8"/>
            <p:cNvSpPr txBox="1">
              <a:spLocks noChangeArrowheads="1"/>
            </p:cNvSpPr>
            <p:nvPr/>
          </p:nvSpPr>
          <p:spPr bwMode="auto">
            <a:xfrm>
              <a:off x="5457825" y="4554538"/>
              <a:ext cx="757238" cy="584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>
                  <a:latin typeface="ZapfHumnst BT"/>
                </a:rPr>
                <a:t>Señal</a:t>
              </a:r>
            </a:p>
            <a:p>
              <a:pPr algn="ctr"/>
              <a:r>
                <a:rPr lang="es-MX" sz="1600">
                  <a:latin typeface="ZapfHumnst BT"/>
                </a:rPr>
                <a:t>Digital</a:t>
              </a:r>
            </a:p>
          </p:txBody>
        </p:sp>
        <p:grpSp>
          <p:nvGrpSpPr>
            <p:cNvPr id="28693" name="Group 20"/>
            <p:cNvGrpSpPr>
              <a:grpSpLocks/>
            </p:cNvGrpSpPr>
            <p:nvPr/>
          </p:nvGrpSpPr>
          <p:grpSpPr bwMode="auto">
            <a:xfrm>
              <a:off x="4429125" y="4614863"/>
              <a:ext cx="1066800" cy="412750"/>
              <a:chOff x="2880" y="1910"/>
              <a:chExt cx="672" cy="260"/>
            </a:xfrm>
          </p:grpSpPr>
          <p:grpSp>
            <p:nvGrpSpPr>
              <p:cNvPr id="28701" name="Group 21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705" name="Freeform 22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6" name="Freeform 23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702" name="Group 24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703" name="Freeform 2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4" name="Freeform 2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  <p:grpSp>
          <p:nvGrpSpPr>
            <p:cNvPr id="28694" name="Group 43"/>
            <p:cNvGrpSpPr>
              <a:grpSpLocks/>
            </p:cNvGrpSpPr>
            <p:nvPr/>
          </p:nvGrpSpPr>
          <p:grpSpPr bwMode="auto">
            <a:xfrm>
              <a:off x="2076450" y="4614863"/>
              <a:ext cx="1066800" cy="412750"/>
              <a:chOff x="2880" y="1910"/>
              <a:chExt cx="672" cy="260"/>
            </a:xfrm>
          </p:grpSpPr>
          <p:grpSp>
            <p:nvGrpSpPr>
              <p:cNvPr id="28695" name="Group 44"/>
              <p:cNvGrpSpPr>
                <a:grpSpLocks/>
              </p:cNvGrpSpPr>
              <p:nvPr/>
            </p:nvGrpSpPr>
            <p:grpSpPr bwMode="auto">
              <a:xfrm>
                <a:off x="2971" y="1910"/>
                <a:ext cx="568" cy="260"/>
                <a:chOff x="748" y="2893"/>
                <a:chExt cx="1315" cy="333"/>
              </a:xfrm>
            </p:grpSpPr>
            <p:sp>
              <p:nvSpPr>
                <p:cNvPr id="28699" name="Freeform 45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700" name="Freeform 46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  <p:grpSp>
            <p:nvGrpSpPr>
              <p:cNvPr id="28696" name="Group 47"/>
              <p:cNvGrpSpPr>
                <a:grpSpLocks/>
              </p:cNvGrpSpPr>
              <p:nvPr/>
            </p:nvGrpSpPr>
            <p:grpSpPr bwMode="auto">
              <a:xfrm flipH="1">
                <a:off x="2893" y="1920"/>
                <a:ext cx="568" cy="240"/>
                <a:chOff x="748" y="2893"/>
                <a:chExt cx="1315" cy="333"/>
              </a:xfrm>
            </p:grpSpPr>
            <p:sp>
              <p:nvSpPr>
                <p:cNvPr id="28697" name="Freeform 48"/>
                <p:cNvSpPr>
                  <a:spLocks/>
                </p:cNvSpPr>
                <p:nvPr/>
              </p:nvSpPr>
              <p:spPr bwMode="auto">
                <a:xfrm>
                  <a:off x="1885" y="2893"/>
                  <a:ext cx="44" cy="333"/>
                </a:xfrm>
                <a:custGeom>
                  <a:avLst/>
                  <a:gdLst>
                    <a:gd name="T0" fmla="*/ 0 w 176"/>
                    <a:gd name="T1" fmla="*/ 0 h 1333"/>
                    <a:gd name="T2" fmla="*/ 0 w 176"/>
                    <a:gd name="T3" fmla="*/ 0 h 1333"/>
                    <a:gd name="T4" fmla="*/ 0 w 176"/>
                    <a:gd name="T5" fmla="*/ 0 h 1333"/>
                    <a:gd name="T6" fmla="*/ 0 w 176"/>
                    <a:gd name="T7" fmla="*/ 0 h 1333"/>
                    <a:gd name="T8" fmla="*/ 0 w 176"/>
                    <a:gd name="T9" fmla="*/ 0 h 133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6"/>
                    <a:gd name="T16" fmla="*/ 0 h 1333"/>
                    <a:gd name="T17" fmla="*/ 176 w 176"/>
                    <a:gd name="T18" fmla="*/ 1333 h 133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6" h="1333">
                      <a:moveTo>
                        <a:pt x="176" y="0"/>
                      </a:moveTo>
                      <a:lnTo>
                        <a:pt x="176" y="1333"/>
                      </a:lnTo>
                      <a:lnTo>
                        <a:pt x="0" y="978"/>
                      </a:lnTo>
                      <a:lnTo>
                        <a:pt x="0" y="354"/>
                      </a:lnTo>
                      <a:lnTo>
                        <a:pt x="176" y="0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  <p:sp>
              <p:nvSpPr>
                <p:cNvPr id="28698" name="Freeform 49"/>
                <p:cNvSpPr>
                  <a:spLocks/>
                </p:cNvSpPr>
                <p:nvPr/>
              </p:nvSpPr>
              <p:spPr bwMode="auto">
                <a:xfrm>
                  <a:off x="748" y="2893"/>
                  <a:ext cx="1315" cy="333"/>
                </a:xfrm>
                <a:custGeom>
                  <a:avLst/>
                  <a:gdLst>
                    <a:gd name="T0" fmla="*/ 0 w 5262"/>
                    <a:gd name="T1" fmla="*/ 0 h 1333"/>
                    <a:gd name="T2" fmla="*/ 0 w 5262"/>
                    <a:gd name="T3" fmla="*/ 0 h 1333"/>
                    <a:gd name="T4" fmla="*/ 0 w 5262"/>
                    <a:gd name="T5" fmla="*/ 0 h 1333"/>
                    <a:gd name="T6" fmla="*/ 0 w 5262"/>
                    <a:gd name="T7" fmla="*/ 0 h 1333"/>
                    <a:gd name="T8" fmla="*/ 0 w 5262"/>
                    <a:gd name="T9" fmla="*/ 0 h 1333"/>
                    <a:gd name="T10" fmla="*/ 0 w 5262"/>
                    <a:gd name="T11" fmla="*/ 0 h 1333"/>
                    <a:gd name="T12" fmla="*/ 0 w 5262"/>
                    <a:gd name="T13" fmla="*/ 0 h 1333"/>
                    <a:gd name="T14" fmla="*/ 0 w 5262"/>
                    <a:gd name="T15" fmla="*/ 0 h 1333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262"/>
                    <a:gd name="T25" fmla="*/ 0 h 1333"/>
                    <a:gd name="T26" fmla="*/ 5262 w 5262"/>
                    <a:gd name="T27" fmla="*/ 1333 h 1333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262" h="1333">
                      <a:moveTo>
                        <a:pt x="4727" y="443"/>
                      </a:moveTo>
                      <a:lnTo>
                        <a:pt x="4727" y="0"/>
                      </a:lnTo>
                      <a:lnTo>
                        <a:pt x="5262" y="711"/>
                      </a:lnTo>
                      <a:lnTo>
                        <a:pt x="4727" y="1333"/>
                      </a:lnTo>
                      <a:lnTo>
                        <a:pt x="4727" y="889"/>
                      </a:lnTo>
                      <a:lnTo>
                        <a:pt x="0" y="889"/>
                      </a:lnTo>
                      <a:lnTo>
                        <a:pt x="0" y="443"/>
                      </a:lnTo>
                      <a:lnTo>
                        <a:pt x="4727" y="443"/>
                      </a:lnTo>
                      <a:close/>
                    </a:path>
                  </a:pathLst>
                </a:custGeom>
                <a:solidFill>
                  <a:srgbClr val="3333CC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s-MX"/>
                </a:p>
              </p:txBody>
            </p:sp>
          </p:grpSp>
        </p:grpSp>
      </p:grpSp>
      <p:sp>
        <p:nvSpPr>
          <p:cNvPr id="28689" name="13 CuadroTexto"/>
          <p:cNvSpPr txBox="1">
            <a:spLocks noChangeArrowheads="1"/>
          </p:cNvSpPr>
          <p:nvPr/>
        </p:nvSpPr>
        <p:spPr bwMode="auto">
          <a:xfrm>
            <a:off x="500063" y="1785938"/>
            <a:ext cx="8215312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000"/>
              </a:lnSpc>
            </a:pPr>
            <a:r>
              <a:rPr lang="es-MX" sz="1600">
                <a:latin typeface="ZapfHumnst BT"/>
              </a:rPr>
              <a:t>  Las señales digitales transmitidas pueden representar:  </a:t>
            </a:r>
          </a:p>
        </p:txBody>
      </p:sp>
    </p:spTree>
    <p:extLst>
      <p:ext uri="{BB962C8B-B14F-4D97-AF65-F5344CB8AC3E}">
        <p14:creationId xmlns:p14="http://schemas.microsoft.com/office/powerpoint/2010/main" val="30053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9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/>
      <p:bldP spid="2970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Transmisión digital</a:t>
            </a:r>
          </a:p>
        </p:txBody>
      </p:sp>
      <p:sp>
        <p:nvSpPr>
          <p:cNvPr id="296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1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9706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20" name="Rectangle 1027"/>
          <p:cNvSpPr txBox="1">
            <a:spLocks noChangeArrowheads="1"/>
          </p:cNvSpPr>
          <p:nvPr/>
        </p:nvSpPr>
        <p:spPr>
          <a:xfrm>
            <a:off x="571500" y="1357313"/>
            <a:ext cx="7888932" cy="893762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Al transmitir una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digital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el problema de </a:t>
            </a:r>
            <a:r>
              <a:rPr lang="es-MX" sz="1800" b="1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atenuación</a:t>
            </a: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 resuelto con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repetidores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</a:p>
          <a:p>
            <a:pPr algn="ctr">
              <a:lnSpc>
                <a:spcPct val="150000"/>
              </a:lnSpc>
              <a:spcBef>
                <a:spcPct val="20000"/>
              </a:spcBef>
              <a:defRPr/>
            </a:pP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1" name="Rectangle 1027"/>
          <p:cNvSpPr txBox="1">
            <a:spLocks noChangeArrowheads="1"/>
          </p:cNvSpPr>
          <p:nvPr/>
        </p:nvSpPr>
        <p:spPr>
          <a:xfrm>
            <a:off x="533400" y="2657475"/>
            <a:ext cx="3571875" cy="2857500"/>
          </a:xfrm>
          <a:prstGeom prst="rect">
            <a:avLst/>
          </a:prstGeom>
        </p:spPr>
        <p:txBody>
          <a:bodyPr/>
          <a:lstStyle/>
          <a:p>
            <a:pPr marL="342900" indent="-342900" algn="just">
              <a:lnSpc>
                <a:spcPct val="150000"/>
              </a:lnSpc>
              <a:spcBef>
                <a:spcPct val="20000"/>
              </a:spcBef>
              <a:buFontTx/>
              <a:buChar char="•"/>
              <a:defRPr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Un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repetidor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recibe la señal digital, recupera (regenera) el patrón de 1s y 0s, y retransmite una nueva señal. Así la atenuación es totalmente eliminada. </a:t>
            </a:r>
            <a:endParaRPr lang="es-MX" sz="1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9709" name="15 Imagen" descr="digital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564904"/>
            <a:ext cx="3357563" cy="28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417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Sistema de comunicaciones</a:t>
            </a:r>
          </a:p>
        </p:txBody>
      </p:sp>
      <p:sp>
        <p:nvSpPr>
          <p:cNvPr id="409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pSp>
        <p:nvGrpSpPr>
          <p:cNvPr id="2" name="31 Grupo"/>
          <p:cNvGrpSpPr>
            <a:grpSpLocks/>
          </p:cNvGrpSpPr>
          <p:nvPr/>
        </p:nvGrpSpPr>
        <p:grpSpPr bwMode="auto">
          <a:xfrm>
            <a:off x="2667148" y="1802482"/>
            <a:ext cx="4929188" cy="3714750"/>
            <a:chOff x="3357554" y="1571612"/>
            <a:chExt cx="4929222" cy="3714776"/>
          </a:xfrm>
        </p:grpSpPr>
        <p:sp>
          <p:nvSpPr>
            <p:cNvPr id="4117" name="23 Rectángulo"/>
            <p:cNvSpPr>
              <a:spLocks noChangeArrowheads="1"/>
            </p:cNvSpPr>
            <p:nvPr/>
          </p:nvSpPr>
          <p:spPr bwMode="auto">
            <a:xfrm>
              <a:off x="3357554" y="1571612"/>
              <a:ext cx="4929222" cy="371477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s-MX" sz="1600"/>
            </a:p>
          </p:txBody>
        </p:sp>
        <p:sp>
          <p:nvSpPr>
            <p:cNvPr id="4118" name="24 CuadroTexto"/>
            <p:cNvSpPr txBox="1">
              <a:spLocks noChangeArrowheads="1"/>
            </p:cNvSpPr>
            <p:nvPr/>
          </p:nvSpPr>
          <p:spPr bwMode="auto">
            <a:xfrm>
              <a:off x="4357686" y="1714488"/>
              <a:ext cx="300039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800" b="1" dirty="0">
                  <a:solidFill>
                    <a:schemeClr val="accent6">
                      <a:lumMod val="75000"/>
                    </a:schemeClr>
                  </a:solidFill>
                  <a:latin typeface="ZapfHumnst BT"/>
                </a:rPr>
                <a:t>Sistema de comunicación</a:t>
              </a:r>
            </a:p>
          </p:txBody>
        </p:sp>
      </p:grpSp>
      <p:grpSp>
        <p:nvGrpSpPr>
          <p:cNvPr id="4101" name="23 Grupo"/>
          <p:cNvGrpSpPr>
            <a:grpSpLocks/>
          </p:cNvGrpSpPr>
          <p:nvPr/>
        </p:nvGrpSpPr>
        <p:grpSpPr bwMode="auto">
          <a:xfrm>
            <a:off x="1366986" y="2373982"/>
            <a:ext cx="6000750" cy="2571750"/>
            <a:chOff x="2071688" y="2143125"/>
            <a:chExt cx="6000750" cy="2571750"/>
          </a:xfrm>
        </p:grpSpPr>
        <p:sp>
          <p:nvSpPr>
            <p:cNvPr id="4102" name="5 Rectángulo"/>
            <p:cNvSpPr>
              <a:spLocks noChangeArrowheads="1"/>
            </p:cNvSpPr>
            <p:nvPr/>
          </p:nvSpPr>
          <p:spPr bwMode="auto">
            <a:xfrm>
              <a:off x="3786188" y="2286000"/>
              <a:ext cx="1428750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Transmisor</a:t>
              </a:r>
            </a:p>
          </p:txBody>
        </p:sp>
        <p:sp>
          <p:nvSpPr>
            <p:cNvPr id="4103" name="6 Rectángulo"/>
            <p:cNvSpPr>
              <a:spLocks noChangeArrowheads="1"/>
            </p:cNvSpPr>
            <p:nvPr/>
          </p:nvSpPr>
          <p:spPr bwMode="auto">
            <a:xfrm>
              <a:off x="3714750" y="4000500"/>
              <a:ext cx="1428750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Receptor</a:t>
              </a:r>
            </a:p>
          </p:txBody>
        </p:sp>
        <p:sp>
          <p:nvSpPr>
            <p:cNvPr id="4104" name="8 Rectángulo"/>
            <p:cNvSpPr>
              <a:spLocks noChangeArrowheads="1"/>
            </p:cNvSpPr>
            <p:nvPr/>
          </p:nvSpPr>
          <p:spPr bwMode="auto">
            <a:xfrm>
              <a:off x="6215063" y="3143250"/>
              <a:ext cx="1857375" cy="714375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/>
              <a:r>
                <a:rPr lang="es-MX" sz="1600" b="1">
                  <a:latin typeface="ZapfHumnst BT"/>
                </a:rPr>
                <a:t>Canal de transmisión</a:t>
              </a:r>
            </a:p>
          </p:txBody>
        </p:sp>
        <p:grpSp>
          <p:nvGrpSpPr>
            <p:cNvPr id="4105" name="32 Grupo"/>
            <p:cNvGrpSpPr>
              <a:grpSpLocks/>
            </p:cNvGrpSpPr>
            <p:nvPr/>
          </p:nvGrpSpPr>
          <p:grpSpPr bwMode="auto">
            <a:xfrm>
              <a:off x="5214937" y="2643188"/>
              <a:ext cx="1928812" cy="430212"/>
              <a:chOff x="5214947" y="2643182"/>
              <a:chExt cx="1928823" cy="431010"/>
            </a:xfrm>
          </p:grpSpPr>
          <p:cxnSp>
            <p:nvCxnSpPr>
              <p:cNvPr id="4115" name="13 Conector recto de flecha"/>
              <p:cNvCxnSpPr>
                <a:cxnSpLocks noChangeShapeType="1"/>
              </p:cNvCxnSpPr>
              <p:nvPr/>
            </p:nvCxnSpPr>
            <p:spPr bwMode="auto">
              <a:xfrm rot="5400000">
                <a:off x="6927866" y="2858290"/>
                <a:ext cx="431010" cy="794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6" name="16 Conector recto"/>
              <p:cNvCxnSpPr>
                <a:cxnSpLocks noChangeShapeType="1"/>
                <a:stCxn id="4102" idx="3"/>
              </p:cNvCxnSpPr>
              <p:nvPr/>
            </p:nvCxnSpPr>
            <p:spPr bwMode="auto">
              <a:xfrm>
                <a:off x="5214947" y="2643182"/>
                <a:ext cx="1928823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6" name="33 Grupo"/>
            <p:cNvGrpSpPr>
              <a:grpSpLocks/>
            </p:cNvGrpSpPr>
            <p:nvPr/>
          </p:nvGrpSpPr>
          <p:grpSpPr bwMode="auto">
            <a:xfrm>
              <a:off x="5214938" y="3859213"/>
              <a:ext cx="1930399" cy="571500"/>
              <a:chOff x="5214942" y="3858424"/>
              <a:chExt cx="1929619" cy="571504"/>
            </a:xfrm>
          </p:grpSpPr>
          <p:cxnSp>
            <p:nvCxnSpPr>
              <p:cNvPr id="4113" name="18 Conector recto"/>
              <p:cNvCxnSpPr>
                <a:cxnSpLocks noChangeShapeType="1"/>
                <a:endCxn id="4104" idx="2"/>
              </p:cNvCxnSpPr>
              <p:nvPr/>
            </p:nvCxnSpPr>
            <p:spPr bwMode="auto">
              <a:xfrm rot="5400000" flipH="1" flipV="1">
                <a:off x="6858015" y="4143382"/>
                <a:ext cx="571504" cy="1588"/>
              </a:xfrm>
              <a:prstGeom prst="line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114" name="21 Conector recto de flecha"/>
              <p:cNvCxnSpPr>
                <a:cxnSpLocks noChangeShapeType="1"/>
              </p:cNvCxnSpPr>
              <p:nvPr/>
            </p:nvCxnSpPr>
            <p:spPr bwMode="auto">
              <a:xfrm>
                <a:off x="5214942" y="4427544"/>
                <a:ext cx="1928826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4107" name="30 Grupo"/>
            <p:cNvGrpSpPr>
              <a:grpSpLocks/>
            </p:cNvGrpSpPr>
            <p:nvPr/>
          </p:nvGrpSpPr>
          <p:grpSpPr bwMode="auto">
            <a:xfrm>
              <a:off x="2071688" y="2143125"/>
              <a:ext cx="1643062" cy="501650"/>
              <a:chOff x="2071670" y="2143116"/>
              <a:chExt cx="1643074" cy="501654"/>
            </a:xfrm>
          </p:grpSpPr>
          <p:cxnSp>
            <p:nvCxnSpPr>
              <p:cNvPr id="4111" name="10 Conector recto de flecha"/>
              <p:cNvCxnSpPr>
                <a:cxnSpLocks noChangeShapeType="1"/>
              </p:cNvCxnSpPr>
              <p:nvPr/>
            </p:nvCxnSpPr>
            <p:spPr bwMode="auto">
              <a:xfrm>
                <a:off x="2071670" y="2643182"/>
                <a:ext cx="1643074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2" name="25 CuadroTexto"/>
              <p:cNvSpPr txBox="1">
                <a:spLocks noChangeArrowheads="1"/>
              </p:cNvSpPr>
              <p:nvPr/>
            </p:nvSpPr>
            <p:spPr bwMode="auto">
              <a:xfrm>
                <a:off x="2214546" y="2143116"/>
                <a:ext cx="10001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MX" sz="1600" b="1">
                    <a:latin typeface="ZapfHumnst BT"/>
                  </a:rPr>
                  <a:t>Entrada</a:t>
                </a:r>
              </a:p>
            </p:txBody>
          </p:sp>
        </p:grpSp>
        <p:grpSp>
          <p:nvGrpSpPr>
            <p:cNvPr id="4108" name="34 Grupo"/>
            <p:cNvGrpSpPr>
              <a:grpSpLocks/>
            </p:cNvGrpSpPr>
            <p:nvPr/>
          </p:nvGrpSpPr>
          <p:grpSpPr bwMode="auto">
            <a:xfrm>
              <a:off x="2071688" y="3929063"/>
              <a:ext cx="1643062" cy="430212"/>
              <a:chOff x="2071670" y="3929066"/>
              <a:chExt cx="1643074" cy="430221"/>
            </a:xfrm>
          </p:grpSpPr>
          <p:cxnSp>
            <p:nvCxnSpPr>
              <p:cNvPr id="4109" name="12 Conector recto de flecha"/>
              <p:cNvCxnSpPr>
                <a:cxnSpLocks noChangeShapeType="1"/>
                <a:endCxn id="4103" idx="1"/>
              </p:cNvCxnSpPr>
              <p:nvPr/>
            </p:nvCxnSpPr>
            <p:spPr bwMode="auto">
              <a:xfrm>
                <a:off x="2071670" y="4357699"/>
                <a:ext cx="1643074" cy="1588"/>
              </a:xfrm>
              <a:prstGeom prst="straightConnector1">
                <a:avLst/>
              </a:prstGeom>
              <a:noFill/>
              <a:ln w="25400" algn="ctr">
                <a:solidFill>
                  <a:schemeClr val="tx1"/>
                </a:solidFill>
                <a:round/>
                <a:headEnd type="arrow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4110" name="26 CuadroTexto"/>
              <p:cNvSpPr txBox="1">
                <a:spLocks noChangeArrowheads="1"/>
              </p:cNvSpPr>
              <p:nvPr/>
            </p:nvSpPr>
            <p:spPr bwMode="auto">
              <a:xfrm>
                <a:off x="2214546" y="3929066"/>
                <a:ext cx="100013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s-MX" sz="1600" b="1">
                    <a:latin typeface="ZapfHumnst BT"/>
                  </a:rPr>
                  <a:t>Salida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06887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23875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800" b="1"/>
              <a:t>Comunicaciones de datos analógicas y digitales</a:t>
            </a:r>
          </a:p>
        </p:txBody>
      </p:sp>
      <p:sp>
        <p:nvSpPr>
          <p:cNvPr id="512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4101" name="5 CuadroTexto"/>
          <p:cNvSpPr txBox="1">
            <a:spLocks noChangeArrowheads="1"/>
          </p:cNvSpPr>
          <p:nvPr/>
        </p:nvSpPr>
        <p:spPr bwMode="auto">
          <a:xfrm>
            <a:off x="1357312" y="1425550"/>
            <a:ext cx="6429375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b="1" i="1" dirty="0">
                <a:solidFill>
                  <a:schemeClr val="accent2"/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corresponden a los conceptos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continuos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discreto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respectivamente.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12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6" name="Freeform 3"/>
          <p:cNvSpPr>
            <a:spLocks/>
          </p:cNvSpPr>
          <p:nvPr/>
        </p:nvSpPr>
        <p:spPr bwMode="auto">
          <a:xfrm>
            <a:off x="609600" y="3100388"/>
            <a:ext cx="3357563" cy="1571625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7" name="Freeform 5"/>
          <p:cNvSpPr>
            <a:spLocks/>
          </p:cNvSpPr>
          <p:nvPr/>
        </p:nvSpPr>
        <p:spPr bwMode="auto">
          <a:xfrm>
            <a:off x="868363" y="2906713"/>
            <a:ext cx="3184525" cy="1612900"/>
          </a:xfrm>
          <a:custGeom>
            <a:avLst/>
            <a:gdLst>
              <a:gd name="T0" fmla="*/ 0 w 1776"/>
              <a:gd name="T1" fmla="*/ 2147483647 h 936"/>
              <a:gd name="T2" fmla="*/ 2147483647 w 1776"/>
              <a:gd name="T3" fmla="*/ 2147483647 h 936"/>
              <a:gd name="T4" fmla="*/ 2147483647 w 1776"/>
              <a:gd name="T5" fmla="*/ 2147483647 h 936"/>
              <a:gd name="T6" fmla="*/ 2147483647 w 1776"/>
              <a:gd name="T7" fmla="*/ 2147483647 h 936"/>
              <a:gd name="T8" fmla="*/ 2147483647 w 1776"/>
              <a:gd name="T9" fmla="*/ 2147483647 h 936"/>
              <a:gd name="T10" fmla="*/ 2147483647 w 1776"/>
              <a:gd name="T11" fmla="*/ 2147483647 h 936"/>
              <a:gd name="T12" fmla="*/ 2147483647 w 1776"/>
              <a:gd name="T13" fmla="*/ 2147483647 h 936"/>
              <a:gd name="T14" fmla="*/ 2147483647 w 1776"/>
              <a:gd name="T15" fmla="*/ 2147483647 h 936"/>
              <a:gd name="T16" fmla="*/ 2147483647 w 1776"/>
              <a:gd name="T17" fmla="*/ 2147483647 h 936"/>
              <a:gd name="T18" fmla="*/ 2147483647 w 1776"/>
              <a:gd name="T19" fmla="*/ 2147483647 h 936"/>
              <a:gd name="T20" fmla="*/ 2147483647 w 1776"/>
              <a:gd name="T21" fmla="*/ 2147483647 h 936"/>
              <a:gd name="T22" fmla="*/ 2147483647 w 1776"/>
              <a:gd name="T23" fmla="*/ 2147483647 h 936"/>
              <a:gd name="T24" fmla="*/ 2147483647 w 1776"/>
              <a:gd name="T25" fmla="*/ 2147483647 h 936"/>
              <a:gd name="T26" fmla="*/ 2147483647 w 1776"/>
              <a:gd name="T27" fmla="*/ 2147483647 h 936"/>
              <a:gd name="T28" fmla="*/ 2147483647 w 1776"/>
              <a:gd name="T29" fmla="*/ 2147483647 h 936"/>
              <a:gd name="T30" fmla="*/ 2147483647 w 1776"/>
              <a:gd name="T31" fmla="*/ 2147483647 h 936"/>
              <a:gd name="T32" fmla="*/ 2147483647 w 1776"/>
              <a:gd name="T33" fmla="*/ 2147483647 h 9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1776"/>
              <a:gd name="T52" fmla="*/ 0 h 936"/>
              <a:gd name="T53" fmla="*/ 1776 w 1776"/>
              <a:gd name="T54" fmla="*/ 936 h 936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1776" h="936">
                <a:moveTo>
                  <a:pt x="0" y="832"/>
                </a:moveTo>
                <a:cubicBezTo>
                  <a:pt x="56" y="620"/>
                  <a:pt x="112" y="408"/>
                  <a:pt x="144" y="400"/>
                </a:cubicBezTo>
                <a:cubicBezTo>
                  <a:pt x="176" y="392"/>
                  <a:pt x="168" y="808"/>
                  <a:pt x="192" y="784"/>
                </a:cubicBezTo>
                <a:cubicBezTo>
                  <a:pt x="216" y="760"/>
                  <a:pt x="272" y="272"/>
                  <a:pt x="288" y="256"/>
                </a:cubicBezTo>
                <a:cubicBezTo>
                  <a:pt x="304" y="240"/>
                  <a:pt x="256" y="704"/>
                  <a:pt x="288" y="688"/>
                </a:cubicBezTo>
                <a:cubicBezTo>
                  <a:pt x="320" y="672"/>
                  <a:pt x="456" y="120"/>
                  <a:pt x="480" y="160"/>
                </a:cubicBezTo>
                <a:cubicBezTo>
                  <a:pt x="504" y="200"/>
                  <a:pt x="392" y="936"/>
                  <a:pt x="432" y="928"/>
                </a:cubicBezTo>
                <a:cubicBezTo>
                  <a:pt x="472" y="920"/>
                  <a:pt x="672" y="144"/>
                  <a:pt x="720" y="112"/>
                </a:cubicBezTo>
                <a:cubicBezTo>
                  <a:pt x="768" y="80"/>
                  <a:pt x="688" y="704"/>
                  <a:pt x="720" y="736"/>
                </a:cubicBezTo>
                <a:cubicBezTo>
                  <a:pt x="752" y="768"/>
                  <a:pt x="872" y="320"/>
                  <a:pt x="912" y="304"/>
                </a:cubicBezTo>
                <a:cubicBezTo>
                  <a:pt x="952" y="288"/>
                  <a:pt x="928" y="656"/>
                  <a:pt x="960" y="640"/>
                </a:cubicBezTo>
                <a:cubicBezTo>
                  <a:pt x="992" y="624"/>
                  <a:pt x="1080" y="184"/>
                  <a:pt x="1104" y="208"/>
                </a:cubicBezTo>
                <a:cubicBezTo>
                  <a:pt x="1128" y="232"/>
                  <a:pt x="1056" y="816"/>
                  <a:pt x="1104" y="784"/>
                </a:cubicBezTo>
                <a:cubicBezTo>
                  <a:pt x="1152" y="752"/>
                  <a:pt x="1320" y="32"/>
                  <a:pt x="1392" y="16"/>
                </a:cubicBezTo>
                <a:cubicBezTo>
                  <a:pt x="1464" y="0"/>
                  <a:pt x="1496" y="632"/>
                  <a:pt x="1536" y="688"/>
                </a:cubicBezTo>
                <a:cubicBezTo>
                  <a:pt x="1576" y="744"/>
                  <a:pt x="1592" y="376"/>
                  <a:pt x="1632" y="352"/>
                </a:cubicBezTo>
                <a:cubicBezTo>
                  <a:pt x="1672" y="328"/>
                  <a:pt x="1724" y="436"/>
                  <a:pt x="1776" y="544"/>
                </a:cubicBezTo>
              </a:path>
            </a:pathLst>
          </a:custGeom>
          <a:noFill/>
          <a:ln w="952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8" name="Freeform 4"/>
          <p:cNvSpPr>
            <a:spLocks/>
          </p:cNvSpPr>
          <p:nvPr/>
        </p:nvSpPr>
        <p:spPr bwMode="auto">
          <a:xfrm>
            <a:off x="4848225" y="2906713"/>
            <a:ext cx="3946525" cy="1765300"/>
          </a:xfrm>
          <a:custGeom>
            <a:avLst/>
            <a:gdLst>
              <a:gd name="T0" fmla="*/ 0 w 1344"/>
              <a:gd name="T1" fmla="*/ 0 h 912"/>
              <a:gd name="T2" fmla="*/ 0 w 1344"/>
              <a:gd name="T3" fmla="*/ 2147483647 h 912"/>
              <a:gd name="T4" fmla="*/ 2147483647 w 1344"/>
              <a:gd name="T5" fmla="*/ 2147483647 h 912"/>
              <a:gd name="T6" fmla="*/ 0 60000 65536"/>
              <a:gd name="T7" fmla="*/ 0 60000 65536"/>
              <a:gd name="T8" fmla="*/ 0 60000 65536"/>
              <a:gd name="T9" fmla="*/ 0 w 1344"/>
              <a:gd name="T10" fmla="*/ 0 h 912"/>
              <a:gd name="T11" fmla="*/ 1344 w 1344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912">
                <a:moveTo>
                  <a:pt x="0" y="0"/>
                </a:moveTo>
                <a:lnTo>
                  <a:pt x="0" y="912"/>
                </a:lnTo>
                <a:lnTo>
                  <a:pt x="1344" y="912"/>
                </a:lnTo>
              </a:path>
            </a:pathLst>
          </a:custGeom>
          <a:noFill/>
          <a:ln w="9525">
            <a:solidFill>
              <a:srgbClr val="33CC33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29" name="Freeform 6"/>
          <p:cNvSpPr>
            <a:spLocks/>
          </p:cNvSpPr>
          <p:nvPr/>
        </p:nvSpPr>
        <p:spPr bwMode="auto">
          <a:xfrm>
            <a:off x="5184775" y="4114800"/>
            <a:ext cx="3106738" cy="557213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2147483647 h 288"/>
              <a:gd name="T8" fmla="*/ 2147483647 w 1776"/>
              <a:gd name="T9" fmla="*/ 2147483647 h 288"/>
              <a:gd name="T10" fmla="*/ 2147483647 w 1776"/>
              <a:gd name="T11" fmla="*/ 0 h 288"/>
              <a:gd name="T12" fmla="*/ 2147483647 w 1776"/>
              <a:gd name="T13" fmla="*/ 0 h 288"/>
              <a:gd name="T14" fmla="*/ 2147483647 w 1776"/>
              <a:gd name="T15" fmla="*/ 2147483647 h 288"/>
              <a:gd name="T16" fmla="*/ 2147483647 w 1776"/>
              <a:gd name="T17" fmla="*/ 2147483647 h 28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776"/>
              <a:gd name="T28" fmla="*/ 0 h 288"/>
              <a:gd name="T29" fmla="*/ 1776 w 1776"/>
              <a:gd name="T30" fmla="*/ 288 h 28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776" h="288">
                <a:moveTo>
                  <a:pt x="0" y="288"/>
                </a:moveTo>
                <a:lnTo>
                  <a:pt x="0" y="48"/>
                </a:lnTo>
                <a:lnTo>
                  <a:pt x="288" y="48"/>
                </a:lnTo>
                <a:lnTo>
                  <a:pt x="288" y="288"/>
                </a:lnTo>
                <a:lnTo>
                  <a:pt x="720" y="288"/>
                </a:lnTo>
                <a:lnTo>
                  <a:pt x="720" y="0"/>
                </a:lnTo>
                <a:lnTo>
                  <a:pt x="1488" y="0"/>
                </a:lnTo>
                <a:lnTo>
                  <a:pt x="1488" y="288"/>
                </a:lnTo>
                <a:lnTo>
                  <a:pt x="1776" y="288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30" name="12 CuadroTexto"/>
          <p:cNvSpPr txBox="1">
            <a:spLocks noChangeArrowheads="1"/>
          </p:cNvSpPr>
          <p:nvPr/>
        </p:nvSpPr>
        <p:spPr bwMode="auto">
          <a:xfrm>
            <a:off x="1357313" y="5029200"/>
            <a:ext cx="2214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continua</a:t>
            </a:r>
          </a:p>
        </p:txBody>
      </p:sp>
      <p:sp>
        <p:nvSpPr>
          <p:cNvPr id="5131" name="19 CuadroTexto"/>
          <p:cNvSpPr txBox="1">
            <a:spLocks noChangeArrowheads="1"/>
          </p:cNvSpPr>
          <p:nvPr/>
        </p:nvSpPr>
        <p:spPr bwMode="auto">
          <a:xfrm>
            <a:off x="5572125" y="5029200"/>
            <a:ext cx="2214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 discreta</a:t>
            </a:r>
          </a:p>
        </p:txBody>
      </p:sp>
    </p:spTree>
    <p:extLst>
      <p:ext uri="{BB962C8B-B14F-4D97-AF65-F5344CB8AC3E}">
        <p14:creationId xmlns:p14="http://schemas.microsoft.com/office/powerpoint/2010/main" val="425664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523875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2800" b="1"/>
              <a:t>Comunicaciones de datos analógicas y digitales</a:t>
            </a:r>
          </a:p>
        </p:txBody>
      </p:sp>
      <p:sp>
        <p:nvSpPr>
          <p:cNvPr id="61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340" name="5 CuadroTexto"/>
          <p:cNvSpPr txBox="1">
            <a:spLocks noChangeArrowheads="1"/>
          </p:cNvSpPr>
          <p:nvPr/>
        </p:nvSpPr>
        <p:spPr bwMode="auto">
          <a:xfrm>
            <a:off x="785812" y="1340768"/>
            <a:ext cx="7572375" cy="873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Los términos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análogo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 </a:t>
            </a:r>
            <a:r>
              <a:rPr lang="es-MX" sz="1800" b="1" i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digital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 frecuentemente usados en la comunicación de datos en por lo menos tres contextos: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14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7" name="6 CuadroTexto"/>
          <p:cNvSpPr txBox="1"/>
          <p:nvPr/>
        </p:nvSpPr>
        <p:spPr>
          <a:xfrm>
            <a:off x="1403648" y="2996952"/>
            <a:ext cx="1857375" cy="13382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Datos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Señales</a:t>
            </a:r>
          </a:p>
          <a:p>
            <a:pPr marL="174625" indent="-174625" algn="just"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Transmisión</a:t>
            </a:r>
            <a:endParaRPr lang="es-MX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6151" name="9 Imagen" descr="computerconected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2996952"/>
            <a:ext cx="4071938" cy="1463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0292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y digitales</a:t>
            </a:r>
          </a:p>
        </p:txBody>
      </p:sp>
      <p:sp>
        <p:nvSpPr>
          <p:cNvPr id="717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5125" name="4 CuadroTexto"/>
          <p:cNvSpPr txBox="1">
            <a:spLocks noChangeArrowheads="1"/>
          </p:cNvSpPr>
          <p:nvPr/>
        </p:nvSpPr>
        <p:spPr bwMode="auto">
          <a:xfrm>
            <a:off x="2857500" y="1349375"/>
            <a:ext cx="54292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continuos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cierto intervalo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Datos analógicos</a:t>
            </a:r>
            <a:endParaRPr lang="es-MX" sz="2000" dirty="0">
              <a:latin typeface="ZapfHumnst BT"/>
            </a:endParaRPr>
          </a:p>
        </p:txBody>
      </p:sp>
      <p:sp>
        <p:nvSpPr>
          <p:cNvPr id="5127" name="7 CuadroTexto"/>
          <p:cNvSpPr txBox="1">
            <a:spLocks noChangeArrowheads="1"/>
          </p:cNvSpPr>
          <p:nvPr/>
        </p:nvSpPr>
        <p:spPr bwMode="auto">
          <a:xfrm>
            <a:off x="500063" y="2000250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717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7176" name="Object 3"/>
          <p:cNvGraphicFramePr>
            <a:graphicFrameLocks noChangeAspect="1"/>
          </p:cNvGraphicFramePr>
          <p:nvPr/>
        </p:nvGraphicFramePr>
        <p:xfrm>
          <a:off x="1285875" y="4214813"/>
          <a:ext cx="6256338" cy="221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9" name="Imagen de mapa de bits" r:id="rId3" imgW="3581558" imgH="1266685" progId="Paint.Picture">
                  <p:embed/>
                </p:oleObj>
              </mc:Choice>
              <mc:Fallback>
                <p:oleObj name="Imagen de mapa de bits" r:id="rId3" imgW="3581558" imgH="1266685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214813"/>
                        <a:ext cx="6256338" cy="221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10 CuadroTexto"/>
          <p:cNvSpPr txBox="1">
            <a:spLocks noChangeArrowheads="1"/>
          </p:cNvSpPr>
          <p:nvPr/>
        </p:nvSpPr>
        <p:spPr bwMode="auto">
          <a:xfrm>
            <a:off x="857250" y="2571750"/>
            <a:ext cx="800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La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voz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el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vídeo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están variando continuamente su factor de intensidad. </a:t>
            </a:r>
          </a:p>
        </p:txBody>
      </p:sp>
      <p:sp>
        <p:nvSpPr>
          <p:cNvPr id="5130" name="11 CuadroTexto"/>
          <p:cNvSpPr txBox="1">
            <a:spLocks noChangeArrowheads="1"/>
          </p:cNvSpPr>
          <p:nvPr/>
        </p:nvSpPr>
        <p:spPr bwMode="auto">
          <a:xfrm>
            <a:off x="851669" y="3071813"/>
            <a:ext cx="7824787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61938" indent="-261938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La mayoría de los datos recolectados por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sensores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tales como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 temperatura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</a:t>
            </a:r>
            <a:r>
              <a:rPr lang="es-MX" sz="1800" b="1" i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presión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son valores continuos. </a:t>
            </a:r>
          </a:p>
        </p:txBody>
      </p:sp>
    </p:spTree>
    <p:extLst>
      <p:ext uri="{BB962C8B-B14F-4D97-AF65-F5344CB8AC3E}">
        <p14:creationId xmlns:p14="http://schemas.microsoft.com/office/powerpoint/2010/main" val="3395982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  <p:bldP spid="5127" grpId="0"/>
      <p:bldP spid="5129" grpId="0"/>
      <p:bldP spid="51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Datos analógicos y digitales</a:t>
            </a:r>
          </a:p>
        </p:txBody>
      </p:sp>
      <p:sp>
        <p:nvSpPr>
          <p:cNvPr id="819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4" name="4 CuadroTexto"/>
          <p:cNvSpPr txBox="1">
            <a:spLocks noChangeArrowheads="1"/>
          </p:cNvSpPr>
          <p:nvPr/>
        </p:nvSpPr>
        <p:spPr bwMode="auto">
          <a:xfrm>
            <a:off x="2500313" y="1285875"/>
            <a:ext cx="6072187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Adquieren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valores discretos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Datos expresados con dígitos binarios o bits de unos y ceros que la máquina puede interpretar.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00063" y="128587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Datos digitales</a:t>
            </a:r>
            <a:endParaRPr lang="es-MX" sz="2000" dirty="0">
              <a:latin typeface="ZapfHumnst BT"/>
            </a:endParaRPr>
          </a:p>
        </p:txBody>
      </p:sp>
      <p:sp>
        <p:nvSpPr>
          <p:cNvPr id="15366" name="7 CuadroTexto"/>
          <p:cNvSpPr txBox="1">
            <a:spLocks noChangeArrowheads="1"/>
          </p:cNvSpPr>
          <p:nvPr/>
        </p:nvSpPr>
        <p:spPr bwMode="auto">
          <a:xfrm>
            <a:off x="500063" y="2420938"/>
            <a:ext cx="157162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 ejemplo: </a:t>
            </a:r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5368" name="10 CuadroTexto"/>
          <p:cNvSpPr txBox="1">
            <a:spLocks noChangeArrowheads="1"/>
          </p:cNvSpPr>
          <p:nvPr/>
        </p:nvSpPr>
        <p:spPr bwMode="auto">
          <a:xfrm>
            <a:off x="857250" y="2862263"/>
            <a:ext cx="292893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números enteros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Los caracteres</a:t>
            </a:r>
          </a:p>
        </p:txBody>
      </p:sp>
      <p:pic>
        <p:nvPicPr>
          <p:cNvPr id="820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810000"/>
            <a:ext cx="7959725" cy="269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347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6" grpId="0"/>
      <p:bldP spid="153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6149" name="4 CuadroTexto"/>
          <p:cNvSpPr txBox="1">
            <a:spLocks noChangeArrowheads="1"/>
          </p:cNvSpPr>
          <p:nvPr/>
        </p:nvSpPr>
        <p:spPr bwMode="auto">
          <a:xfrm>
            <a:off x="500063" y="1147763"/>
            <a:ext cx="80010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comunicación, los datos se propagan de un punto a otro por medio de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señales eléctricas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571500" y="2143125"/>
            <a:ext cx="2428875" cy="496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defRPr/>
            </a:pPr>
            <a:r>
              <a:rPr lang="es-MX" sz="2000" b="1" dirty="0">
                <a:solidFill>
                  <a:schemeClr val="accent6"/>
                </a:solidFill>
                <a:latin typeface="ZapfHumnst BT"/>
              </a:rPr>
              <a:t>Señal analógica</a:t>
            </a:r>
            <a:endParaRPr lang="es-MX" sz="2000" dirty="0">
              <a:latin typeface="ZapfHumnst BT"/>
            </a:endParaRPr>
          </a:p>
        </p:txBody>
      </p:sp>
      <p:sp>
        <p:nvSpPr>
          <p:cNvPr id="6151" name="7 CuadroTexto"/>
          <p:cNvSpPr txBox="1">
            <a:spLocks noChangeArrowheads="1"/>
          </p:cNvSpPr>
          <p:nvPr/>
        </p:nvSpPr>
        <p:spPr bwMode="auto">
          <a:xfrm>
            <a:off x="571500" y="2786063"/>
            <a:ext cx="792956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</a:t>
            </a:r>
            <a:r>
              <a:rPr lang="es-MX" sz="1800" b="1" dirty="0">
                <a:solidFill>
                  <a:srgbClr val="00B0F0"/>
                </a:solidFill>
                <a:latin typeface="ZapfHumnst BT"/>
              </a:rPr>
              <a:t>onda electromagnética continua y variable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puede ser transmitida a través de varios medios.</a:t>
            </a:r>
          </a:p>
        </p:txBody>
      </p:sp>
      <p:sp>
        <p:nvSpPr>
          <p:cNvPr id="922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922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graphicFrame>
        <p:nvGraphicFramePr>
          <p:cNvPr id="9225" name="Object 1"/>
          <p:cNvGraphicFramePr>
            <a:graphicFrameLocks noChangeAspect="1"/>
          </p:cNvGraphicFramePr>
          <p:nvPr/>
        </p:nvGraphicFramePr>
        <p:xfrm>
          <a:off x="714375" y="4000500"/>
          <a:ext cx="7607300" cy="217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75" name="Imagen de mapa de bits" r:id="rId3" imgW="4486704" imgH="1286073" progId="Paint.Picture">
                  <p:embed/>
                </p:oleObj>
              </mc:Choice>
              <mc:Fallback>
                <p:oleObj name="Imagen de mapa de bits" r:id="rId3" imgW="4486704" imgH="1286073" progId="Paint.Pictur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000500"/>
                        <a:ext cx="7607300" cy="217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4903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/>
      <p:bldP spid="7" grpId="0"/>
      <p:bldP spid="615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Señales analógicas y digitales</a:t>
            </a:r>
          </a:p>
        </p:txBody>
      </p:sp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024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es-MX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00125" y="1357313"/>
            <a:ext cx="7000875" cy="2071687"/>
          </a:xfrm>
          <a:prstGeom prst="rect">
            <a:avLst/>
          </a:prstGeom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1800" kern="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3 características más importantes de una señal periódica son: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defRPr/>
            </a:pPr>
            <a:endParaRPr lang="es-MX" sz="800" kern="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Amplitud ( A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Frecuencia ( f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Fase ( P o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Ø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</a:p>
        </p:txBody>
      </p:sp>
      <p:grpSp>
        <p:nvGrpSpPr>
          <p:cNvPr id="10247" name="59 Grupo"/>
          <p:cNvGrpSpPr>
            <a:grpSpLocks/>
          </p:cNvGrpSpPr>
          <p:nvPr/>
        </p:nvGrpSpPr>
        <p:grpSpPr bwMode="auto">
          <a:xfrm>
            <a:off x="1458118" y="3490686"/>
            <a:ext cx="6084888" cy="2870200"/>
            <a:chOff x="2058398" y="3500438"/>
            <a:chExt cx="6085502" cy="2869997"/>
          </a:xfrm>
        </p:grpSpPr>
        <p:sp>
          <p:nvSpPr>
            <p:cNvPr id="10248" name="28 Forma libre"/>
            <p:cNvSpPr>
              <a:spLocks noChangeArrowheads="1"/>
            </p:cNvSpPr>
            <p:nvPr/>
          </p:nvSpPr>
          <p:spPr bwMode="auto">
            <a:xfrm>
              <a:off x="3500430" y="3860006"/>
              <a:ext cx="3193143" cy="1567543"/>
            </a:xfrm>
            <a:custGeom>
              <a:avLst/>
              <a:gdLst>
                <a:gd name="T0" fmla="*/ 0 w 3193143"/>
                <a:gd name="T1" fmla="*/ 783771 h 1567543"/>
                <a:gd name="T2" fmla="*/ 478971 w 3193143"/>
                <a:gd name="T3" fmla="*/ 0 h 1567543"/>
                <a:gd name="T4" fmla="*/ 1045028 w 3193143"/>
                <a:gd name="T5" fmla="*/ 783771 h 1567543"/>
                <a:gd name="T6" fmla="*/ 1582067 w 3193143"/>
                <a:gd name="T7" fmla="*/ 1567543 h 1567543"/>
                <a:gd name="T8" fmla="*/ 2119087 w 3193143"/>
                <a:gd name="T9" fmla="*/ 783771 h 1567543"/>
                <a:gd name="T10" fmla="*/ 2656115 w 3193143"/>
                <a:gd name="T11" fmla="*/ 0 h 1567543"/>
                <a:gd name="T12" fmla="*/ 3193143 w 3193143"/>
                <a:gd name="T13" fmla="*/ 783771 h 15675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193143"/>
                <a:gd name="T22" fmla="*/ 0 h 1567543"/>
                <a:gd name="T23" fmla="*/ 3193143 w 3193143"/>
                <a:gd name="T24" fmla="*/ 1567543 h 15675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193143" h="1567543">
                  <a:moveTo>
                    <a:pt x="0" y="783771"/>
                  </a:moveTo>
                  <a:cubicBezTo>
                    <a:pt x="152400" y="391885"/>
                    <a:pt x="304800" y="0"/>
                    <a:pt x="478971" y="0"/>
                  </a:cubicBezTo>
                  <a:cubicBezTo>
                    <a:pt x="653142" y="0"/>
                    <a:pt x="861180" y="522514"/>
                    <a:pt x="1045028" y="783771"/>
                  </a:cubicBezTo>
                  <a:cubicBezTo>
                    <a:pt x="1228876" y="1045028"/>
                    <a:pt x="1403047" y="1567543"/>
                    <a:pt x="1582057" y="1567543"/>
                  </a:cubicBezTo>
                  <a:cubicBezTo>
                    <a:pt x="1761067" y="1567543"/>
                    <a:pt x="2119086" y="783771"/>
                    <a:pt x="2119086" y="783771"/>
                  </a:cubicBezTo>
                  <a:cubicBezTo>
                    <a:pt x="2298096" y="522514"/>
                    <a:pt x="2477105" y="0"/>
                    <a:pt x="2656114" y="0"/>
                  </a:cubicBezTo>
                  <a:cubicBezTo>
                    <a:pt x="2835123" y="0"/>
                    <a:pt x="3014133" y="391885"/>
                    <a:pt x="3193143" y="783771"/>
                  </a:cubicBezTo>
                </a:path>
              </a:pathLst>
            </a:custGeom>
            <a:solidFill>
              <a:srgbClr val="6699FF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cxnSp>
          <p:nvCxnSpPr>
            <p:cNvPr id="10249" name="30 Conector recto"/>
            <p:cNvCxnSpPr>
              <a:cxnSpLocks noChangeShapeType="1"/>
            </p:cNvCxnSpPr>
            <p:nvPr/>
          </p:nvCxnSpPr>
          <p:spPr bwMode="auto">
            <a:xfrm rot="5400000">
              <a:off x="2285984" y="4714090"/>
              <a:ext cx="242889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33 Conector recto"/>
            <p:cNvCxnSpPr>
              <a:cxnSpLocks noChangeShapeType="1"/>
            </p:cNvCxnSpPr>
            <p:nvPr/>
          </p:nvCxnSpPr>
          <p:spPr bwMode="auto">
            <a:xfrm>
              <a:off x="3286116" y="385683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39 Conector recto"/>
            <p:cNvCxnSpPr>
              <a:cxnSpLocks noChangeShapeType="1"/>
            </p:cNvCxnSpPr>
            <p:nvPr/>
          </p:nvCxnSpPr>
          <p:spPr bwMode="auto">
            <a:xfrm>
              <a:off x="3286116" y="4283874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2" name="40 Conector recto"/>
            <p:cNvCxnSpPr>
              <a:cxnSpLocks noChangeShapeType="1"/>
            </p:cNvCxnSpPr>
            <p:nvPr/>
          </p:nvCxnSpPr>
          <p:spPr bwMode="auto">
            <a:xfrm>
              <a:off x="3286116" y="4999842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3" name="41 Conector recto"/>
            <p:cNvCxnSpPr>
              <a:cxnSpLocks noChangeShapeType="1"/>
            </p:cNvCxnSpPr>
            <p:nvPr/>
          </p:nvCxnSpPr>
          <p:spPr bwMode="auto">
            <a:xfrm>
              <a:off x="3286116" y="5428470"/>
              <a:ext cx="214314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4" name="42 CuadroTexto"/>
            <p:cNvSpPr txBox="1">
              <a:spLocks noChangeArrowheads="1"/>
            </p:cNvSpPr>
            <p:nvPr/>
          </p:nvSpPr>
          <p:spPr bwMode="auto">
            <a:xfrm rot="-5400000">
              <a:off x="1600688" y="4399255"/>
              <a:ext cx="1500196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 dirty="0">
                  <a:solidFill>
                    <a:srgbClr val="FF0066"/>
                  </a:solidFill>
                  <a:latin typeface="ZapfHumnst BT"/>
                </a:rPr>
                <a:t>Amplitud (A) </a:t>
              </a:r>
              <a:r>
                <a:rPr lang="es-MX" sz="1600" dirty="0">
                  <a:solidFill>
                    <a:srgbClr val="FF0066"/>
                  </a:solidFill>
                  <a:latin typeface="ZapfHumnst BT"/>
                </a:rPr>
                <a:t>Voltios</a:t>
              </a:r>
            </a:p>
          </p:txBody>
        </p:sp>
        <p:sp>
          <p:nvSpPr>
            <p:cNvPr id="10255" name="43 CuadroTexto"/>
            <p:cNvSpPr txBox="1">
              <a:spLocks noChangeArrowheads="1"/>
            </p:cNvSpPr>
            <p:nvPr/>
          </p:nvSpPr>
          <p:spPr bwMode="auto">
            <a:xfrm>
              <a:off x="3000364" y="445685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>
                  <a:latin typeface="ZapfHumnst BT"/>
                </a:rPr>
                <a:t>0</a:t>
              </a:r>
            </a:p>
          </p:txBody>
        </p:sp>
        <p:sp>
          <p:nvSpPr>
            <p:cNvPr id="10256" name="45 CuadroTexto"/>
            <p:cNvSpPr txBox="1">
              <a:spLocks noChangeArrowheads="1"/>
            </p:cNvSpPr>
            <p:nvPr/>
          </p:nvSpPr>
          <p:spPr bwMode="auto">
            <a:xfrm>
              <a:off x="2857488" y="5214156"/>
              <a:ext cx="57150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- A  </a:t>
              </a:r>
            </a:p>
          </p:txBody>
        </p:sp>
        <p:sp>
          <p:nvSpPr>
            <p:cNvPr id="10257" name="46 CuadroTexto"/>
            <p:cNvSpPr txBox="1">
              <a:spLocks noChangeArrowheads="1"/>
            </p:cNvSpPr>
            <p:nvPr/>
          </p:nvSpPr>
          <p:spPr bwMode="auto">
            <a:xfrm>
              <a:off x="3000364" y="3701816"/>
              <a:ext cx="35719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A  </a:t>
              </a:r>
            </a:p>
          </p:txBody>
        </p:sp>
        <p:sp>
          <p:nvSpPr>
            <p:cNvPr id="10258" name="47 Abrir llave"/>
            <p:cNvSpPr>
              <a:spLocks/>
            </p:cNvSpPr>
            <p:nvPr/>
          </p:nvSpPr>
          <p:spPr bwMode="auto">
            <a:xfrm>
              <a:off x="2571736" y="3856834"/>
              <a:ext cx="142876" cy="1571636"/>
            </a:xfrm>
            <a:prstGeom prst="leftBrace">
              <a:avLst>
                <a:gd name="adj1" fmla="val 8352"/>
                <a:gd name="adj2" fmla="val 50000"/>
              </a:avLst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s-MX"/>
            </a:p>
          </p:txBody>
        </p:sp>
        <p:sp>
          <p:nvSpPr>
            <p:cNvPr id="10259" name="48 CuadroTexto"/>
            <p:cNvSpPr txBox="1">
              <a:spLocks noChangeArrowheads="1"/>
            </p:cNvSpPr>
            <p:nvPr/>
          </p:nvSpPr>
          <p:spPr bwMode="auto">
            <a:xfrm>
              <a:off x="7143768" y="4499776"/>
              <a:ext cx="100013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600" b="1">
                  <a:latin typeface="ZapfHumnst BT"/>
                </a:rPr>
                <a:t>Tiempo</a:t>
              </a:r>
            </a:p>
          </p:txBody>
        </p:sp>
        <p:cxnSp>
          <p:nvCxnSpPr>
            <p:cNvPr id="10260" name="51 Conector recto"/>
            <p:cNvCxnSpPr>
              <a:cxnSpLocks noChangeShapeType="1"/>
            </p:cNvCxnSpPr>
            <p:nvPr/>
          </p:nvCxnSpPr>
          <p:spPr bwMode="auto">
            <a:xfrm>
              <a:off x="3500430" y="5642784"/>
              <a:ext cx="2143140" cy="1588"/>
            </a:xfrm>
            <a:prstGeom prst="line">
              <a:avLst/>
            </a:prstGeom>
            <a:noFill/>
            <a:ln w="25400" algn="ctr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1" name="55 CuadroTexto"/>
            <p:cNvSpPr txBox="1">
              <a:spLocks noChangeArrowheads="1"/>
            </p:cNvSpPr>
            <p:nvPr/>
          </p:nvSpPr>
          <p:spPr bwMode="auto">
            <a:xfrm>
              <a:off x="4000496" y="5785660"/>
              <a:ext cx="1357322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s-MX" sz="1600" b="1">
                  <a:solidFill>
                    <a:srgbClr val="660066"/>
                  </a:solidFill>
                  <a:latin typeface="ZapfHumnst BT"/>
                </a:rPr>
                <a:t>Periodo (T) = 1/f</a:t>
              </a:r>
              <a:endParaRPr lang="es-MX" sz="1600">
                <a:solidFill>
                  <a:srgbClr val="660066"/>
                </a:solidFill>
                <a:latin typeface="ZapfHumnst BT"/>
              </a:endParaRPr>
            </a:p>
          </p:txBody>
        </p:sp>
        <p:sp>
          <p:nvSpPr>
            <p:cNvPr id="10262" name="57 CuadroTexto"/>
            <p:cNvSpPr txBox="1">
              <a:spLocks noChangeArrowheads="1"/>
            </p:cNvSpPr>
            <p:nvPr/>
          </p:nvSpPr>
          <p:spPr bwMode="auto">
            <a:xfrm>
              <a:off x="3786182" y="4142586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P+  </a:t>
              </a:r>
            </a:p>
          </p:txBody>
        </p:sp>
        <p:sp>
          <p:nvSpPr>
            <p:cNvPr id="10263" name="58 CuadroTexto"/>
            <p:cNvSpPr txBox="1">
              <a:spLocks noChangeArrowheads="1"/>
            </p:cNvSpPr>
            <p:nvPr/>
          </p:nvSpPr>
          <p:spPr bwMode="auto">
            <a:xfrm>
              <a:off x="4929190" y="4785528"/>
              <a:ext cx="5000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MX" sz="1800" b="1">
                  <a:latin typeface="ZapfHumnst BT"/>
                </a:rPr>
                <a:t>P-  </a:t>
              </a:r>
            </a:p>
          </p:txBody>
        </p:sp>
        <p:cxnSp>
          <p:nvCxnSpPr>
            <p:cNvPr id="10264" name="9 Conector recto"/>
            <p:cNvCxnSpPr>
              <a:cxnSpLocks noChangeShapeType="1"/>
            </p:cNvCxnSpPr>
            <p:nvPr/>
          </p:nvCxnSpPr>
          <p:spPr bwMode="auto">
            <a:xfrm>
              <a:off x="3286116" y="4642652"/>
              <a:ext cx="3857652" cy="1588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89413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1402</Words>
  <Application>Microsoft Office PowerPoint</Application>
  <PresentationFormat>Presentación en pantalla (4:3)</PresentationFormat>
  <Paragraphs>261</Paragraphs>
  <Slides>28</Slides>
  <Notes>21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28</vt:i4>
      </vt:variant>
    </vt:vector>
  </HeadingPairs>
  <TitlesOfParts>
    <vt:vector size="36" baseType="lpstr">
      <vt:lpstr>Arial</vt:lpstr>
      <vt:lpstr>Calibri</vt:lpstr>
      <vt:lpstr>Times New Roman</vt:lpstr>
      <vt:lpstr>Wingdings</vt:lpstr>
      <vt:lpstr>ZapfHumnst BT</vt:lpstr>
      <vt:lpstr>Tema de Office</vt:lpstr>
      <vt:lpstr>Imagen de mapa de bits</vt:lpstr>
      <vt:lpstr>Imagen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65</cp:revision>
  <dcterms:created xsi:type="dcterms:W3CDTF">2013-06-11T22:32:36Z</dcterms:created>
  <dcterms:modified xsi:type="dcterms:W3CDTF">2022-01-24T19:40:24Z</dcterms:modified>
</cp:coreProperties>
</file>