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23" r:id="rId11"/>
    <p:sldId id="266" r:id="rId12"/>
    <p:sldId id="267" r:id="rId13"/>
    <p:sldId id="268" r:id="rId14"/>
    <p:sldId id="324" r:id="rId15"/>
    <p:sldId id="269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46" d="100"/>
          <a:sy n="46" d="100"/>
        </p:scale>
        <p:origin x="464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19/04/2021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412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140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30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19/04/2021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19/04/2021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19/04/2021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19/04/2021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PPUvRj2Pv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control de acceso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48EDA7-6AB6-4F77-A4FA-5B9AD7A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25751"/>
            <a:ext cx="2591353" cy="18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387647" y="1556792"/>
            <a:ext cx="6368705" cy="1619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</a:rPr>
              <a:t>Ver con atención el siguiente video (14 minutos):</a:t>
            </a:r>
          </a:p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  <a:hlinkClick r:id="rId3"/>
              </a:rPr>
              <a:t>https://www.youtube.com/watch?v=4PPUvRj2PvM</a:t>
            </a: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dirty="0"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90490"/>
            <a:ext cx="9108504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47D2CE41-1F66-4D4F-9318-AFB9BE3C3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411474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9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556792"/>
            <a:ext cx="6912768" cy="452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713899" indent="-114300">
              <a:lnSpc>
                <a:spcPct val="150000"/>
              </a:lnSpc>
            </a:pPr>
            <a:r>
              <a:rPr lang="es-ES" spc="-15" dirty="0">
                <a:cs typeface="Arial Narrow"/>
              </a:rPr>
              <a:t>  </a:t>
            </a:r>
            <a:r>
              <a:rPr spc="-15" dirty="0">
                <a:cs typeface="Arial Narrow"/>
              </a:rPr>
              <a:t>P</a:t>
            </a:r>
            <a:r>
              <a:rPr spc="-19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ra</a:t>
            </a:r>
            <a:r>
              <a:rPr spc="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</a:t>
            </a:r>
            <a:r>
              <a:rPr spc="-8" dirty="0">
                <a:cs typeface="Arial Narrow"/>
              </a:rPr>
              <a:t>o</a:t>
            </a:r>
            <a:r>
              <a:rPr spc="-15" dirty="0">
                <a:cs typeface="Arial Narrow"/>
              </a:rPr>
              <a:t>col</a:t>
            </a:r>
            <a:r>
              <a:rPr spc="-11" dirty="0">
                <a:cs typeface="Arial Narrow"/>
              </a:rPr>
              <a:t>o</a:t>
            </a:r>
            <a:r>
              <a:rPr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TCP/IP</a:t>
            </a:r>
            <a:r>
              <a:rPr spc="-1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exi</a:t>
            </a:r>
            <a:r>
              <a:rPr spc="-23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ten</a:t>
            </a:r>
            <a:r>
              <a:rPr spc="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dos</a:t>
            </a:r>
            <a:r>
              <a:rPr spc="-1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tipo</a:t>
            </a:r>
            <a:r>
              <a:rPr spc="-11" dirty="0">
                <a:cs typeface="Arial Narrow"/>
              </a:rPr>
              <a:t>s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: </a:t>
            </a:r>
            <a:endParaRPr lang="es-ES" spc="-8" dirty="0">
              <a:cs typeface="Arial Narrow"/>
            </a:endParaRPr>
          </a:p>
          <a:p>
            <a:pPr marL="123825" marR="713899" indent="-114300">
              <a:lnSpc>
                <a:spcPct val="150000"/>
              </a:lnSpc>
            </a:pPr>
            <a:r>
              <a:rPr lang="es-ES"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 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estándar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pc="-8" dirty="0">
                <a:cs typeface="Arial Narrow"/>
              </a:rPr>
              <a:t>Bloquea o permite el tráfico con base en la </a:t>
            </a:r>
            <a:r>
              <a:rPr lang="es-MX" b="1" spc="-8" dirty="0">
                <a:cs typeface="Arial Narrow"/>
              </a:rPr>
              <a:t>dirección fuente</a:t>
            </a:r>
            <a:r>
              <a:rPr lang="es-MX" spc="-8" dirty="0">
                <a:cs typeface="Arial Narrow"/>
              </a:rPr>
              <a:t>.</a:t>
            </a:r>
            <a:endParaRPr lang="es-MX" dirty="0"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permite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to</a:t>
            </a:r>
            <a:r>
              <a:rPr spc="-8" dirty="0" err="1">
                <a:cs typeface="Arial Narrow"/>
              </a:rPr>
              <a:t>d</a:t>
            </a:r>
            <a:r>
              <a:rPr spc="-11" dirty="0" err="1">
                <a:cs typeface="Arial Narrow"/>
              </a:rPr>
              <a:t>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0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protocolo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comunicacione</a:t>
            </a:r>
            <a:r>
              <a:rPr spc="-8" dirty="0" err="1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r>
              <a:rPr lang="es-ES" spc="-8" dirty="0">
                <a:cs typeface="Arial Narrow"/>
              </a:rPr>
              <a:t> </a:t>
            </a: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8" dirty="0" err="1">
                <a:cs typeface="Arial Narrow"/>
              </a:rPr>
              <a:t>i</a:t>
            </a:r>
            <a:r>
              <a:rPr spc="-26" dirty="0" err="1">
                <a:cs typeface="Arial Narrow"/>
              </a:rPr>
              <a:t>c</a:t>
            </a:r>
            <a:r>
              <a:rPr spc="-15" dirty="0" err="1">
                <a:cs typeface="Arial Narrow"/>
              </a:rPr>
              <a:t>a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número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enter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1..99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  <a:p>
            <a:pPr marL="123825">
              <a:lnSpc>
                <a:spcPct val="150000"/>
              </a:lnSpc>
            </a:pP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lang="es-MX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lang="es-MX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extendid</a:t>
            </a: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a: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pc="-8" dirty="0">
                <a:cs typeface="Arial Narrow"/>
              </a:rPr>
              <a:t>Bloquea o permite el tráfico con base a la </a:t>
            </a:r>
            <a:r>
              <a:rPr lang="es-ES" b="1" spc="-8" dirty="0">
                <a:cs typeface="Arial Narrow"/>
              </a:rPr>
              <a:t>dirección fuente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dirección destino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tipo de protocolo</a:t>
            </a:r>
            <a:r>
              <a:rPr lang="es-ES" spc="-8" dirty="0">
                <a:cs typeface="Arial Narrow"/>
              </a:rPr>
              <a:t>  y un </a:t>
            </a:r>
            <a:r>
              <a:rPr lang="es-ES" b="1" spc="-8" dirty="0">
                <a:cs typeface="Arial Narrow"/>
              </a:rPr>
              <a:t>puerto</a:t>
            </a:r>
            <a:r>
              <a:rPr lang="es-ES" spc="-8" dirty="0">
                <a:cs typeface="Arial Narrow"/>
              </a:rPr>
              <a:t> en particular.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Bloquea</a:t>
            </a:r>
            <a:r>
              <a:rPr spc="-11" dirty="0">
                <a:cs typeface="Arial Narrow"/>
              </a:rPr>
              <a:t> o</a:t>
            </a:r>
            <a:r>
              <a:rPr spc="214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</a:t>
            </a:r>
            <a:r>
              <a:rPr spc="-15"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te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214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subconju</a:t>
            </a:r>
            <a:r>
              <a:rPr spc="-8" dirty="0" err="1">
                <a:cs typeface="Arial Narrow"/>
              </a:rPr>
              <a:t>n</a:t>
            </a:r>
            <a:r>
              <a:rPr spc="-11" dirty="0" err="1">
                <a:cs typeface="Arial Narrow"/>
              </a:rPr>
              <a:t>to</a:t>
            </a:r>
            <a:r>
              <a:rPr spc="19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20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</a:t>
            </a:r>
            <a:r>
              <a:rPr spc="-11" dirty="0" err="1">
                <a:cs typeface="Arial Narrow"/>
              </a:rPr>
              <a:t>protocolo</a:t>
            </a:r>
            <a:r>
              <a:rPr spc="-210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-206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</a:t>
            </a:r>
            <a:r>
              <a:rPr spc="-23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ciones</a:t>
            </a:r>
            <a:r>
              <a:rPr spc="-8" dirty="0">
                <a:cs typeface="Arial Narrow"/>
              </a:rPr>
              <a:t>.</a:t>
            </a:r>
            <a:r>
              <a:rPr dirty="0">
                <a:cs typeface="Arial Narrow"/>
              </a:rPr>
              <a:t> 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11" dirty="0" err="1">
                <a:cs typeface="Arial Narrow"/>
              </a:rPr>
              <a:t>ican</a:t>
            </a:r>
            <a:r>
              <a:rPr spc="-11" dirty="0">
                <a:cs typeface="Arial Narrow"/>
              </a:rPr>
              <a:t> 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8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número</a:t>
            </a:r>
            <a:r>
              <a:rPr spc="-150" dirty="0">
                <a:cs typeface="Arial Narrow"/>
              </a:rPr>
              <a:t> </a:t>
            </a: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ntero</a:t>
            </a:r>
            <a:r>
              <a:rPr spc="-150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153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8" dirty="0">
                <a:cs typeface="Arial Narrow"/>
              </a:rPr>
              <a:t> 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100..199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B6A031-87B8-4845-B67E-FFC4075B7643}"/>
              </a:ext>
            </a:extLst>
          </p:cNvPr>
          <p:cNvSpPr txBox="1">
            <a:spLocks/>
          </p:cNvSpPr>
          <p:nvPr/>
        </p:nvSpPr>
        <p:spPr>
          <a:xfrm>
            <a:off x="1043608" y="62021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268760"/>
            <a:ext cx="6768752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38" dirty="0">
                <a:cs typeface="Times New Roman"/>
              </a:rPr>
              <a:t> </a:t>
            </a:r>
            <a:r>
              <a:rPr lang="es-ES" spc="-38" dirty="0">
                <a:cs typeface="Times New Roman"/>
              </a:rPr>
              <a:t>Ve</a:t>
            </a:r>
            <a:r>
              <a:rPr spc="-8" dirty="0" err="1">
                <a:cs typeface="Times New Roman"/>
              </a:rPr>
              <a:t>rif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ca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valor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</a:t>
            </a:r>
            <a:r>
              <a:rPr spc="-4" dirty="0">
                <a:cs typeface="Times New Roman"/>
              </a:rPr>
              <a:t>i</a:t>
            </a:r>
            <a:r>
              <a:rPr spc="-8" dirty="0">
                <a:cs typeface="Times New Roman"/>
              </a:rPr>
              <a:t>t</a:t>
            </a:r>
            <a:r>
              <a:rPr spc="-11" dirty="0">
                <a:cs typeface="Times New Roman"/>
              </a:rPr>
              <a:t> cor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esp</a:t>
            </a:r>
            <a:r>
              <a:rPr spc="-8" dirty="0">
                <a:cs typeface="Times New Roman"/>
              </a:rPr>
              <a:t>o</a:t>
            </a:r>
            <a:r>
              <a:rPr spc="-11" dirty="0">
                <a:cs typeface="Times New Roman"/>
              </a:rPr>
              <a:t>n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iente.</a:t>
            </a:r>
            <a:endParaRPr dirty="0">
              <a:cs typeface="Times New Roman"/>
            </a:endParaRPr>
          </a:p>
          <a:p>
            <a:pPr>
              <a:spcBef>
                <a:spcPts val="1260"/>
              </a:spcBef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Ig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o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a 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sign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bi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>
              <a:spcBef>
                <a:spcPts val="28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any</a:t>
            </a:r>
            <a:r>
              <a:rPr spc="-11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4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8" dirty="0">
                <a:cs typeface="Times New Roman"/>
              </a:rPr>
              <a:t>il</a:t>
            </a:r>
            <a:r>
              <a:rPr b="1" spc="-11" dirty="0">
                <a:cs typeface="Times New Roman"/>
              </a:rPr>
              <a:t>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si</a:t>
            </a:r>
            <a:r>
              <a:rPr spc="-4" dirty="0" err="1">
                <a:cs typeface="Times New Roman"/>
              </a:rPr>
              <a:t>g</a:t>
            </a:r>
            <a:r>
              <a:rPr spc="-11" dirty="0" err="1">
                <a:cs typeface="Times New Roman"/>
              </a:rPr>
              <a:t>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1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</a:t>
            </a:r>
            <a:r>
              <a:rPr spc="-19" dirty="0" err="1">
                <a:cs typeface="Times New Roman"/>
              </a:rPr>
              <a:t>e</a:t>
            </a:r>
            <a:r>
              <a:rPr spc="-11" dirty="0" err="1">
                <a:cs typeface="Times New Roman"/>
              </a:rPr>
              <a:t>cto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para cualquier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1875473" algn="l"/>
              </a:tabLst>
            </a:pP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.0.0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endParaRPr b="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1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ignora el significado del bit, por lo tanto esta máscara comodín permite cualquier IP.</a:t>
            </a:r>
          </a:p>
          <a:p>
            <a:pPr lvl="1">
              <a:spcBef>
                <a:spcPts val="15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ost</a:t>
            </a:r>
            <a:r>
              <a:rPr spc="-8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una</a:t>
            </a:r>
            <a:r>
              <a:rPr spc="-8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11" dirty="0">
                <a:cs typeface="Times New Roman"/>
              </a:rPr>
              <a:t>ildcard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4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sign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efe</a:t>
            </a:r>
            <a:r>
              <a:rPr spc="-23" dirty="0" err="1">
                <a:cs typeface="Times New Roman"/>
              </a:rPr>
              <a:t>c</a:t>
            </a:r>
            <a:r>
              <a:rPr spc="-11" dirty="0" err="1">
                <a:cs typeface="Times New Roman"/>
              </a:rPr>
              <a:t>to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so</a:t>
            </a:r>
            <a:r>
              <a:rPr spc="-4" dirty="0">
                <a:cs typeface="Times New Roman"/>
              </a:rPr>
              <a:t>b</a:t>
            </a:r>
            <a:r>
              <a:rPr spc="-11" dirty="0">
                <a:cs typeface="Times New Roman"/>
              </a:rPr>
              <a:t>re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1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ú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ica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2002155" algn="l"/>
              </a:tabLs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A.B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C.D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0.0.0.0</a:t>
            </a:r>
            <a:endParaRPr lang="es-ES" b="1" spc="-1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0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verifica el significado del bit, por lo tanto, esta máscara comodín, hace un match exacto con la dirección IP.</a:t>
            </a:r>
            <a:endParaRPr sz="1600" b="1" dirty="0">
              <a:solidFill>
                <a:schemeClr val="accent5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C8E3B-9D38-48E3-834D-3F75C9B1F7A6}"/>
              </a:ext>
            </a:extLst>
          </p:cNvPr>
          <p:cNvSpPr txBox="1">
            <a:spLocks/>
          </p:cNvSpPr>
          <p:nvPr/>
        </p:nvSpPr>
        <p:spPr>
          <a:xfrm>
            <a:off x="107504" y="407444"/>
            <a:ext cx="806489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 err="1">
                <a:solidFill>
                  <a:schemeClr val="accent4">
                    <a:lumMod val="50000"/>
                  </a:schemeClr>
                </a:solidFill>
                <a:latin typeface="Dom Casual"/>
              </a:rPr>
              <a:t>Wildcard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de IP para listas de acceso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350" y="18288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 dirty="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estánda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732" y="2751382"/>
            <a:ext cx="5917882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60621" algn="l"/>
                <a:tab pos="5083493" algn="l"/>
              </a:tabLst>
            </a:pPr>
            <a:r>
              <a:rPr sz="1950" b="1" dirty="0">
                <a:latin typeface="Arial Narrow"/>
                <a:cs typeface="Arial Narrow"/>
              </a:rPr>
              <a:t>access</a:t>
            </a:r>
            <a:r>
              <a:rPr sz="1950" b="1" spc="-4" dirty="0">
                <a:latin typeface="Arial Narrow"/>
                <a:cs typeface="Arial Narrow"/>
              </a:rPr>
              <a:t>-</a:t>
            </a:r>
            <a:r>
              <a:rPr sz="1950" b="1" dirty="0">
                <a:latin typeface="Arial Narrow"/>
                <a:cs typeface="Arial Narrow"/>
              </a:rPr>
              <a:t>l</a:t>
            </a:r>
            <a:r>
              <a:rPr sz="1950" b="1" spc="-11" dirty="0">
                <a:latin typeface="Arial Narrow"/>
                <a:cs typeface="Arial Narrow"/>
              </a:rPr>
              <a:t>i</a:t>
            </a:r>
            <a:r>
              <a:rPr sz="1950" b="1" spc="-4" dirty="0">
                <a:latin typeface="Arial Narrow"/>
                <a:cs typeface="Arial Narrow"/>
              </a:rPr>
              <a:t>s</a:t>
            </a:r>
            <a:r>
              <a:rPr sz="1950" b="1" dirty="0">
                <a:latin typeface="Arial Narrow"/>
                <a:cs typeface="Arial Narrow"/>
              </a:rPr>
              <a:t>t	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1950" b="1" spc="-26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latin typeface="Arial Narrow"/>
                <a:cs typeface="Arial Narrow"/>
              </a:rPr>
              <a:t>{</a:t>
            </a:r>
            <a:r>
              <a:rPr sz="1950" b="1" dirty="0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sz="1950" b="1" spc="-11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sz="1950" b="1" dirty="0">
                <a:latin typeface="Arial Narrow"/>
                <a:cs typeface="Arial Narrow"/>
              </a:rPr>
              <a:t>|</a:t>
            </a:r>
            <a:r>
              <a:rPr sz="1950" b="1" spc="-4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sz="1950" b="1" spc="4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sz="1950" b="1" dirty="0">
                <a:latin typeface="Arial Narrow"/>
                <a:cs typeface="Arial Narrow"/>
              </a:rPr>
              <a:t>}</a:t>
            </a:r>
            <a:r>
              <a:rPr sz="1950" b="1" spc="-26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igen	</a:t>
            </a:r>
            <a:r>
              <a:rPr sz="1950"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195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546" y="4297815"/>
            <a:ext cx="4122420" cy="7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0109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9525">
              <a:spcBef>
                <a:spcPts val="1080"/>
              </a:spcBef>
              <a:tabLst>
                <a:tab pos="180498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out}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48615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62389">
              <a:tabLst>
                <a:tab pos="1354454" algn="l"/>
                <a:tab pos="1716881" algn="l"/>
                <a:tab pos="2005965" algn="l"/>
                <a:tab pos="2551271" algn="l"/>
                <a:tab pos="2913697" algn="l"/>
                <a:tab pos="3760946" algn="l"/>
                <a:tab pos="4123373" algn="l"/>
                <a:tab pos="4971098" algn="l"/>
                <a:tab pos="5199698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</a:t>
            </a:r>
            <a:r>
              <a:rPr sz="2100" b="1" spc="-8" dirty="0">
                <a:latin typeface="Arial Narrow"/>
                <a:cs typeface="Arial Narrow"/>
              </a:rPr>
              <a:t> interfaz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5" dirty="0">
                <a:latin typeface="Arial Narrow"/>
                <a:cs typeface="Arial Narrow"/>
              </a:rPr>
              <a:t>ead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BFAB779-6C8D-4564-B1B0-4396CFA65968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estándar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00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ESTÁNDAR SE DEBEN INSTALAR LO MAS CERCA DEL DESTINO.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“Estándar”</a:t>
            </a:r>
          </a:p>
        </p:txBody>
      </p:sp>
    </p:spTree>
    <p:extLst>
      <p:ext uri="{BB962C8B-B14F-4D97-AF65-F5344CB8AC3E}">
        <p14:creationId xmlns:p14="http://schemas.microsoft.com/office/powerpoint/2010/main" val="328068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350" y="17145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extendida</a:t>
            </a:r>
            <a:r>
              <a:rPr sz="2100" b="1" spc="-23" dirty="0">
                <a:latin typeface="Arial Narrow"/>
                <a:cs typeface="Arial Narrow"/>
              </a:rPr>
              <a:t>s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596" y="2577487"/>
            <a:ext cx="5653563" cy="270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4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4" dirty="0">
                <a:latin typeface="Arial Narrow"/>
                <a:cs typeface="Arial Narrow"/>
              </a:rPr>
              <a:t>c</a:t>
            </a:r>
            <a:r>
              <a:rPr b="1" spc="-4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-4" dirty="0">
                <a:latin typeface="Arial Narrow"/>
                <a:cs typeface="Arial Narrow"/>
              </a:rPr>
              <a:t>-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" dirty="0">
                <a:latin typeface="Arial Narrow"/>
                <a:cs typeface="Arial Narrow"/>
              </a:rPr>
              <a:t>i</a:t>
            </a:r>
            <a:r>
              <a:rPr b="1" spc="-4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t </a:t>
            </a:r>
            <a:r>
              <a:rPr b="1" spc="109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b="1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{</a:t>
            </a:r>
            <a:r>
              <a:rPr b="1" spc="-11" dirty="0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b="1" spc="-15" dirty="0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b="1" spc="60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|</a:t>
            </a:r>
            <a:r>
              <a:rPr b="1" spc="56" dirty="0"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b="1" spc="-8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b="1" spc="-8" dirty="0">
                <a:latin typeface="Arial Narrow"/>
                <a:cs typeface="Arial Narrow"/>
              </a:rPr>
              <a:t>}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16" dirty="0"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protoco</a:t>
            </a:r>
            <a:r>
              <a:rPr b="1" spc="-19" dirty="0">
                <a:latin typeface="Arial Narrow"/>
                <a:cs typeface="Arial Narrow"/>
              </a:rPr>
              <a:t>l</a:t>
            </a:r>
            <a:r>
              <a:rPr b="1" spc="-11" dirty="0">
                <a:latin typeface="Arial Narrow"/>
                <a:cs typeface="Arial Narrow"/>
              </a:rPr>
              <a:t>o</a:t>
            </a:r>
            <a:r>
              <a:rPr b="1" spc="53" dirty="0">
                <a:latin typeface="Arial Narrow"/>
                <a:cs typeface="Arial Narrow"/>
              </a:rPr>
              <a:t> 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ip_origen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igen    </a:t>
            </a:r>
            <a:r>
              <a:rPr b="1" spc="-7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sz="2175" dirty="0">
              <a:latin typeface="Times New Roman"/>
              <a:cs typeface="Times New Roman"/>
            </a:endParaRPr>
          </a:p>
          <a:p>
            <a:pPr marL="9525" marR="117634">
              <a:tabLst>
                <a:tab pos="1295400" algn="l"/>
                <a:tab pos="1657826" algn="l"/>
                <a:tab pos="1946910" algn="l"/>
                <a:tab pos="2492216" algn="l"/>
                <a:tab pos="2854643" algn="l"/>
                <a:tab pos="3701415" algn="l"/>
                <a:tab pos="4063841" algn="l"/>
                <a:tab pos="4912043" algn="l"/>
                <a:tab pos="5140643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 </a:t>
            </a:r>
            <a:r>
              <a:rPr sz="2100" b="1" spc="-11" dirty="0" err="1">
                <a:latin typeface="Arial Narrow"/>
                <a:cs typeface="Arial Narrow"/>
              </a:rPr>
              <a:t>interfa</a:t>
            </a:r>
            <a:r>
              <a:rPr lang="es-ES" sz="2100" b="1" spc="-11" dirty="0">
                <a:latin typeface="Arial Narrow"/>
                <a:cs typeface="Arial Narrow"/>
              </a:rPr>
              <a:t>z</a:t>
            </a:r>
            <a:r>
              <a:rPr sz="2100" b="1" spc="-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ruteador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810"/>
              </a:spcBef>
              <a:tabLst>
                <a:tab pos="184404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1080"/>
              </a:spcBef>
              <a:tabLst>
                <a:tab pos="254793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8" dirty="0">
                <a:latin typeface="Arial Narrow"/>
                <a:cs typeface="Arial Narrow"/>
              </a:rPr>
              <a:t>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80520" cy="158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conjunto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de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2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proto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olos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3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TCP/IP </a:t>
            </a:r>
            <a:r>
              <a:rPr b="1" spc="-24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diseñar</a:t>
            </a:r>
            <a:r>
              <a:rPr b="1" spc="-8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1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7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on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</a:t>
            </a:r>
            <a:r>
              <a:rPr spc="13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12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(AC</a:t>
            </a:r>
            <a:r>
              <a:rPr b="1"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b="1" spc="-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’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)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ruteadores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68271" y="1666726"/>
            <a:ext cx="4807458" cy="4033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5E656E-5D02-44AC-A684-1BE35EA67021}"/>
              </a:ext>
            </a:extLst>
          </p:cNvPr>
          <p:cNvSpPr txBox="1">
            <a:spLocks/>
          </p:cNvSpPr>
          <p:nvPr/>
        </p:nvSpPr>
        <p:spPr>
          <a:xfrm>
            <a:off x="1619672" y="644068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  <a:endParaRPr lang="es-MX" sz="3200" spc="-15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23728" y="1916832"/>
            <a:ext cx="48006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5A7A130-8BDA-40C0-A078-8BA25BA39986}"/>
              </a:ext>
            </a:extLst>
          </p:cNvPr>
          <p:cNvSpPr txBox="1">
            <a:spLocks/>
          </p:cNvSpPr>
          <p:nvPr/>
        </p:nvSpPr>
        <p:spPr>
          <a:xfrm>
            <a:off x="1547664" y="905425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3628" y="1788487"/>
            <a:ext cx="6696744" cy="328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est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9" dirty="0">
                <a:cs typeface="Arial Narrow"/>
              </a:rPr>
              <a:t> </a:t>
            </a:r>
            <a:r>
              <a:rPr spc="-8" dirty="0" err="1">
                <a:cs typeface="Arial Narrow"/>
              </a:rPr>
              <a:t>t</a:t>
            </a:r>
            <a:r>
              <a:rPr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po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19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se</a:t>
            </a:r>
            <a:r>
              <a:rPr spc="-19" dirty="0" err="1">
                <a:cs typeface="Arial Narrow"/>
              </a:rPr>
              <a:t>r</a:t>
            </a:r>
            <a:r>
              <a:rPr spc="-11" dirty="0" err="1">
                <a:cs typeface="Arial Narrow"/>
              </a:rPr>
              <a:t>vi</a:t>
            </a:r>
            <a:r>
              <a:rPr spc="-23" dirty="0" err="1">
                <a:cs typeface="Arial Narrow"/>
              </a:rPr>
              <a:t>c</a:t>
            </a:r>
            <a:r>
              <a:rPr spc="-11" dirty="0" err="1">
                <a:cs typeface="Arial Narrow"/>
              </a:rPr>
              <a:t>ios</a:t>
            </a:r>
            <a:r>
              <a:rPr spc="-15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exi</a:t>
            </a:r>
            <a:r>
              <a:rPr spc="-8" dirty="0" err="1">
                <a:cs typeface="Arial Narrow"/>
              </a:rPr>
              <a:t>s</a:t>
            </a:r>
            <a:r>
              <a:rPr spc="-11" dirty="0" err="1">
                <a:cs typeface="Arial Narrow"/>
              </a:rPr>
              <a:t>te</a:t>
            </a:r>
            <a:r>
              <a:rPr spc="-11" dirty="0">
                <a:cs typeface="Arial Narrow"/>
              </a:rPr>
              <a:t> un </a:t>
            </a:r>
            <a:r>
              <a:rPr spc="-11" dirty="0" err="1">
                <a:cs typeface="Arial Narrow"/>
              </a:rPr>
              <a:t>ci</a:t>
            </a:r>
            <a:r>
              <a:rPr spc="-19" dirty="0" err="1">
                <a:cs typeface="Arial Narrow"/>
              </a:rPr>
              <a:t>r</a:t>
            </a:r>
            <a:r>
              <a:rPr spc="-15" dirty="0" err="1">
                <a:cs typeface="Arial Narrow"/>
              </a:rPr>
              <a:t>cuito</a:t>
            </a:r>
            <a:r>
              <a:rPr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lógico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e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90" dirty="0">
                <a:cs typeface="Arial Narrow"/>
              </a:rPr>
              <a:t> </a:t>
            </a:r>
            <a:r>
              <a:rPr spc="-19" dirty="0" err="1">
                <a:cs typeface="Arial Narrow"/>
              </a:rPr>
              <a:t>em</a:t>
            </a:r>
            <a:r>
              <a:rPr spc="-4" dirty="0" err="1">
                <a:cs typeface="Arial Narrow"/>
              </a:rPr>
              <a:t>i</a:t>
            </a:r>
            <a:r>
              <a:rPr spc="-15" dirty="0" err="1">
                <a:cs typeface="Arial Narrow"/>
              </a:rPr>
              <a:t>so</a:t>
            </a:r>
            <a:r>
              <a:rPr spc="-8" dirty="0" err="1">
                <a:cs typeface="Arial Narrow"/>
              </a:rPr>
              <a:t>r</a:t>
            </a:r>
            <a:r>
              <a:rPr spc="-9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dirty="0">
                <a:cs typeface="Arial Narrow"/>
              </a:rPr>
              <a:t>  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lang="es-ES"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re</a:t>
            </a:r>
            <a:r>
              <a:rPr spc="-23" dirty="0">
                <a:cs typeface="Arial Narrow"/>
              </a:rPr>
              <a:t>c</a:t>
            </a:r>
            <a:r>
              <a:rPr spc="-15" dirty="0">
                <a:cs typeface="Arial Narrow"/>
              </a:rPr>
              <a:t>epto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 </a:t>
            </a:r>
            <a:r>
              <a:rPr spc="-11" dirty="0" err="1">
                <a:cs typeface="Arial Narrow"/>
              </a:rPr>
              <a:t>prop</a:t>
            </a:r>
            <a:r>
              <a:rPr spc="-8" dirty="0" err="1">
                <a:cs typeface="Arial Narrow"/>
              </a:rPr>
              <a:t>o</a:t>
            </a:r>
            <a:r>
              <a:rPr spc="-11" dirty="0" err="1">
                <a:cs typeface="Arial Narrow"/>
              </a:rPr>
              <a:t>rc</a:t>
            </a:r>
            <a:r>
              <a:rPr spc="-19" dirty="0" err="1">
                <a:cs typeface="Arial Narrow"/>
              </a:rPr>
              <a:t>ion</a:t>
            </a:r>
            <a:r>
              <a:rPr spc="-11" dirty="0" err="1">
                <a:cs typeface="Arial Narrow"/>
              </a:rPr>
              <a:t>a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gran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cali</a:t>
            </a:r>
            <a:r>
              <a:rPr spc="-11" dirty="0" err="1">
                <a:cs typeface="Arial Narrow"/>
              </a:rPr>
              <a:t>dad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la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entreg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datos</a:t>
            </a:r>
            <a:r>
              <a:rPr spc="-11" dirty="0">
                <a:cs typeface="Arial Narrow"/>
              </a:rPr>
              <a:t>,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confiabl</a:t>
            </a:r>
            <a:r>
              <a:rPr spc="-11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spc="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libre</a:t>
            </a:r>
            <a:r>
              <a:rPr spc="-11" dirty="0">
                <a:cs typeface="Arial Narrow"/>
              </a:rPr>
              <a:t> de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er</a:t>
            </a:r>
            <a:r>
              <a:rPr spc="-11" dirty="0">
                <a:cs typeface="Arial Narrow"/>
              </a:rPr>
              <a:t>ror</a:t>
            </a:r>
            <a:r>
              <a:rPr spc="-23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algn="just">
              <a:lnSpc>
                <a:spcPct val="150000"/>
              </a:lnSpc>
              <a:spcBef>
                <a:spcPts val="2"/>
              </a:spcBef>
            </a:pPr>
            <a:endParaRPr dirty="0">
              <a:cs typeface="Times New Roman"/>
            </a:endParaRPr>
          </a:p>
          <a:p>
            <a:pPr marL="9525" algn="just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no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lang="es-ES" spc="-23" dirty="0">
                <a:cs typeface="Arial Narrow"/>
              </a:rPr>
              <a:t>E</a:t>
            </a:r>
            <a:r>
              <a:rPr lang="es-ES" spc="-11" dirty="0">
                <a:cs typeface="Arial Narrow"/>
              </a:rPr>
              <a:t>n</a:t>
            </a:r>
            <a:r>
              <a:rPr lang="es-ES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est</a:t>
            </a:r>
            <a:r>
              <a:rPr lang="es-ES" spc="-11" dirty="0">
                <a:cs typeface="Arial Narrow"/>
              </a:rPr>
              <a:t>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t</a:t>
            </a:r>
            <a:r>
              <a:rPr lang="es-ES" dirty="0">
                <a:cs typeface="Arial Narrow"/>
              </a:rPr>
              <a:t>i</a:t>
            </a:r>
            <a:r>
              <a:rPr lang="es-ES" spc="-11" dirty="0">
                <a:cs typeface="Arial Narrow"/>
              </a:rPr>
              <a:t>po</a:t>
            </a:r>
            <a:r>
              <a:rPr lang="es-ES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de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se</a:t>
            </a:r>
            <a:r>
              <a:rPr lang="es-ES" spc="-19" dirty="0">
                <a:cs typeface="Arial Narrow"/>
              </a:rPr>
              <a:t>r</a:t>
            </a:r>
            <a:r>
              <a:rPr lang="es-ES" spc="-11" dirty="0">
                <a:cs typeface="Arial Narrow"/>
              </a:rPr>
              <a:t>vi</a:t>
            </a:r>
            <a:r>
              <a:rPr lang="es-ES" spc="-23" dirty="0">
                <a:cs typeface="Arial Narrow"/>
              </a:rPr>
              <a:t>c</a:t>
            </a:r>
            <a:r>
              <a:rPr lang="es-ES" spc="-11" dirty="0">
                <a:cs typeface="Arial Narrow"/>
              </a:rPr>
              <a:t>ios</a:t>
            </a:r>
            <a:r>
              <a:rPr lang="es-ES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 los paquetes (capa 3) insertados siguen distintas rutas, no es confiable.</a:t>
            </a:r>
            <a:endParaRPr dirty="0">
              <a:cs typeface="Arial Narro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76C2A83-0262-416A-B88C-BE63B2BFD644}"/>
              </a:ext>
            </a:extLst>
          </p:cNvPr>
          <p:cNvSpPr txBox="1">
            <a:spLocks/>
          </p:cNvSpPr>
          <p:nvPr/>
        </p:nvSpPr>
        <p:spPr>
          <a:xfrm>
            <a:off x="1007981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Servicios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628800"/>
            <a:ext cx="6696744" cy="3945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cs typeface="Arial Narrow"/>
              </a:rPr>
              <a:t>Los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</a:t>
            </a:r>
            <a:r>
              <a:rPr spc="-19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g</a:t>
            </a:r>
            <a:r>
              <a:rPr spc="-19" dirty="0">
                <a:cs typeface="Arial Narrow"/>
              </a:rPr>
              <a:t>rama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aplic</a:t>
            </a:r>
            <a:r>
              <a:rPr spc="-19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ció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 </a:t>
            </a:r>
            <a:r>
              <a:rPr spc="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utiliz</a:t>
            </a:r>
            <a:r>
              <a:rPr spc="-15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los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se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vi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ios</a:t>
            </a:r>
            <a:r>
              <a:rPr dirty="0">
                <a:cs typeface="Arial Narrow"/>
              </a:rPr>
              <a:t> </a:t>
            </a:r>
            <a:r>
              <a:rPr spc="22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del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proto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olo</a:t>
            </a:r>
            <a:r>
              <a:rPr dirty="0">
                <a:cs typeface="Arial Narrow"/>
              </a:rPr>
              <a:t> </a:t>
            </a:r>
            <a:r>
              <a:rPr spc="221" dirty="0">
                <a:cs typeface="Arial Narrow"/>
              </a:rPr>
              <a:t> </a:t>
            </a:r>
            <a:r>
              <a:rPr spc="-11" dirty="0">
                <a:solidFill>
                  <a:srgbClr val="006FC0"/>
                </a:solidFill>
                <a:cs typeface="Arial Narrow"/>
              </a:rPr>
              <a:t>TCP/IP</a:t>
            </a:r>
            <a:r>
              <a:rPr dirty="0">
                <a:solidFill>
                  <a:srgbClr val="006FC0"/>
                </a:solidFill>
                <a:cs typeface="Arial Narrow"/>
              </a:rPr>
              <a:t> </a:t>
            </a:r>
            <a:r>
              <a:rPr spc="191" dirty="0">
                <a:solidFill>
                  <a:srgbClr val="006FC0"/>
                </a:solidFill>
                <a:cs typeface="Arial Narrow"/>
              </a:rPr>
              <a:t> </a:t>
            </a:r>
            <a:r>
              <a:rPr spc="-11" dirty="0">
                <a:cs typeface="Arial Narrow"/>
              </a:rPr>
              <a:t>necesitan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una</a:t>
            </a:r>
            <a:r>
              <a:rPr spc="-8" dirty="0">
                <a:cs typeface="Arial Narrow"/>
              </a:rPr>
              <a:t> identi</a:t>
            </a:r>
            <a:r>
              <a:rPr spc="-4" dirty="0">
                <a:cs typeface="Arial Narrow"/>
              </a:rPr>
              <a:t>f</a:t>
            </a:r>
            <a:r>
              <a:rPr spc="-11" dirty="0">
                <a:cs typeface="Arial Narrow"/>
              </a:rPr>
              <a:t>ica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ión</a:t>
            </a:r>
            <a:r>
              <a:rPr dirty="0">
                <a:cs typeface="Arial Narrow"/>
              </a:rPr>
              <a:t> </a:t>
            </a:r>
            <a:r>
              <a:rPr spc="-11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lógica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para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</a:t>
            </a:r>
            <a:r>
              <a:rPr spc="-8" dirty="0">
                <a:cs typeface="Arial Narrow"/>
              </a:rPr>
              <a:t>d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comunicars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entre</a:t>
            </a:r>
            <a:r>
              <a:rPr spc="-11" dirty="0">
                <a:cs typeface="Arial Narrow"/>
              </a:rPr>
              <a:t> si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b="1" spc="-15" dirty="0">
                <a:cs typeface="Arial Narrow"/>
              </a:rPr>
              <a:t>20</a:t>
            </a:r>
            <a:r>
              <a:rPr b="1" spc="-8" dirty="0">
                <a:cs typeface="Arial Narrow"/>
              </a:rPr>
              <a:t>,</a:t>
            </a:r>
            <a:r>
              <a:rPr b="1" spc="4" dirty="0">
                <a:cs typeface="Arial Narrow"/>
              </a:rPr>
              <a:t> </a:t>
            </a:r>
            <a:r>
              <a:rPr b="1" spc="-15" dirty="0">
                <a:cs typeface="Arial Narrow"/>
              </a:rPr>
              <a:t>2</a:t>
            </a:r>
            <a:r>
              <a:rPr b="1" spc="-11" dirty="0">
                <a:cs typeface="Arial Narrow"/>
              </a:rPr>
              <a:t>1</a:t>
            </a:r>
            <a:r>
              <a:rPr b="1" spc="-8" dirty="0">
                <a:cs typeface="Arial Narrow"/>
              </a:rPr>
              <a:t> </a:t>
            </a:r>
            <a:r>
              <a:rPr lang="es-ES" b="1" spc="-8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FTP</a:t>
            </a:r>
            <a:endParaRPr lang="es-ES" b="1" spc="-11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9" dirty="0">
                <a:cs typeface="Arial Narrow"/>
              </a:rPr>
              <a:t>22 	</a:t>
            </a:r>
            <a:r>
              <a:rPr b="1" spc="-19" dirty="0">
                <a:cs typeface="Arial Narrow"/>
              </a:rPr>
              <a:t>SSH</a:t>
            </a:r>
            <a:endParaRPr lang="es-ES" b="1" spc="-19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35" dirty="0">
                <a:cs typeface="Arial Narrow"/>
              </a:rPr>
              <a:t>23  	</a:t>
            </a:r>
            <a:r>
              <a:rPr b="1" spc="-135" dirty="0">
                <a:cs typeface="Arial Narrow"/>
              </a:rPr>
              <a:t>T</a:t>
            </a:r>
            <a:r>
              <a:rPr b="1" spc="-15" dirty="0">
                <a:cs typeface="Arial Narrow"/>
              </a:rPr>
              <a:t>elnet</a:t>
            </a:r>
            <a:endParaRPr b="1" dirty="0">
              <a:cs typeface="Arial Narrow"/>
            </a:endParaRPr>
          </a:p>
          <a:p>
            <a:pPr marR="458153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5</a:t>
            </a:r>
            <a:r>
              <a:rPr b="1" spc="-11" dirty="0">
                <a:cs typeface="Arial Narrow"/>
              </a:rPr>
              <a:t>3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DNS</a:t>
            </a:r>
            <a:endParaRPr b="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6</a:t>
            </a:r>
            <a:r>
              <a:rPr b="1" spc="-11" dirty="0">
                <a:cs typeface="Arial Narrow"/>
              </a:rPr>
              <a:t>9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TFTP</a:t>
            </a:r>
            <a:endParaRPr lang="es-ES" b="1" spc="-1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lang="es-MX" b="1" spc="-11" dirty="0">
                <a:cs typeface="Arial Narrow"/>
              </a:rPr>
              <a:t>80		HTTP</a:t>
            </a:r>
            <a:endParaRPr b="1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b="1" spc="-15" dirty="0">
                <a:cs typeface="Arial Narrow"/>
              </a:rPr>
              <a:t>16</a:t>
            </a:r>
            <a:r>
              <a:rPr b="1" spc="-11" dirty="0">
                <a:cs typeface="Arial Narrow"/>
              </a:rPr>
              <a:t>1</a:t>
            </a:r>
            <a:r>
              <a:rPr b="1" dirty="0">
                <a:cs typeface="Arial Narrow"/>
              </a:rPr>
              <a:t> 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SNMP</a:t>
            </a:r>
            <a:endParaRPr lang="es-ES" b="1" spc="-15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lang="es-MX" b="1" spc="-15" dirty="0">
                <a:cs typeface="Arial Narrow"/>
              </a:rPr>
              <a:t>443	HTTPS</a:t>
            </a:r>
            <a:endParaRPr b="1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92A959-F04E-47CB-AB7E-8B70E57DDCE1}"/>
              </a:ext>
            </a:extLst>
          </p:cNvPr>
          <p:cNvSpPr txBox="1">
            <a:spLocks/>
          </p:cNvSpPr>
          <p:nvPr/>
        </p:nvSpPr>
        <p:spPr>
          <a:xfrm>
            <a:off x="899592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Puertos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668" y="1772816"/>
            <a:ext cx="6470663" cy="358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286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Una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</a:t>
            </a:r>
            <a:r>
              <a:rPr spc="6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conjunt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acciones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indican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9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debe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tom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para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entr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 err="1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: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permitir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negar</a:t>
            </a:r>
            <a:r>
              <a:rPr lang="es-ES"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el flujo del tráfico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8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ado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m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6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sobr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 puede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basada</a:t>
            </a:r>
            <a:r>
              <a:rPr spc="19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direc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spc="19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spc="16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spc="19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origen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,</a:t>
            </a:r>
            <a:r>
              <a:rPr b="1" spc="18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la direc</a:t>
            </a:r>
            <a:r>
              <a:rPr b="1" spc="-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des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o,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oc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6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puerto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utiliz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ad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o.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9525" marR="5715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Las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contro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acces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19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permiten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estable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un nivel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segurida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básico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dentro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del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</a:t>
            </a:r>
            <a:r>
              <a:rPr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EF5F858-B7ED-4186-A124-93E9DDA48FF6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3648" y="1772816"/>
            <a:ext cx="6552728" cy="300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Las 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List</a:t>
            </a:r>
            <a:r>
              <a:rPr b="1" spc="-4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b="1" spc="-4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ol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12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Ac</a:t>
            </a:r>
            <a:r>
              <a:rPr b="1" spc="-23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eso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se utilizan para:</a:t>
            </a:r>
            <a:endParaRPr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marL="581025" marR="30480" indent="-285750" algn="just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4343" algn="l"/>
              </a:tabLst>
            </a:pPr>
            <a:r>
              <a:rPr spc="-15" dirty="0" err="1">
                <a:cs typeface="Times New Roman"/>
              </a:rPr>
              <a:t>L</a:t>
            </a:r>
            <a:r>
              <a:rPr spc="-4" dirty="0" err="1">
                <a:cs typeface="Times New Roman"/>
              </a:rPr>
              <a:t>i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itar</a:t>
            </a:r>
            <a:r>
              <a:rPr spc="199" dirty="0">
                <a:cs typeface="Times New Roman"/>
              </a:rPr>
              <a:t> </a:t>
            </a:r>
            <a:r>
              <a:rPr spc="-19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l</a:t>
            </a:r>
            <a:r>
              <a:rPr spc="203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tráf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co</a:t>
            </a:r>
            <a:r>
              <a:rPr spc="19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la</a:t>
            </a:r>
            <a:r>
              <a:rPr spc="18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red</a:t>
            </a:r>
            <a:r>
              <a:rPr spc="20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in</a:t>
            </a:r>
            <a:r>
              <a:rPr spc="-11" dirty="0" err="1">
                <a:cs typeface="Times New Roman"/>
              </a:rPr>
              <a:t>cre</a:t>
            </a:r>
            <a:r>
              <a:rPr spc="-38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ent</a:t>
            </a:r>
            <a:r>
              <a:rPr spc="-8" dirty="0" err="1">
                <a:cs typeface="Times New Roman"/>
              </a:rPr>
              <a:t>a</a:t>
            </a:r>
            <a:r>
              <a:rPr lang="es-ES" spc="-8" dirty="0">
                <a:cs typeface="Times New Roman"/>
              </a:rPr>
              <a:t>r su</a:t>
            </a:r>
            <a:r>
              <a:rPr lang="es-ES" spc="20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dese</a:t>
            </a:r>
            <a:r>
              <a:rPr spc="-34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peño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5" dirty="0" err="1">
                <a:cs typeface="Times New Roman"/>
              </a:rPr>
              <a:t>S</a:t>
            </a:r>
            <a:r>
              <a:rPr spc="-8" dirty="0" err="1">
                <a:cs typeface="Times New Roman"/>
              </a:rPr>
              <a:t>u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inis</a:t>
            </a:r>
            <a:r>
              <a:rPr spc="-4" dirty="0" err="1">
                <a:cs typeface="Times New Roman"/>
              </a:rPr>
              <a:t>t</a:t>
            </a:r>
            <a:r>
              <a:rPr spc="-11" dirty="0" err="1">
                <a:cs typeface="Times New Roman"/>
              </a:rPr>
              <a:t>rar</a:t>
            </a:r>
            <a:r>
              <a:rPr spc="8" dirty="0">
                <a:cs typeface="Times New Roman"/>
              </a:rPr>
              <a:t> </a:t>
            </a:r>
            <a:r>
              <a:rPr spc="-30" dirty="0">
                <a:cs typeface="Times New Roman"/>
              </a:rPr>
              <a:t>m</a:t>
            </a:r>
            <a:r>
              <a:rPr spc="-11" dirty="0">
                <a:cs typeface="Times New Roman"/>
              </a:rPr>
              <a:t>e</a:t>
            </a:r>
            <a:r>
              <a:rPr spc="-23" dirty="0">
                <a:cs typeface="Times New Roman"/>
              </a:rPr>
              <a:t>c</a:t>
            </a:r>
            <a:r>
              <a:rPr spc="-11" dirty="0">
                <a:cs typeface="Times New Roman"/>
              </a:rPr>
              <a:t>anismos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rol 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fl</a:t>
            </a:r>
            <a:r>
              <a:rPr spc="-4" dirty="0" err="1">
                <a:cs typeface="Times New Roman"/>
              </a:rPr>
              <a:t>u</a:t>
            </a:r>
            <a:r>
              <a:rPr spc="-11" dirty="0" err="1">
                <a:cs typeface="Times New Roman"/>
              </a:rPr>
              <a:t>jo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pc="-15" dirty="0">
                <a:cs typeface="Times New Roman"/>
              </a:rPr>
              <a:t>Establecer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</a:t>
            </a:r>
            <a:r>
              <a:rPr spc="-11" dirty="0">
                <a:cs typeface="Times New Roman"/>
              </a:rPr>
              <a:t>les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básicos</a:t>
            </a:r>
            <a:r>
              <a:rPr spc="-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seg</a:t>
            </a:r>
            <a:r>
              <a:rPr spc="-8" dirty="0" err="1">
                <a:cs typeface="Times New Roman"/>
              </a:rPr>
              <a:t>uri</a:t>
            </a:r>
            <a:r>
              <a:rPr spc="-4" dirty="0" err="1">
                <a:cs typeface="Times New Roman"/>
              </a:rPr>
              <a:t>d</a:t>
            </a:r>
            <a:r>
              <a:rPr spc="-11" dirty="0" err="1">
                <a:cs typeface="Times New Roman"/>
              </a:rPr>
              <a:t>ad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1" dirty="0" err="1">
                <a:cs typeface="Times New Roman"/>
              </a:rPr>
              <a:t>Blo</a:t>
            </a:r>
            <a:r>
              <a:rPr spc="-8" dirty="0" err="1">
                <a:cs typeface="Times New Roman"/>
              </a:rPr>
              <a:t>q</a:t>
            </a:r>
            <a:r>
              <a:rPr spc="-11" dirty="0" err="1">
                <a:cs typeface="Times New Roman"/>
              </a:rPr>
              <a:t>uear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alg</a:t>
            </a:r>
            <a:r>
              <a:rPr spc="-8" dirty="0">
                <a:cs typeface="Times New Roman"/>
              </a:rPr>
              <a:t>ú</a:t>
            </a:r>
            <a:r>
              <a:rPr spc="-11" dirty="0">
                <a:cs typeface="Times New Roman"/>
              </a:rPr>
              <a:t>n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tip</a:t>
            </a:r>
            <a:r>
              <a:rPr spc="-11" dirty="0">
                <a:cs typeface="Times New Roman"/>
              </a:rPr>
              <a:t>o</a:t>
            </a:r>
            <a:r>
              <a:rPr spc="-1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tráf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6AA0D1-BBB7-4222-8B99-44C802F1C277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888" y="3429000"/>
            <a:ext cx="1652778" cy="162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31155" y="4268248"/>
            <a:ext cx="929640" cy="17145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7760" y="4268248"/>
            <a:ext cx="967264" cy="17145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03410" y="3041523"/>
            <a:ext cx="171450" cy="807244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275596" y="4689730"/>
            <a:ext cx="171450" cy="922496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26232" y="3906202"/>
            <a:ext cx="725805" cy="725805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083615" y="1645570"/>
            <a:ext cx="7160793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</a:pPr>
            <a:r>
              <a:rPr spc="-11" dirty="0">
                <a:cs typeface="Arial Narrow"/>
              </a:rPr>
              <a:t>Cuando</a:t>
            </a:r>
            <a:r>
              <a:rPr spc="172" dirty="0">
                <a:cs typeface="Arial Narrow"/>
              </a:rPr>
              <a:t> </a:t>
            </a:r>
            <a:r>
              <a:rPr spc="-19" dirty="0">
                <a:cs typeface="Arial Narrow"/>
              </a:rPr>
              <a:t>u</a:t>
            </a:r>
            <a:r>
              <a:rPr spc="-11" dirty="0">
                <a:cs typeface="Arial Narrow"/>
              </a:rPr>
              <a:t>n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ruteador</a:t>
            </a:r>
            <a:r>
              <a:rPr spc="150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cuent</a:t>
            </a:r>
            <a:r>
              <a:rPr spc="-11" dirty="0">
                <a:cs typeface="Arial Narrow"/>
              </a:rPr>
              <a:t>a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</a:t>
            </a:r>
            <a:r>
              <a:rPr spc="-23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n</a:t>
            </a:r>
            <a:r>
              <a:rPr spc="172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listas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contro</a:t>
            </a:r>
            <a:r>
              <a:rPr spc="-8" dirty="0">
                <a:cs typeface="Arial Narrow"/>
              </a:rPr>
              <a:t>l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acces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</a:t>
            </a:r>
            <a:r>
              <a:rPr spc="-4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do</a:t>
            </a:r>
            <a:r>
              <a:rPr dirty="0">
                <a:cs typeface="Arial Narrow"/>
              </a:rPr>
              <a:t> </a:t>
            </a:r>
            <a:r>
              <a:rPr spc="-15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tráfico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pasa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ru</a:t>
            </a:r>
            <a:r>
              <a:rPr spc="-11" dirty="0">
                <a:cs typeface="Arial Narrow"/>
              </a:rPr>
              <a:t>teador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 analizad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ante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conti</a:t>
            </a:r>
            <a:r>
              <a:rPr spc="-8" dirty="0">
                <a:cs typeface="Arial Narrow"/>
              </a:rPr>
              <a:t>n</a:t>
            </a:r>
            <a:r>
              <a:rPr spc="-11" dirty="0">
                <a:cs typeface="Arial Narrow"/>
              </a:rPr>
              <a:t>uar</a:t>
            </a:r>
            <a:r>
              <a:rPr spc="-15" dirty="0">
                <a:cs typeface="Arial Narrow"/>
              </a:rPr>
              <a:t> s</a:t>
            </a:r>
            <a:r>
              <a:rPr spc="-11" dirty="0">
                <a:cs typeface="Arial Narrow"/>
              </a:rPr>
              <a:t>u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camin</a:t>
            </a:r>
            <a:r>
              <a:rPr spc="-11" dirty="0" err="1">
                <a:cs typeface="Arial Narrow"/>
              </a:rPr>
              <a:t>o</a:t>
            </a:r>
            <a:r>
              <a:rPr spc="-11" dirty="0">
                <a:cs typeface="Arial Narrow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2" y="4131163"/>
            <a:ext cx="337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i="1" dirty="0">
                <a:latin typeface="Times New Roman"/>
                <a:cs typeface="Times New Roman"/>
              </a:rPr>
              <a:t>te</a:t>
            </a:r>
            <a:r>
              <a:rPr b="1" i="1" spc="4" dirty="0">
                <a:latin typeface="Times New Roman"/>
                <a:cs typeface="Times New Roman"/>
              </a:rPr>
              <a:t>s</a:t>
            </a:r>
            <a:r>
              <a:rPr b="1" i="1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810" y="400030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812" y="4024598"/>
            <a:ext cx="6719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latin typeface="Calibri"/>
                <a:cs typeface="Calibri"/>
              </a:rPr>
              <a:t>S0/0/1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4391" y="523135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1</a:t>
            </a:r>
            <a:r>
              <a:rPr b="1" spc="-11" dirty="0">
                <a:latin typeface="Calibri"/>
                <a:cs typeface="Calibri"/>
              </a:rPr>
              <a:t>/1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00919"/>
            <a:ext cx="910850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¿Cómo trabajan las Listas de control de acceso?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4F1DF7E-D40F-4E03-A6C1-FE982D9285D3}"/>
              </a:ext>
            </a:extLst>
          </p:cNvPr>
          <p:cNvSpPr txBox="1"/>
          <p:nvPr/>
        </p:nvSpPr>
        <p:spPr>
          <a:xfrm>
            <a:off x="4504863" y="3112922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</a:t>
            </a:r>
            <a:r>
              <a:rPr lang="es-ES" b="1" spc="-11" dirty="0"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904</Words>
  <Application>Microsoft Office PowerPoint</Application>
  <PresentationFormat>Presentación en pantalla (4:3)</PresentationFormat>
  <Paragraphs>96</Paragraphs>
  <Slides>15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Dom Casual</vt:lpstr>
      <vt:lpstr>Times New Roman</vt:lpstr>
      <vt:lpstr>Tema de Office</vt:lpstr>
      <vt:lpstr>Bitmap Image</vt:lpstr>
      <vt:lpstr>TC 2022  Interconexión de redes</vt:lpstr>
      <vt:lpstr>Presentación de PowerPoint</vt:lpstr>
      <vt:lpstr>Protocolo TCP/IP</vt:lpstr>
      <vt:lpstr>Protocolo TCP/IP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165</cp:revision>
  <dcterms:created xsi:type="dcterms:W3CDTF">2013-06-11T22:32:36Z</dcterms:created>
  <dcterms:modified xsi:type="dcterms:W3CDTF">2021-04-19T19:01:15Z</dcterms:modified>
</cp:coreProperties>
</file>