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4" r:id="rId2"/>
    <p:sldId id="259" r:id="rId3"/>
    <p:sldId id="261" r:id="rId4"/>
    <p:sldId id="360" r:id="rId5"/>
    <p:sldId id="340" r:id="rId6"/>
    <p:sldId id="342" r:id="rId7"/>
    <p:sldId id="357" r:id="rId8"/>
    <p:sldId id="326" r:id="rId9"/>
    <p:sldId id="347" r:id="rId10"/>
    <p:sldId id="353" r:id="rId11"/>
    <p:sldId id="355" r:id="rId12"/>
    <p:sldId id="349" r:id="rId13"/>
    <p:sldId id="350" r:id="rId14"/>
    <p:sldId id="356" r:id="rId15"/>
    <p:sldId id="351" r:id="rId16"/>
    <p:sldId id="361" r:id="rId17"/>
    <p:sldId id="362" r:id="rId18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100" d="100"/>
          <a:sy n="100" d="100"/>
        </p:scale>
        <p:origin x="8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12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1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64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28/01/2025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28/01/2025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Actividad 15: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VLSM,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6BADD-BA05-EF7A-2722-95B8F603E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52600"/>
            <a:ext cx="7848600" cy="474886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544344" y="457200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267201" y="2590800"/>
            <a:ext cx="1981200" cy="13716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06816" y="1317467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switch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193.168.1.0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495300" y="914400"/>
            <a:ext cx="11201400" cy="8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800100" y="1786212"/>
            <a:ext cx="10744200" cy="77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198D1-DB0C-A642-340B-2A51D63A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67000"/>
            <a:ext cx="6629400" cy="40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133168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B7402-8BBE-5497-014D-69B4BD7E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76" y="1711411"/>
            <a:ext cx="8098527" cy="49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94041"/>
            <a:ext cx="2895600" cy="2173059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6858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073C0-7C9A-64B9-ED41-54F068803B91}"/>
              </a:ext>
            </a:extLst>
          </p:cNvPr>
          <p:cNvSpPr txBox="1"/>
          <p:nvPr/>
        </p:nvSpPr>
        <p:spPr>
          <a:xfrm>
            <a:off x="826740" y="842431"/>
            <a:ext cx="8393460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MX" dirty="0"/>
              <a:t>Al terminar la configuración realiza las siguientes pruebas de conectividad: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interna:</a:t>
            </a:r>
          </a:p>
          <a:p>
            <a:r>
              <a:rPr lang="es-MX" b="1" dirty="0"/>
              <a:t>De                     Hacia	 Dirección IP	Ping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            Manager</a:t>
            </a:r>
          </a:p>
          <a:p>
            <a:r>
              <a:rPr lang="es-MX" dirty="0"/>
              <a:t>User01              User02</a:t>
            </a:r>
          </a:p>
          <a:p>
            <a:r>
              <a:rPr lang="es-MX" dirty="0"/>
              <a:t>Printer1            pisos.com         193.168.1.145</a:t>
            </a:r>
          </a:p>
          <a:p>
            <a:r>
              <a:rPr lang="es-MX" dirty="0"/>
              <a:t>PVenta1            User01</a:t>
            </a:r>
          </a:p>
          <a:p>
            <a:r>
              <a:rPr lang="es-MX" dirty="0"/>
              <a:t>PVenta1            Printer1</a:t>
            </a:r>
          </a:p>
          <a:p>
            <a:r>
              <a:rPr lang="es-MX" dirty="0"/>
              <a:t>PVenta1            </a:t>
            </a:r>
            <a:r>
              <a:rPr lang="es-MX" dirty="0" err="1"/>
              <a:t>SCompany</a:t>
            </a:r>
            <a:r>
              <a:rPr lang="es-MX" dirty="0"/>
              <a:t>        193.168.1.153</a:t>
            </a:r>
          </a:p>
          <a:p>
            <a:r>
              <a:rPr lang="es-MX" dirty="0"/>
              <a:t> 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externa:</a:t>
            </a:r>
          </a:p>
          <a:p>
            <a:r>
              <a:rPr lang="es-MX" b="1" dirty="0"/>
              <a:t>De                     Hacia	Dirección IP	Web browser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	        CNN.com	151.101.193.65	</a:t>
            </a:r>
          </a:p>
          <a:p>
            <a:r>
              <a:rPr lang="es-MX" dirty="0"/>
              <a:t>User01	        CNN.com	151.101.193.65 	</a:t>
            </a:r>
          </a:p>
          <a:p>
            <a:r>
              <a:rPr lang="es-MX" dirty="0"/>
              <a:t>pisos.com        CNN.com	151.101.193.65</a:t>
            </a:r>
          </a:p>
          <a:p>
            <a:r>
              <a:rPr lang="es-MX" dirty="0"/>
              <a:t>CNN.com         pisos.com         193.168.1.145</a:t>
            </a:r>
          </a:p>
          <a:p>
            <a:endParaRPr lang="es-MX" dirty="0"/>
          </a:p>
          <a:p>
            <a:r>
              <a:rPr lang="es-MX" b="1" dirty="0">
                <a:solidFill>
                  <a:srgbClr val="FF0000"/>
                </a:solidFill>
              </a:rPr>
              <a:t>Pruebas por acceso remoto:</a:t>
            </a:r>
          </a:p>
          <a:p>
            <a:r>
              <a:rPr lang="es-MX" b="1" dirty="0"/>
              <a:t>De                     Hacia	Dirección IP	telnet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CNN.com         </a:t>
            </a:r>
            <a:r>
              <a:rPr lang="es-MX" dirty="0" err="1"/>
              <a:t>SCompany</a:t>
            </a:r>
            <a:r>
              <a:rPr lang="es-MX" dirty="0"/>
              <a:t>         193.168.1.153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7DF23A-4D2F-FB57-6448-F1825281DCD8}"/>
              </a:ext>
            </a:extLst>
          </p:cNvPr>
          <p:cNvSpPr txBox="1"/>
          <p:nvPr/>
        </p:nvSpPr>
        <p:spPr>
          <a:xfrm>
            <a:off x="762000" y="1167925"/>
            <a:ext cx="10668000" cy="5130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Usar el protocolo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telnet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para conectarse a un dispositivo de red es un riesgo de seguridad, porque toda la información se transmite en formato de texto no cifrado. El protocolo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cifra los datos de sesión y ofrece autenticación del dispositivo, por lo que se recomienda usar SSH para conexiones remotas.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nombre de dominio: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pisos.com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método de la clave de cifrado: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bits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un nombre de usuario y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base de datos local con un nivel de privilegio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que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otorga derechos de administrador al usuario.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Nombre 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Habilitar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las líneas VTY 0 4 mediante el comando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cambie el método de inicio de sesión para utilizar la base de datos local para la verificación del usuario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Establecer una conexión SSH con el ruteador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Acceda remotamente a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desde el servidor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CNN.com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el comando SSH.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Use el nombre de usuario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y la contraseña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 En la línea de comandos (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 del servidor, utiliza el siguiente comando: </a:t>
            </a:r>
          </a:p>
          <a:p>
            <a:pPr lvl="2">
              <a:lnSpc>
                <a:spcPct val="150000"/>
              </a:lnSpc>
              <a:tabLst>
                <a:tab pos="593725" algn="l"/>
                <a:tab pos="449263" algn="l"/>
                <a:tab pos="2058988" algn="l"/>
              </a:tabLs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ssh –l admin 65.255.255.253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A2F5CB-AE2F-D4C0-A1A9-33BAC342F7EC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ruteador para acceso por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ssh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8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871EE-F098-8474-4C9F-0EE5D0974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181D16-D8F6-9783-A7F2-27874FF6EFA3}"/>
              </a:ext>
            </a:extLst>
          </p:cNvPr>
          <p:cNvSpPr txBox="1"/>
          <p:nvPr/>
        </p:nvSpPr>
        <p:spPr>
          <a:xfrm>
            <a:off x="914400" y="1295400"/>
            <a:ext cx="10363200" cy="408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nombre de dominio: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pisos.com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método de la clave de cifrado: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bits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un nombre de usuario y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base de datos local con un nivel de privilegio 15, que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otorga derechos de administrador al usuario.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Nombre 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Habilitar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las líneas VTY 0 15 mediante el comando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cambie el método de inicio de sesión para utilizar la base de datos local para la verificación del usuario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Establecer una conexión SSH con el switch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Acceda remotamente a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desde el servidor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CNN.com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el comando SSH.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Use el nombre de usuario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y la contraseña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 En la línea de comandos (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 del servidor, utiliza el siguiente comando: </a:t>
            </a:r>
          </a:p>
          <a:p>
            <a:pPr lvl="2">
              <a:lnSpc>
                <a:spcPct val="150000"/>
              </a:lnSpc>
              <a:tabLst>
                <a:tab pos="593725" algn="l"/>
                <a:tab pos="449263" algn="l"/>
                <a:tab pos="2058988" algn="l"/>
              </a:tabLs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ssh –l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193.168.1.153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77C13E-D479-FACE-F2A6-56763E1120B8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del switch para acceso por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ssh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5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lang="es-MX" spc="-5" noProof="1"/>
              <a:t>s</a:t>
            </a:r>
            <a:r>
              <a:rPr lang="es-MX" spc="-15" noProof="1"/>
              <a:t>e</a:t>
            </a:r>
            <a:r>
              <a:rPr lang="es-MX" spc="5" noProof="1"/>
              <a:t>r</a:t>
            </a:r>
            <a:r>
              <a:rPr lang="es-MX" spc="-15" noProof="1"/>
              <a:t>v</a:t>
            </a:r>
            <a:r>
              <a:rPr lang="es-MX" spc="-20" noProof="1"/>
              <a:t>i</a:t>
            </a:r>
            <a:r>
              <a:rPr lang="es-MX" spc="-15" noProof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950" y="12771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MX" sz="2000" dirty="0">
                <a:latin typeface="Calibri"/>
                <a:cs typeface="Calibri"/>
              </a:rPr>
              <a:t>cli</a:t>
            </a:r>
            <a:r>
              <a:rPr lang="es-MX" sz="2000" spc="10" dirty="0">
                <a:latin typeface="Calibri"/>
                <a:cs typeface="Calibri"/>
              </a:rPr>
              <a:t>e</a:t>
            </a:r>
            <a:r>
              <a:rPr lang="es-MX" sz="2000" spc="-25" dirty="0">
                <a:latin typeface="Calibri"/>
                <a:cs typeface="Calibri"/>
              </a:rPr>
              <a:t>n</a:t>
            </a:r>
            <a:r>
              <a:rPr lang="es-MX" sz="2000" spc="-35" dirty="0">
                <a:latin typeface="Calibri"/>
                <a:cs typeface="Calibri"/>
              </a:rPr>
              <a:t>t</a:t>
            </a:r>
            <a:r>
              <a:rPr lang="es-MX" sz="2000" spc="-5" dirty="0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2000" spc="-20" dirty="0">
                <a:latin typeface="Calibri"/>
                <a:cs typeface="Calibri"/>
              </a:rPr>
              <a:t>Deb</a:t>
            </a:r>
            <a:r>
              <a:rPr lang="es-MX" sz="2000" spc="-10" dirty="0">
                <a:latin typeface="Calibri"/>
                <a:cs typeface="Calibri"/>
              </a:rPr>
              <a:t>e</a:t>
            </a:r>
            <a:r>
              <a:rPr lang="es-MX" sz="2000" dirty="0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20" noProof="1">
                <a:latin typeface="Calibri"/>
                <a:cs typeface="Calibri"/>
              </a:rPr>
              <a:t>Deb</a:t>
            </a:r>
            <a:r>
              <a:rPr lang="es-MX" sz="2000" spc="-10" noProof="1">
                <a:latin typeface="Calibri"/>
                <a:cs typeface="Calibri"/>
              </a:rPr>
              <a:t>e</a:t>
            </a:r>
            <a:r>
              <a:rPr lang="es-MX" sz="2000" noProof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lang="es-MX"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lang="es-MX" sz="2000" spc="-5" dirty="0">
                <a:latin typeface="Calibri"/>
                <a:cs typeface="Calibri"/>
              </a:rPr>
              <a:t> y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5" dirty="0">
                <a:latin typeface="Calibri"/>
                <a:cs typeface="Calibri"/>
              </a:rPr>
              <a:t>Las tres </a:t>
            </a:r>
            <a:r>
              <a:rPr lang="es-MX" sz="2000" b="1" spc="-5" dirty="0" err="1">
                <a:latin typeface="Calibri"/>
                <a:cs typeface="Calibri"/>
              </a:rPr>
              <a:t>VLANs</a:t>
            </a:r>
            <a:r>
              <a:rPr lang="es-MX" sz="2000" spc="-5" dirty="0">
                <a:latin typeface="Calibri"/>
                <a:cs typeface="Calibri"/>
              </a:rPr>
              <a:t> (M</a:t>
            </a:r>
            <a:r>
              <a:rPr lang="es-MX" sz="2000" spc="5" dirty="0">
                <a:latin typeface="Calibri"/>
                <a:cs typeface="Calibri"/>
              </a:rPr>
              <a:t>a</a:t>
            </a:r>
            <a:r>
              <a:rPr lang="es-MX" sz="2000" spc="-5" dirty="0">
                <a:latin typeface="Calibri"/>
                <a:cs typeface="Calibri"/>
              </a:rPr>
              <a:t>na</a:t>
            </a:r>
            <a:r>
              <a:rPr lang="es-MX" sz="2000" spc="-25" dirty="0">
                <a:latin typeface="Calibri"/>
                <a:cs typeface="Calibri"/>
              </a:rPr>
              <a:t>g</a:t>
            </a:r>
            <a:r>
              <a:rPr lang="es-MX" sz="2000" spc="-15" dirty="0">
                <a:latin typeface="Calibri"/>
                <a:cs typeface="Calibri"/>
              </a:rPr>
              <a:t>e</a:t>
            </a:r>
            <a:r>
              <a:rPr lang="es-MX" sz="2000" spc="-210" dirty="0">
                <a:latin typeface="Calibri"/>
                <a:cs typeface="Calibri"/>
              </a:rPr>
              <a:t>rs</a:t>
            </a:r>
            <a:r>
              <a:rPr lang="es-MX" sz="2000" spc="-10" dirty="0">
                <a:latin typeface="Calibri"/>
                <a:cs typeface="Calibri"/>
              </a:rPr>
              <a:t>,</a:t>
            </a:r>
            <a:r>
              <a:rPr lang="es-MX" sz="2000" spc="-25" dirty="0">
                <a:latin typeface="Calibri"/>
                <a:cs typeface="Calibri"/>
              </a:rPr>
              <a:t> </a:t>
            </a:r>
            <a:r>
              <a:rPr lang="es-MX" sz="2000" spc="-20" dirty="0" err="1">
                <a:latin typeface="Calibri"/>
                <a:cs typeface="Calibri"/>
              </a:rPr>
              <a:t>Us</a:t>
            </a:r>
            <a:r>
              <a:rPr lang="es-MX" sz="2000" spc="-15" dirty="0" err="1">
                <a:latin typeface="Calibri"/>
                <a:cs typeface="Calibri"/>
              </a:rPr>
              <a:t>e</a:t>
            </a:r>
            <a:r>
              <a:rPr lang="es-MX" sz="2000" spc="-40" dirty="0" err="1">
                <a:latin typeface="Calibri"/>
                <a:cs typeface="Calibri"/>
              </a:rPr>
              <a:t>r</a:t>
            </a:r>
            <a:r>
              <a:rPr lang="es-MX" sz="2000" spc="-5" dirty="0" err="1">
                <a:latin typeface="Calibri"/>
                <a:cs typeface="Calibri"/>
              </a:rPr>
              <a:t>s</a:t>
            </a:r>
            <a:r>
              <a:rPr lang="es-MX" sz="2000" spc="-5" dirty="0">
                <a:latin typeface="Calibri"/>
                <a:cs typeface="Calibri"/>
              </a:rPr>
              <a:t> y S</a:t>
            </a:r>
            <a:r>
              <a:rPr lang="es-MX" sz="2000" spc="5" dirty="0">
                <a:latin typeface="Calibri"/>
                <a:cs typeface="Calibri"/>
              </a:rPr>
              <a:t>er</a:t>
            </a:r>
            <a:r>
              <a:rPr lang="es-MX" sz="2000" spc="-10" dirty="0">
                <a:latin typeface="Calibri"/>
                <a:cs typeface="Calibri"/>
              </a:rPr>
              <a:t>vice</a:t>
            </a:r>
            <a:r>
              <a:rPr lang="es-MX" sz="2000" dirty="0">
                <a:latin typeface="Calibri"/>
                <a:cs typeface="Calibri"/>
              </a:rPr>
              <a:t>s) </a:t>
            </a:r>
            <a:r>
              <a:rPr lang="es-MX" sz="2000" spc="-5" dirty="0">
                <a:latin typeface="Calibri"/>
                <a:cs typeface="Calibri"/>
              </a:rPr>
              <a:t>obtendrán </a:t>
            </a:r>
            <a:r>
              <a:rPr sz="2000" spc="-5" dirty="0" err="1">
                <a:latin typeface="Calibri"/>
                <a:cs typeface="Calibri"/>
              </a:rPr>
              <a:t>di</a:t>
            </a:r>
            <a:r>
              <a:rPr sz="2000" spc="-35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-10" dirty="0" err="1">
                <a:latin typeface="Calibri"/>
                <a:cs typeface="Calibri"/>
              </a:rPr>
              <a:t>c</a:t>
            </a:r>
            <a:r>
              <a:rPr sz="2000" dirty="0" err="1">
                <a:latin typeface="Calibri"/>
                <a:cs typeface="Calibri"/>
              </a:rPr>
              <a:t>ci</a:t>
            </a:r>
            <a:r>
              <a:rPr lang="es-MX" sz="2000" dirty="0" err="1">
                <a:latin typeface="Calibri"/>
                <a:cs typeface="Calibri"/>
              </a:rPr>
              <a:t>ones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dinámi</a:t>
            </a:r>
            <a:r>
              <a:rPr sz="2000" spc="-10" dirty="0" err="1">
                <a:latin typeface="Calibri"/>
                <a:cs typeface="Calibri"/>
              </a:rPr>
              <a:t>c</a:t>
            </a:r>
            <a:r>
              <a:rPr sz="2000" dirty="0" err="1">
                <a:latin typeface="Calibri"/>
                <a:cs typeface="Calibri"/>
              </a:rPr>
              <a:t>a</a:t>
            </a:r>
            <a:r>
              <a:rPr lang="es-MX"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0" noProof="1">
                <a:latin typeface="Calibri"/>
                <a:cs typeface="Calibri"/>
              </a:rPr>
              <a:t>R</a:t>
            </a:r>
            <a:r>
              <a:rPr lang="es-MX" sz="2000" spc="-15" noProof="1">
                <a:latin typeface="Calibri"/>
                <a:cs typeface="Calibri"/>
              </a:rPr>
              <a:t>ea</a:t>
            </a:r>
            <a:r>
              <a:rPr lang="es-MX" sz="2000" noProof="1">
                <a:latin typeface="Calibri"/>
                <a:cs typeface="Calibri"/>
              </a:rPr>
              <a:t>li</a:t>
            </a:r>
            <a:r>
              <a:rPr lang="es-MX" sz="2000" spc="-40" noProof="1">
                <a:latin typeface="Calibri"/>
                <a:cs typeface="Calibri"/>
              </a:rPr>
              <a:t>z</a:t>
            </a:r>
            <a:r>
              <a:rPr lang="es-MX" sz="2000" spc="-10" noProof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24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69487"/>
              </p:ext>
            </p:extLst>
          </p:nvPr>
        </p:nvGraphicFramePr>
        <p:xfrm>
          <a:off x="800100" y="1524000"/>
          <a:ext cx="10286999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685800" y="1001783"/>
            <a:ext cx="351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sz="2000" b="1" dirty="0">
                <a:solidFill>
                  <a:srgbClr val="FF0000"/>
                </a:solidFill>
              </a:rPr>
              <a:t>193.168.1.0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88947"/>
            <a:ext cx="11430000" cy="69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2918"/>
            <a:ext cx="3733800" cy="448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subinteface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asociada con la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762FC-C175-4931-7CF4-5F4508C4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674845"/>
            <a:ext cx="7206752" cy="436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BEDB1-7895-A5C2-E527-240F2F56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949973"/>
            <a:ext cx="7772400" cy="470275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tres </a:t>
            </a:r>
            <a:r>
              <a:rPr lang="es-MX" sz="1600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MX" sz="1600" b="1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2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spc="-2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MX" sz="1600" b="1" spc="-1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b="1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lang="es-MX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obtendrán di</a:t>
            </a:r>
            <a:r>
              <a:rPr lang="es-MX" sz="1600" spc="-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ción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650420" y="1201931"/>
            <a:ext cx="8891160" cy="503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de red Máscara de subred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el servidor DNS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2200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66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4153</TotalTime>
  <Words>1376</Words>
  <Application>Microsoft Office PowerPoint</Application>
  <PresentationFormat>Widescreen</PresentationFormat>
  <Paragraphs>175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107</cp:revision>
  <cp:lastPrinted>2023-11-21T15:56:19Z</cp:lastPrinted>
  <dcterms:created xsi:type="dcterms:W3CDTF">2021-02-01T12:33:05Z</dcterms:created>
  <dcterms:modified xsi:type="dcterms:W3CDTF">2025-01-28T23:07:51Z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