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460" r:id="rId3"/>
    <p:sldId id="461" r:id="rId4"/>
    <p:sldId id="817" r:id="rId5"/>
    <p:sldId id="818" r:id="rId6"/>
    <p:sldId id="803" r:id="rId7"/>
    <p:sldId id="809" r:id="rId8"/>
    <p:sldId id="810" r:id="rId9"/>
    <p:sldId id="826" r:id="rId10"/>
    <p:sldId id="822" r:id="rId11"/>
    <p:sldId id="823" r:id="rId12"/>
    <p:sldId id="824" r:id="rId13"/>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3250" autoAdjust="0"/>
  </p:normalViewPr>
  <p:slideViewPr>
    <p:cSldViewPr>
      <p:cViewPr varScale="1">
        <p:scale>
          <a:sx n="99" d="100"/>
          <a:sy n="99" d="100"/>
        </p:scale>
        <p:origin x="2232" y="90"/>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2612" tIns="46306" rIns="92612" bIns="46306"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2612" tIns="46306" rIns="92612" bIns="46306" rtlCol="0"/>
          <a:lstStyle>
            <a:lvl1pPr algn="r">
              <a:defRPr sz="1200"/>
            </a:lvl1pPr>
          </a:lstStyle>
          <a:p>
            <a:fld id="{2D445F07-8756-451B-A938-0248325FC7BB}" type="datetimeFigureOut">
              <a:rPr lang="es-MX" smtClean="0"/>
              <a:t>30/10/2024</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612" tIns="46306" rIns="92612" bIns="46306"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2612" tIns="46306" rIns="92612" bIns="46306"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2612" tIns="46306" rIns="92612" bIns="46306"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2612" tIns="46306" rIns="92612" bIns="46306"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7EF743-8FF5-47A4-A840-9B574142FC6C}" type="slidenum">
              <a:rPr lang="es-MX" sz="1200"/>
              <a:pPr/>
              <a:t>3</a:t>
            </a:fld>
            <a:endParaRPr lang="es-MX" sz="1200"/>
          </a:p>
        </p:txBody>
      </p:sp>
    </p:spTree>
    <p:extLst>
      <p:ext uri="{BB962C8B-B14F-4D97-AF65-F5344CB8AC3E}">
        <p14:creationId xmlns:p14="http://schemas.microsoft.com/office/powerpoint/2010/main" val="2048569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5</a:t>
            </a:fld>
            <a:endParaRPr lang="es-MX" dirty="0"/>
          </a:p>
        </p:txBody>
      </p:sp>
    </p:spTree>
    <p:extLst>
      <p:ext uri="{BB962C8B-B14F-4D97-AF65-F5344CB8AC3E}">
        <p14:creationId xmlns:p14="http://schemas.microsoft.com/office/powerpoint/2010/main" val="235825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9</a:t>
            </a:fld>
            <a:endParaRPr lang="es-MX" sz="1200"/>
          </a:p>
        </p:txBody>
      </p:sp>
    </p:spTree>
    <p:extLst>
      <p:ext uri="{BB962C8B-B14F-4D97-AF65-F5344CB8AC3E}">
        <p14:creationId xmlns:p14="http://schemas.microsoft.com/office/powerpoint/2010/main" val="1045288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10</a:t>
            </a:fld>
            <a:endParaRPr lang="es-MX" sz="1200"/>
          </a:p>
        </p:txBody>
      </p:sp>
    </p:spTree>
    <p:extLst>
      <p:ext uri="{BB962C8B-B14F-4D97-AF65-F5344CB8AC3E}">
        <p14:creationId xmlns:p14="http://schemas.microsoft.com/office/powerpoint/2010/main" val="135119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11</a:t>
            </a:fld>
            <a:endParaRPr lang="es-MX" sz="1200"/>
          </a:p>
        </p:txBody>
      </p:sp>
    </p:spTree>
    <p:extLst>
      <p:ext uri="{BB962C8B-B14F-4D97-AF65-F5344CB8AC3E}">
        <p14:creationId xmlns:p14="http://schemas.microsoft.com/office/powerpoint/2010/main" val="1445283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12</a:t>
            </a:fld>
            <a:endParaRPr lang="es-MX" sz="1200"/>
          </a:p>
        </p:txBody>
      </p:sp>
    </p:spTree>
    <p:extLst>
      <p:ext uri="{BB962C8B-B14F-4D97-AF65-F5344CB8AC3E}">
        <p14:creationId xmlns:p14="http://schemas.microsoft.com/office/powerpoint/2010/main" val="249385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30/10/2024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30/10/2024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omputer, computadora, tabla, pequeño&#10;&#10;Descripción generada automáticamente">
            <a:extLst>
              <a:ext uri="{FF2B5EF4-FFF2-40B4-BE49-F238E27FC236}">
                <a16:creationId xmlns:a16="http://schemas.microsoft.com/office/drawing/2014/main" id="{A84191A6-563A-4421-A646-760D0C509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772" y="3356992"/>
            <a:ext cx="4104456" cy="3078342"/>
          </a:xfrm>
          <a:prstGeom prst="rect">
            <a:avLst/>
          </a:prstGeom>
        </p:spPr>
      </p:pic>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Capa física</a:t>
            </a:r>
          </a:p>
          <a:p>
            <a:pPr eaLnBrk="1" fontAlgn="auto" hangingPunct="1">
              <a:spcAft>
                <a:spcPts val="0"/>
              </a:spcAft>
              <a:defRPr/>
            </a:pPr>
            <a:r>
              <a:rPr lang="es-MX" sz="2000" dirty="0">
                <a:solidFill>
                  <a:schemeClr val="accent4">
                    <a:lumMod val="50000"/>
                  </a:schemeClr>
                </a:solidFill>
              </a:rPr>
              <a:t>ITESM Campus Querétaro</a:t>
            </a: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611560" y="825763"/>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 de conexión a Internet</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486865" y="1984576"/>
            <a:ext cx="8117583" cy="2092496"/>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221088"/>
            <a:ext cx="6308768" cy="2140007"/>
          </a:xfrm>
          <a:prstGeom prst="rect">
            <a:avLst/>
          </a:prstGeom>
        </p:spPr>
      </p:pic>
    </p:spTree>
    <p:extLst>
      <p:ext uri="{BB962C8B-B14F-4D97-AF65-F5344CB8AC3E}">
        <p14:creationId xmlns:p14="http://schemas.microsoft.com/office/powerpoint/2010/main" val="5345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611560" y="1336504"/>
            <a:ext cx="8136904" cy="1771895"/>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a:t>
            </a:r>
            <a:r>
              <a:rPr lang="es-MX" sz="1600">
                <a:effectLst/>
                <a:latin typeface="Calibri" panose="020F0502020204030204" pitchFamily="34" charset="0"/>
                <a:ea typeface="Calibri" panose="020F0502020204030204" pitchFamily="34" charset="0"/>
                <a:cs typeface="Times New Roman" panose="02020603050405020304" pitchFamily="18" charset="0"/>
              </a:rPr>
              <a:t>y viceversa). </a:t>
            </a:r>
            <a:r>
              <a:rPr lang="es-MX" sz="1600" dirty="0">
                <a:effectLst/>
                <a:latin typeface="Calibri" panose="020F0502020204030204" pitchFamily="34" charset="0"/>
                <a:ea typeface="Calibri" panose="020F0502020204030204" pitchFamily="34" charset="0"/>
                <a:cs typeface="Times New Roman" panose="02020603050405020304" pitchFamily="18" charset="0"/>
              </a:rPr>
              <a:t>La latencia se mide en pings. </a:t>
            </a:r>
            <a:r>
              <a:rPr lang="es-ES" sz="1600" dirty="0">
                <a:latin typeface="Calibri" panose="020F0502020204030204" pitchFamily="34" charset="0"/>
                <a:cs typeface="Times New Roman" panose="02020603050405020304" pitchFamily="18" charset="0"/>
              </a:rPr>
              <a:t>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el 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123678"/>
            <a:ext cx="6308768" cy="2140007"/>
          </a:xfrm>
          <a:prstGeom prst="rect">
            <a:avLst/>
          </a:prstGeom>
        </p:spPr>
      </p:pic>
    </p:spTree>
    <p:extLst>
      <p:ext uri="{BB962C8B-B14F-4D97-AF65-F5344CB8AC3E}">
        <p14:creationId xmlns:p14="http://schemas.microsoft.com/office/powerpoint/2010/main" val="4703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82956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305526" y="908720"/>
            <a:ext cx="8532948" cy="5490862"/>
          </a:xfrm>
          <a:prstGeom prst="rect">
            <a:avLst/>
          </a:prstGeom>
          <a:noFill/>
        </p:spPr>
        <p:txBody>
          <a:bodyPr wrap="square">
            <a:spAutoFit/>
          </a:bodyPr>
          <a:lstStyle/>
          <a:p>
            <a:pPr algn="just">
              <a:lnSpc>
                <a:spcPts val="2500"/>
              </a:lnSpc>
              <a:spcAft>
                <a:spcPts val="800"/>
              </a:spcAft>
            </a:pPr>
            <a:r>
              <a:rPr lang="es-ES" sz="1600" dirty="0">
                <a:latin typeface="Calibri" panose="020F0502020204030204" pitchFamily="34" charset="0"/>
                <a:ea typeface="Calibri" panose="020F0502020204030204" pitchFamily="34" charset="0"/>
                <a:cs typeface="Times New Roman" panose="02020603050405020304" pitchFamily="18" charset="0"/>
              </a:rPr>
              <a:t>El funcionamiento básico de un test de velocidad se basa en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descargar y subir un paquete de archivos a su servidor</a:t>
            </a:r>
            <a:r>
              <a:rPr lang="es-ES" sz="1600" dirty="0">
                <a:latin typeface="Calibri" panose="020F0502020204030204" pitchFamily="34" charset="0"/>
                <a:ea typeface="Calibri" panose="020F0502020204030204" pitchFamily="34" charset="0"/>
                <a:cs typeface="Times New Roman" panose="02020603050405020304" pitchFamily="18" charset="0"/>
              </a:rPr>
              <a:t>. Según el tamaño del paquete y lo que tarde la bajada y la subida es capaz de calcular la </a:t>
            </a:r>
            <a:r>
              <a:rPr lang="es-ES" sz="1600" b="1" dirty="0">
                <a:latin typeface="Calibri" panose="020F0502020204030204" pitchFamily="34" charset="0"/>
                <a:ea typeface="Calibri" panose="020F0502020204030204" pitchFamily="34" charset="0"/>
                <a:cs typeface="Times New Roman" panose="02020603050405020304" pitchFamily="18" charset="0"/>
              </a:rPr>
              <a:t>velocidad de conexión</a:t>
            </a:r>
            <a:r>
              <a:rPr lang="es-ES" sz="1600" dirty="0">
                <a:latin typeface="Calibri" panose="020F0502020204030204" pitchFamily="34" charset="0"/>
                <a:ea typeface="Calibri" panose="020F0502020204030204" pitchFamily="34" charset="0"/>
                <a:cs typeface="Times New Roman" panose="02020603050405020304" pitchFamily="18" charset="0"/>
              </a:rPr>
              <a:t>. </a:t>
            </a:r>
          </a:p>
          <a:p>
            <a:pPr algn="just">
              <a:lnSpc>
                <a:spcPts val="2500"/>
              </a:lnSpc>
              <a:spcAft>
                <a:spcPts val="800"/>
              </a:spcAft>
            </a:pPr>
            <a:r>
              <a:rPr lang="es-ES" sz="1600" dirty="0">
                <a:latin typeface="Calibri" panose="020F0502020204030204" pitchFamily="34" charset="0"/>
                <a:ea typeface="Calibri" panose="020F0502020204030204" pitchFamily="34" charset="0"/>
                <a:cs typeface="Times New Roman" panose="02020603050405020304" pitchFamily="18" charset="0"/>
              </a:rPr>
              <a:t>El test no se limita a descargar y subir un archivo. </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Lo primero que hace es determinar cuál es el </a:t>
            </a:r>
            <a:r>
              <a:rPr lang="es-ES" sz="1600" b="1" dirty="0">
                <a:latin typeface="Calibri" panose="020F0502020204030204" pitchFamily="34" charset="0"/>
                <a:ea typeface="Calibri" panose="020F0502020204030204" pitchFamily="34" charset="0"/>
                <a:cs typeface="Times New Roman" panose="02020603050405020304" pitchFamily="18" charset="0"/>
              </a:rPr>
              <a:t>proveedor de servicios de Internet </a:t>
            </a:r>
            <a:r>
              <a:rPr lang="es-ES" sz="1600" dirty="0">
                <a:latin typeface="Calibri" panose="020F0502020204030204" pitchFamily="34" charset="0"/>
                <a:ea typeface="Calibri" panose="020F0502020204030204" pitchFamily="34" charset="0"/>
                <a:cs typeface="Times New Roman" panose="02020603050405020304" pitchFamily="18" charset="0"/>
              </a:rPr>
              <a:t>del usuario. Analiza dónde se encuentran los servidores más cercados de este proveedor. Según la ubicación de estos servidores y la ubicación del usuario puede determinar desde dónde realizar la prueba.</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Normalmente los test de velocidad disponen de servidores ubicados a lo largo y ancho de todo mundo, por lo que se selecciona el servidor más cercano al usuario.</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Elegido el servidor correcto se procede a medir la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latencia</a:t>
            </a:r>
            <a:r>
              <a:rPr lang="es-ES" sz="1600" dirty="0">
                <a:latin typeface="Calibri" panose="020F0502020204030204" pitchFamily="34" charset="0"/>
                <a:ea typeface="Calibri" panose="020F0502020204030204" pitchFamily="34" charset="0"/>
                <a:cs typeface="Times New Roman" panose="02020603050405020304" pitchFamily="18" charset="0"/>
              </a:rPr>
              <a:t> (tiempo que tarda un paquete de datos en enviarse del dispositivo al servidor y viceversa). Para ello manda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pings </a:t>
            </a:r>
            <a:r>
              <a:rPr lang="es-ES" sz="1600" dirty="0">
                <a:latin typeface="Calibri" panose="020F0502020204030204" pitchFamily="34" charset="0"/>
                <a:ea typeface="Calibri" panose="020F0502020204030204" pitchFamily="34" charset="0"/>
                <a:cs typeface="Times New Roman" panose="02020603050405020304" pitchFamily="18" charset="0"/>
              </a:rPr>
              <a:t>al servidor desde el dispositivo para ver cuánto tarda en responder.</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Tras esto finalmente se procede a realizar la descarga de archivos y posteriormente la subida de vuelta al servidor. </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Nunca se puede obtener la misma velocidad de transmisión.</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764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omputer, computadora, tabla, pequeño&#10;&#10;Descripción generada automáticamente">
            <a:extLst>
              <a:ext uri="{FF2B5EF4-FFF2-40B4-BE49-F238E27FC236}">
                <a16:creationId xmlns:a16="http://schemas.microsoft.com/office/drawing/2014/main" id="{E2C07EF6-12FA-4CF0-9A47-A76FB22F1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4158" y="2060848"/>
            <a:ext cx="4182211" cy="3136658"/>
          </a:xfrm>
          <a:prstGeom prst="rect">
            <a:avLst/>
          </a:prstGeom>
        </p:spPr>
      </p:pic>
      <p:sp>
        <p:nvSpPr>
          <p:cNvPr id="3078" name="Text Box 6"/>
          <p:cNvSpPr txBox="1">
            <a:spLocks noChangeArrowheads="1"/>
          </p:cNvSpPr>
          <p:nvPr/>
        </p:nvSpPr>
        <p:spPr bwMode="auto">
          <a:xfrm>
            <a:off x="818911" y="478854"/>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
        <p:nvSpPr>
          <p:cNvPr id="5" name="Text Box 5">
            <a:extLst>
              <a:ext uri="{FF2B5EF4-FFF2-40B4-BE49-F238E27FC236}">
                <a16:creationId xmlns:a16="http://schemas.microsoft.com/office/drawing/2014/main" id="{C1718B89-3B0B-4193-9832-4821A226FF31}"/>
              </a:ext>
            </a:extLst>
          </p:cNvPr>
          <p:cNvSpPr txBox="1">
            <a:spLocks noChangeArrowheads="1"/>
          </p:cNvSpPr>
          <p:nvPr/>
        </p:nvSpPr>
        <p:spPr bwMode="auto">
          <a:xfrm>
            <a:off x="818997" y="1671041"/>
            <a:ext cx="4050249"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41300" indent="-228600">
              <a:lnSpc>
                <a:spcPct val="150000"/>
              </a:lnSpc>
              <a:buClr>
                <a:srgbClr val="454551"/>
              </a:buClr>
              <a:buFont typeface="Arial"/>
              <a:buChar char="•"/>
              <a:tabLst>
                <a:tab pos="241300" algn="l"/>
              </a:tabLst>
            </a:pPr>
            <a:r>
              <a:rPr lang="es-ES" sz="1800" spc="-20" dirty="0">
                <a:latin typeface="Calibri"/>
                <a:cs typeface="Calibri"/>
              </a:rPr>
              <a:t>Funcione</a:t>
            </a:r>
            <a:r>
              <a:rPr lang="es-ES" sz="1800" spc="-15" dirty="0">
                <a:latin typeface="Calibri"/>
                <a:cs typeface="Calibri"/>
              </a:rPr>
              <a:t>s</a:t>
            </a:r>
            <a:r>
              <a:rPr lang="es-ES" sz="1800" spc="35" dirty="0">
                <a:latin typeface="Calibri"/>
                <a:cs typeface="Calibri"/>
              </a:rPr>
              <a:t> </a:t>
            </a:r>
            <a:r>
              <a:rPr lang="es-ES" sz="1800" spc="-20" dirty="0">
                <a:latin typeface="Calibri"/>
                <a:cs typeface="Calibri"/>
              </a:rPr>
              <a:t>d</a:t>
            </a:r>
            <a:r>
              <a:rPr lang="es-ES" sz="1800" spc="-15" dirty="0">
                <a:latin typeface="Calibri"/>
                <a:cs typeface="Calibri"/>
              </a:rPr>
              <a:t>e</a:t>
            </a:r>
            <a:r>
              <a:rPr lang="es-ES" sz="1800" spc="5" dirty="0">
                <a:latin typeface="Calibri"/>
                <a:cs typeface="Calibri"/>
              </a:rPr>
              <a:t> </a:t>
            </a:r>
            <a:r>
              <a:rPr lang="es-ES" sz="1800" spc="-10" dirty="0">
                <a:latin typeface="Calibri"/>
                <a:cs typeface="Calibri"/>
              </a:rPr>
              <a:t>la</a:t>
            </a:r>
            <a:r>
              <a:rPr lang="es-ES" sz="1800" spc="-5" dirty="0">
                <a:latin typeface="Calibri"/>
                <a:cs typeface="Calibri"/>
              </a:rPr>
              <a:t> c</a:t>
            </a:r>
            <a:r>
              <a:rPr lang="es-ES" sz="1800" spc="-20" dirty="0">
                <a:latin typeface="Calibri"/>
                <a:cs typeface="Calibri"/>
              </a:rPr>
              <a:t>ap</a:t>
            </a:r>
            <a:r>
              <a:rPr lang="es-ES" sz="1800" spc="-15" dirty="0">
                <a:latin typeface="Calibri"/>
                <a:cs typeface="Calibri"/>
              </a:rPr>
              <a:t>a</a:t>
            </a:r>
            <a:r>
              <a:rPr lang="es-ES" sz="1800" spc="5" dirty="0">
                <a:latin typeface="Calibri"/>
                <a:cs typeface="Calibri"/>
              </a:rPr>
              <a:t> f</a:t>
            </a:r>
            <a:r>
              <a:rPr lang="es-ES" sz="1800" spc="-15" dirty="0">
                <a:latin typeface="Calibri"/>
                <a:cs typeface="Calibri"/>
              </a:rPr>
              <a:t>ís</a:t>
            </a:r>
            <a:r>
              <a:rPr lang="es-ES" sz="1800" spc="-20" dirty="0">
                <a:latin typeface="Calibri"/>
                <a:cs typeface="Calibri"/>
              </a:rPr>
              <a:t>i</a:t>
            </a:r>
            <a:r>
              <a:rPr lang="es-ES" sz="1800" spc="-35" dirty="0">
                <a:latin typeface="Calibri"/>
                <a:cs typeface="Calibri"/>
              </a:rPr>
              <a:t>c</a:t>
            </a:r>
            <a:r>
              <a:rPr lang="es-ES" sz="1800" spc="-15" dirty="0">
                <a:latin typeface="Calibri"/>
                <a:cs typeface="Calibri"/>
              </a:rPr>
              <a:t>a.</a:t>
            </a:r>
          </a:p>
          <a:p>
            <a:pPr marL="241300" indent="-228600">
              <a:lnSpc>
                <a:spcPct val="150000"/>
              </a:lnSpc>
              <a:buClr>
                <a:srgbClr val="454551"/>
              </a:buClr>
              <a:buFont typeface="Arial"/>
              <a:buChar char="•"/>
              <a:tabLst>
                <a:tab pos="241300" algn="l"/>
              </a:tabLst>
            </a:pPr>
            <a:r>
              <a:rPr lang="es-ES" sz="1800" spc="-15" dirty="0">
                <a:latin typeface="Calibri"/>
                <a:cs typeface="Calibri"/>
              </a:rPr>
              <a:t>Tipos de conexión.</a:t>
            </a:r>
            <a:endParaRPr lang="es-ES" sz="1800" dirty="0">
              <a:latin typeface="Calibri"/>
              <a:cs typeface="Calibri"/>
            </a:endParaRPr>
          </a:p>
          <a:p>
            <a:pPr marL="241300" indent="-228600">
              <a:lnSpc>
                <a:spcPct val="150000"/>
              </a:lnSpc>
              <a:buClr>
                <a:srgbClr val="454551"/>
              </a:buClr>
              <a:buFont typeface="Arial"/>
              <a:buChar char="•"/>
              <a:tabLst>
                <a:tab pos="241300" algn="l"/>
              </a:tabLst>
            </a:pPr>
            <a:r>
              <a:rPr lang="es-ES" sz="1800" spc="-20" dirty="0">
                <a:latin typeface="Calibri"/>
                <a:cs typeface="Calibri"/>
              </a:rPr>
              <a:t>Medios de comunicación.</a:t>
            </a:r>
          </a:p>
          <a:p>
            <a:pPr marL="241300" indent="-228600">
              <a:lnSpc>
                <a:spcPct val="150000"/>
              </a:lnSpc>
              <a:buClr>
                <a:srgbClr val="454551"/>
              </a:buClr>
              <a:buFont typeface="Arial"/>
              <a:buChar char="•"/>
              <a:tabLst>
                <a:tab pos="241300" algn="l"/>
              </a:tabLst>
            </a:pPr>
            <a:r>
              <a:rPr lang="es-ES" sz="1800" spc="-20" dirty="0">
                <a:latin typeface="Calibri"/>
                <a:cs typeface="Calibri"/>
              </a:rPr>
              <a:t>Tipos de señales.</a:t>
            </a:r>
          </a:p>
          <a:p>
            <a:pPr marL="241300" indent="-228600">
              <a:lnSpc>
                <a:spcPct val="150000"/>
              </a:lnSpc>
              <a:buClr>
                <a:srgbClr val="454551"/>
              </a:buClr>
              <a:buFont typeface="Arial"/>
              <a:buChar char="•"/>
              <a:tabLst>
                <a:tab pos="241300" algn="l"/>
              </a:tabLst>
            </a:pPr>
            <a:r>
              <a:rPr lang="es-ES" sz="1800" spc="-20" dirty="0">
                <a:latin typeface="Calibri"/>
                <a:cs typeface="Calibri"/>
              </a:rPr>
              <a:t>Test de velocidad.</a:t>
            </a:r>
            <a:endParaRPr lang="es-MX" sz="1800" dirty="0">
              <a:latin typeface="ZapfHumnst BT"/>
            </a:endParaRP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22 Grupo"/>
          <p:cNvGrpSpPr>
            <a:grpSpLocks/>
          </p:cNvGrpSpPr>
          <p:nvPr/>
        </p:nvGrpSpPr>
        <p:grpSpPr bwMode="auto">
          <a:xfrm>
            <a:off x="190500" y="1758950"/>
            <a:ext cx="1206500" cy="3714750"/>
            <a:chOff x="571472" y="1285860"/>
            <a:chExt cx="1206500" cy="3714750"/>
          </a:xfrm>
        </p:grpSpPr>
        <p:sp>
          <p:nvSpPr>
            <p:cNvPr id="9" name="6 Rectángulo redondeado"/>
            <p:cNvSpPr>
              <a:spLocks noChangeArrowheads="1"/>
            </p:cNvSpPr>
            <p:nvPr/>
          </p:nvSpPr>
          <p:spPr bwMode="auto">
            <a:xfrm>
              <a:off x="571472" y="1285860"/>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Aplicación</a:t>
              </a:r>
            </a:p>
          </p:txBody>
        </p:sp>
        <p:sp>
          <p:nvSpPr>
            <p:cNvPr id="10" name="7 Rectángulo redondeado"/>
            <p:cNvSpPr>
              <a:spLocks noChangeArrowheads="1"/>
            </p:cNvSpPr>
            <p:nvPr/>
          </p:nvSpPr>
          <p:spPr bwMode="auto">
            <a:xfrm>
              <a:off x="571472" y="18271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200" b="1">
                  <a:solidFill>
                    <a:schemeClr val="tx2">
                      <a:lumMod val="50000"/>
                      <a:lumOff val="50000"/>
                    </a:schemeClr>
                  </a:solidFill>
                  <a:latin typeface="Arial" pitchFamily="34" charset="0"/>
                  <a:cs typeface="Arial" pitchFamily="34" charset="0"/>
                </a:rPr>
                <a:t>Presentación</a:t>
              </a:r>
            </a:p>
          </p:txBody>
        </p:sp>
        <p:sp>
          <p:nvSpPr>
            <p:cNvPr id="11" name="8 Rectángulo redondeado"/>
            <p:cNvSpPr>
              <a:spLocks noChangeArrowheads="1"/>
            </p:cNvSpPr>
            <p:nvPr/>
          </p:nvSpPr>
          <p:spPr bwMode="auto">
            <a:xfrm>
              <a:off x="571472" y="2370123"/>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Sesión</a:t>
              </a:r>
            </a:p>
          </p:txBody>
        </p:sp>
        <p:sp>
          <p:nvSpPr>
            <p:cNvPr id="12" name="16 Rectángulo redondeado"/>
            <p:cNvSpPr>
              <a:spLocks noChangeArrowheads="1"/>
            </p:cNvSpPr>
            <p:nvPr/>
          </p:nvSpPr>
          <p:spPr bwMode="auto">
            <a:xfrm>
              <a:off x="571472" y="2911460"/>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Transporte</a:t>
              </a:r>
            </a:p>
          </p:txBody>
        </p:sp>
        <p:sp>
          <p:nvSpPr>
            <p:cNvPr id="13" name="17 Rectángulo redondeado"/>
            <p:cNvSpPr>
              <a:spLocks noChangeArrowheads="1"/>
            </p:cNvSpPr>
            <p:nvPr/>
          </p:nvSpPr>
          <p:spPr bwMode="auto">
            <a:xfrm>
              <a:off x="571472" y="34527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Red</a:t>
              </a:r>
            </a:p>
          </p:txBody>
        </p:sp>
        <p:sp>
          <p:nvSpPr>
            <p:cNvPr id="14" name="18 Rectángulo redondeado"/>
            <p:cNvSpPr>
              <a:spLocks noChangeArrowheads="1"/>
            </p:cNvSpPr>
            <p:nvPr/>
          </p:nvSpPr>
          <p:spPr bwMode="auto">
            <a:xfrm>
              <a:off x="571472" y="3994135"/>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Enlace de datos</a:t>
              </a:r>
            </a:p>
          </p:txBody>
        </p:sp>
        <p:sp>
          <p:nvSpPr>
            <p:cNvPr id="4116" name="26 Rectángulo redondeado"/>
            <p:cNvSpPr>
              <a:spLocks noChangeArrowheads="1"/>
            </p:cNvSpPr>
            <p:nvPr/>
          </p:nvSpPr>
          <p:spPr bwMode="auto">
            <a:xfrm>
              <a:off x="571472" y="4536266"/>
              <a:ext cx="1206500" cy="464344"/>
            </a:xfrm>
            <a:prstGeom prst="roundRect">
              <a:avLst>
                <a:gd name="adj" fmla="val 16667"/>
              </a:avLst>
            </a:prstGeom>
            <a:solidFill>
              <a:srgbClr val="0070C0"/>
            </a:solidFill>
            <a:ln w="9525" algn="ctr">
              <a:solidFill>
                <a:schemeClr val="tx1"/>
              </a:solidFill>
              <a:round/>
              <a:headEnd/>
              <a:tailEnd/>
            </a:ln>
          </p:spPr>
          <p:txBody>
            <a:bodyPr anchor="ctr"/>
            <a:lstStyle/>
            <a:p>
              <a:pPr algn="ctr" eaLnBrk="0" hangingPunct="0"/>
              <a:r>
                <a:rPr lang="es-MX" sz="1300" b="1">
                  <a:solidFill>
                    <a:schemeClr val="bg1"/>
                  </a:solidFill>
                  <a:latin typeface="Arial" pitchFamily="34" charset="0"/>
                  <a:cs typeface="Arial" pitchFamily="34" charset="0"/>
                </a:rPr>
                <a:t>Física</a:t>
              </a:r>
            </a:p>
          </p:txBody>
        </p:sp>
      </p:grpSp>
      <p:sp>
        <p:nvSpPr>
          <p:cNvPr id="20" name="Text Box 5"/>
          <p:cNvSpPr txBox="1">
            <a:spLocks noChangeArrowheads="1"/>
          </p:cNvSpPr>
          <p:nvPr/>
        </p:nvSpPr>
        <p:spPr bwMode="auto">
          <a:xfrm>
            <a:off x="1738103" y="2728379"/>
            <a:ext cx="3121929"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medio </a:t>
            </a:r>
            <a:r>
              <a:rPr lang="es-MX" sz="1800" dirty="0">
                <a:solidFill>
                  <a:schemeClr val="bg2">
                    <a:lumMod val="25000"/>
                  </a:schemeClr>
                </a:solidFill>
                <a:latin typeface="ZapfHumnst BT"/>
              </a:rPr>
              <a:t>a utilizar:</a:t>
            </a:r>
          </a:p>
        </p:txBody>
      </p:sp>
      <p:sp>
        <p:nvSpPr>
          <p:cNvPr id="21" name="Text Box 5"/>
          <p:cNvSpPr txBox="1">
            <a:spLocks noChangeArrowheads="1"/>
          </p:cNvSpPr>
          <p:nvPr/>
        </p:nvSpPr>
        <p:spPr bwMode="auto">
          <a:xfrm>
            <a:off x="1756994" y="3535595"/>
            <a:ext cx="25717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señal</a:t>
            </a:r>
            <a:r>
              <a:rPr lang="es-MX" sz="1800" dirty="0">
                <a:solidFill>
                  <a:schemeClr val="bg2">
                    <a:lumMod val="25000"/>
                  </a:schemeClr>
                </a:solidFill>
                <a:latin typeface="ZapfHumnst BT"/>
              </a:rPr>
              <a:t>:</a:t>
            </a:r>
          </a:p>
        </p:txBody>
      </p:sp>
      <p:sp>
        <p:nvSpPr>
          <p:cNvPr id="22" name="Text Box 5"/>
          <p:cNvSpPr txBox="1">
            <a:spLocks noChangeArrowheads="1"/>
          </p:cNvSpPr>
          <p:nvPr/>
        </p:nvSpPr>
        <p:spPr bwMode="auto">
          <a:xfrm>
            <a:off x="1739347" y="4349064"/>
            <a:ext cx="3768757"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conector </a:t>
            </a:r>
            <a:r>
              <a:rPr lang="es-MX" sz="1800" dirty="0">
                <a:solidFill>
                  <a:schemeClr val="bg2">
                    <a:lumMod val="25000"/>
                  </a:schemeClr>
                </a:solidFill>
                <a:latin typeface="ZapfHumnst BT"/>
              </a:rPr>
              <a:t>a utilizar:</a:t>
            </a:r>
            <a:endParaRPr lang="es-MX" sz="1600" dirty="0">
              <a:solidFill>
                <a:schemeClr val="bg2">
                  <a:lumMod val="25000"/>
                </a:schemeClr>
              </a:solidFill>
              <a:latin typeface="ZapfHumnst BT"/>
            </a:endParaRPr>
          </a:p>
        </p:txBody>
      </p:sp>
      <p:sp>
        <p:nvSpPr>
          <p:cNvPr id="25" name="Text Box 5"/>
          <p:cNvSpPr txBox="1">
            <a:spLocks noChangeArrowheads="1"/>
          </p:cNvSpPr>
          <p:nvPr/>
        </p:nvSpPr>
        <p:spPr bwMode="auto">
          <a:xfrm>
            <a:off x="1735673" y="5441966"/>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puertos</a:t>
            </a:r>
            <a:r>
              <a:rPr lang="es-MX" sz="1800"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8" name="Text Box 5"/>
          <p:cNvSpPr txBox="1">
            <a:spLocks noChangeArrowheads="1"/>
          </p:cNvSpPr>
          <p:nvPr/>
        </p:nvSpPr>
        <p:spPr bwMode="auto">
          <a:xfrm>
            <a:off x="4716016" y="2627049"/>
            <a:ext cx="3724726"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Guiado  (UTP, STP, Coaxial, Fibra óptica)</a:t>
            </a:r>
          </a:p>
          <a:p>
            <a:pPr algn="just">
              <a:lnSpc>
                <a:spcPts val="2600"/>
              </a:lnSpc>
            </a:pPr>
            <a:r>
              <a:rPr lang="es-MX" sz="1600" b="1" dirty="0">
                <a:solidFill>
                  <a:schemeClr val="accent6">
                    <a:lumMod val="75000"/>
                  </a:schemeClr>
                </a:solidFill>
                <a:latin typeface="ZapfHumnst BT"/>
              </a:rPr>
              <a:t>No guiado  (Ondas de radio, microondas)</a:t>
            </a:r>
          </a:p>
        </p:txBody>
      </p:sp>
      <p:sp>
        <p:nvSpPr>
          <p:cNvPr id="23" name="Text Box 5"/>
          <p:cNvSpPr txBox="1">
            <a:spLocks noChangeArrowheads="1"/>
          </p:cNvSpPr>
          <p:nvPr/>
        </p:nvSpPr>
        <p:spPr bwMode="auto">
          <a:xfrm>
            <a:off x="4211960" y="3491145"/>
            <a:ext cx="2571750"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Analógica</a:t>
            </a:r>
          </a:p>
          <a:p>
            <a:pPr algn="just">
              <a:lnSpc>
                <a:spcPts val="2600"/>
              </a:lnSpc>
            </a:pPr>
            <a:r>
              <a:rPr lang="es-MX" sz="1600" b="1" dirty="0">
                <a:solidFill>
                  <a:schemeClr val="accent6">
                    <a:lumMod val="75000"/>
                  </a:schemeClr>
                </a:solidFill>
                <a:latin typeface="ZapfHumnst BT"/>
              </a:rPr>
              <a:t>Digital</a:t>
            </a:r>
          </a:p>
        </p:txBody>
      </p:sp>
      <p:sp>
        <p:nvSpPr>
          <p:cNvPr id="24" name="Text Box 5"/>
          <p:cNvSpPr txBox="1">
            <a:spLocks noChangeArrowheads="1"/>
          </p:cNvSpPr>
          <p:nvPr/>
        </p:nvSpPr>
        <p:spPr bwMode="auto">
          <a:xfrm>
            <a:off x="5453211" y="4093824"/>
            <a:ext cx="2143125"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algn="just">
              <a:lnSpc>
                <a:spcPts val="2600"/>
              </a:lnSpc>
            </a:pPr>
            <a:r>
              <a:rPr lang="es-MX" sz="1600" b="1" dirty="0">
                <a:solidFill>
                  <a:schemeClr val="accent6">
                    <a:lumMod val="75000"/>
                  </a:schemeClr>
                </a:solidFill>
                <a:latin typeface="ZapfHumnst BT"/>
              </a:rPr>
              <a:t>RJ45 (Par trenzado)</a:t>
            </a:r>
          </a:p>
          <a:p>
            <a:pPr marL="257175" algn="just">
              <a:lnSpc>
                <a:spcPts val="2600"/>
              </a:lnSpc>
            </a:pPr>
            <a:r>
              <a:rPr lang="es-MX" sz="1600" b="1" dirty="0">
                <a:solidFill>
                  <a:schemeClr val="accent6">
                    <a:lumMod val="75000"/>
                  </a:schemeClr>
                </a:solidFill>
                <a:latin typeface="ZapfHumnst BT"/>
              </a:rPr>
              <a:t>BNC, F (Coaxial)</a:t>
            </a:r>
          </a:p>
          <a:p>
            <a:pPr marL="257175" algn="just">
              <a:lnSpc>
                <a:spcPts val="2600"/>
              </a:lnSpc>
            </a:pPr>
            <a:r>
              <a:rPr lang="es-MX" sz="1600" b="1" dirty="0">
                <a:solidFill>
                  <a:schemeClr val="accent6">
                    <a:lumMod val="75000"/>
                  </a:schemeClr>
                </a:solidFill>
                <a:latin typeface="ZapfHumnst BT"/>
              </a:rPr>
              <a:t>ST, SC, LC (Fibra óptica)</a:t>
            </a:r>
          </a:p>
        </p:txBody>
      </p:sp>
      <p:sp>
        <p:nvSpPr>
          <p:cNvPr id="26" name="Text Box 5"/>
          <p:cNvSpPr txBox="1">
            <a:spLocks noChangeArrowheads="1"/>
          </p:cNvSpPr>
          <p:nvPr/>
        </p:nvSpPr>
        <p:spPr bwMode="auto">
          <a:xfrm>
            <a:off x="4468190" y="5202284"/>
            <a:ext cx="1214438"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indent="-342900" algn="just">
              <a:lnSpc>
                <a:spcPts val="2600"/>
              </a:lnSpc>
            </a:pPr>
            <a:r>
              <a:rPr lang="es-MX" sz="1600" b="1" dirty="0">
                <a:solidFill>
                  <a:schemeClr val="accent6">
                    <a:lumMod val="75000"/>
                  </a:schemeClr>
                </a:solidFill>
                <a:latin typeface="ZapfHumnst BT"/>
              </a:rPr>
              <a:t>Ethernet</a:t>
            </a:r>
          </a:p>
          <a:p>
            <a:pPr marL="257175" indent="-342900" algn="just">
              <a:lnSpc>
                <a:spcPts val="2600"/>
              </a:lnSpc>
            </a:pPr>
            <a:r>
              <a:rPr lang="es-MX" sz="1600" b="1" dirty="0">
                <a:solidFill>
                  <a:schemeClr val="accent6">
                    <a:lumMod val="75000"/>
                  </a:schemeClr>
                </a:solidFill>
                <a:latin typeface="ZapfHumnst BT"/>
              </a:rPr>
              <a:t>Serial</a:t>
            </a:r>
          </a:p>
          <a:p>
            <a:pPr marL="257175" indent="-342900" algn="just">
              <a:lnSpc>
                <a:spcPts val="2600"/>
              </a:lnSpc>
            </a:pPr>
            <a:r>
              <a:rPr lang="es-MX" sz="1600" b="1" dirty="0">
                <a:solidFill>
                  <a:schemeClr val="accent6">
                    <a:lumMod val="75000"/>
                  </a:schemeClr>
                </a:solidFill>
                <a:latin typeface="ZapfHumnst BT"/>
              </a:rPr>
              <a:t>USB</a:t>
            </a:r>
          </a:p>
        </p:txBody>
      </p:sp>
      <p:sp>
        <p:nvSpPr>
          <p:cNvPr id="27" name="Rectangle 2"/>
          <p:cNvSpPr txBox="1">
            <a:spLocks noChangeArrowheads="1"/>
          </p:cNvSpPr>
          <p:nvPr/>
        </p:nvSpPr>
        <p:spPr>
          <a:xfrm>
            <a:off x="89756"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 física</a:t>
            </a:r>
          </a:p>
        </p:txBody>
      </p:sp>
      <p:sp>
        <p:nvSpPr>
          <p:cNvPr id="19" name="object 3">
            <a:extLst>
              <a:ext uri="{FF2B5EF4-FFF2-40B4-BE49-F238E27FC236}">
                <a16:creationId xmlns:a16="http://schemas.microsoft.com/office/drawing/2014/main" id="{EECE5403-0F55-4DF7-B651-CE99B1D63984}"/>
              </a:ext>
            </a:extLst>
          </p:cNvPr>
          <p:cNvSpPr txBox="1"/>
          <p:nvPr/>
        </p:nvSpPr>
        <p:spPr>
          <a:xfrm>
            <a:off x="1763688" y="939843"/>
            <a:ext cx="6840760" cy="644407"/>
          </a:xfrm>
          <a:prstGeom prst="rect">
            <a:avLst/>
          </a:prstGeom>
        </p:spPr>
        <p:txBody>
          <a:bodyPr vert="horz" wrap="square" lIns="0" tIns="0" rIns="0" bIns="0" rtlCol="0">
            <a:spAutoFit/>
          </a:bodyPr>
          <a:lstStyle/>
          <a:p>
            <a:pPr marL="9525" algn="ctr">
              <a:lnSpc>
                <a:spcPts val="2600"/>
              </a:lnSpc>
              <a:buClr>
                <a:srgbClr val="454551"/>
              </a:buClr>
              <a:tabLst>
                <a:tab pos="180975" algn="l"/>
              </a:tabLst>
            </a:pPr>
            <a:r>
              <a:rPr lang="es-ES" b="1" spc="-11" dirty="0">
                <a:solidFill>
                  <a:schemeClr val="accent5">
                    <a:lumMod val="75000"/>
                  </a:schemeClr>
                </a:solidFill>
                <a:latin typeface="ZapfHumnst BT"/>
                <a:cs typeface="Calibri"/>
              </a:rPr>
              <a:t>La capa física es responsable de p</a:t>
            </a:r>
            <a:r>
              <a:rPr lang="es-MX" b="1" spc="-45" dirty="0">
                <a:solidFill>
                  <a:schemeClr val="accent5">
                    <a:lumMod val="75000"/>
                  </a:schemeClr>
                </a:solidFill>
                <a:latin typeface="ZapfHumnst BT"/>
                <a:cs typeface="Calibri"/>
              </a:rPr>
              <a:t>r</a:t>
            </a:r>
            <a:r>
              <a:rPr lang="es-MX" b="1" spc="-11" dirty="0">
                <a:solidFill>
                  <a:schemeClr val="accent5">
                    <a:lumMod val="75000"/>
                  </a:schemeClr>
                </a:solidFill>
                <a:latin typeface="ZapfHumnst BT"/>
                <a:cs typeface="Calibri"/>
              </a:rPr>
              <a:t>epa</a:t>
            </a:r>
            <a:r>
              <a:rPr lang="es-MX" b="1" spc="-60" dirty="0">
                <a:solidFill>
                  <a:schemeClr val="accent5">
                    <a:lumMod val="75000"/>
                  </a:schemeClr>
                </a:solidFill>
                <a:latin typeface="ZapfHumnst BT"/>
                <a:cs typeface="Calibri"/>
              </a:rPr>
              <a:t>r</a:t>
            </a:r>
            <a:r>
              <a:rPr lang="es-MX" b="1" spc="-11" dirty="0">
                <a:solidFill>
                  <a:schemeClr val="accent5">
                    <a:lumMod val="75000"/>
                  </a:schemeClr>
                </a:solidFill>
                <a:latin typeface="ZapfHumnst BT"/>
                <a:cs typeface="Calibri"/>
              </a:rPr>
              <a:t>ar</a:t>
            </a:r>
            <a:r>
              <a:rPr b="1" spc="8" dirty="0">
                <a:solidFill>
                  <a:schemeClr val="accent5">
                    <a:lumMod val="75000"/>
                  </a:schemeClr>
                </a:solidFill>
                <a:latin typeface="ZapfHumnst BT"/>
                <a:cs typeface="Calibri"/>
              </a:rPr>
              <a:t> </a:t>
            </a:r>
            <a:r>
              <a:rPr b="1" dirty="0">
                <a:solidFill>
                  <a:schemeClr val="accent5">
                    <a:lumMod val="75000"/>
                  </a:schemeClr>
                </a:solidFill>
                <a:latin typeface="ZapfHumnst BT"/>
                <a:cs typeface="Calibri"/>
              </a:rPr>
              <a:t>los</a:t>
            </a:r>
            <a:r>
              <a:rPr b="1" spc="4" dirty="0">
                <a:solidFill>
                  <a:schemeClr val="accent5">
                    <a:lumMod val="75000"/>
                  </a:schemeClr>
                </a:solidFill>
                <a:latin typeface="ZapfHumnst BT"/>
                <a:cs typeface="Calibri"/>
              </a:rPr>
              <a:t> </a:t>
            </a:r>
            <a:r>
              <a:rPr lang="es-ES" b="1" spc="4" dirty="0">
                <a:solidFill>
                  <a:schemeClr val="accent5">
                    <a:lumMod val="75000"/>
                  </a:schemeClr>
                </a:solidFill>
                <a:latin typeface="ZapfHumnst BT"/>
                <a:cs typeface="Calibri"/>
              </a:rPr>
              <a:t>f</a:t>
            </a:r>
            <a:r>
              <a:rPr lang="es-MX" b="1" spc="-45" dirty="0">
                <a:solidFill>
                  <a:schemeClr val="accent5">
                    <a:lumMod val="75000"/>
                  </a:schemeClr>
                </a:solidFill>
                <a:latin typeface="ZapfHumnst BT"/>
                <a:cs typeface="Calibri"/>
              </a:rPr>
              <a:t>r</a:t>
            </a:r>
            <a:r>
              <a:rPr lang="es-MX" b="1" spc="-15" dirty="0">
                <a:solidFill>
                  <a:schemeClr val="accent5">
                    <a:lumMod val="75000"/>
                  </a:schemeClr>
                </a:solidFill>
                <a:latin typeface="ZapfHumnst BT"/>
                <a:cs typeface="Calibri"/>
              </a:rPr>
              <a:t>ames</a:t>
            </a:r>
            <a:r>
              <a:rPr b="1" spc="8"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pa</a:t>
            </a:r>
            <a:r>
              <a:rPr b="1" spc="-56" dirty="0">
                <a:solidFill>
                  <a:schemeClr val="accent5">
                    <a:lumMod val="75000"/>
                  </a:schemeClr>
                </a:solidFill>
                <a:latin typeface="ZapfHumnst BT"/>
                <a:cs typeface="Calibri"/>
              </a:rPr>
              <a:t>r</a:t>
            </a:r>
            <a:r>
              <a:rPr b="1" spc="-11" dirty="0">
                <a:solidFill>
                  <a:schemeClr val="accent5">
                    <a:lumMod val="75000"/>
                  </a:schemeClr>
                </a:solidFill>
                <a:latin typeface="ZapfHumnst BT"/>
                <a:cs typeface="Calibri"/>
              </a:rPr>
              <a:t>a</a:t>
            </a:r>
            <a:r>
              <a:rPr b="1" spc="11"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se</a:t>
            </a:r>
            <a:r>
              <a:rPr b="1" spc="-8" dirty="0">
                <a:solidFill>
                  <a:schemeClr val="accent5">
                    <a:lumMod val="75000"/>
                  </a:schemeClr>
                </a:solidFill>
                <a:latin typeface="ZapfHumnst BT"/>
                <a:cs typeface="Calibri"/>
              </a:rPr>
              <a:t>r t</a:t>
            </a:r>
            <a:r>
              <a:rPr b="1" spc="-56" dirty="0">
                <a:solidFill>
                  <a:schemeClr val="accent5">
                    <a:lumMod val="75000"/>
                  </a:schemeClr>
                </a:solidFill>
                <a:latin typeface="ZapfHumnst BT"/>
                <a:cs typeface="Calibri"/>
              </a:rPr>
              <a:t>r</a:t>
            </a:r>
            <a:r>
              <a:rPr b="1" spc="-15" dirty="0">
                <a:solidFill>
                  <a:schemeClr val="accent5">
                    <a:lumMod val="75000"/>
                  </a:schemeClr>
                </a:solidFill>
                <a:latin typeface="ZapfHumnst BT"/>
                <a:cs typeface="Calibri"/>
              </a:rPr>
              <a:t>asmi</a:t>
            </a:r>
            <a:r>
              <a:rPr b="1" dirty="0">
                <a:solidFill>
                  <a:schemeClr val="accent5">
                    <a:lumMod val="75000"/>
                  </a:schemeClr>
                </a:solidFill>
                <a:latin typeface="ZapfHumnst BT"/>
                <a:cs typeface="Calibri"/>
              </a:rPr>
              <a:t>t</a:t>
            </a:r>
            <a:r>
              <a:rPr b="1" spc="-8" dirty="0">
                <a:solidFill>
                  <a:schemeClr val="accent5">
                    <a:lumMod val="75000"/>
                  </a:schemeClr>
                </a:solidFill>
                <a:latin typeface="ZapfHumnst BT"/>
                <a:cs typeface="Calibri"/>
              </a:rPr>
              <a:t>i</a:t>
            </a:r>
            <a:r>
              <a:rPr b="1" spc="-4" dirty="0">
                <a:solidFill>
                  <a:schemeClr val="accent5">
                    <a:lumMod val="75000"/>
                  </a:schemeClr>
                </a:solidFill>
                <a:latin typeface="ZapfHumnst BT"/>
                <a:cs typeface="Calibri"/>
              </a:rPr>
              <a:t>do</a:t>
            </a:r>
            <a:r>
              <a:rPr b="1" dirty="0">
                <a:solidFill>
                  <a:schemeClr val="accent5">
                    <a:lumMod val="75000"/>
                  </a:schemeClr>
                </a:solidFill>
                <a:latin typeface="ZapfHumnst BT"/>
                <a:cs typeface="Calibri"/>
              </a:rPr>
              <a:t>s</a:t>
            </a:r>
            <a:r>
              <a:rPr b="1" spc="30" dirty="0">
                <a:solidFill>
                  <a:schemeClr val="accent5">
                    <a:lumMod val="75000"/>
                  </a:schemeClr>
                </a:solidFill>
                <a:latin typeface="ZapfHumnst BT"/>
                <a:cs typeface="Calibri"/>
              </a:rPr>
              <a:t> </a:t>
            </a:r>
            <a:r>
              <a:rPr b="1" spc="-11" dirty="0">
                <a:solidFill>
                  <a:schemeClr val="accent5">
                    <a:lumMod val="75000"/>
                  </a:schemeClr>
                </a:solidFill>
                <a:latin typeface="ZapfHumnst BT"/>
                <a:cs typeface="Calibri"/>
              </a:rPr>
              <a:t>a</a:t>
            </a:r>
            <a:r>
              <a:rPr b="1" spc="-4" dirty="0">
                <a:solidFill>
                  <a:schemeClr val="accent5">
                    <a:lumMod val="75000"/>
                  </a:schemeClr>
                </a:solidFill>
                <a:latin typeface="ZapfHumnst BT"/>
                <a:cs typeface="Calibri"/>
              </a:rPr>
              <a:t> </a:t>
            </a:r>
            <a:r>
              <a:rPr b="1" spc="-8" dirty="0">
                <a:solidFill>
                  <a:schemeClr val="accent5">
                    <a:lumMod val="75000"/>
                  </a:schemeClr>
                </a:solidFill>
                <a:latin typeface="ZapfHumnst BT"/>
                <a:cs typeface="Calibri"/>
              </a:rPr>
              <a:t>t</a:t>
            </a:r>
            <a:r>
              <a:rPr b="1" spc="-60" dirty="0">
                <a:solidFill>
                  <a:schemeClr val="accent5">
                    <a:lumMod val="75000"/>
                  </a:schemeClr>
                </a:solidFill>
                <a:latin typeface="ZapfHumnst BT"/>
                <a:cs typeface="Calibri"/>
              </a:rPr>
              <a:t>r</a:t>
            </a:r>
            <a:r>
              <a:rPr b="1" spc="-45" dirty="0">
                <a:solidFill>
                  <a:schemeClr val="accent5">
                    <a:lumMod val="75000"/>
                  </a:schemeClr>
                </a:solidFill>
                <a:latin typeface="ZapfHumnst BT"/>
                <a:cs typeface="Calibri"/>
              </a:rPr>
              <a:t>a</a:t>
            </a:r>
            <a:r>
              <a:rPr b="1" spc="-34" dirty="0">
                <a:solidFill>
                  <a:schemeClr val="accent5">
                    <a:lumMod val="75000"/>
                  </a:schemeClr>
                </a:solidFill>
                <a:latin typeface="ZapfHumnst BT"/>
                <a:cs typeface="Calibri"/>
              </a:rPr>
              <a:t>v</a:t>
            </a:r>
            <a:r>
              <a:rPr b="1" spc="-11" dirty="0">
                <a:solidFill>
                  <a:schemeClr val="accent5">
                    <a:lumMod val="75000"/>
                  </a:schemeClr>
                </a:solidFill>
                <a:latin typeface="ZapfHumnst BT"/>
                <a:cs typeface="Calibri"/>
              </a:rPr>
              <a:t>és</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d</a:t>
            </a:r>
            <a:r>
              <a:rPr b="1" spc="-11" dirty="0">
                <a:solidFill>
                  <a:schemeClr val="accent5">
                    <a:lumMod val="75000"/>
                  </a:schemeClr>
                </a:solidFill>
                <a:latin typeface="ZapfHumnst BT"/>
                <a:cs typeface="Calibri"/>
              </a:rPr>
              <a:t>e</a:t>
            </a:r>
            <a:r>
              <a:rPr b="1" dirty="0">
                <a:solidFill>
                  <a:schemeClr val="accent5">
                    <a:lumMod val="75000"/>
                  </a:schemeClr>
                </a:solidFill>
                <a:latin typeface="ZapfHumnst BT"/>
                <a:cs typeface="Calibri"/>
              </a:rPr>
              <a:t> </a:t>
            </a:r>
            <a:r>
              <a:rPr b="1" spc="-4" dirty="0">
                <a:solidFill>
                  <a:schemeClr val="accent5">
                    <a:lumMod val="75000"/>
                  </a:schemeClr>
                </a:solidFill>
                <a:latin typeface="ZapfHumnst BT"/>
                <a:cs typeface="Calibri"/>
              </a:rPr>
              <a:t>u</a:t>
            </a:r>
            <a:r>
              <a:rPr b="1" dirty="0">
                <a:solidFill>
                  <a:schemeClr val="accent5">
                    <a:lumMod val="75000"/>
                  </a:schemeClr>
                </a:solidFill>
                <a:latin typeface="ZapfHumnst BT"/>
                <a:cs typeface="Calibri"/>
              </a:rPr>
              <a:t>n</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me</a:t>
            </a:r>
            <a:r>
              <a:rPr b="1" spc="-23" dirty="0">
                <a:solidFill>
                  <a:schemeClr val="accent5">
                    <a:lumMod val="75000"/>
                  </a:schemeClr>
                </a:solidFill>
                <a:latin typeface="ZapfHumnst BT"/>
                <a:cs typeface="Calibri"/>
              </a:rPr>
              <a:t>d</a:t>
            </a:r>
            <a:r>
              <a:rPr b="1" dirty="0">
                <a:solidFill>
                  <a:schemeClr val="accent5">
                    <a:lumMod val="75000"/>
                  </a:schemeClr>
                </a:solidFill>
                <a:latin typeface="ZapfHumnst BT"/>
                <a:cs typeface="Calibri"/>
              </a:rPr>
              <a:t>io</a:t>
            </a:r>
            <a:r>
              <a:rPr b="1" spc="11" dirty="0">
                <a:solidFill>
                  <a:schemeClr val="accent5">
                    <a:lumMod val="75000"/>
                  </a:schemeClr>
                </a:solidFill>
                <a:latin typeface="ZapfHumnst BT"/>
                <a:cs typeface="Calibri"/>
              </a:rPr>
              <a:t> </a:t>
            </a:r>
            <a:r>
              <a:rPr lang="es-MX" b="1" spc="-4" dirty="0">
                <a:solidFill>
                  <a:schemeClr val="accent5">
                    <a:lumMod val="75000"/>
                  </a:schemeClr>
                </a:solidFill>
                <a:latin typeface="ZapfHumnst BT"/>
                <a:cs typeface="Calibri"/>
              </a:rPr>
              <a:t>f</a:t>
            </a:r>
            <a:r>
              <a:rPr lang="es-MX" b="1" spc="-8" dirty="0">
                <a:solidFill>
                  <a:schemeClr val="accent5">
                    <a:lumMod val="75000"/>
                  </a:schemeClr>
                </a:solidFill>
                <a:latin typeface="ZapfHumnst BT"/>
                <a:cs typeface="Calibri"/>
              </a:rPr>
              <a:t>í</a:t>
            </a:r>
            <a:r>
              <a:rPr lang="es-MX" b="1" spc="-4" dirty="0">
                <a:solidFill>
                  <a:schemeClr val="accent5">
                    <a:lumMod val="75000"/>
                  </a:schemeClr>
                </a:solidFill>
                <a:latin typeface="ZapfHumnst BT"/>
                <a:cs typeface="Calibri"/>
              </a:rPr>
              <a:t>s</a:t>
            </a:r>
            <a:r>
              <a:rPr lang="es-MX" b="1" spc="-8" dirty="0">
                <a:solidFill>
                  <a:schemeClr val="accent5">
                    <a:lumMod val="75000"/>
                  </a:schemeClr>
                </a:solidFill>
                <a:latin typeface="ZapfHumnst BT"/>
                <a:cs typeface="Calibri"/>
              </a:rPr>
              <a:t>i</a:t>
            </a:r>
            <a:r>
              <a:rPr lang="es-MX" b="1" spc="-26" dirty="0">
                <a:solidFill>
                  <a:schemeClr val="accent5">
                    <a:lumMod val="75000"/>
                  </a:schemeClr>
                </a:solidFill>
                <a:latin typeface="ZapfHumnst BT"/>
                <a:cs typeface="Calibri"/>
              </a:rPr>
              <a:t>c</a:t>
            </a:r>
            <a:r>
              <a:rPr lang="es-MX" b="1" spc="-4" dirty="0">
                <a:solidFill>
                  <a:schemeClr val="accent5">
                    <a:lumMod val="75000"/>
                  </a:schemeClr>
                </a:solidFill>
                <a:latin typeface="ZapfHumnst BT"/>
                <a:cs typeface="Calibri"/>
              </a:rPr>
              <a:t>o</a:t>
            </a:r>
            <a:r>
              <a:rPr lang="es-ES" b="1" spc="-4" dirty="0">
                <a:solidFill>
                  <a:schemeClr val="accent5">
                    <a:lumMod val="75000"/>
                  </a:schemeClr>
                </a:solidFill>
                <a:latin typeface="ZapfHumnst BT"/>
                <a:cs typeface="Calibri"/>
              </a:rPr>
              <a:t>.</a:t>
            </a:r>
            <a:endParaRPr dirty="0">
              <a:solidFill>
                <a:schemeClr val="accent5">
                  <a:lumMod val="75000"/>
                </a:schemeClr>
              </a:solidFill>
              <a:latin typeface="ZapfHumnst BT"/>
              <a:cs typeface="Calibri"/>
            </a:endParaRPr>
          </a:p>
        </p:txBody>
      </p:sp>
      <p:sp>
        <p:nvSpPr>
          <p:cNvPr id="28" name="Text Box 5">
            <a:extLst>
              <a:ext uri="{FF2B5EF4-FFF2-40B4-BE49-F238E27FC236}">
                <a16:creationId xmlns:a16="http://schemas.microsoft.com/office/drawing/2014/main" id="{01155DE3-EFBB-4428-948A-7C14D7BEA50C}"/>
              </a:ext>
            </a:extLst>
          </p:cNvPr>
          <p:cNvSpPr txBox="1">
            <a:spLocks noChangeArrowheads="1"/>
          </p:cNvSpPr>
          <p:nvPr/>
        </p:nvSpPr>
        <p:spPr bwMode="auto">
          <a:xfrm>
            <a:off x="1735673" y="1812612"/>
            <a:ext cx="65722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tipo de conexión </a:t>
            </a:r>
            <a:r>
              <a:rPr lang="es-MX" sz="1800" dirty="0">
                <a:solidFill>
                  <a:schemeClr val="bg2">
                    <a:lumMod val="25000"/>
                  </a:schemeClr>
                </a:solidFill>
                <a:latin typeface="ZapfHumnst BT"/>
              </a:rPr>
              <a:t>a utilizar:</a:t>
            </a:r>
          </a:p>
        </p:txBody>
      </p:sp>
      <p:sp>
        <p:nvSpPr>
          <p:cNvPr id="29" name="Text Box 5">
            <a:extLst>
              <a:ext uri="{FF2B5EF4-FFF2-40B4-BE49-F238E27FC236}">
                <a16:creationId xmlns:a16="http://schemas.microsoft.com/office/drawing/2014/main" id="{15DF2A81-B777-4C43-A0AB-53B43A3A4A77}"/>
              </a:ext>
            </a:extLst>
          </p:cNvPr>
          <p:cNvSpPr txBox="1">
            <a:spLocks noChangeArrowheads="1"/>
          </p:cNvSpPr>
          <p:nvPr/>
        </p:nvSpPr>
        <p:spPr bwMode="auto">
          <a:xfrm>
            <a:off x="5721775" y="1784067"/>
            <a:ext cx="5214938"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Conexión física</a:t>
            </a:r>
          </a:p>
          <a:p>
            <a:pPr algn="just">
              <a:lnSpc>
                <a:spcPts val="2600"/>
              </a:lnSpc>
            </a:pPr>
            <a:r>
              <a:rPr lang="es-MX" sz="1600" b="1" dirty="0">
                <a:solidFill>
                  <a:schemeClr val="accent6">
                    <a:lumMod val="75000"/>
                  </a:schemeClr>
                </a:solidFill>
                <a:latin typeface="ZapfHumnst BT"/>
              </a:rPr>
              <a:t>Conexión inalámbrica</a:t>
            </a:r>
          </a:p>
        </p:txBody>
      </p:sp>
    </p:spTree>
    <p:extLst>
      <p:ext uri="{BB962C8B-B14F-4D97-AF65-F5344CB8AC3E}">
        <p14:creationId xmlns:p14="http://schemas.microsoft.com/office/powerpoint/2010/main" val="74823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anim calcmode="lin" valueType="num">
                                      <p:cBhvr>
                                        <p:cTn id="9"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1000" fill="hold"/>
                                        <p:tgtEl>
                                          <p:spTgt spid="29"/>
                                        </p:tgtEl>
                                        <p:attrNameLst>
                                          <p:attrName>ppt_w</p:attrName>
                                        </p:attrNameLst>
                                      </p:cBhvr>
                                      <p:tavLst>
                                        <p:tav tm="0">
                                          <p:val>
                                            <p:fltVal val="0"/>
                                          </p:val>
                                        </p:tav>
                                        <p:tav tm="100000">
                                          <p:val>
                                            <p:strVal val="#ppt_w"/>
                                          </p:val>
                                        </p:tav>
                                      </p:tavLst>
                                    </p:anim>
                                    <p:anim calcmode="lin" valueType="num">
                                      <p:cBhvr>
                                        <p:cTn id="16" dur="1000" fill="hold"/>
                                        <p:tgtEl>
                                          <p:spTgt spid="29"/>
                                        </p:tgtEl>
                                        <p:attrNameLst>
                                          <p:attrName>ppt_h</p:attrName>
                                        </p:attrNameLst>
                                      </p:cBhvr>
                                      <p:tavLst>
                                        <p:tav tm="0">
                                          <p:val>
                                            <p:fltVal val="0"/>
                                          </p:val>
                                        </p:tav>
                                        <p:tav tm="100000">
                                          <p:val>
                                            <p:strVal val="#ppt_h"/>
                                          </p:val>
                                        </p:tav>
                                      </p:tavLst>
                                    </p:anim>
                                    <p:anim calcmode="lin" valueType="num">
                                      <p:cBhvr>
                                        <p:cTn id="1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1000" fill="hold"/>
                                        <p:tgtEl>
                                          <p:spTgt spid="23"/>
                                        </p:tgtEl>
                                        <p:attrNameLst>
                                          <p:attrName>ppt_w</p:attrName>
                                        </p:attrNameLst>
                                      </p:cBhvr>
                                      <p:tavLst>
                                        <p:tav tm="0">
                                          <p:val>
                                            <p:fltVal val="0"/>
                                          </p:val>
                                        </p:tav>
                                        <p:tav tm="100000">
                                          <p:val>
                                            <p:strVal val="#ppt_w"/>
                                          </p:val>
                                        </p:tav>
                                      </p:tavLst>
                                    </p:anim>
                                    <p:anim calcmode="lin" valueType="num">
                                      <p:cBhvr>
                                        <p:cTn id="48" dur="1000" fill="hold"/>
                                        <p:tgtEl>
                                          <p:spTgt spid="23"/>
                                        </p:tgtEl>
                                        <p:attrNameLst>
                                          <p:attrName>ppt_h</p:attrName>
                                        </p:attrNameLst>
                                      </p:cBhvr>
                                      <p:tavLst>
                                        <p:tav tm="0">
                                          <p:val>
                                            <p:fltVal val="0"/>
                                          </p:val>
                                        </p:tav>
                                        <p:tav tm="100000">
                                          <p:val>
                                            <p:strVal val="#ppt_h"/>
                                          </p:val>
                                        </p:tav>
                                      </p:tavLst>
                                    </p:anim>
                                    <p:anim calcmode="lin" valueType="num">
                                      <p:cBhvr>
                                        <p:cTn id="4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1000" fill="hold"/>
                                        <p:tgtEl>
                                          <p:spTgt spid="22"/>
                                        </p:tgtEl>
                                        <p:attrNameLst>
                                          <p:attrName>ppt_w</p:attrName>
                                        </p:attrNameLst>
                                      </p:cBhvr>
                                      <p:tavLst>
                                        <p:tav tm="0">
                                          <p:val>
                                            <p:fltVal val="0"/>
                                          </p:val>
                                        </p:tav>
                                        <p:tav tm="100000">
                                          <p:val>
                                            <p:strVal val="#ppt_w"/>
                                          </p:val>
                                        </p:tav>
                                      </p:tavLst>
                                    </p:anim>
                                    <p:anim calcmode="lin" valueType="num">
                                      <p:cBhvr>
                                        <p:cTn id="56" dur="1000" fill="hold"/>
                                        <p:tgtEl>
                                          <p:spTgt spid="22"/>
                                        </p:tgtEl>
                                        <p:attrNameLst>
                                          <p:attrName>ppt_h</p:attrName>
                                        </p:attrNameLst>
                                      </p:cBhvr>
                                      <p:tavLst>
                                        <p:tav tm="0">
                                          <p:val>
                                            <p:fltVal val="0"/>
                                          </p:val>
                                        </p:tav>
                                        <p:tav tm="100000">
                                          <p:val>
                                            <p:strVal val="#ppt_h"/>
                                          </p:val>
                                        </p:tav>
                                      </p:tavLst>
                                    </p:anim>
                                    <p:anim calcmode="lin" valueType="num">
                                      <p:cBhvr>
                                        <p:cTn id="57"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1000" fill="hold"/>
                                        <p:tgtEl>
                                          <p:spTgt spid="24"/>
                                        </p:tgtEl>
                                        <p:attrNameLst>
                                          <p:attrName>ppt_w</p:attrName>
                                        </p:attrNameLst>
                                      </p:cBhvr>
                                      <p:tavLst>
                                        <p:tav tm="0">
                                          <p:val>
                                            <p:fltVal val="0"/>
                                          </p:val>
                                        </p:tav>
                                        <p:tav tm="100000">
                                          <p:val>
                                            <p:strVal val="#ppt_w"/>
                                          </p:val>
                                        </p:tav>
                                      </p:tavLst>
                                    </p:anim>
                                    <p:anim calcmode="lin" valueType="num">
                                      <p:cBhvr>
                                        <p:cTn id="64" dur="1000" fill="hold"/>
                                        <p:tgtEl>
                                          <p:spTgt spid="24"/>
                                        </p:tgtEl>
                                        <p:attrNameLst>
                                          <p:attrName>ppt_h</p:attrName>
                                        </p:attrNameLst>
                                      </p:cBhvr>
                                      <p:tavLst>
                                        <p:tav tm="0">
                                          <p:val>
                                            <p:fltVal val="0"/>
                                          </p:val>
                                        </p:tav>
                                        <p:tav tm="100000">
                                          <p:val>
                                            <p:strVal val="#ppt_h"/>
                                          </p:val>
                                        </p:tav>
                                      </p:tavLst>
                                    </p:anim>
                                    <p:anim calcmode="lin" valueType="num">
                                      <p:cBhvr>
                                        <p:cTn id="65"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p:cTn id="71" dur="1000" fill="hold"/>
                                        <p:tgtEl>
                                          <p:spTgt spid="25"/>
                                        </p:tgtEl>
                                        <p:attrNameLst>
                                          <p:attrName>ppt_w</p:attrName>
                                        </p:attrNameLst>
                                      </p:cBhvr>
                                      <p:tavLst>
                                        <p:tav tm="0">
                                          <p:val>
                                            <p:fltVal val="0"/>
                                          </p:val>
                                        </p:tav>
                                        <p:tav tm="100000">
                                          <p:val>
                                            <p:strVal val="#ppt_w"/>
                                          </p:val>
                                        </p:tav>
                                      </p:tavLst>
                                    </p:anim>
                                    <p:anim calcmode="lin" valueType="num">
                                      <p:cBhvr>
                                        <p:cTn id="72" dur="1000" fill="hold"/>
                                        <p:tgtEl>
                                          <p:spTgt spid="25"/>
                                        </p:tgtEl>
                                        <p:attrNameLst>
                                          <p:attrName>ppt_h</p:attrName>
                                        </p:attrNameLst>
                                      </p:cBhvr>
                                      <p:tavLst>
                                        <p:tav tm="0">
                                          <p:val>
                                            <p:fltVal val="0"/>
                                          </p:val>
                                        </p:tav>
                                        <p:tav tm="100000">
                                          <p:val>
                                            <p:strVal val="#ppt_h"/>
                                          </p:val>
                                        </p:tav>
                                      </p:tavLst>
                                    </p:anim>
                                    <p:anim calcmode="lin" valueType="num">
                                      <p:cBhvr>
                                        <p:cTn id="7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p:cTn id="79" dur="1000" fill="hold"/>
                                        <p:tgtEl>
                                          <p:spTgt spid="26"/>
                                        </p:tgtEl>
                                        <p:attrNameLst>
                                          <p:attrName>ppt_w</p:attrName>
                                        </p:attrNameLst>
                                      </p:cBhvr>
                                      <p:tavLst>
                                        <p:tav tm="0">
                                          <p:val>
                                            <p:fltVal val="0"/>
                                          </p:val>
                                        </p:tav>
                                        <p:tav tm="100000">
                                          <p:val>
                                            <p:strVal val="#ppt_w"/>
                                          </p:val>
                                        </p:tav>
                                      </p:tavLst>
                                    </p:anim>
                                    <p:anim calcmode="lin" valueType="num">
                                      <p:cBhvr>
                                        <p:cTn id="80" dur="1000" fill="hold"/>
                                        <p:tgtEl>
                                          <p:spTgt spid="26"/>
                                        </p:tgtEl>
                                        <p:attrNameLst>
                                          <p:attrName>ppt_h</p:attrName>
                                        </p:attrNameLst>
                                      </p:cBhvr>
                                      <p:tavLst>
                                        <p:tav tm="0">
                                          <p:val>
                                            <p:fltVal val="0"/>
                                          </p:val>
                                        </p:tav>
                                        <p:tav tm="100000">
                                          <p:val>
                                            <p:strVal val="#ppt_h"/>
                                          </p:val>
                                        </p:tav>
                                      </p:tavLst>
                                    </p:anim>
                                    <p:anim calcmode="lin" valueType="num">
                                      <p:cBhvr>
                                        <p:cTn id="81"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P spid="25" grpId="0" autoUpdateAnimBg="0"/>
      <p:bldP spid="18" grpId="0" autoUpdateAnimBg="0"/>
      <p:bldP spid="23" grpId="0" autoUpdateAnimBg="0"/>
      <p:bldP spid="24" grpId="0" autoUpdateAnimBg="0"/>
      <p:bldP spid="26" grpId="0" autoUpdateAnimBg="0"/>
      <p:bldP spid="28" grpId="0" autoUpdateAnimBg="0"/>
      <p:bldP spid="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472713"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tipo de conexión</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449233" y="1591037"/>
            <a:ext cx="772833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spcBef>
                <a:spcPct val="20000"/>
              </a:spcBef>
              <a:buClr>
                <a:schemeClr val="accent1"/>
              </a:buClr>
              <a:buSzPct val="65000"/>
              <a:defRPr/>
            </a:pPr>
            <a:r>
              <a:rPr lang="es-ES" sz="1800" dirty="0">
                <a:solidFill>
                  <a:schemeClr val="bg2">
                    <a:lumMod val="25000"/>
                  </a:schemeClr>
                </a:solidFill>
                <a:latin typeface="ZapfHumnst BT"/>
              </a:rPr>
              <a:t>Antes de que se produzcan las comunicaciones de red, se debe establecer una </a:t>
            </a:r>
            <a:r>
              <a:rPr lang="es-ES" sz="1800" b="1" dirty="0">
                <a:solidFill>
                  <a:schemeClr val="bg2">
                    <a:lumMod val="25000"/>
                  </a:schemeClr>
                </a:solidFill>
                <a:latin typeface="ZapfHumnst BT"/>
              </a:rPr>
              <a:t>conexión a una red local</a:t>
            </a:r>
            <a:r>
              <a:rPr lang="es-ES" sz="1800"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
        <p:nvSpPr>
          <p:cNvPr id="16" name="15 CuadroTexto"/>
          <p:cNvSpPr txBox="1"/>
          <p:nvPr/>
        </p:nvSpPr>
        <p:spPr>
          <a:xfrm>
            <a:off x="787805" y="3122063"/>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Conexión por cable</a:t>
            </a:r>
            <a:endParaRPr lang="es-MX" dirty="0">
              <a:solidFill>
                <a:schemeClr val="bg2">
                  <a:lumMod val="25000"/>
                </a:schemeClr>
              </a:solidFill>
            </a:endParaRPr>
          </a:p>
        </p:txBody>
      </p:sp>
      <p:sp>
        <p:nvSpPr>
          <p:cNvPr id="17" name="Text Box 5"/>
          <p:cNvSpPr txBox="1">
            <a:spLocks noChangeArrowheads="1"/>
          </p:cNvSpPr>
          <p:nvPr/>
        </p:nvSpPr>
        <p:spPr bwMode="auto">
          <a:xfrm>
            <a:off x="307428" y="3568859"/>
            <a:ext cx="252028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inalámbrica</a:t>
            </a:r>
          </a:p>
        </p:txBody>
      </p:sp>
      <p:sp>
        <p:nvSpPr>
          <p:cNvPr id="18" name="17 CuadroTexto"/>
          <p:cNvSpPr txBox="1"/>
          <p:nvPr/>
        </p:nvSpPr>
        <p:spPr>
          <a:xfrm>
            <a:off x="736053" y="4077072"/>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307429" y="2665528"/>
            <a:ext cx="1960315"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física</a:t>
            </a:r>
          </a:p>
        </p:txBody>
      </p:sp>
      <p:pic>
        <p:nvPicPr>
          <p:cNvPr id="12" name="Picture 3">
            <a:extLst>
              <a:ext uri="{FF2B5EF4-FFF2-40B4-BE49-F238E27FC236}">
                <a16:creationId xmlns:a16="http://schemas.microsoft.com/office/drawing/2014/main" id="{FA451159-B1FB-4308-8AA8-333CDBF170E9}"/>
              </a:ext>
            </a:extLst>
          </p:cNvPr>
          <p:cNvPicPr>
            <a:picLocks noChangeAspect="1"/>
          </p:cNvPicPr>
          <p:nvPr/>
        </p:nvPicPr>
        <p:blipFill>
          <a:blip r:embed="rId2"/>
          <a:stretch>
            <a:fillRect/>
          </a:stretch>
        </p:blipFill>
        <p:spPr>
          <a:xfrm>
            <a:off x="3347864" y="2609848"/>
            <a:ext cx="5286354" cy="3280465"/>
          </a:xfrm>
          <a:prstGeom prst="rect">
            <a:avLst/>
          </a:prstGeom>
        </p:spPr>
      </p:pic>
    </p:spTree>
    <p:extLst>
      <p:ext uri="{BB962C8B-B14F-4D97-AF65-F5344CB8AC3E}">
        <p14:creationId xmlns:p14="http://schemas.microsoft.com/office/powerpoint/2010/main" val="64355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428750" y="607198"/>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Tarjetas de interfaz de red</a:t>
            </a:r>
          </a:p>
        </p:txBody>
      </p:sp>
      <p:sp>
        <p:nvSpPr>
          <p:cNvPr id="16" name="15 CuadroTexto"/>
          <p:cNvSpPr txBox="1"/>
          <p:nvPr/>
        </p:nvSpPr>
        <p:spPr>
          <a:xfrm>
            <a:off x="991973" y="2140389"/>
            <a:ext cx="4984651" cy="701731"/>
          </a:xfrm>
          <a:prstGeom prst="rect">
            <a:avLst/>
          </a:prstGeom>
          <a:noFill/>
        </p:spPr>
        <p:txBody>
          <a:bodyPr wrap="square">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Conectan un dispositivo a la red.</a:t>
            </a:r>
          </a:p>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por cable.</a:t>
            </a:r>
            <a:endParaRPr lang="es-MX" dirty="0">
              <a:solidFill>
                <a:schemeClr val="bg2">
                  <a:lumMod val="25000"/>
                </a:schemeClr>
              </a:solidFill>
            </a:endParaRPr>
          </a:p>
        </p:txBody>
      </p:sp>
      <p:sp>
        <p:nvSpPr>
          <p:cNvPr id="17" name="Text Box 5"/>
          <p:cNvSpPr txBox="1">
            <a:spLocks noChangeArrowheads="1"/>
          </p:cNvSpPr>
          <p:nvPr/>
        </p:nvSpPr>
        <p:spPr bwMode="auto">
          <a:xfrm>
            <a:off x="687879" y="3576682"/>
            <a:ext cx="7122876"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ES" sz="1800" b="1" dirty="0">
                <a:solidFill>
                  <a:schemeClr val="accent6">
                    <a:lumMod val="75000"/>
                  </a:schemeClr>
                </a:solidFill>
                <a:latin typeface="ZapfHumnst BT"/>
              </a:rPr>
              <a:t>Tarjetas NIC de red de área local inalámbrica (WLAN)</a:t>
            </a:r>
            <a:endParaRPr lang="es-MX" sz="1800" b="1" dirty="0">
              <a:solidFill>
                <a:schemeClr val="accent6">
                  <a:lumMod val="75000"/>
                </a:schemeClr>
              </a:solidFill>
              <a:latin typeface="ZapfHumnst BT"/>
            </a:endParaRPr>
          </a:p>
        </p:txBody>
      </p:sp>
      <p:sp>
        <p:nvSpPr>
          <p:cNvPr id="18" name="17 CuadroTexto"/>
          <p:cNvSpPr txBox="1"/>
          <p:nvPr/>
        </p:nvSpPr>
        <p:spPr>
          <a:xfrm>
            <a:off x="902085" y="4122037"/>
            <a:ext cx="3643312" cy="646331"/>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inalámbricas.</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539552" y="1578089"/>
            <a:ext cx="498465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Tarjetas de interfaz de red (NIC)</a:t>
            </a:r>
          </a:p>
        </p:txBody>
      </p:sp>
      <p:pic>
        <p:nvPicPr>
          <p:cNvPr id="5" name="Imagen 4" descr="Diagrama&#10;&#10;Descripción generada automáticamente">
            <a:extLst>
              <a:ext uri="{FF2B5EF4-FFF2-40B4-BE49-F238E27FC236}">
                <a16:creationId xmlns:a16="http://schemas.microsoft.com/office/drawing/2014/main" id="{EA514995-F55C-49D9-9954-A46F39EA1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003" y="4103900"/>
            <a:ext cx="3955452" cy="2474983"/>
          </a:xfrm>
          <a:prstGeom prst="rect">
            <a:avLst/>
          </a:prstGeom>
        </p:spPr>
      </p:pic>
      <p:pic>
        <p:nvPicPr>
          <p:cNvPr id="7" name="Imagen 6">
            <a:extLst>
              <a:ext uri="{FF2B5EF4-FFF2-40B4-BE49-F238E27FC236}">
                <a16:creationId xmlns:a16="http://schemas.microsoft.com/office/drawing/2014/main" id="{DB7AF630-A5B9-40BE-A9FA-C7BF0C8EBABE}"/>
              </a:ext>
            </a:extLst>
          </p:cNvPr>
          <p:cNvPicPr>
            <a:picLocks noChangeAspect="1"/>
          </p:cNvPicPr>
          <p:nvPr/>
        </p:nvPicPr>
        <p:blipFill>
          <a:blip r:embed="rId4"/>
          <a:stretch>
            <a:fillRect/>
          </a:stretch>
        </p:blipFill>
        <p:spPr>
          <a:xfrm>
            <a:off x="5292080" y="1364602"/>
            <a:ext cx="3019425" cy="2181225"/>
          </a:xfrm>
          <a:prstGeom prst="rect">
            <a:avLst/>
          </a:prstGeom>
        </p:spPr>
      </p:pic>
    </p:spTree>
    <p:extLst>
      <p:ext uri="{BB962C8B-B14F-4D97-AF65-F5344CB8AC3E}">
        <p14:creationId xmlns:p14="http://schemas.microsoft.com/office/powerpoint/2010/main" val="603407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23 Imagen" descr="cabl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143125"/>
            <a:ext cx="18573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043608"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medio</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928688" y="1714500"/>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que utilizan líneas físicas (guiados)</a:t>
            </a:r>
          </a:p>
        </p:txBody>
      </p:sp>
      <p:sp>
        <p:nvSpPr>
          <p:cNvPr id="16" name="15 CuadroTexto"/>
          <p:cNvSpPr txBox="1"/>
          <p:nvPr/>
        </p:nvSpPr>
        <p:spPr>
          <a:xfrm>
            <a:off x="1357313" y="2357438"/>
            <a:ext cx="3643312" cy="1311128"/>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Par trenzado ( UTP /STP)</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Cable coaxial</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Fibra óptica</a:t>
            </a:r>
          </a:p>
          <a:p>
            <a:pPr>
              <a:defRPr/>
            </a:pPr>
            <a:endParaRPr lang="es-MX" dirty="0">
              <a:solidFill>
                <a:schemeClr val="bg2">
                  <a:lumMod val="25000"/>
                </a:schemeClr>
              </a:solidFill>
            </a:endParaRPr>
          </a:p>
        </p:txBody>
      </p:sp>
      <p:sp>
        <p:nvSpPr>
          <p:cNvPr id="17" name="Text Box 5"/>
          <p:cNvSpPr txBox="1">
            <a:spLocks noChangeArrowheads="1"/>
          </p:cNvSpPr>
          <p:nvPr/>
        </p:nvSpPr>
        <p:spPr bwMode="auto">
          <a:xfrm>
            <a:off x="928688" y="3811588"/>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inalámbricos (no guiados)</a:t>
            </a:r>
          </a:p>
        </p:txBody>
      </p:sp>
      <p:sp>
        <p:nvSpPr>
          <p:cNvPr id="18" name="17 CuadroTexto"/>
          <p:cNvSpPr txBox="1"/>
          <p:nvPr/>
        </p:nvSpPr>
        <p:spPr>
          <a:xfrm>
            <a:off x="1357313" y="4454525"/>
            <a:ext cx="3643312" cy="1034129"/>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ES_tradnl" sz="1800" dirty="0">
              <a:solidFill>
                <a:schemeClr val="bg2">
                  <a:lumMod val="25000"/>
                </a:schemeClr>
              </a:solidFill>
              <a:latin typeface="ZapfHumnst BT"/>
            </a:endParaRP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Microondas</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Satélite</a:t>
            </a:r>
            <a:endParaRPr lang="es-MX" dirty="0">
              <a:solidFill>
                <a:schemeClr val="bg2">
                  <a:lumMod val="25000"/>
                </a:schemeClr>
              </a:solidFill>
            </a:endParaRPr>
          </a:p>
        </p:txBody>
      </p:sp>
      <p:pic>
        <p:nvPicPr>
          <p:cNvPr id="15369" name="6 Imagen" descr="ofice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357688"/>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Medios de comunicación</a:t>
            </a:r>
          </a:p>
        </p:txBody>
      </p:sp>
    </p:spTree>
    <p:extLst>
      <p:ext uri="{BB962C8B-B14F-4D97-AF65-F5344CB8AC3E}">
        <p14:creationId xmlns:p14="http://schemas.microsoft.com/office/powerpoint/2010/main" val="216163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in)">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868881"/>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señal </a:t>
            </a:r>
            <a:r>
              <a:rPr lang="es-MX" sz="1800" b="1" dirty="0">
                <a:solidFill>
                  <a:schemeClr val="accent5">
                    <a:lumMod val="75000"/>
                  </a:schemeClr>
                </a:solidFill>
                <a:latin typeface="ZapfHumnst BT"/>
              </a:rPr>
              <a:t>a utilizar para transmitir los datos a través de un medio de transmisión  físico o inalámbrico:</a:t>
            </a:r>
          </a:p>
        </p:txBody>
      </p:sp>
      <p:sp>
        <p:nvSpPr>
          <p:cNvPr id="3077" name="Rectangle 3"/>
          <p:cNvSpPr>
            <a:spLocks noChangeArrowheads="1"/>
          </p:cNvSpPr>
          <p:nvPr/>
        </p:nvSpPr>
        <p:spPr bwMode="auto">
          <a:xfrm>
            <a:off x="4714875" y="2027238"/>
            <a:ext cx="4184650" cy="448945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sp>
        <p:nvSpPr>
          <p:cNvPr id="3078" name="Rectangle 4"/>
          <p:cNvSpPr>
            <a:spLocks noChangeArrowheads="1"/>
          </p:cNvSpPr>
          <p:nvPr/>
        </p:nvSpPr>
        <p:spPr bwMode="auto">
          <a:xfrm>
            <a:off x="571500" y="2000250"/>
            <a:ext cx="4025900" cy="426720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graphicFrame>
        <p:nvGraphicFramePr>
          <p:cNvPr id="3074" name="Object 2"/>
          <p:cNvGraphicFramePr>
            <a:graphicFrameLocks/>
          </p:cNvGraphicFramePr>
          <p:nvPr/>
        </p:nvGraphicFramePr>
        <p:xfrm>
          <a:off x="711200" y="2152650"/>
          <a:ext cx="3675063" cy="1587500"/>
        </p:xfrm>
        <a:graphic>
          <a:graphicData uri="http://schemas.openxmlformats.org/presentationml/2006/ole">
            <mc:AlternateContent xmlns:mc="http://schemas.openxmlformats.org/markup-compatibility/2006">
              <mc:Choice xmlns:v="urn:schemas-microsoft-com:vml" Requires="v">
                <p:oleObj name="Imagen" r:id="rId2" imgW="3675063" imgH="1587500" progId="MS_ClipArt_Gallery.2">
                  <p:embed/>
                </p:oleObj>
              </mc:Choice>
              <mc:Fallback>
                <p:oleObj name="Imagen" r:id="rId2" imgW="3675063" imgH="1587500" progId="MS_ClipArt_Gallery.2">
                  <p:embed/>
                  <p:pic>
                    <p:nvPicPr>
                      <p:cNvPr id="307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152650"/>
                        <a:ext cx="36750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Line 7"/>
          <p:cNvSpPr>
            <a:spLocks noChangeShapeType="1"/>
          </p:cNvSpPr>
          <p:nvPr/>
        </p:nvSpPr>
        <p:spPr bwMode="auto">
          <a:xfrm>
            <a:off x="54038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a:off x="62420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nvGrpSpPr>
          <p:cNvPr id="2" name="Group 9"/>
          <p:cNvGrpSpPr>
            <a:grpSpLocks/>
          </p:cNvGrpSpPr>
          <p:nvPr/>
        </p:nvGrpSpPr>
        <p:grpSpPr bwMode="auto">
          <a:xfrm>
            <a:off x="5019675" y="3255963"/>
            <a:ext cx="3733800" cy="990600"/>
            <a:chOff x="3264" y="2112"/>
            <a:chExt cx="2352" cy="624"/>
          </a:xfrm>
        </p:grpSpPr>
        <p:grpSp>
          <p:nvGrpSpPr>
            <p:cNvPr id="9237" name="Group 10"/>
            <p:cNvGrpSpPr>
              <a:grpSpLocks/>
            </p:cNvGrpSpPr>
            <p:nvPr/>
          </p:nvGrpSpPr>
          <p:grpSpPr bwMode="auto">
            <a:xfrm>
              <a:off x="3792" y="2112"/>
              <a:ext cx="240" cy="624"/>
              <a:chOff x="3792" y="2112"/>
              <a:chExt cx="240" cy="624"/>
            </a:xfrm>
          </p:grpSpPr>
          <p:sp>
            <p:nvSpPr>
              <p:cNvPr id="9256" name="Line 11"/>
              <p:cNvSpPr>
                <a:spLocks noChangeShapeType="1"/>
              </p:cNvSpPr>
              <p:nvPr/>
            </p:nvSpPr>
            <p:spPr bwMode="auto">
              <a:xfrm flipV="1">
                <a:off x="3792"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7" name="Line 12"/>
              <p:cNvSpPr>
                <a:spLocks noChangeShapeType="1"/>
              </p:cNvSpPr>
              <p:nvPr/>
            </p:nvSpPr>
            <p:spPr bwMode="auto">
              <a:xfrm>
                <a:off x="3794"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8" name="Line 13"/>
              <p:cNvSpPr>
                <a:spLocks noChangeShapeType="1"/>
              </p:cNvSpPr>
              <p:nvPr/>
            </p:nvSpPr>
            <p:spPr bwMode="auto">
              <a:xfrm>
                <a:off x="4032"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8" name="Group 14"/>
            <p:cNvGrpSpPr>
              <a:grpSpLocks/>
            </p:cNvGrpSpPr>
            <p:nvPr/>
          </p:nvGrpSpPr>
          <p:grpSpPr bwMode="auto">
            <a:xfrm>
              <a:off x="4848" y="2112"/>
              <a:ext cx="240" cy="624"/>
              <a:chOff x="4848" y="2112"/>
              <a:chExt cx="240" cy="624"/>
            </a:xfrm>
          </p:grpSpPr>
          <p:sp>
            <p:nvSpPr>
              <p:cNvPr id="9253" name="Line 15"/>
              <p:cNvSpPr>
                <a:spLocks noChangeShapeType="1"/>
              </p:cNvSpPr>
              <p:nvPr/>
            </p:nvSpPr>
            <p:spPr bwMode="auto">
              <a:xfrm flipV="1">
                <a:off x="4848"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4" name="Line 16"/>
              <p:cNvSpPr>
                <a:spLocks noChangeShapeType="1"/>
              </p:cNvSpPr>
              <p:nvPr/>
            </p:nvSpPr>
            <p:spPr bwMode="auto">
              <a:xfrm>
                <a:off x="4850"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5" name="Line 17"/>
              <p:cNvSpPr>
                <a:spLocks noChangeShapeType="1"/>
              </p:cNvSpPr>
              <p:nvPr/>
            </p:nvSpPr>
            <p:spPr bwMode="auto">
              <a:xfrm>
                <a:off x="5088"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9" name="Group 18"/>
            <p:cNvGrpSpPr>
              <a:grpSpLocks/>
            </p:cNvGrpSpPr>
            <p:nvPr/>
          </p:nvGrpSpPr>
          <p:grpSpPr bwMode="auto">
            <a:xfrm>
              <a:off x="4320" y="2112"/>
              <a:ext cx="240" cy="624"/>
              <a:chOff x="4320" y="2112"/>
              <a:chExt cx="240" cy="624"/>
            </a:xfrm>
          </p:grpSpPr>
          <p:sp>
            <p:nvSpPr>
              <p:cNvPr id="9250" name="Line 19"/>
              <p:cNvSpPr>
                <a:spLocks noChangeShapeType="1"/>
              </p:cNvSpPr>
              <p:nvPr/>
            </p:nvSpPr>
            <p:spPr bwMode="auto">
              <a:xfrm flipV="1">
                <a:off x="4320"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1" name="Line 20"/>
              <p:cNvSpPr>
                <a:spLocks noChangeShapeType="1"/>
              </p:cNvSpPr>
              <p:nvPr/>
            </p:nvSpPr>
            <p:spPr bwMode="auto">
              <a:xfrm>
                <a:off x="4322"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2" name="Line 21"/>
              <p:cNvSpPr>
                <a:spLocks noChangeShapeType="1"/>
              </p:cNvSpPr>
              <p:nvPr/>
            </p:nvSpPr>
            <p:spPr bwMode="auto">
              <a:xfrm>
                <a:off x="4560"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0" name="Group 22"/>
            <p:cNvGrpSpPr>
              <a:grpSpLocks/>
            </p:cNvGrpSpPr>
            <p:nvPr/>
          </p:nvGrpSpPr>
          <p:grpSpPr bwMode="auto">
            <a:xfrm>
              <a:off x="3264" y="2112"/>
              <a:ext cx="240" cy="624"/>
              <a:chOff x="3264" y="2112"/>
              <a:chExt cx="240" cy="624"/>
            </a:xfrm>
          </p:grpSpPr>
          <p:sp>
            <p:nvSpPr>
              <p:cNvPr id="9247" name="Line 23"/>
              <p:cNvSpPr>
                <a:spLocks noChangeShapeType="1"/>
              </p:cNvSpPr>
              <p:nvPr/>
            </p:nvSpPr>
            <p:spPr bwMode="auto">
              <a:xfrm flipV="1">
                <a:off x="3264"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8" name="Line 24"/>
              <p:cNvSpPr>
                <a:spLocks noChangeShapeType="1"/>
              </p:cNvSpPr>
              <p:nvPr/>
            </p:nvSpPr>
            <p:spPr bwMode="auto">
              <a:xfrm>
                <a:off x="3266"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9" name="Line 25"/>
              <p:cNvSpPr>
                <a:spLocks noChangeShapeType="1"/>
              </p:cNvSpPr>
              <p:nvPr/>
            </p:nvSpPr>
            <p:spPr bwMode="auto">
              <a:xfrm>
                <a:off x="3504"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1" name="Group 26"/>
            <p:cNvGrpSpPr>
              <a:grpSpLocks/>
            </p:cNvGrpSpPr>
            <p:nvPr/>
          </p:nvGrpSpPr>
          <p:grpSpPr bwMode="auto">
            <a:xfrm>
              <a:off x="5376" y="2112"/>
              <a:ext cx="240" cy="624"/>
              <a:chOff x="5376" y="2112"/>
              <a:chExt cx="240" cy="624"/>
            </a:xfrm>
          </p:grpSpPr>
          <p:sp>
            <p:nvSpPr>
              <p:cNvPr id="9244" name="Line 27"/>
              <p:cNvSpPr>
                <a:spLocks noChangeShapeType="1"/>
              </p:cNvSpPr>
              <p:nvPr/>
            </p:nvSpPr>
            <p:spPr bwMode="auto">
              <a:xfrm flipV="1">
                <a:off x="5376"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5" name="Line 28"/>
              <p:cNvSpPr>
                <a:spLocks noChangeShapeType="1"/>
              </p:cNvSpPr>
              <p:nvPr/>
            </p:nvSpPr>
            <p:spPr bwMode="auto">
              <a:xfrm>
                <a:off x="5378"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6" name="Line 29"/>
              <p:cNvSpPr>
                <a:spLocks noChangeShapeType="1"/>
              </p:cNvSpPr>
              <p:nvPr/>
            </p:nvSpPr>
            <p:spPr bwMode="auto">
              <a:xfrm>
                <a:off x="5616"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9242" name="Line 30"/>
            <p:cNvSpPr>
              <a:spLocks noChangeShapeType="1"/>
            </p:cNvSpPr>
            <p:nvPr/>
          </p:nvSpPr>
          <p:spPr bwMode="auto">
            <a:xfrm>
              <a:off x="4562"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3" name="Line 31"/>
            <p:cNvSpPr>
              <a:spLocks noChangeShapeType="1"/>
            </p:cNvSpPr>
            <p:nvPr/>
          </p:nvSpPr>
          <p:spPr bwMode="auto">
            <a:xfrm>
              <a:off x="5090"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82" name="Rectangle 32"/>
          <p:cNvSpPr>
            <a:spLocks noChangeArrowheads="1"/>
          </p:cNvSpPr>
          <p:nvPr/>
        </p:nvSpPr>
        <p:spPr bwMode="auto">
          <a:xfrm>
            <a:off x="5003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3" name="Rectangle 33"/>
          <p:cNvSpPr>
            <a:spLocks noChangeArrowheads="1"/>
          </p:cNvSpPr>
          <p:nvPr/>
        </p:nvSpPr>
        <p:spPr bwMode="auto">
          <a:xfrm>
            <a:off x="58420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4" name="Rectangle 34"/>
          <p:cNvSpPr>
            <a:spLocks noChangeArrowheads="1"/>
          </p:cNvSpPr>
          <p:nvPr/>
        </p:nvSpPr>
        <p:spPr bwMode="auto">
          <a:xfrm>
            <a:off x="66802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5" name="Rectangle 35"/>
          <p:cNvSpPr>
            <a:spLocks noChangeArrowheads="1"/>
          </p:cNvSpPr>
          <p:nvPr/>
        </p:nvSpPr>
        <p:spPr bwMode="auto">
          <a:xfrm>
            <a:off x="75184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6" name="Rectangle 36"/>
          <p:cNvSpPr>
            <a:spLocks noChangeArrowheads="1"/>
          </p:cNvSpPr>
          <p:nvPr/>
        </p:nvSpPr>
        <p:spPr bwMode="auto">
          <a:xfrm>
            <a:off x="8432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7" name="Rectangle 37"/>
          <p:cNvSpPr>
            <a:spLocks noChangeArrowheads="1"/>
          </p:cNvSpPr>
          <p:nvPr/>
        </p:nvSpPr>
        <p:spPr bwMode="auto">
          <a:xfrm>
            <a:off x="5461000" y="42306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0          0        0         0</a:t>
            </a:r>
          </a:p>
        </p:txBody>
      </p:sp>
      <p:sp>
        <p:nvSpPr>
          <p:cNvPr id="3088" name="Rectangle 38"/>
          <p:cNvSpPr>
            <a:spLocks noChangeArrowheads="1"/>
          </p:cNvSpPr>
          <p:nvPr/>
        </p:nvSpPr>
        <p:spPr bwMode="auto">
          <a:xfrm>
            <a:off x="1250950" y="3829050"/>
            <a:ext cx="240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Analógicas</a:t>
            </a:r>
          </a:p>
        </p:txBody>
      </p:sp>
      <p:sp>
        <p:nvSpPr>
          <p:cNvPr id="3089" name="Rectangle 39"/>
          <p:cNvSpPr>
            <a:spLocks noChangeArrowheads="1"/>
          </p:cNvSpPr>
          <p:nvPr/>
        </p:nvSpPr>
        <p:spPr bwMode="auto">
          <a:xfrm>
            <a:off x="5781675" y="217328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Digitales</a:t>
            </a:r>
          </a:p>
        </p:txBody>
      </p:sp>
      <p:sp>
        <p:nvSpPr>
          <p:cNvPr id="3090" name="Rectangle 41"/>
          <p:cNvSpPr>
            <a:spLocks noChangeArrowheads="1"/>
          </p:cNvSpPr>
          <p:nvPr/>
        </p:nvSpPr>
        <p:spPr bwMode="auto">
          <a:xfrm>
            <a:off x="4714875" y="4687888"/>
            <a:ext cx="426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Toma la forma de pulsos eléctricos (on-off) separados creando cuadrados y no ondas. </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Un pulso transmitido equivale a 1.</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Ausencia de pulso equivale a 0.</a:t>
            </a:r>
            <a:endParaRPr lang="es-MX" sz="1800">
              <a:latin typeface="ZapfHumnst BT"/>
            </a:endParaRPr>
          </a:p>
        </p:txBody>
      </p:sp>
      <p:sp>
        <p:nvSpPr>
          <p:cNvPr id="3091" name="54 CuadroTexto"/>
          <p:cNvSpPr txBox="1">
            <a:spLocks noChangeArrowheads="1"/>
          </p:cNvSpPr>
          <p:nvPr/>
        </p:nvSpPr>
        <p:spPr bwMode="auto">
          <a:xfrm>
            <a:off x="544513" y="4521200"/>
            <a:ext cx="3929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Toma la forma de onda continua dentro de un cierto rango de frecuencia.</a:t>
            </a:r>
            <a:endParaRPr lang="es-MX" dirty="0"/>
          </a:p>
        </p:txBody>
      </p:sp>
      <p:sp>
        <p:nvSpPr>
          <p:cNvPr id="42" name="54 CuadroTexto"/>
          <p:cNvSpPr txBox="1">
            <a:spLocks noChangeArrowheads="1"/>
          </p:cNvSpPr>
          <p:nvPr/>
        </p:nvSpPr>
        <p:spPr bwMode="auto">
          <a:xfrm>
            <a:off x="571500" y="5299075"/>
            <a:ext cx="392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Teléfono, TV, radio fueron diseñados para usar este tipo de señales.</a:t>
            </a:r>
            <a:endParaRPr lang="es-MX" dirty="0"/>
          </a:p>
        </p:txBody>
      </p:sp>
      <p:sp>
        <p:nvSpPr>
          <p:cNvPr id="43"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21827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in)">
                                      <p:cBhvr>
                                        <p:cTn id="12" dur="500"/>
                                        <p:tgtEl>
                                          <p:spTgt spid="3078"/>
                                        </p:tgtEl>
                                      </p:cBhvr>
                                    </p:animEffect>
                                  </p:childTnLst>
                                </p:cTn>
                              </p:par>
                              <p:par>
                                <p:cTn id="13" presetID="4" presetClass="entr" presetSubtype="16"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ox(in)">
                                      <p:cBhvr>
                                        <p:cTn id="15" dur="500"/>
                                        <p:tgtEl>
                                          <p:spTgt spid="30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box(in)">
                                      <p:cBhvr>
                                        <p:cTn id="18" dur="500"/>
                                        <p:tgtEl>
                                          <p:spTgt spid="308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91"/>
                                        </p:tgtEl>
                                        <p:attrNameLst>
                                          <p:attrName>style.visibility</p:attrName>
                                        </p:attrNameLst>
                                      </p:cBhvr>
                                      <p:to>
                                        <p:strVal val="visible"/>
                                      </p:to>
                                    </p:set>
                                    <p:animEffect transition="in" filter="box(in)">
                                      <p:cBhvr>
                                        <p:cTn id="21" dur="500"/>
                                        <p:tgtEl>
                                          <p:spTgt spid="309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box(in)">
                                      <p:cBhvr>
                                        <p:cTn id="29" dur="500"/>
                                        <p:tgtEl>
                                          <p:spTgt spid="307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box(in)">
                                      <p:cBhvr>
                                        <p:cTn id="32" dur="500"/>
                                        <p:tgtEl>
                                          <p:spTgt spid="307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box(in)">
                                      <p:cBhvr>
                                        <p:cTn id="35" dur="500"/>
                                        <p:tgtEl>
                                          <p:spTgt spid="3080"/>
                                        </p:tgtEl>
                                      </p:cBhvr>
                                    </p:animEffect>
                                  </p:childTnLst>
                                </p:cTn>
                              </p:par>
                              <p:par>
                                <p:cTn id="36" presetID="4" presetClass="entr" presetSubtype="16"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in)">
                                      <p:cBhvr>
                                        <p:cTn id="38" dur="500"/>
                                        <p:tgtEl>
                                          <p:spTgt spid="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box(in)">
                                      <p:cBhvr>
                                        <p:cTn id="41" dur="500"/>
                                        <p:tgtEl>
                                          <p:spTgt spid="308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83"/>
                                        </p:tgtEl>
                                        <p:attrNameLst>
                                          <p:attrName>style.visibility</p:attrName>
                                        </p:attrNameLst>
                                      </p:cBhvr>
                                      <p:to>
                                        <p:strVal val="visible"/>
                                      </p:to>
                                    </p:set>
                                    <p:animEffect transition="in" filter="box(in)">
                                      <p:cBhvr>
                                        <p:cTn id="44" dur="500"/>
                                        <p:tgtEl>
                                          <p:spTgt spid="30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box(in)">
                                      <p:cBhvr>
                                        <p:cTn id="47" dur="500"/>
                                        <p:tgtEl>
                                          <p:spTgt spid="308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85"/>
                                        </p:tgtEl>
                                        <p:attrNameLst>
                                          <p:attrName>style.visibility</p:attrName>
                                        </p:attrNameLst>
                                      </p:cBhvr>
                                      <p:to>
                                        <p:strVal val="visible"/>
                                      </p:to>
                                    </p:set>
                                    <p:animEffect transition="in" filter="box(in)">
                                      <p:cBhvr>
                                        <p:cTn id="50" dur="500"/>
                                        <p:tgtEl>
                                          <p:spTgt spid="308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box(in)">
                                      <p:cBhvr>
                                        <p:cTn id="53" dur="500"/>
                                        <p:tgtEl>
                                          <p:spTgt spid="3086"/>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087"/>
                                        </p:tgtEl>
                                        <p:attrNameLst>
                                          <p:attrName>style.visibility</p:attrName>
                                        </p:attrNameLst>
                                      </p:cBhvr>
                                      <p:to>
                                        <p:strVal val="visible"/>
                                      </p:to>
                                    </p:set>
                                    <p:animEffect transition="in" filter="box(in)">
                                      <p:cBhvr>
                                        <p:cTn id="56" dur="500"/>
                                        <p:tgtEl>
                                          <p:spTgt spid="308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089"/>
                                        </p:tgtEl>
                                        <p:attrNameLst>
                                          <p:attrName>style.visibility</p:attrName>
                                        </p:attrNameLst>
                                      </p:cBhvr>
                                      <p:to>
                                        <p:strVal val="visible"/>
                                      </p:to>
                                    </p:set>
                                    <p:animEffect transition="in" filter="box(in)">
                                      <p:cBhvr>
                                        <p:cTn id="59" dur="500"/>
                                        <p:tgtEl>
                                          <p:spTgt spid="308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ox(in)">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77" grpId="0" animBg="1"/>
      <p:bldP spid="3078" grpId="0" animBg="1"/>
      <p:bldP spid="3079" grpId="0" animBg="1"/>
      <p:bldP spid="3080" grpId="0" animBg="1"/>
      <p:bldP spid="3082" grpId="0"/>
      <p:bldP spid="3083" grpId="0"/>
      <p:bldP spid="3084" grpId="0"/>
      <p:bldP spid="3085" grpId="0"/>
      <p:bldP spid="3086" grpId="0"/>
      <p:bldP spid="3087" grpId="0"/>
      <p:bldP spid="3088" grpId="0"/>
      <p:bldP spid="3089" grpId="0"/>
      <p:bldP spid="3090" grpId="0"/>
      <p:bldP spid="309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01675" y="1401763"/>
            <a:ext cx="7543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z="2000">
              <a:latin typeface="ZapfHumnst BT"/>
            </a:endParaRPr>
          </a:p>
        </p:txBody>
      </p:sp>
      <p:graphicFrame>
        <p:nvGraphicFramePr>
          <p:cNvPr id="10244" name="Object 2"/>
          <p:cNvGraphicFramePr>
            <a:graphicFrameLocks/>
          </p:cNvGraphicFramePr>
          <p:nvPr/>
        </p:nvGraphicFramePr>
        <p:xfrm>
          <a:off x="298450" y="2176463"/>
          <a:ext cx="3676650" cy="1965325"/>
        </p:xfrm>
        <a:graphic>
          <a:graphicData uri="http://schemas.openxmlformats.org/presentationml/2006/ole">
            <mc:AlternateContent xmlns:mc="http://schemas.openxmlformats.org/markup-compatibility/2006">
              <mc:Choice xmlns:v="urn:schemas-microsoft-com:vml" Requires="v">
                <p:oleObj name="Imagen" r:id="rId2" imgW="3676650" imgH="1965325" progId="MS_ClipArt_Gallery.2">
                  <p:embed/>
                </p:oleObj>
              </mc:Choice>
              <mc:Fallback>
                <p:oleObj name="Imagen" r:id="rId2" imgW="3676650" imgH="1965325" progId="MS_ClipArt_Gallery.2">
                  <p:embed/>
                  <p:pic>
                    <p:nvPicPr>
                      <p:cNvPr id="1024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21764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5"/>
          <p:cNvSpPr>
            <a:spLocks noChangeArrowheads="1"/>
          </p:cNvSpPr>
          <p:nvPr/>
        </p:nvSpPr>
        <p:spPr bwMode="auto">
          <a:xfrm>
            <a:off x="1219200" y="4221163"/>
            <a:ext cx="234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Líneas de Teléfono</a:t>
            </a:r>
          </a:p>
          <a:p>
            <a:pPr defTabSz="762000" eaLnBrk="0" hangingPunct="0"/>
            <a:r>
              <a:rPr lang="es-MX" sz="2000">
                <a:latin typeface="ZapfHumnst BT"/>
              </a:rPr>
              <a:t>Cable Coaxial</a:t>
            </a:r>
          </a:p>
          <a:p>
            <a:pPr defTabSz="762000" eaLnBrk="0" hangingPunct="0"/>
            <a:r>
              <a:rPr lang="es-MX" sz="2000">
                <a:latin typeface="ZapfHumnst BT"/>
              </a:rPr>
              <a:t>Microondas</a:t>
            </a:r>
          </a:p>
        </p:txBody>
      </p:sp>
      <p:graphicFrame>
        <p:nvGraphicFramePr>
          <p:cNvPr id="10246" name="Object 3"/>
          <p:cNvGraphicFramePr>
            <a:graphicFrameLocks/>
          </p:cNvGraphicFramePr>
          <p:nvPr/>
        </p:nvGraphicFramePr>
        <p:xfrm>
          <a:off x="374650" y="1563688"/>
          <a:ext cx="2012950" cy="977900"/>
        </p:xfrm>
        <a:graphic>
          <a:graphicData uri="http://schemas.openxmlformats.org/presentationml/2006/ole">
            <mc:AlternateContent xmlns:mc="http://schemas.openxmlformats.org/markup-compatibility/2006">
              <mc:Choice xmlns:v="urn:schemas-microsoft-com:vml" Requires="v">
                <p:oleObj name="Imagen" r:id="rId4" imgW="2012950" imgH="977900" progId="MS_ClipArt_Gallery.2">
                  <p:embed/>
                </p:oleObj>
              </mc:Choice>
              <mc:Fallback>
                <p:oleObj name="Imagen" r:id="rId4" imgW="2012950" imgH="977900" progId="MS_ClipArt_Gallery.2">
                  <p:embed/>
                  <p:pic>
                    <p:nvPicPr>
                      <p:cNvPr id="10246"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650" y="1563688"/>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7"/>
          <p:cNvSpPr>
            <a:spLocks noChangeArrowheads="1"/>
          </p:cNvSpPr>
          <p:nvPr/>
        </p:nvSpPr>
        <p:spPr bwMode="auto">
          <a:xfrm>
            <a:off x="609600" y="1020763"/>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Analógicas</a:t>
            </a:r>
          </a:p>
        </p:txBody>
      </p:sp>
      <p:graphicFrame>
        <p:nvGraphicFramePr>
          <p:cNvPr id="10248" name="Object 4"/>
          <p:cNvGraphicFramePr>
            <a:graphicFrameLocks/>
          </p:cNvGraphicFramePr>
          <p:nvPr/>
        </p:nvGraphicFramePr>
        <p:xfrm>
          <a:off x="4360863" y="5183188"/>
          <a:ext cx="1912937" cy="1168400"/>
        </p:xfrm>
        <a:graphic>
          <a:graphicData uri="http://schemas.openxmlformats.org/presentationml/2006/ole">
            <mc:AlternateContent xmlns:mc="http://schemas.openxmlformats.org/markup-compatibility/2006">
              <mc:Choice xmlns:v="urn:schemas-microsoft-com:vml" Requires="v">
                <p:oleObj name="Imagen" r:id="rId6" imgW="1912938" imgH="1168400" progId="MS_ClipArt_Gallery.2">
                  <p:embed/>
                </p:oleObj>
              </mc:Choice>
              <mc:Fallback>
                <p:oleObj name="Imagen" r:id="rId6" imgW="1912938" imgH="1168400" progId="MS_ClipArt_Gallery.2">
                  <p:embed/>
                  <p:pic>
                    <p:nvPicPr>
                      <p:cNvPr id="10248"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0863" y="5183188"/>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p:cNvGraphicFramePr>
            <a:graphicFrameLocks/>
          </p:cNvGraphicFramePr>
          <p:nvPr/>
        </p:nvGraphicFramePr>
        <p:xfrm>
          <a:off x="5786438" y="1143000"/>
          <a:ext cx="2697162" cy="2465388"/>
        </p:xfrm>
        <a:graphic>
          <a:graphicData uri="http://schemas.openxmlformats.org/presentationml/2006/ole">
            <mc:AlternateContent xmlns:mc="http://schemas.openxmlformats.org/markup-compatibility/2006">
              <mc:Choice xmlns:v="urn:schemas-microsoft-com:vml" Requires="v">
                <p:oleObj name="Imagen" r:id="rId8" imgW="2697163" imgH="2465388" progId="MS_ClipArt_Gallery.2">
                  <p:embed/>
                </p:oleObj>
              </mc:Choice>
              <mc:Fallback>
                <p:oleObj name="Imagen" r:id="rId8" imgW="2697163" imgH="2465388" progId="MS_ClipArt_Gallery.2">
                  <p:embed/>
                  <p:pic>
                    <p:nvPicPr>
                      <p:cNvPr id="10249"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6438" y="1143000"/>
                        <a:ext cx="2697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p:cNvSpPr>
            <a:spLocks noChangeArrowheads="1"/>
          </p:cNvSpPr>
          <p:nvPr/>
        </p:nvSpPr>
        <p:spPr bwMode="auto">
          <a:xfrm>
            <a:off x="6324600" y="37639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Computadora</a:t>
            </a:r>
          </a:p>
        </p:txBody>
      </p:sp>
      <p:grpSp>
        <p:nvGrpSpPr>
          <p:cNvPr id="10251" name="Group 11"/>
          <p:cNvGrpSpPr>
            <a:grpSpLocks/>
          </p:cNvGrpSpPr>
          <p:nvPr/>
        </p:nvGrpSpPr>
        <p:grpSpPr bwMode="auto">
          <a:xfrm>
            <a:off x="5181600" y="1906588"/>
            <a:ext cx="1828800" cy="381000"/>
            <a:chOff x="3504" y="960"/>
            <a:chExt cx="1152" cy="240"/>
          </a:xfrm>
        </p:grpSpPr>
        <p:grpSp>
          <p:nvGrpSpPr>
            <p:cNvPr id="10256" name="Group 12"/>
            <p:cNvGrpSpPr>
              <a:grpSpLocks/>
            </p:cNvGrpSpPr>
            <p:nvPr/>
          </p:nvGrpSpPr>
          <p:grpSpPr bwMode="auto">
            <a:xfrm>
              <a:off x="3504" y="960"/>
              <a:ext cx="1152" cy="240"/>
              <a:chOff x="3504" y="960"/>
              <a:chExt cx="1152" cy="240"/>
            </a:xfrm>
          </p:grpSpPr>
          <p:grpSp>
            <p:nvGrpSpPr>
              <p:cNvPr id="10259" name="Group 13"/>
              <p:cNvGrpSpPr>
                <a:grpSpLocks/>
              </p:cNvGrpSpPr>
              <p:nvPr/>
            </p:nvGrpSpPr>
            <p:grpSpPr bwMode="auto">
              <a:xfrm>
                <a:off x="3763" y="960"/>
                <a:ext cx="117" cy="240"/>
                <a:chOff x="3763" y="960"/>
                <a:chExt cx="117" cy="240"/>
              </a:xfrm>
            </p:grpSpPr>
            <p:sp>
              <p:nvSpPr>
                <p:cNvPr id="1027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8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0" name="Group 17"/>
              <p:cNvGrpSpPr>
                <a:grpSpLocks/>
              </p:cNvGrpSpPr>
              <p:nvPr/>
            </p:nvGrpSpPr>
            <p:grpSpPr bwMode="auto">
              <a:xfrm>
                <a:off x="4280" y="960"/>
                <a:ext cx="117" cy="240"/>
                <a:chOff x="4280" y="960"/>
                <a:chExt cx="117" cy="240"/>
              </a:xfrm>
            </p:grpSpPr>
            <p:sp>
              <p:nvSpPr>
                <p:cNvPr id="1027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1" name="Group 21"/>
              <p:cNvGrpSpPr>
                <a:grpSpLocks/>
              </p:cNvGrpSpPr>
              <p:nvPr/>
            </p:nvGrpSpPr>
            <p:grpSpPr bwMode="auto">
              <a:xfrm>
                <a:off x="4021" y="960"/>
                <a:ext cx="118" cy="240"/>
                <a:chOff x="4021" y="960"/>
                <a:chExt cx="118" cy="240"/>
              </a:xfrm>
            </p:grpSpPr>
            <p:sp>
              <p:nvSpPr>
                <p:cNvPr id="1027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2" name="Group 25"/>
              <p:cNvGrpSpPr>
                <a:grpSpLocks/>
              </p:cNvGrpSpPr>
              <p:nvPr/>
            </p:nvGrpSpPr>
            <p:grpSpPr bwMode="auto">
              <a:xfrm>
                <a:off x="3504" y="960"/>
                <a:ext cx="118" cy="240"/>
                <a:chOff x="3504" y="960"/>
                <a:chExt cx="118" cy="240"/>
              </a:xfrm>
            </p:grpSpPr>
            <p:sp>
              <p:nvSpPr>
                <p:cNvPr id="1026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3" name="Group 29"/>
              <p:cNvGrpSpPr>
                <a:grpSpLocks/>
              </p:cNvGrpSpPr>
              <p:nvPr/>
            </p:nvGrpSpPr>
            <p:grpSpPr bwMode="auto">
              <a:xfrm>
                <a:off x="4538" y="960"/>
                <a:ext cx="118" cy="240"/>
                <a:chOff x="4538" y="960"/>
                <a:chExt cx="118" cy="240"/>
              </a:xfrm>
            </p:grpSpPr>
            <p:sp>
              <p:nvSpPr>
                <p:cNvPr id="1026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6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5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2" name="Rectangle 37"/>
          <p:cNvSpPr>
            <a:spLocks noChangeArrowheads="1"/>
          </p:cNvSpPr>
          <p:nvPr/>
        </p:nvSpPr>
        <p:spPr bwMode="auto">
          <a:xfrm>
            <a:off x="5486400" y="1249363"/>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Digitales</a:t>
            </a:r>
          </a:p>
        </p:txBody>
      </p:sp>
      <p:sp>
        <p:nvSpPr>
          <p:cNvPr id="10253" name="Arc 38"/>
          <p:cNvSpPr>
            <a:spLocks/>
          </p:cNvSpPr>
          <p:nvPr/>
        </p:nvSpPr>
        <p:spPr bwMode="auto">
          <a:xfrm>
            <a:off x="3813175" y="3586163"/>
            <a:ext cx="1068388" cy="1295400"/>
          </a:xfrm>
          <a:custGeom>
            <a:avLst/>
            <a:gdLst>
              <a:gd name="T0" fmla="*/ 0 w 21632"/>
              <a:gd name="T1" fmla="*/ 0 h 21600"/>
              <a:gd name="T2" fmla="*/ 2147483647 w 21632"/>
              <a:gd name="T3" fmla="*/ 2147483647 h 21600"/>
              <a:gd name="T4" fmla="*/ 2147483647 w 21632"/>
              <a:gd name="T5" fmla="*/ 2147483647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4" name="Arc 39"/>
          <p:cNvSpPr>
            <a:spLocks/>
          </p:cNvSpPr>
          <p:nvPr/>
        </p:nvSpPr>
        <p:spPr bwMode="auto">
          <a:xfrm>
            <a:off x="5184775" y="3586163"/>
            <a:ext cx="457200" cy="1219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44"/>
                </a:moveTo>
                <a:cubicBezTo>
                  <a:pt x="30" y="9665"/>
                  <a:pt x="9646" y="41"/>
                  <a:pt x="21525" y="0"/>
                </a:cubicBezTo>
              </a:path>
              <a:path w="21600" h="21600" stroke="0" extrusionOk="0">
                <a:moveTo>
                  <a:pt x="0" y="21544"/>
                </a:moveTo>
                <a:cubicBezTo>
                  <a:pt x="30" y="9665"/>
                  <a:pt x="9646" y="41"/>
                  <a:pt x="21525" y="0"/>
                </a:cubicBezTo>
                <a:lnTo>
                  <a:pt x="21600" y="21600"/>
                </a:lnTo>
                <a:lnTo>
                  <a:pt x="0" y="21544"/>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5" name="Rectangle 40"/>
          <p:cNvSpPr>
            <a:spLocks noChangeArrowheads="1"/>
          </p:cNvSpPr>
          <p:nvPr/>
        </p:nvSpPr>
        <p:spPr bwMode="auto">
          <a:xfrm>
            <a:off x="6232525" y="5319713"/>
            <a:ext cx="1768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eaLnBrk="0" hangingPunct="0"/>
            <a:r>
              <a:rPr lang="es-MX" sz="2000" b="1">
                <a:latin typeface="ZapfHumnst BT"/>
              </a:rPr>
              <a:t>MODEM</a:t>
            </a:r>
          </a:p>
          <a:p>
            <a:pPr defTabSz="762000" eaLnBrk="0" hangingPunct="0"/>
            <a:r>
              <a:rPr lang="es-MX" sz="2000">
                <a:latin typeface="ZapfHumnst BT"/>
              </a:rPr>
              <a:t>Convierte </a:t>
            </a:r>
          </a:p>
          <a:p>
            <a:pPr defTabSz="762000" eaLnBrk="0" hangingPunct="0"/>
            <a:r>
              <a:rPr lang="es-MX" sz="2000">
                <a:latin typeface="ZapfHumnst BT"/>
              </a:rPr>
              <a:t>señales</a:t>
            </a:r>
          </a:p>
        </p:txBody>
      </p:sp>
      <p:sp>
        <p:nvSpPr>
          <p:cNvPr id="4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107851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43508" y="70426"/>
            <a:ext cx="8856984" cy="72189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933650" y="902546"/>
            <a:ext cx="7461447" cy="7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400" b="1" dirty="0">
                <a:solidFill>
                  <a:schemeClr val="accent6">
                    <a:lumMod val="75000"/>
                  </a:schemeClr>
                </a:solidFill>
                <a:latin typeface="Arial" panose="020B0604020202020204" pitchFamily="34" charset="0"/>
                <a:cs typeface="Arial" panose="020B0604020202020204" pitchFamily="34" charset="0"/>
              </a:rPr>
              <a:t>Mide la cantidad de datos que pueden fluir desde un lugar hacia otro en un período de tiempo determinado. Se mide en bits/segundo.</a:t>
            </a:r>
            <a:endParaRPr lang="es-ES" sz="1800" b="1" dirty="0">
              <a:solidFill>
                <a:schemeClr val="accent6">
                  <a:lumMod val="75000"/>
                </a:schemeClr>
              </a:solidFill>
              <a:latin typeface="ZapfHumnst BT"/>
            </a:endParaRPr>
          </a:p>
        </p:txBody>
      </p:sp>
      <p:pic>
        <p:nvPicPr>
          <p:cNvPr id="3" name="Imagen 2">
            <a:extLst>
              <a:ext uri="{FF2B5EF4-FFF2-40B4-BE49-F238E27FC236}">
                <a16:creationId xmlns:a16="http://schemas.microsoft.com/office/drawing/2014/main" id="{779CCE95-012A-416C-BCDD-A18218A2FA95}"/>
              </a:ext>
            </a:extLst>
          </p:cNvPr>
          <p:cNvPicPr>
            <a:picLocks noChangeAspect="1"/>
          </p:cNvPicPr>
          <p:nvPr/>
        </p:nvPicPr>
        <p:blipFill>
          <a:blip r:embed="rId3"/>
          <a:stretch>
            <a:fillRect/>
          </a:stretch>
        </p:blipFill>
        <p:spPr>
          <a:xfrm>
            <a:off x="1583669" y="2204864"/>
            <a:ext cx="3384376" cy="2132620"/>
          </a:xfrm>
          <a:prstGeom prst="rect">
            <a:avLst/>
          </a:prstGeom>
        </p:spPr>
      </p:pic>
      <p:pic>
        <p:nvPicPr>
          <p:cNvPr id="6" name="Imagen 5" descr="Imagen que contiene luz&#10;&#10;Descripción generada automáticamente">
            <a:extLst>
              <a:ext uri="{FF2B5EF4-FFF2-40B4-BE49-F238E27FC236}">
                <a16:creationId xmlns:a16="http://schemas.microsoft.com/office/drawing/2014/main" id="{6C620411-E859-420D-8B7D-26E7ACE9D5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1854034"/>
            <a:ext cx="2215908" cy="1865433"/>
          </a:xfrm>
          <a:prstGeom prst="rect">
            <a:avLst/>
          </a:prstGeom>
        </p:spPr>
      </p:pic>
      <p:pic>
        <p:nvPicPr>
          <p:cNvPr id="9" name="Picture 3">
            <a:extLst>
              <a:ext uri="{FF2B5EF4-FFF2-40B4-BE49-F238E27FC236}">
                <a16:creationId xmlns:a16="http://schemas.microsoft.com/office/drawing/2014/main" id="{D81BFD06-C3B0-4A3E-9C17-9CD6B49B6C4F}"/>
              </a:ext>
            </a:extLst>
          </p:cNvPr>
          <p:cNvPicPr>
            <a:picLocks noChangeAspect="1"/>
          </p:cNvPicPr>
          <p:nvPr/>
        </p:nvPicPr>
        <p:blipFill>
          <a:blip r:embed="rId5"/>
          <a:stretch>
            <a:fillRect/>
          </a:stretch>
        </p:blipFill>
        <p:spPr>
          <a:xfrm>
            <a:off x="771601" y="4585125"/>
            <a:ext cx="7785546" cy="1865432"/>
          </a:xfrm>
          <a:prstGeom prst="rect">
            <a:avLst/>
          </a:prstGeom>
        </p:spPr>
      </p:pic>
    </p:spTree>
    <p:extLst>
      <p:ext uri="{BB962C8B-B14F-4D97-AF65-F5344CB8AC3E}">
        <p14:creationId xmlns:p14="http://schemas.microsoft.com/office/powerpoint/2010/main" val="31668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9229</TotalTime>
  <Words>870</Words>
  <Application>Microsoft Office PowerPoint</Application>
  <PresentationFormat>On-screen Show (4:3)</PresentationFormat>
  <Paragraphs>108</Paragraphs>
  <Slides>12</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Dom Casual</vt:lpstr>
      <vt:lpstr>Monotype Sorts</vt:lpstr>
      <vt:lpstr>Wingdings</vt:lpstr>
      <vt:lpstr>ZapfHumnst BT</vt:lpstr>
      <vt:lpstr>Tema de Office</vt:lpstr>
      <vt:lpstr>Imagen</vt:lpstr>
      <vt:lpstr>TC 2006B  Interconexión de dispositivos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158</cp:revision>
  <cp:lastPrinted>2020-02-27T15:33:41Z</cp:lastPrinted>
  <dcterms:created xsi:type="dcterms:W3CDTF">2013-06-11T22:32:36Z</dcterms:created>
  <dcterms:modified xsi:type="dcterms:W3CDTF">2024-10-30T16:46:28Z</dcterms:modified>
</cp:coreProperties>
</file>