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1" r:id="rId2"/>
    <p:sldId id="344" r:id="rId3"/>
    <p:sldId id="345" r:id="rId4"/>
    <p:sldId id="346" r:id="rId5"/>
    <p:sldId id="348" r:id="rId6"/>
    <p:sldId id="802" r:id="rId7"/>
    <p:sldId id="353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9" r:id="rId16"/>
    <p:sldId id="366" r:id="rId17"/>
    <p:sldId id="367" r:id="rId18"/>
    <p:sldId id="368" r:id="rId19"/>
    <p:sldId id="370" r:id="rId20"/>
    <p:sldId id="371" r:id="rId21"/>
    <p:sldId id="372" r:id="rId22"/>
    <p:sldId id="373" r:id="rId23"/>
    <p:sldId id="374" r:id="rId24"/>
    <p:sldId id="376" r:id="rId25"/>
    <p:sldId id="377" r:id="rId26"/>
    <p:sldId id="380" r:id="rId27"/>
    <p:sldId id="382" r:id="rId28"/>
    <p:sldId id="381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804" r:id="rId38"/>
    <p:sldId id="803" r:id="rId39"/>
    <p:sldId id="805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50" autoAdjust="0"/>
  </p:normalViewPr>
  <p:slideViewPr>
    <p:cSldViewPr>
      <p:cViewPr varScale="1">
        <p:scale>
          <a:sx n="107" d="100"/>
          <a:sy n="107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30/10/2024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30/10/2024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22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26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27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63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6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 dirty="0"/>
              <a:t>PBX es cualquier central telefónica conectada directamente a la red pública de teléfono por 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13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477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30/10/2024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primario para la distribución vertical.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Interconexión de dispositivos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162162" imgH="1847928" progId="Paint.Picture">
                  <p:embed/>
                </p:oleObj>
              </mc:Choice>
              <mc:Fallback>
                <p:oleObj name="Bitmap Image" r:id="rId3" imgW="3162162" imgH="1847928" progId="Paint.Picture">
                  <p:embed/>
                  <p:pic>
                    <p:nvPicPr>
                      <p:cNvPr id="30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2" imgW="2501798" imgH="2616098" progId="MS_ClipArt_Gallery.2">
                    <p:embed/>
                  </p:oleObj>
                </mc:Choice>
                <mc:Fallback>
                  <p:oleObj name="Imagen" r:id="rId2" imgW="2501798" imgH="2616098" progId="MS_ClipArt_Gallery.2">
                    <p:embed/>
                    <p:pic>
                      <p:nvPicPr>
                        <p:cNvPr id="46085" name="Object 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4" imgW="3986213" imgH="4144963" progId="MS_ClipArt_Gallery.2">
                    <p:embed/>
                  </p:oleObj>
                </mc:Choice>
                <mc:Fallback>
                  <p:oleObj name="Imagen" r:id="rId4" imgW="3986213" imgH="4144963" progId="MS_ClipArt_Gallery.2">
                    <p:embed/>
                    <p:pic>
                      <p:nvPicPr>
                        <p:cNvPr id="46086" name="Object 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dirty="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Patch</a:t>
            </a:r>
            <a:r>
              <a:rPr lang="es-MX" sz="3600" b="1" dirty="0"/>
              <a:t> panel (Panel de conexiones)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1FCA8C-78A7-454B-9CE6-3EAA21E6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31" y="4288507"/>
            <a:ext cx="5124450" cy="2457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5B58B2-CEC4-45B3-BF45-6248D668B055}"/>
              </a:ext>
            </a:extLst>
          </p:cNvPr>
          <p:cNvSpPr txBox="1"/>
          <p:nvPr/>
        </p:nvSpPr>
        <p:spPr>
          <a:xfrm>
            <a:off x="683567" y="1221754"/>
            <a:ext cx="79601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El panel de telecomunicaciones es el elemento encargado de recibir todos los cables del cableado estructurado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B85D9-6255-4A90-8646-4CEAE210D8DC}"/>
              </a:ext>
            </a:extLst>
          </p:cNvPr>
          <p:cNvSpPr txBox="1"/>
          <p:nvPr/>
        </p:nvSpPr>
        <p:spPr>
          <a:xfrm>
            <a:off x="683568" y="2276872"/>
            <a:ext cx="7960162" cy="182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como </a:t>
            </a:r>
            <a:r>
              <a:rPr lang="es-MX" b="1" dirty="0">
                <a:solidFill>
                  <a:srgbClr val="FF0000"/>
                </a:solidFill>
              </a:rPr>
              <a:t>organizador de las conexiones de la red</a:t>
            </a:r>
            <a:r>
              <a:rPr lang="es-MX" dirty="0"/>
              <a:t>, para que los equipos de conectividad puedan ser fácilmente incorporados al sistema.</a:t>
            </a:r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también para que los </a:t>
            </a:r>
            <a:r>
              <a:rPr lang="es-MX" b="1" dirty="0">
                <a:solidFill>
                  <a:srgbClr val="FF0000"/>
                </a:solidFill>
              </a:rPr>
              <a:t>puertos de conexión </a:t>
            </a:r>
            <a:r>
              <a:rPr lang="es-MX" dirty="0"/>
              <a:t>de los equipos de red como: </a:t>
            </a:r>
            <a:r>
              <a:rPr lang="es-MX" b="1" dirty="0">
                <a:solidFill>
                  <a:srgbClr val="FF0000"/>
                </a:solidFill>
              </a:rPr>
              <a:t>switches y </a:t>
            </a:r>
            <a:r>
              <a:rPr lang="es-MX" b="1" dirty="0" err="1">
                <a:solidFill>
                  <a:srgbClr val="FF0000"/>
                </a:solidFill>
              </a:rPr>
              <a:t>routers</a:t>
            </a:r>
            <a:r>
              <a:rPr lang="es-MX" b="1" dirty="0">
                <a:solidFill>
                  <a:srgbClr val="FF0000"/>
                </a:solidFill>
              </a:rPr>
              <a:t> no tengan daños </a:t>
            </a:r>
            <a:r>
              <a:rPr lang="es-MX" dirty="0"/>
              <a:t>por el constante trabajo de retirar e introducir los conectores en sus puertos. </a:t>
            </a:r>
          </a:p>
        </p:txBody>
      </p:sp>
    </p:spTree>
    <p:extLst>
      <p:ext uri="{BB962C8B-B14F-4D97-AF65-F5344CB8AC3E}">
        <p14:creationId xmlns:p14="http://schemas.microsoft.com/office/powerpoint/2010/main" val="13582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Patch</a:t>
            </a:r>
            <a:r>
              <a:rPr lang="es-MX" sz="3600" b="1" dirty="0"/>
              <a:t> panel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8C5F68-75BE-4B09-BDDA-9341F55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3534"/>
            <a:ext cx="5962191" cy="1435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7E1368-0DBC-456B-9ADC-E82A324C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06" y="3140968"/>
            <a:ext cx="5483988" cy="28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8E1EE52-C6AB-4354-914D-258945FA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7" y="4245745"/>
            <a:ext cx="5537485" cy="263538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Work</a:t>
            </a:r>
            <a:r>
              <a:rPr lang="es-MX" sz="3600" b="1" dirty="0"/>
              <a:t> </a:t>
            </a:r>
            <a:r>
              <a:rPr lang="es-MX" sz="3600" b="1" dirty="0" err="1"/>
              <a:t>area</a:t>
            </a:r>
            <a:r>
              <a:rPr lang="es-MX" sz="3600" b="1" dirty="0"/>
              <a:t> outlets</a:t>
            </a:r>
          </a:p>
        </p:txBody>
      </p:sp>
      <p:pic>
        <p:nvPicPr>
          <p:cNvPr id="8" name="Imagen 7" descr="Imagen que contiene conector, muebles, electrónica, frente&#10;&#10;Descripción generada automáticamente">
            <a:extLst>
              <a:ext uri="{FF2B5EF4-FFF2-40B4-BE49-F238E27FC236}">
                <a16:creationId xmlns:a16="http://schemas.microsoft.com/office/drawing/2014/main" id="{0E522237-2B11-4D10-AAE1-BC35E02AD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55" y="3746371"/>
            <a:ext cx="1792450" cy="29064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93949-B094-4093-A950-B71D34CB3B9C}"/>
              </a:ext>
            </a:extLst>
          </p:cNvPr>
          <p:cNvSpPr txBox="1"/>
          <p:nvPr/>
        </p:nvSpPr>
        <p:spPr>
          <a:xfrm>
            <a:off x="409126" y="1312393"/>
            <a:ext cx="4522914" cy="290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toma de telecomunicaciones del área de trabajo está compuesta por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placa frontal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faceplate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MX" dirty="0"/>
              <a:t>. </a:t>
            </a:r>
          </a:p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</a:t>
            </a:r>
            <a:r>
              <a:rPr lang="es-MX" b="1" dirty="0"/>
              <a:t>placa frontal </a:t>
            </a:r>
            <a:r>
              <a:rPr lang="es-MX" dirty="0"/>
              <a:t>contiene los conectores que sirven como interfaz entre el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patch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cord</a:t>
            </a:r>
            <a:r>
              <a:rPr lang="es-MX" dirty="0"/>
              <a:t> y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cable (UTP, STP, COAX o fibra óptica)</a:t>
            </a:r>
            <a:r>
              <a:rPr lang="es-MX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3767BA7-3322-4635-8D1E-4F4DF949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545247"/>
            <a:ext cx="3721146" cy="1968270"/>
          </a:xfrm>
          <a:prstGeom prst="rect">
            <a:avLst/>
          </a:prstGeom>
        </p:spPr>
      </p:pic>
      <p:sp>
        <p:nvSpPr>
          <p:cNvPr id="35" name="15 CuadroTexto">
            <a:extLst>
              <a:ext uri="{FF2B5EF4-FFF2-40B4-BE49-F238E27FC236}">
                <a16:creationId xmlns:a16="http://schemas.microsoft.com/office/drawing/2014/main" id="{B4A50E16-C9CD-40A0-A990-3406B18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42" y="4149080"/>
            <a:ext cx="1422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1400" b="1" dirty="0" err="1">
                <a:latin typeface="ZapfHumnst BT"/>
              </a:rPr>
              <a:t>Patch</a:t>
            </a:r>
            <a:r>
              <a:rPr lang="es-MX" sz="1400" b="1" dirty="0">
                <a:latin typeface="ZapfHumnst BT"/>
              </a:rPr>
              <a:t> </a:t>
            </a:r>
            <a:r>
              <a:rPr lang="es-MX" sz="1400" b="1" dirty="0" err="1">
                <a:latin typeface="ZapfHumnst BT"/>
              </a:rPr>
              <a:t>cord</a:t>
            </a:r>
            <a:endParaRPr lang="es-MX" sz="1400" b="1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6992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2" y="1340768"/>
            <a:ext cx="3018288" cy="259145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86934" y="1188571"/>
            <a:ext cx="5553218" cy="2384446"/>
          </a:xfrm>
        </p:spPr>
        <p:txBody>
          <a:bodyPr>
            <a:no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 (IEEE)</a:t>
            </a:r>
            <a:r>
              <a:rPr lang="es-ES" sz="1600" dirty="0"/>
              <a:t>: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Dedicado a avanzar en innovación tecnológica y a elaborar estándares en varios sectores, que incluyen redes.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Estándares relacionados con el cableado eléctrico, los conectores y los racks de red.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741BAD-8203-4342-B4A9-A16C299C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MX" sz="3600" b="1" dirty="0"/>
              <a:t>Organismos normativos</a:t>
            </a:r>
            <a:endParaRPr lang="es-MX" altLang="es-MX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CE96-E06D-4B37-9942-143F90BB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1" y="3377361"/>
            <a:ext cx="8100071" cy="238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Estándares para equipos de radio, torres de telefonía móvil, dispositivos de voz sobre IP (VoIP) y comunicaciones satelitales.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Nacional Estadounidense de Estándares (ANSI):</a:t>
            </a:r>
            <a:endParaRPr lang="es-E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Organización sin fines de lucro que supervisa el desarrollo de estándares para productos, servicios, procesos y sistemas en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213866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15616" y="2687194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95909" y="3158100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57" y="199037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9" grpId="0" autoUpdateAnimBg="0"/>
      <p:bldP spid="11" grpId="0" autoUpdateAnimBg="0"/>
      <p:bldP spid="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15481" y="1029921"/>
            <a:ext cx="8110537" cy="173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/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algn="just"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F62C64-072C-4F81-B529-452E82A0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4" y="2890672"/>
            <a:ext cx="8089274" cy="3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1888</Words>
  <Application>Microsoft Office PowerPoint</Application>
  <PresentationFormat>On-screen Show (4:3)</PresentationFormat>
  <Paragraphs>254</Paragraphs>
  <Slides>39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125</cp:revision>
  <cp:lastPrinted>2013-10-21T22:10:45Z</cp:lastPrinted>
  <dcterms:created xsi:type="dcterms:W3CDTF">2013-06-11T22:32:36Z</dcterms:created>
  <dcterms:modified xsi:type="dcterms:W3CDTF">2024-10-30T17:05:42Z</dcterms:modified>
</cp:coreProperties>
</file>