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jpg" ContentType="image/jpeg"/>
  <Override PartName="/ppt/notesSlides/notesSlide8.xml" ContentType="application/vnd.openxmlformats-officedocument.presentationml.notesSlide+xml"/>
  <Override PartName="/ppt/media/image16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31.jpg" ContentType="image/jpeg"/>
  <Override PartName="/ppt/media/image3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460" r:id="rId3"/>
    <p:sldId id="803" r:id="rId4"/>
    <p:sldId id="817" r:id="rId5"/>
    <p:sldId id="853" r:id="rId6"/>
    <p:sldId id="807" r:id="rId7"/>
    <p:sldId id="818" r:id="rId8"/>
    <p:sldId id="804" r:id="rId9"/>
    <p:sldId id="819" r:id="rId10"/>
    <p:sldId id="805" r:id="rId11"/>
    <p:sldId id="806" r:id="rId12"/>
    <p:sldId id="820" r:id="rId13"/>
    <p:sldId id="833" r:id="rId14"/>
    <p:sldId id="808" r:id="rId15"/>
    <p:sldId id="855" r:id="rId16"/>
    <p:sldId id="856" r:id="rId17"/>
    <p:sldId id="822" r:id="rId18"/>
    <p:sldId id="823" r:id="rId19"/>
    <p:sldId id="824" r:id="rId20"/>
    <p:sldId id="835" r:id="rId21"/>
    <p:sldId id="841" r:id="rId22"/>
    <p:sldId id="843" r:id="rId23"/>
    <p:sldId id="850" r:id="rId24"/>
    <p:sldId id="846" r:id="rId25"/>
    <p:sldId id="844" r:id="rId26"/>
    <p:sldId id="845" r:id="rId27"/>
    <p:sldId id="847" r:id="rId28"/>
    <p:sldId id="852" r:id="rId29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53" autoAdjust="0"/>
    <p:restoredTop sz="93250" autoAdjust="0"/>
  </p:normalViewPr>
  <p:slideViewPr>
    <p:cSldViewPr>
      <p:cViewPr varScale="1">
        <p:scale>
          <a:sx n="59" d="100"/>
          <a:sy n="59" d="100"/>
        </p:scale>
        <p:origin x="72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94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131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442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080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115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44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5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75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354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7D9D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8734" y="1077013"/>
            <a:ext cx="3403283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7261" y="1110540"/>
            <a:ext cx="201549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Medios de comunicación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1073063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5530" y="1935614"/>
            <a:ext cx="8044942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00776"/>
              </p:ext>
            </p:extLst>
          </p:nvPr>
        </p:nvGraphicFramePr>
        <p:xfrm>
          <a:off x="1223628" y="2473428"/>
          <a:ext cx="7148746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938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506380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7372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  <a:p>
            <a:pPr>
              <a:spcBef>
                <a:spcPts val="6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84403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614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1803147"/>
            <a:ext cx="160277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2401771"/>
            <a:ext cx="4267069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9" y="3337715"/>
            <a:ext cx="4172423" cy="15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600" b="1" dirty="0">
                <a:latin typeface="ZapfHumnst BT"/>
              </a:rPr>
              <a:t>par trenzado</a:t>
            </a:r>
            <a:r>
              <a:rPr lang="es-MX" sz="1600" dirty="0">
                <a:latin typeface="ZapfHumnst BT"/>
              </a:rPr>
              <a:t> (cables de red </a:t>
            </a:r>
            <a:r>
              <a:rPr lang="es-MX" sz="1600" b="1" dirty="0">
                <a:latin typeface="ZapfHumnst BT"/>
              </a:rPr>
              <a:t>Ethernet</a:t>
            </a:r>
            <a:r>
              <a:rPr lang="es-MX" sz="1600" dirty="0">
                <a:latin typeface="ZapfHumnst BT"/>
              </a:rPr>
              <a:t>) de 8 pines (4 pares). </a:t>
            </a:r>
          </a:p>
        </p:txBody>
      </p:sp>
      <p:pic>
        <p:nvPicPr>
          <p:cNvPr id="3" name="Imagen 2" descr="Imagen que contiene interior, tabla, comida, cocina&#10;&#10;Descripción generada automáticamente">
            <a:extLst>
              <a:ext uri="{FF2B5EF4-FFF2-40B4-BE49-F238E27FC236}">
                <a16:creationId xmlns:a16="http://schemas.microsoft.com/office/drawing/2014/main" id="{E8CF80BE-4D83-4A40-807D-F5FE1F229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65" y="2082134"/>
            <a:ext cx="3143677" cy="3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232895"/>
            <a:ext cx="4864026" cy="102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69290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13176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3" name="Imagen 2" descr="Imagen que contiene luz&#10;&#10;Descripción generada automáticamente">
            <a:extLst>
              <a:ext uri="{FF2B5EF4-FFF2-40B4-BE49-F238E27FC236}">
                <a16:creationId xmlns:a16="http://schemas.microsoft.com/office/drawing/2014/main" id="{C354694B-CD97-4E4A-A960-DE10BFB9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22" y="2852936"/>
            <a:ext cx="291140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90172"/>
            <a:ext cx="216024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968" y="99340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multimodo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082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0" name="13 CuadroTexto">
            <a:extLst>
              <a:ext uri="{FF2B5EF4-FFF2-40B4-BE49-F238E27FC236}">
                <a16:creationId xmlns:a16="http://schemas.microsoft.com/office/drawing/2014/main" id="{02C87EC9-F916-433B-9043-963B554E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090172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 propagar más de un modo de luz. Puede tener más de mil modos de propagación de luz.</a:t>
            </a:r>
          </a:p>
        </p:txBody>
      </p:sp>
      <p:sp>
        <p:nvSpPr>
          <p:cNvPr id="13" name="15 CuadroTexto">
            <a:extLst>
              <a:ext uri="{FF2B5EF4-FFF2-40B4-BE49-F238E27FC236}">
                <a16:creationId xmlns:a16="http://schemas.microsoft.com/office/drawing/2014/main" id="{5DF7D9FF-4A0F-4928-B5D1-261751B9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3172735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usan comúnmente en distancias cortas, como un edificio o un campus.</a:t>
            </a:r>
          </a:p>
        </p:txBody>
      </p:sp>
      <p:sp>
        <p:nvSpPr>
          <p:cNvPr id="14" name="16 CuadroTexto">
            <a:extLst>
              <a:ext uri="{FF2B5EF4-FFF2-40B4-BE49-F238E27FC236}">
                <a16:creationId xmlns:a16="http://schemas.microsoft.com/office/drawing/2014/main" id="{7F1D3313-FF91-4DB2-87F2-AC8DEF46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840" y="4255298"/>
            <a:ext cx="5072062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distancia máxima es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 km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usan diodos láser de baja intensidad.</a:t>
            </a:r>
          </a:p>
        </p:txBody>
      </p:sp>
    </p:spTree>
    <p:extLst>
      <p:ext uri="{BB962C8B-B14F-4D97-AF65-F5344CB8AC3E}">
        <p14:creationId xmlns:p14="http://schemas.microsoft.com/office/powerpoint/2010/main" val="39352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968" y="99340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monomodo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082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8" name="20 Imagen" descr="Fibreoptic.jpg">
            <a:extLst>
              <a:ext uri="{FF2B5EF4-FFF2-40B4-BE49-F238E27FC236}">
                <a16:creationId xmlns:a16="http://schemas.microsoft.com/office/drawing/2014/main" id="{B64ED31A-1C5F-4304-8320-26C38DC27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55299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7 CuadroTexto">
            <a:extLst>
              <a:ext uri="{FF2B5EF4-FFF2-40B4-BE49-F238E27FC236}">
                <a16:creationId xmlns:a16="http://schemas.microsoft.com/office/drawing/2014/main" id="{938B5BE7-4F47-4FBF-B807-D22E7B03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988840"/>
            <a:ext cx="46370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5" name="18 CuadroTexto">
            <a:extLst>
              <a:ext uri="{FF2B5EF4-FFF2-40B4-BE49-F238E27FC236}">
                <a16:creationId xmlns:a16="http://schemas.microsoft.com/office/drawing/2014/main" id="{12655FE6-33F9-4FE3-8B00-7F04C546C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654003"/>
            <a:ext cx="471487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</a:t>
            </a:r>
          </a:p>
        </p:txBody>
      </p:sp>
      <p:sp>
        <p:nvSpPr>
          <p:cNvPr id="16" name="21 CuadroTexto">
            <a:extLst>
              <a:ext uri="{FF2B5EF4-FFF2-40B4-BE49-F238E27FC236}">
                <a16:creationId xmlns:a16="http://schemas.microsoft.com/office/drawing/2014/main" id="{C8884354-9BF1-48C9-9779-0921CE64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221088"/>
            <a:ext cx="4214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</p:spTree>
    <p:extLst>
      <p:ext uri="{BB962C8B-B14F-4D97-AF65-F5344CB8AC3E}">
        <p14:creationId xmlns:p14="http://schemas.microsoft.com/office/powerpoint/2010/main" val="41385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5616" y="1853169"/>
            <a:ext cx="2817320" cy="1034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Mul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imodo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(MMF)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37"/>
              </a:spcBef>
            </a:pPr>
            <a:endParaRPr sz="1425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 </a:t>
            </a:r>
            <a:r>
              <a:rPr lang="es-ES" sz="1500" dirty="0">
                <a:latin typeface="Calibri"/>
                <a:cs typeface="Calibri"/>
              </a:rPr>
              <a:t>50 o 62.5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(&lt;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m).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0112" y="1817022"/>
            <a:ext cx="2608281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b="1" spc="-1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nom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(SM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)</a:t>
            </a:r>
            <a:endParaRPr lang="es-ES" b="1" spc="-8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algn="ctr"/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 err="1">
                <a:latin typeface="Calibri"/>
                <a:cs typeface="Calibri"/>
              </a:rPr>
              <a:t>Nú</a:t>
            </a:r>
            <a:r>
              <a:rPr sz="1500" spc="4" dirty="0" err="1">
                <a:latin typeface="Calibri"/>
                <a:cs typeface="Calibri"/>
              </a:rPr>
              <a:t>c</a:t>
            </a:r>
            <a:r>
              <a:rPr sz="1500" dirty="0" err="1">
                <a:latin typeface="Calibri"/>
                <a:cs typeface="Calibri"/>
              </a:rPr>
              <a:t>l</a:t>
            </a:r>
            <a:r>
              <a:rPr sz="1500" spc="-8" dirty="0" err="1">
                <a:latin typeface="Calibri"/>
                <a:cs typeface="Calibri"/>
              </a:rPr>
              <a:t>e</a:t>
            </a:r>
            <a:r>
              <a:rPr sz="1500" dirty="0" err="1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8" dirty="0">
                <a:latin typeface="Calibri"/>
                <a:cs typeface="Calibri"/>
              </a:rPr>
              <a:t>9</a:t>
            </a:r>
            <a:r>
              <a:rPr lang="es-ES" sz="1500" spc="8" dirty="0">
                <a:latin typeface="Calibri"/>
                <a:cs typeface="Calibri"/>
              </a:rPr>
              <a:t>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a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26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(&gt;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lang="es-ES" sz="1500" dirty="0">
                <a:latin typeface="Calibri"/>
                <a:cs typeface="Calibri"/>
              </a:rPr>
              <a:t>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5503" y="3647313"/>
            <a:ext cx="325755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58368" y="3654171"/>
            <a:ext cx="3358134" cy="196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D32C8B4-B783-43FF-81F1-C3584866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77202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947E4D-2786-47DB-9117-C43C8A8CF251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894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7456C9-CEC6-4059-B376-AEB6F639303B}"/>
              </a:ext>
            </a:extLst>
          </p:cNvPr>
          <p:cNvSpPr txBox="1"/>
          <p:nvPr/>
        </p:nvSpPr>
        <p:spPr>
          <a:xfrm>
            <a:off x="2195736" y="356938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Múltiples rutas o caminos para la luz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60CFD6-4912-43B1-97CD-5F9B4BC5924F}"/>
              </a:ext>
            </a:extLst>
          </p:cNvPr>
          <p:cNvSpPr txBox="1"/>
          <p:nvPr/>
        </p:nvSpPr>
        <p:spPr>
          <a:xfrm>
            <a:off x="1136224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50/62.5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A95AF9-29CB-416B-9E69-D52DB43A5342}"/>
              </a:ext>
            </a:extLst>
          </p:cNvPr>
          <p:cNvSpPr txBox="1"/>
          <p:nvPr/>
        </p:nvSpPr>
        <p:spPr>
          <a:xfrm>
            <a:off x="5672728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9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polimérico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F27DAF-8ADC-4C76-8170-4719BE3DECF0}"/>
              </a:ext>
            </a:extLst>
          </p:cNvPr>
          <p:cNvSpPr txBox="1"/>
          <p:nvPr/>
        </p:nvSpPr>
        <p:spPr>
          <a:xfrm>
            <a:off x="6612287" y="359845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Un solo camino recto para la luz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9" grpId="0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916039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3346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24CD6-3ABB-4BF5-902F-F9386B713D67}"/>
              </a:ext>
            </a:extLst>
          </p:cNvPr>
          <p:cNvSpPr txBox="1"/>
          <p:nvPr/>
        </p:nvSpPr>
        <p:spPr>
          <a:xfrm>
            <a:off x="673011" y="1471320"/>
            <a:ext cx="7931437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dirty="0"/>
              <a:t>Los medios inalámbricos transportan </a:t>
            </a:r>
            <a:r>
              <a:rPr lang="es-ES" b="1" dirty="0">
                <a:solidFill>
                  <a:srgbClr val="FF0000"/>
                </a:solidFill>
              </a:rPr>
              <a:t>señales electromagnéticas </a:t>
            </a:r>
            <a:r>
              <a:rPr lang="es-ES" dirty="0"/>
              <a:t>que representan los dígitos binarios de las comunicaciones de datos mediante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frecuencias de radio </a:t>
            </a:r>
            <a:r>
              <a:rPr lang="es-ES" dirty="0"/>
              <a:t>y de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microondas</a:t>
            </a:r>
            <a:r>
              <a:rPr lang="es-ES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73010" y="2788869"/>
            <a:ext cx="3322925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ES" dirty="0"/>
              <a:t>Una </a:t>
            </a:r>
            <a:r>
              <a:rPr lang="es-ES" b="1" dirty="0"/>
              <a:t>señal electromagnética</a:t>
            </a:r>
            <a:r>
              <a:rPr lang="es-ES" dirty="0"/>
              <a:t> se transmite por el espacio</a:t>
            </a:r>
            <a:r>
              <a:rPr lang="es-ES" b="1" dirty="0"/>
              <a:t> en forma de </a:t>
            </a:r>
            <a:r>
              <a:rPr lang="es-ES" b="1" dirty="0">
                <a:solidFill>
                  <a:srgbClr val="FF0000"/>
                </a:solidFill>
              </a:rPr>
              <a:t>ondas electromagnéticas</a:t>
            </a:r>
            <a:r>
              <a:rPr lang="es-ES" dirty="0"/>
              <a:t>: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8F4FF63-CC0A-4787-B340-550672915A70}"/>
              </a:ext>
            </a:extLst>
          </p:cNvPr>
          <p:cNvSpPr/>
          <p:nvPr/>
        </p:nvSpPr>
        <p:spPr>
          <a:xfrm>
            <a:off x="5436096" y="254148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1582698-91FE-4BE0-B972-D4C1B160A77E}"/>
              </a:ext>
            </a:extLst>
          </p:cNvPr>
          <p:cNvSpPr/>
          <p:nvPr/>
        </p:nvSpPr>
        <p:spPr>
          <a:xfrm>
            <a:off x="5436096" y="4559134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6C067A-D734-45C7-B999-EEFEA862B394}"/>
              </a:ext>
            </a:extLst>
          </p:cNvPr>
          <p:cNvSpPr txBox="1"/>
          <p:nvPr/>
        </p:nvSpPr>
        <p:spPr>
          <a:xfrm>
            <a:off x="673010" y="4561568"/>
            <a:ext cx="3826982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pc="-19" dirty="0">
                <a:latin typeface="Calibri"/>
                <a:cs typeface="Calibri"/>
              </a:rPr>
              <a:t>Las </a:t>
            </a:r>
            <a:r>
              <a:rPr lang="es-ES" b="1" spc="-19" dirty="0">
                <a:solidFill>
                  <a:srgbClr val="FF0000"/>
                </a:solidFill>
                <a:latin typeface="Calibri"/>
                <a:cs typeface="Calibri"/>
              </a:rPr>
              <a:t>ondas electromagnéticas (OEM) </a:t>
            </a:r>
            <a:r>
              <a:rPr lang="es-ES" spc="-19" dirty="0">
                <a:latin typeface="Calibri"/>
                <a:cs typeface="Calibri"/>
              </a:rPr>
              <a:t>son generadas por cargas eléctricas que oscilan por un conductor, como podría ser una antena.</a:t>
            </a:r>
            <a:endParaRPr lang="es-MX" spc="-19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748973"/>
            <a:ext cx="352839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guiados y no guiados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de cobre.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ópticos.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inalámbricos.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7E54ADF8-CBCD-4F02-B82D-E430AEE7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9302"/>
            <a:ext cx="47364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06282" y="1628800"/>
            <a:ext cx="821419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Longitud de onda 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(</a:t>
            </a:r>
            <a:r>
              <a:rPr lang="el-GR" sz="1600" b="0" i="0" dirty="0">
                <a:solidFill>
                  <a:srgbClr val="000000"/>
                </a:solidFill>
                <a:effectLst/>
              </a:rPr>
              <a:t>λ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ES" sz="1600" b="1" dirty="0"/>
              <a:t>: </a:t>
            </a:r>
            <a:r>
              <a:rPr lang="es-ES" sz="1600" dirty="0"/>
              <a:t>La distancia entre dos picos. Se mide en metros (m).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Amplitud (A) : </a:t>
            </a:r>
            <a:r>
              <a:rPr lang="es-ES" sz="1600" dirty="0"/>
              <a:t>La distancia entre el pico y el punto medio de la onda)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Frecuencia (F): </a:t>
            </a:r>
            <a:r>
              <a:rPr lang="es-ES" sz="1600" dirty="0"/>
              <a:t>Cuantas ondas llegan al receptor por segundo. Se mide en Hertz (</a:t>
            </a:r>
            <a:r>
              <a:rPr lang="es-ES" sz="1600" dirty="0" err="1"/>
              <a:t>hz</a:t>
            </a:r>
            <a:r>
              <a:rPr lang="es-ES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effectLst/>
              </a:rPr>
              <a:t>Período (T): </a:t>
            </a:r>
            <a:r>
              <a:rPr lang="es-MX" sz="1600" dirty="0">
                <a:effectLst/>
              </a:rPr>
              <a:t>El tiempo transcurrido para que se realice una onda completa. Se mide en segundos (</a:t>
            </a:r>
            <a:r>
              <a:rPr lang="es-MX" sz="1600" dirty="0" err="1">
                <a:effectLst/>
              </a:rPr>
              <a:t>seg</a:t>
            </a:r>
            <a:r>
              <a:rPr lang="es-MX" sz="1600" dirty="0">
                <a:effectLst/>
              </a:rPr>
              <a:t>).</a:t>
            </a:r>
            <a:endParaRPr lang="es-ES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8CDF55-3B77-4F5B-A4C2-E2C28FF9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39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676" y="476672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17140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95536" y="1124744"/>
            <a:ext cx="835292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El espectro electromagnético es el conjunto de señales electromagnéticas, ordenadas según su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frecuencia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y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longitud de onda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Los usos del espectro electromagnético pueden ser muy diversos. Por ejemplo: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400" b="1" dirty="0">
                <a:solidFill>
                  <a:srgbClr val="FF0000"/>
                </a:solidFill>
              </a:rPr>
              <a:t>ondas de frecuencia de radio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. 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s-ES" sz="1400" b="1" dirty="0">
                <a:solidFill>
                  <a:srgbClr val="FF0000"/>
                </a:solidFill>
              </a:rPr>
              <a:t>microondas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 Se emplean para transmitir información y también para calentar comida 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en los </a:t>
            </a:r>
            <a:r>
              <a:rPr lang="es-ES" sz="14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hornos de microondas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E15453E-7066-4AEC-8F06-932CF016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234207"/>
            <a:ext cx="6048852" cy="32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52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251520" y="1116842"/>
            <a:ext cx="8712968" cy="293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ultravioleta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Es emitida por el Sol.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infrarroja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 en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controles remotos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que de otro modo tendrían que acudir a las ondas de radio y generarían “ruido ambiental” para otras formas más importantes de transmisión de datos, como el </a:t>
            </a:r>
            <a:r>
              <a:rPr lang="es-ES" sz="1200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-Fi. También se emplean señales infrarrojas, en la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transmisión digital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de datos a corta distancia entre las computadoras y sus periféricos cercanos. 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1200" b="1" dirty="0">
                <a:solidFill>
                  <a:srgbClr val="FF0000"/>
                </a:solidFill>
              </a:rPr>
              <a:t>espectro de luz visible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Hace visibles las cosas. Además, puede aprovecharse para otros mecanismos visuales como el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cine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las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linternas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etc.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X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emplean en la medicina para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 tomar impresiones visuales 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del interior de nuestros cuerpos, como de nuestros huesos.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gamma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 Se emplean como forma de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radioterapia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o tratamiento para el cáncer, dado que destruyen el ADN de las células que se reproducen desordenadamente.</a:t>
            </a: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F9F31C-74C5-4E72-B1C2-BE05A7F1D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113241"/>
            <a:ext cx="6026284" cy="24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05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55585"/>
            <a:ext cx="655272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 – Rango de frecuencias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647483" y="1159574"/>
            <a:ext cx="7849033" cy="294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 continuación podemos ver el rango de frecuencias que habitualmente se utilizan en las comunicaciones: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AM: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FM: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470MHz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Teléfonos celulares: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850MHz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1900MHz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AsapRegular"/>
              </a:rPr>
              <a:t>2.4GHz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Satélite: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3.5GHz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5GHz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C095B87B-4CF5-41CB-8D37-17CBBF11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07" y="5405702"/>
            <a:ext cx="6299969" cy="1191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8FAC53-2BF0-4A21-A04E-649478270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032356"/>
            <a:ext cx="5688632" cy="22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4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841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88257" y="1988840"/>
            <a:ext cx="3323703" cy="17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Ondas de radio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Microondas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Satélites</a:t>
            </a: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4A03548A-9A3E-412E-9B56-FD9679D2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de radio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268760"/>
            <a:ext cx="7632848" cy="2850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Son las más usadas, 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Tienen un rango de ancho de banda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Khz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y los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300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Radio AM: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Radio FM</a:t>
            </a: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470MHz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 a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Señal </a:t>
            </a:r>
            <a:r>
              <a:rPr lang="es-ES" sz="1400" b="1" dirty="0" err="1">
                <a:solidFill>
                  <a:srgbClr val="FF0000"/>
                </a:solidFill>
                <a:latin typeface="AsapRegular"/>
              </a:rPr>
              <a:t>WiFi</a:t>
            </a:r>
            <a:r>
              <a:rPr lang="es-ES" sz="1400" b="1" dirty="0">
                <a:solidFill>
                  <a:srgbClr val="FF0000"/>
                </a:solidFill>
                <a:latin typeface="AsapRegular"/>
              </a:rPr>
              <a:t>: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2.4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r>
              <a:rPr lang="es-ES" sz="1400" dirty="0">
                <a:solidFill>
                  <a:srgbClr val="333333"/>
                </a:solidFill>
                <a:latin typeface="AsapRegular"/>
              </a:rPr>
              <a:t> Y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5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endParaRPr lang="es-ES" sz="1400" b="1" i="0" dirty="0">
              <a:solidFill>
                <a:srgbClr val="333333"/>
              </a:solidFill>
              <a:effectLst/>
              <a:latin typeface="AsapRegular"/>
            </a:endParaRP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59219A-86B1-484A-8387-14886751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2160240" cy="2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80" y="906484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Microondas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18071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700808"/>
            <a:ext cx="4752528" cy="277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 ancho de banda varia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Para la comunicación de microondas terrestres se deben usar antenas parabólicas, las cuales deben estar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alineadas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o tener visión directa entre ellas, además entre mayor sea la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altura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mayor el alcance.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Sus problemas se dan perdidas de datos por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atenuación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 y es muy sensible a las malas condiciones atmosféricas.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3CBBD8-E043-4F49-905C-05324940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6" y="1863037"/>
            <a:ext cx="2252599" cy="24538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796C-627D-4EB0-BB0B-9CB2A248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67101"/>
            <a:ext cx="4087338" cy="1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9DBA315-D833-45C2-8A3B-8583FBF6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016224" cy="1975898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906484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Satélite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0717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23528" y="1941832"/>
            <a:ext cx="8280920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Conocidos como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microondas por satélite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realizan la transmisión de todo tipo de datos, imágenes, etc., según el fin con que se han creado.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9E670-2852-4EF3-9DE8-FE95E709D532}"/>
              </a:ext>
            </a:extLst>
          </p:cNvPr>
          <p:cNvSpPr txBox="1"/>
          <p:nvPr/>
        </p:nvSpPr>
        <p:spPr>
          <a:xfrm>
            <a:off x="323528" y="2813895"/>
            <a:ext cx="4248472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satélite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en si no procesa información sino que actúan como un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repetidor-amplificador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puede cubrir un amplio espacio de espectro terrestre.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microondas por satélite manejan un ancho de banda entre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Son usados para: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Sistemas de televisión.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Transmisión telefónica a larga distancia. 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Redes privadas. 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439B1C-54CE-4EFA-83E3-9873C394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52428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69393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34076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1983706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43785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080793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983956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8864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019"/>
              </p:ext>
            </p:extLst>
          </p:nvPr>
        </p:nvGraphicFramePr>
        <p:xfrm>
          <a:off x="1619673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68999"/>
              </p:ext>
            </p:extLst>
          </p:nvPr>
        </p:nvGraphicFramePr>
        <p:xfrm>
          <a:off x="1629617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 err="1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4815"/>
              </p:ext>
            </p:extLst>
          </p:nvPr>
        </p:nvGraphicFramePr>
        <p:xfrm>
          <a:off x="1619673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5396"/>
              </p:ext>
            </p:extLst>
          </p:nvPr>
        </p:nvGraphicFramePr>
        <p:xfrm>
          <a:off x="1619672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s</a:t>
                      </a:r>
                      <a:endParaRPr lang="es-ES" sz="1800" spc="-5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lang="es-MX" sz="1800" spc="-5" dirty="0">
                          <a:latin typeface="Calibri"/>
                          <a:cs typeface="Calibri"/>
                        </a:rPr>
                        <a:t>Satélite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Formatos básicos de medios de red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D82E12-EF26-4221-888B-AB821867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3768" y="1412776"/>
            <a:ext cx="5209462" cy="46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71473C-1DAE-42CA-9EDE-DF0DEEF46D86}"/>
              </a:ext>
            </a:extLst>
          </p:cNvPr>
          <p:cNvSpPr txBox="1"/>
          <p:nvPr/>
        </p:nvSpPr>
        <p:spPr>
          <a:xfrm>
            <a:off x="6300192" y="4869160"/>
            <a:ext cx="122413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Señales de ondas de radio o microondas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tecnología inalámbrica</a:t>
            </a:r>
          </a:p>
        </p:txBody>
      </p:sp>
    </p:spTree>
    <p:extLst>
      <p:ext uri="{BB962C8B-B14F-4D97-AF65-F5344CB8AC3E}">
        <p14:creationId xmlns:p14="http://schemas.microsoft.com/office/powerpoint/2010/main" val="72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1705</Words>
  <Application>Microsoft Office PowerPoint</Application>
  <PresentationFormat>Presentación en pantalla (4:3)</PresentationFormat>
  <Paragraphs>210</Paragraphs>
  <Slides>28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41" baseType="lpstr">
      <vt:lpstr>Arial</vt:lpstr>
      <vt:lpstr>AsapRegular</vt:lpstr>
      <vt:lpstr>Calibri</vt:lpstr>
      <vt:lpstr>Calibri Light</vt:lpstr>
      <vt:lpstr>Century Gothic</vt:lpstr>
      <vt:lpstr>Courier New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166</cp:revision>
  <cp:lastPrinted>2020-02-27T15:33:41Z</cp:lastPrinted>
  <dcterms:created xsi:type="dcterms:W3CDTF">2013-06-11T22:32:36Z</dcterms:created>
  <dcterms:modified xsi:type="dcterms:W3CDTF">2022-05-17T01:48:21Z</dcterms:modified>
</cp:coreProperties>
</file>