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313" r:id="rId3"/>
    <p:sldId id="314" r:id="rId4"/>
    <p:sldId id="335" r:id="rId5"/>
    <p:sldId id="315" r:id="rId6"/>
    <p:sldId id="316" r:id="rId7"/>
    <p:sldId id="317" r:id="rId8"/>
    <p:sldId id="318" r:id="rId9"/>
    <p:sldId id="319" r:id="rId10"/>
    <p:sldId id="320" r:id="rId11"/>
    <p:sldId id="333" r:id="rId12"/>
    <p:sldId id="334" r:id="rId13"/>
    <p:sldId id="321" r:id="rId14"/>
    <p:sldId id="336" r:id="rId15"/>
    <p:sldId id="322" r:id="rId16"/>
    <p:sldId id="323" r:id="rId17"/>
    <p:sldId id="324" r:id="rId18"/>
    <p:sldId id="325" r:id="rId19"/>
    <p:sldId id="812" r:id="rId20"/>
    <p:sldId id="811" r:id="rId21"/>
    <p:sldId id="326" r:id="rId22"/>
    <p:sldId id="808" r:id="rId23"/>
    <p:sldId id="810" r:id="rId24"/>
    <p:sldId id="805" r:id="rId25"/>
    <p:sldId id="807" r:id="rId26"/>
    <p:sldId id="806" r:id="rId27"/>
    <p:sldId id="327" r:id="rId28"/>
    <p:sldId id="328" r:id="rId29"/>
    <p:sldId id="330" r:id="rId30"/>
    <p:sldId id="337" r:id="rId31"/>
    <p:sldId id="804"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115" d="100"/>
          <a:sy n="115" d="100"/>
        </p:scale>
        <p:origin x="696"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 Id="rId4"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06/03/2022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9</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10</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16</a:t>
            </a:fld>
            <a:endParaRPr lang="es-MX" sz="1200"/>
          </a:p>
        </p:txBody>
      </p:sp>
    </p:spTree>
    <p:extLst>
      <p:ext uri="{BB962C8B-B14F-4D97-AF65-F5344CB8AC3E}">
        <p14:creationId xmlns:p14="http://schemas.microsoft.com/office/powerpoint/2010/main" val="350652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3.2.4 – </a:t>
            </a:r>
            <a:r>
              <a:rPr lang="es-ES" altLang="en-US" sz="1200" dirty="0"/>
              <a:t>Modelos de referencia</a:t>
            </a:r>
          </a:p>
          <a:p>
            <a:r>
              <a:rPr lang="es-ES" dirty="0">
                <a:latin typeface="Arial" charset="0"/>
              </a:rPr>
              <a:t>3.2.4.1 – </a:t>
            </a:r>
            <a:r>
              <a:rPr lang="es-ES" b="0" dirty="0"/>
              <a:t>Beneficios del uso de un modelo en capas</a:t>
            </a:r>
          </a:p>
        </p:txBody>
      </p:sp>
    </p:spTree>
    <p:extLst>
      <p:ext uri="{BB962C8B-B14F-4D97-AF65-F5344CB8AC3E}">
        <p14:creationId xmlns:p14="http://schemas.microsoft.com/office/powerpoint/2010/main" val="4088951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06/03/2022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06/03/2022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4.png"/><Relationship Id="rId11" Type="http://schemas.openxmlformats.org/officeDocument/2006/relationships/image" Target="../media/image36.png"/><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33.png"/><Relationship Id="rId9" Type="http://schemas.openxmlformats.org/officeDocument/2006/relationships/image" Target="../media/image37.jpeg"/></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65728" y="4443191"/>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864221"/>
            <a:ext cx="5643563"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establece, mantiene y administra las sesiones entre las aplicaciones.</a:t>
            </a:r>
          </a:p>
          <a:p>
            <a:pPr marL="285750" indent="-285750" algn="just">
              <a:lnSpc>
                <a:spcPts val="3000"/>
              </a:lnSpc>
              <a:buFont typeface="Arial" panose="020B0604020202020204" pitchFamily="34" charset="0"/>
              <a:buChar char="•"/>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43808" y="1340768"/>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408712"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Bef>
                <a:spcPts val="600"/>
              </a:spcBef>
            </a:pPr>
            <a:r>
              <a:rPr lang="es-MX" sz="1900" dirty="0">
                <a:solidFill>
                  <a:schemeClr val="bg2">
                    <a:lumMod val="2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rgbClr val="FF0000"/>
                </a:solidFill>
                <a:latin typeface="ZapfHumnst BT"/>
              </a:rPr>
              <a:t>Establece un esquema de direccionamiento global (lógico) entre redes para determinar el mejor camino (ruta) por el cual los mensajes puedan llegar a su destino final.</a:t>
            </a:r>
            <a:endParaRPr lang="es-MX" dirty="0"/>
          </a:p>
        </p:txBody>
      </p:sp>
      <p:pic>
        <p:nvPicPr>
          <p:cNvPr id="7" name="Imagen 6">
            <a:extLst>
              <a:ext uri="{FF2B5EF4-FFF2-40B4-BE49-F238E27FC236}">
                <a16:creationId xmlns:a16="http://schemas.microsoft.com/office/drawing/2014/main" id="{2AFB2710-CE31-46AC-AEF9-480A6C71A273}"/>
              </a:ext>
            </a:extLst>
          </p:cNvPr>
          <p:cNvPicPr>
            <a:picLocks noChangeAspect="1"/>
          </p:cNvPicPr>
          <p:nvPr/>
        </p:nvPicPr>
        <p:blipFill>
          <a:blip r:embed="rId3"/>
          <a:stretch>
            <a:fillRect/>
          </a:stretch>
        </p:blipFill>
        <p:spPr>
          <a:xfrm>
            <a:off x="2673994" y="3550352"/>
            <a:ext cx="5683988" cy="1588974"/>
          </a:xfrm>
          <a:prstGeom prst="rect">
            <a:avLst/>
          </a:prstGeom>
        </p:spPr>
      </p:pic>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184"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627784" y="1844824"/>
            <a:ext cx="6048672" cy="236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p>
          <a:p>
            <a:pPr marL="342900" lvl="0" indent="-342900" algn="just">
              <a:lnSpc>
                <a:spcPts val="3000"/>
              </a:lnSpc>
              <a:buFont typeface="Arial" panose="020B0604020202020204" pitchFamily="34" charset="0"/>
              <a:buChar char="•"/>
            </a:pPr>
            <a:r>
              <a:rPr lang="es-MX" sz="1900" dirty="0">
                <a:solidFill>
                  <a:schemeClr val="bg2">
                    <a:lumMod val="25000"/>
                  </a:schemeClr>
                </a:solidFill>
                <a:latin typeface="+mn-lt"/>
              </a:rPr>
              <a:t>También realiza la </a:t>
            </a:r>
            <a:r>
              <a:rPr lang="es-MX" sz="1900" b="1" dirty="0">
                <a:solidFill>
                  <a:schemeClr val="accent6">
                    <a:lumMod val="75000"/>
                  </a:schemeClr>
                </a:solidFill>
                <a:latin typeface="+mn-lt"/>
              </a:rPr>
              <a:t>detección</a:t>
            </a:r>
            <a:r>
              <a:rPr lang="es-MX" sz="1900" dirty="0">
                <a:solidFill>
                  <a:schemeClr val="bg2">
                    <a:lumMod val="25000"/>
                  </a:schemeClr>
                </a:solidFill>
                <a:latin typeface="+mn-lt"/>
              </a:rPr>
              <a:t> y </a:t>
            </a:r>
            <a:r>
              <a:rPr lang="es-MX" sz="1900" b="1" dirty="0">
                <a:solidFill>
                  <a:schemeClr val="accent6">
                    <a:lumMod val="75000"/>
                  </a:schemeClr>
                </a:solidFill>
                <a:latin typeface="+mn-lt"/>
              </a:rPr>
              <a:t>corrección de errores</a:t>
            </a:r>
            <a:r>
              <a:rPr lang="es-MX" sz="1900" dirty="0">
                <a:solidFill>
                  <a:schemeClr val="bg2">
                    <a:lumMod val="2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2"/>
          <a:stretch>
            <a:fillRect/>
          </a:stretch>
        </p:blipFill>
        <p:spPr>
          <a:xfrm>
            <a:off x="295657" y="2020816"/>
            <a:ext cx="2188111" cy="3568424"/>
          </a:xfrm>
          <a:prstGeom prst="rect">
            <a:avLst/>
          </a:prstGeom>
        </p:spPr>
      </p:pic>
      <p:pic>
        <p:nvPicPr>
          <p:cNvPr id="7" name="Imagen 6">
            <a:extLst>
              <a:ext uri="{FF2B5EF4-FFF2-40B4-BE49-F238E27FC236}">
                <a16:creationId xmlns:a16="http://schemas.microsoft.com/office/drawing/2014/main" id="{F22B37BE-16A0-4856-A6F2-A77EBADA6EAB}"/>
              </a:ext>
            </a:extLst>
          </p:cNvPr>
          <p:cNvPicPr>
            <a:picLocks noChangeAspect="1"/>
          </p:cNvPicPr>
          <p:nvPr/>
        </p:nvPicPr>
        <p:blipFill>
          <a:blip r:embed="rId3"/>
          <a:stretch>
            <a:fillRect/>
          </a:stretch>
        </p:blipFill>
        <p:spPr>
          <a:xfrm>
            <a:off x="2902483" y="4320981"/>
            <a:ext cx="5431681" cy="994288"/>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57285" y="5589240"/>
            <a:ext cx="5922076"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7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4291066"/>
            <a:ext cx="3981700" cy="14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27784" y="2004864"/>
            <a:ext cx="6147048"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27784" y="116137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295657" y="2020816"/>
            <a:ext cx="2188111" cy="3568424"/>
          </a:xfrm>
          <a:prstGeom prst="rect">
            <a:avLst/>
          </a:prstGeom>
        </p:spPr>
      </p:pic>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5" name="Imagen 4">
            <a:extLst>
              <a:ext uri="{FF2B5EF4-FFF2-40B4-BE49-F238E27FC236}">
                <a16:creationId xmlns:a16="http://schemas.microsoft.com/office/drawing/2014/main" id="{10259531-9A14-4571-B02F-18D7CDFADC96}"/>
              </a:ext>
            </a:extLst>
          </p:cNvPr>
          <p:cNvPicPr>
            <a:picLocks noChangeAspect="1"/>
          </p:cNvPicPr>
          <p:nvPr/>
        </p:nvPicPr>
        <p:blipFill>
          <a:blip r:embed="rId2"/>
          <a:stretch>
            <a:fillRect/>
          </a:stretch>
        </p:blipFill>
        <p:spPr>
          <a:xfrm>
            <a:off x="971600" y="3212976"/>
            <a:ext cx="6840760" cy="2746708"/>
          </a:xfrm>
          <a:prstGeom prst="rect">
            <a:avLst/>
          </a:prstGeom>
        </p:spPr>
      </p:pic>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3087224"/>
            <a:ext cx="2214311" cy="3118748"/>
          </a:xfrm>
          <a:prstGeom prst="rect">
            <a:avLst/>
          </a:prstGeom>
        </p:spPr>
      </p:pic>
      <p:sp>
        <p:nvSpPr>
          <p:cNvPr id="13316" name="Text Box 3"/>
          <p:cNvSpPr txBox="1">
            <a:spLocks noChangeArrowheads="1"/>
          </p:cNvSpPr>
          <p:nvPr/>
        </p:nvSpPr>
        <p:spPr bwMode="auto">
          <a:xfrm>
            <a:off x="2714624" y="1825965"/>
            <a:ext cx="5817815"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ES" sz="1900" b="1" dirty="0">
              <a:solidFill>
                <a:srgbClr val="FF0000"/>
              </a:solidFill>
              <a:latin typeface="+mn-lt"/>
            </a:endParaRPr>
          </a:p>
          <a:p>
            <a:pPr algn="just">
              <a:lnSpc>
                <a:spcPts val="2800"/>
              </a:lnSpc>
            </a:pPr>
            <a:r>
              <a:rPr lang="es-ES" sz="1900" dirty="0">
                <a:solidFill>
                  <a:schemeClr val="bg2">
                    <a:lumMod val="25000"/>
                  </a:schemeClr>
                </a:solidFill>
                <a:latin typeface="+mn-lt"/>
              </a:rPr>
              <a:t>Describe los medios mecánicos, eléctricos, funcionales y procedimentales para transmitir bits a través de conexiones físicas.</a:t>
            </a:r>
            <a:endParaRPr lang="es-MX" sz="1900" dirty="0">
              <a:solidFill>
                <a:schemeClr val="bg2">
                  <a:lumMod val="25000"/>
                </a:schemeClr>
              </a:solidFill>
              <a:latin typeface="+mn-lt"/>
            </a:endParaRPr>
          </a:p>
          <a:p>
            <a:pPr algn="just">
              <a:lnSpc>
                <a:spcPts val="28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define las especificaciones eléctricas, mecánicas, funcionales y de procedimiento para activar y mantener el enlace físico entre los sistemas.</a:t>
            </a:r>
          </a:p>
        </p:txBody>
      </p:sp>
      <p:sp>
        <p:nvSpPr>
          <p:cNvPr id="9" name="Text Box 3"/>
          <p:cNvSpPr txBox="1">
            <a:spLocks noChangeArrowheads="1"/>
          </p:cNvSpPr>
          <p:nvPr/>
        </p:nvSpPr>
        <p:spPr bwMode="auto">
          <a:xfrm>
            <a:off x="2714624" y="5301208"/>
            <a:ext cx="4881712" cy="2939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 (generalmente cable).</a:t>
            </a:r>
          </a:p>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err="1">
                <a:solidFill>
                  <a:schemeClr val="accent6">
                    <a:lumMod val="75000"/>
                  </a:schemeClr>
                </a:solidFill>
                <a:latin typeface="+mn-lt"/>
              </a:rPr>
              <a:t>Hub</a:t>
            </a:r>
            <a:r>
              <a:rPr lang="es-MX" sz="1900" dirty="0">
                <a:solidFill>
                  <a:schemeClr val="bg2">
                    <a:lumMod val="25000"/>
                  </a:schemeClr>
                </a:solidFill>
                <a:latin typeface="+mn-lt"/>
              </a:rPr>
              <a:t>, </a:t>
            </a:r>
            <a:r>
              <a:rPr lang="es-MX" sz="1900" b="1" dirty="0" err="1">
                <a:solidFill>
                  <a:schemeClr val="accent6">
                    <a:lumMod val="75000"/>
                  </a:schemeClr>
                </a:solidFill>
                <a:latin typeface="+mn-lt"/>
              </a:rPr>
              <a:t>Repeater</a:t>
            </a:r>
            <a:r>
              <a:rPr lang="es-MX" sz="1900" b="1" dirty="0">
                <a:solidFill>
                  <a:schemeClr val="accent6">
                    <a:lumMod val="75000"/>
                  </a:schemeClr>
                </a:solidFill>
                <a:latin typeface="+mn-lt"/>
              </a:rPr>
              <a:t> </a:t>
            </a:r>
            <a:r>
              <a:rPr lang="es-MX" sz="1900" dirty="0">
                <a:solidFill>
                  <a:schemeClr val="bg2">
                    <a:lumMod val="25000"/>
                  </a:schemeClr>
                </a:solidFill>
                <a:latin typeface="+mn-lt"/>
              </a:rPr>
              <a:t>(repetidor)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45432" y="1161370"/>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3"/>
          <a:stretch>
            <a:fillRect/>
          </a:stretch>
        </p:blipFill>
        <p:spPr>
          <a:xfrm>
            <a:off x="251520" y="1976001"/>
            <a:ext cx="2166220" cy="3541231"/>
          </a:xfrm>
          <a:prstGeom prst="rect">
            <a:avLst/>
          </a:prstGeom>
        </p:spPr>
      </p:pic>
    </p:spTree>
    <p:extLst>
      <p:ext uri="{BB962C8B-B14F-4D97-AF65-F5344CB8AC3E}">
        <p14:creationId xmlns:p14="http://schemas.microsoft.com/office/powerpoint/2010/main" val="88168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285875" y="3212976"/>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el conocimiento</a:t>
            </a:r>
          </a:p>
          <a:p>
            <a:pPr marL="0" lvl="1" algn="just"/>
            <a:r>
              <a:rPr lang="es-MX" sz="1600" dirty="0">
                <a:solidFill>
                  <a:schemeClr val="bg2">
                    <a:lumMod val="25000"/>
                  </a:schemeClr>
                </a:solidFill>
                <a:latin typeface="ZapfHumnst BT"/>
              </a:rPr>
              <a:t> Simplifica la enseñanza y el aprendizaje, proporcionando un lenguaje</a:t>
            </a:r>
          </a:p>
          <a:p>
            <a:pPr marL="0" lvl="1" algn="just"/>
            <a:r>
              <a:rPr lang="es-MX" sz="1600" dirty="0">
                <a:solidFill>
                  <a:schemeClr val="bg2">
                    <a:lumMod val="25000"/>
                  </a:schemeClr>
                </a:solidFill>
                <a:latin typeface="ZapfHumnst BT"/>
              </a:rPr>
              <a:t>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4020909235"/>
              </p:ext>
            </p:extLst>
          </p:nvPr>
        </p:nvGraphicFramePr>
        <p:xfrm>
          <a:off x="571500" y="3284414"/>
          <a:ext cx="542925" cy="409575"/>
        </p:xfrm>
        <a:graphic>
          <a:graphicData uri="http://schemas.openxmlformats.org/presentationml/2006/ole">
            <mc:AlternateContent xmlns:mc="http://schemas.openxmlformats.org/markup-compatibility/2006">
              <mc:Choice xmlns:v="urn:schemas-microsoft-com:vml" Requires="v">
                <p:oleObj spid="_x0000_s17620" name="Bitmap Image" r:id="rId3" imgW="542823" imgH="409738" progId="Paint.Picture">
                  <p:embed/>
                </p:oleObj>
              </mc:Choice>
              <mc:Fallback>
                <p:oleObj name="Bitmap Image" r:id="rId3" imgW="542823" imgH="4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441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85875" y="4275093"/>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 </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3753250713"/>
              </p:ext>
            </p:extLst>
          </p:nvPr>
        </p:nvGraphicFramePr>
        <p:xfrm>
          <a:off x="685800" y="4408443"/>
          <a:ext cx="485775" cy="400050"/>
        </p:xfrm>
        <a:graphic>
          <a:graphicData uri="http://schemas.openxmlformats.org/presentationml/2006/ole">
            <mc:AlternateContent xmlns:mc="http://schemas.openxmlformats.org/markup-compatibility/2006">
              <mc:Choice xmlns:v="urn:schemas-microsoft-com:vml" Requires="v">
                <p:oleObj spid="_x0000_s17621" name="Bitmap Image" r:id="rId5" imgW="485592" imgH="400000" progId="Paint.Picture">
                  <p:embed/>
                </p:oleObj>
              </mc:Choice>
              <mc:Fallback>
                <p:oleObj name="Bitmap Image" r:id="rId5" imgW="485592" imgH="4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08443"/>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328738" y="12858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r>
              <a:rPr lang="es-MX" sz="1600" dirty="0">
                <a:solidFill>
                  <a:schemeClr val="bg2">
                    <a:lumMod val="25000"/>
                  </a:schemeClr>
                </a:solidFill>
                <a:latin typeface="ZapfHumnst BT"/>
              </a:rPr>
              <a:t>Separa el proceso de comunicación en pasos simples. </a:t>
            </a:r>
          </a:p>
        </p:txBody>
      </p:sp>
      <p:graphicFrame>
        <p:nvGraphicFramePr>
          <p:cNvPr id="18440" name="Object 14"/>
          <p:cNvGraphicFramePr>
            <a:graphicFrameLocks noChangeAspect="1"/>
          </p:cNvGraphicFramePr>
          <p:nvPr/>
        </p:nvGraphicFramePr>
        <p:xfrm>
          <a:off x="614363" y="1285875"/>
          <a:ext cx="457200" cy="465138"/>
        </p:xfrm>
        <a:graphic>
          <a:graphicData uri="http://schemas.openxmlformats.org/presentationml/2006/ole">
            <mc:AlternateContent xmlns:mc="http://schemas.openxmlformats.org/markup-compatibility/2006">
              <mc:Choice xmlns:v="urn:schemas-microsoft-com:vml" Requires="v">
                <p:oleObj spid="_x0000_s17622" name="Bitmap Image" r:id="rId7" imgW="457249" imgH="466523" progId="Paint.Picture">
                  <p:embed/>
                </p:oleObj>
              </mc:Choice>
              <mc:Fallback>
                <p:oleObj name="Bitmap Image" r:id="rId7" imgW="457249" imgH="46652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1285875"/>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357313" y="2147144"/>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MX" sz="1600" dirty="0">
                <a:solidFill>
                  <a:schemeClr val="bg2">
                    <a:lumMod val="25000"/>
                  </a:schemeClr>
                </a:solidFill>
                <a:latin typeface="ZapfHumnst BT"/>
              </a:rPr>
              <a:t>Impide que los cambios en una capa puedan afectar las demás capas, para que se puedan desarrollar con más rapidez. </a:t>
            </a:r>
          </a:p>
        </p:txBody>
      </p:sp>
      <p:pic>
        <p:nvPicPr>
          <p:cNvPr id="18442" name="18 Imagen" descr="chipnuevo.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500" y="2132856"/>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niveles?</a:t>
            </a:r>
          </a:p>
        </p:txBody>
      </p:sp>
      <p:graphicFrame>
        <p:nvGraphicFramePr>
          <p:cNvPr id="12" name="Object 8"/>
          <p:cNvGraphicFramePr>
            <a:graphicFrameLocks noChangeAspect="1"/>
          </p:cNvGraphicFramePr>
          <p:nvPr>
            <p:extLst>
              <p:ext uri="{D42A27DB-BD31-4B8C-83A1-F6EECF244321}">
                <p14:modId xmlns:p14="http://schemas.microsoft.com/office/powerpoint/2010/main" val="160204639"/>
              </p:ext>
            </p:extLst>
          </p:nvPr>
        </p:nvGraphicFramePr>
        <p:xfrm>
          <a:off x="700088" y="5229200"/>
          <a:ext cx="514350" cy="438150"/>
        </p:xfrm>
        <a:graphic>
          <a:graphicData uri="http://schemas.openxmlformats.org/presentationml/2006/ole">
            <mc:AlternateContent xmlns:mc="http://schemas.openxmlformats.org/markup-compatibility/2006">
              <mc:Choice xmlns:v="urn:schemas-microsoft-com:vml" Requires="v">
                <p:oleObj spid="_x0000_s17623" name="Bitmap Image" r:id="rId10" imgW="514442" imgH="438066" progId="Paint.Picture">
                  <p:embed/>
                </p:oleObj>
              </mc:Choice>
              <mc:Fallback>
                <p:oleObj name="Bitmap Image" r:id="rId10" imgW="514442" imgH="438066"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5229200"/>
                        <a:ext cx="5143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1"/>
          <p:cNvSpPr txBox="1">
            <a:spLocks noChangeArrowheads="1"/>
          </p:cNvSpPr>
          <p:nvPr/>
        </p:nvSpPr>
        <p:spPr bwMode="auto">
          <a:xfrm>
            <a:off x="1259632" y="5229200"/>
            <a:ext cx="7100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Estandarización</a:t>
            </a:r>
          </a:p>
          <a:p>
            <a:pPr marL="0" lvl="1" algn="just"/>
            <a:r>
              <a:rPr lang="es-MX" sz="1600" dirty="0">
                <a:solidFill>
                  <a:schemeClr val="bg2">
                    <a:lumMod val="25000"/>
                  </a:schemeClr>
                </a:solidFill>
                <a:latin typeface="ZapfHumnst BT"/>
              </a:rPr>
              <a:t>Normaliza los componentes de red para permitir el desarrollo y el soporte de los productos de diferentes fabricantes. </a:t>
            </a:r>
          </a:p>
        </p:txBody>
      </p:sp>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683568" y="1055058"/>
            <a:ext cx="79928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spcBef>
                <a:spcPct val="50000"/>
              </a:spcBef>
            </a:pPr>
            <a:r>
              <a:rPr lang="es-MX" sz="1600" dirty="0">
                <a:solidFill>
                  <a:schemeClr val="bg2">
                    <a:lumMod val="25000"/>
                  </a:schemeClr>
                </a:solidFill>
                <a:latin typeface="ZapfHumnst BT"/>
              </a:rPr>
              <a:t>El subsistema completo de comunicaciones ha sido dividido en </a:t>
            </a:r>
            <a:r>
              <a:rPr lang="es-MX" sz="1600" b="1" dirty="0">
                <a:solidFill>
                  <a:schemeClr val="accent6">
                    <a:lumMod val="75000"/>
                  </a:schemeClr>
                </a:solidFill>
                <a:latin typeface="ZapfHumnst BT"/>
              </a:rPr>
              <a:t>7 niveles</a:t>
            </a:r>
            <a:r>
              <a:rPr lang="es-MX" sz="1600" dirty="0">
                <a:solidFill>
                  <a:schemeClr val="bg2">
                    <a:lumMod val="25000"/>
                  </a:schemeClr>
                </a:solidFill>
                <a:latin typeface="ZapfHumnst BT"/>
              </a:rPr>
              <a:t>, cada uno de los cuales realiza una función muy bien definida</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564904"/>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1" name="Text Box 3"/>
          <p:cNvSpPr txBox="1">
            <a:spLocks noChangeArrowheads="1"/>
          </p:cNvSpPr>
          <p:nvPr/>
        </p:nvSpPr>
        <p:spPr bwMode="auto">
          <a:xfrm>
            <a:off x="2339752" y="1988840"/>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Aplicación</a:t>
            </a:r>
            <a:r>
              <a:rPr lang="es-MX" sz="1600" dirty="0">
                <a:solidFill>
                  <a:schemeClr val="bg2">
                    <a:lumMod val="25000"/>
                  </a:schemeClr>
                </a:solidFill>
                <a:latin typeface="ZapfHumnst BT"/>
              </a:rPr>
              <a:t> Proporciona servicios de red a las aplicaciones de los usuarios (Correo electrónico, transferencia de archivos, acceso desde terminales a computadoras remotas, servicio de nombres)</a:t>
            </a:r>
          </a:p>
        </p:txBody>
      </p:sp>
      <p:sp>
        <p:nvSpPr>
          <p:cNvPr id="12" name="Text Box 4"/>
          <p:cNvSpPr txBox="1">
            <a:spLocks noChangeArrowheads="1"/>
          </p:cNvSpPr>
          <p:nvPr/>
        </p:nvSpPr>
        <p:spPr bwMode="auto">
          <a:xfrm>
            <a:off x="2339752" y="3167327"/>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Presentación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define el formato de los datos que se van a intercambiar entre las aplicaciones y ofrece a las aplicaciones un conjunto de servicios de transformación de datos como: </a:t>
            </a:r>
            <a:r>
              <a:rPr lang="es-MX" sz="1600" b="1" dirty="0">
                <a:solidFill>
                  <a:schemeClr val="accent5">
                    <a:lumMod val="75000"/>
                  </a:schemeClr>
                </a:solidFill>
                <a:latin typeface="ZapfHumnst BT"/>
              </a:rPr>
              <a:t>compresión</a:t>
            </a:r>
            <a:r>
              <a:rPr lang="es-MX" sz="1600" dirty="0">
                <a:solidFill>
                  <a:schemeClr val="bg2">
                    <a:lumMod val="25000"/>
                  </a:schemeClr>
                </a:solidFill>
                <a:latin typeface="ZapfHumnst BT"/>
              </a:rPr>
              <a:t> y </a:t>
            </a:r>
            <a:r>
              <a:rPr lang="es-MX" sz="1600" b="1" dirty="0">
                <a:solidFill>
                  <a:schemeClr val="bg2">
                    <a:lumMod val="25000"/>
                  </a:schemeClr>
                </a:solidFill>
                <a:latin typeface="ZapfHumnst BT"/>
              </a:rPr>
              <a:t> </a:t>
            </a:r>
            <a:r>
              <a:rPr lang="es-MX" sz="1600" b="1" dirty="0">
                <a:solidFill>
                  <a:schemeClr val="accent5">
                    <a:lumMod val="75000"/>
                  </a:schemeClr>
                </a:solidFill>
                <a:latin typeface="ZapfHumnst BT"/>
              </a:rPr>
              <a:t>encriptación</a:t>
            </a:r>
            <a:r>
              <a:rPr lang="es-MX" sz="1600" b="1"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3" name="10 CuadroTexto"/>
          <p:cNvSpPr txBox="1">
            <a:spLocks noChangeArrowheads="1"/>
          </p:cNvSpPr>
          <p:nvPr/>
        </p:nvSpPr>
        <p:spPr bwMode="auto">
          <a:xfrm>
            <a:off x="2339752" y="4330258"/>
            <a:ext cx="6408712" cy="77482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Sesión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establece, mantiene y administra las sesiones entre las aplicaciones.</a:t>
            </a:r>
          </a:p>
        </p:txBody>
      </p:sp>
      <p:sp>
        <p:nvSpPr>
          <p:cNvPr id="14" name="11 CuadroTexto"/>
          <p:cNvSpPr txBox="1">
            <a:spLocks noChangeArrowheads="1"/>
          </p:cNvSpPr>
          <p:nvPr/>
        </p:nvSpPr>
        <p:spPr bwMode="auto">
          <a:xfrm>
            <a:off x="2339752" y="5140736"/>
            <a:ext cx="6408712"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Transporte </a:t>
            </a:r>
            <a:r>
              <a:rPr lang="es-MX" sz="1600" dirty="0">
                <a:solidFill>
                  <a:schemeClr val="bg2">
                    <a:lumMod val="25000"/>
                  </a:schemeClr>
                </a:solidFill>
                <a:latin typeface="ZapfHumnst BT"/>
              </a:rPr>
              <a:t> Esta capa segmenta y re-ensambla los datos. Su función básica  es aceptar los datos provenientes de la capa de sesión, dividirlos en unidades más pequeñas si es necesario, pasar éstas a la capa de red y asegurarse de que todas las piezas lleguen correctamente al otro extremo. </a:t>
            </a:r>
          </a:p>
        </p:txBody>
      </p:sp>
    </p:spTree>
    <p:extLst>
      <p:ext uri="{BB962C8B-B14F-4D97-AF65-F5344CB8AC3E}">
        <p14:creationId xmlns:p14="http://schemas.microsoft.com/office/powerpoint/2010/main" val="192147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ox(in)">
                                      <p:cBhvr>
                                        <p:cTn id="7" dur="20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08"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20619"/>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5" name="Text Box 2"/>
          <p:cNvSpPr txBox="1">
            <a:spLocks noChangeArrowheads="1"/>
          </p:cNvSpPr>
          <p:nvPr/>
        </p:nvSpPr>
        <p:spPr bwMode="auto">
          <a:xfrm>
            <a:off x="2483768" y="1484784"/>
            <a:ext cx="6192688" cy="1133900"/>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Red</a:t>
            </a:r>
            <a:r>
              <a:rPr lang="es-MX" sz="1600" dirty="0">
                <a:solidFill>
                  <a:schemeClr val="bg2">
                    <a:lumMod val="25000"/>
                  </a:schemeClr>
                </a:solidFill>
                <a:latin typeface="ZapfHumnst BT"/>
              </a:rPr>
              <a:t> Esta capa determina el mejor camino para mover los datos de un lugar a otro. Esta capa usa el esquema de direccionamiento </a:t>
            </a:r>
            <a:r>
              <a:rPr lang="es-MX" sz="1600" b="1" dirty="0">
                <a:solidFill>
                  <a:schemeClr val="accent5">
                    <a:lumMod val="75000"/>
                  </a:schemeClr>
                </a:solidFill>
                <a:latin typeface="ZapfHumnst BT"/>
              </a:rPr>
              <a:t>IP</a:t>
            </a:r>
            <a:r>
              <a:rPr lang="es-MX" sz="1600" dirty="0">
                <a:solidFill>
                  <a:schemeClr val="bg2">
                    <a:lumMod val="25000"/>
                  </a:schemeClr>
                </a:solidFill>
                <a:latin typeface="ZapfHumnst BT"/>
              </a:rPr>
              <a:t> (Internet </a:t>
            </a:r>
            <a:r>
              <a:rPr lang="es-MX" sz="1600" dirty="0" err="1">
                <a:solidFill>
                  <a:schemeClr val="bg2">
                    <a:lumMod val="25000"/>
                  </a:schemeClr>
                </a:solidFill>
                <a:latin typeface="ZapfHumnst BT"/>
              </a:rPr>
              <a:t>Protocol</a:t>
            </a:r>
            <a:r>
              <a:rPr lang="es-MX" sz="1600" dirty="0">
                <a:solidFill>
                  <a:schemeClr val="bg2">
                    <a:lumMod val="25000"/>
                  </a:schemeClr>
                </a:solidFill>
                <a:latin typeface="ZapfHumnst BT"/>
              </a:rPr>
              <a:t>). </a:t>
            </a:r>
          </a:p>
        </p:txBody>
      </p:sp>
      <p:sp>
        <p:nvSpPr>
          <p:cNvPr id="16" name="Text Box 2"/>
          <p:cNvSpPr txBox="1">
            <a:spLocks noChangeArrowheads="1"/>
          </p:cNvSpPr>
          <p:nvPr/>
        </p:nvSpPr>
        <p:spPr bwMode="auto">
          <a:xfrm>
            <a:off x="2483768" y="2636912"/>
            <a:ext cx="6192688"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Enlace de datos</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proporciona un servicio de transmisión de datos fiable a través de un enlace físico. Maneja la detección y control de errores, la topología de la red y el control de flujo. Esta capa usa un direccionamiento físico: </a:t>
            </a:r>
            <a:r>
              <a:rPr lang="es-MX" sz="1600" b="1" dirty="0">
                <a:solidFill>
                  <a:schemeClr val="accent5">
                    <a:lumMod val="75000"/>
                  </a:schemeClr>
                </a:solidFill>
                <a:latin typeface="ZapfHumnst BT"/>
              </a:rPr>
              <a:t>MAC</a:t>
            </a:r>
            <a:r>
              <a:rPr lang="es-MX" sz="1600" dirty="0">
                <a:solidFill>
                  <a:schemeClr val="bg2">
                    <a:lumMod val="25000"/>
                  </a:schemeClr>
                </a:solidFill>
                <a:latin typeface="ZapfHumnst BT"/>
              </a:rPr>
              <a:t> (Media Access Control). </a:t>
            </a:r>
            <a:endParaRPr lang="es-MX" sz="1600" b="1" dirty="0">
              <a:solidFill>
                <a:schemeClr val="bg2">
                  <a:lumMod val="25000"/>
                </a:schemeClr>
              </a:solidFill>
              <a:latin typeface="ZapfHumnst BT"/>
            </a:endParaRPr>
          </a:p>
        </p:txBody>
      </p:sp>
      <p:sp>
        <p:nvSpPr>
          <p:cNvPr id="17" name="Text Box 3"/>
          <p:cNvSpPr txBox="1">
            <a:spLocks noChangeArrowheads="1"/>
          </p:cNvSpPr>
          <p:nvPr/>
        </p:nvSpPr>
        <p:spPr bwMode="auto">
          <a:xfrm>
            <a:off x="2483768" y="4205759"/>
            <a:ext cx="6192688" cy="188753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Física</a:t>
            </a:r>
            <a:r>
              <a:rPr lang="es-MX" sz="1600" b="1" dirty="0">
                <a:solidFill>
                  <a:schemeClr val="bg2">
                    <a:lumMod val="25000"/>
                  </a:schemeClr>
                </a:solidFill>
                <a:latin typeface="ZapfHumnst BT"/>
              </a:rPr>
              <a:t> </a:t>
            </a:r>
            <a:r>
              <a:rPr lang="es-MX" sz="1600" dirty="0">
                <a:solidFill>
                  <a:schemeClr val="bg2">
                    <a:lumMod val="25000"/>
                  </a:schemeClr>
                </a:solidFill>
                <a:latin typeface="ZapfHumnst BT"/>
              </a:rPr>
              <a:t>Esta capa define las especificaciones eléctricas, mecánicas, funcionales y de procedimiento para activar y mantener el enlace físico entre los sistemas. Se encarga de la transmisión de cadenas de bits no estructurados sobre medios físicos como: par trenzado, fibra óptica y cable coaxial. </a:t>
            </a:r>
          </a:p>
        </p:txBody>
      </p:sp>
    </p:spTree>
    <p:extLst>
      <p:ext uri="{BB962C8B-B14F-4D97-AF65-F5344CB8AC3E}">
        <p14:creationId xmlns:p14="http://schemas.microsoft.com/office/powerpoint/2010/main" val="323308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44064" y="1412776"/>
            <a:ext cx="4186768" cy="3662541"/>
          </a:xfrm>
        </p:spPr>
        <p:txBody>
          <a:bodyPr wrap="square">
            <a:spAutoFit/>
          </a:bodyPr>
          <a:lstStyle/>
          <a:p>
            <a:pPr marL="0" indent="0">
              <a:buNone/>
            </a:pPr>
            <a:r>
              <a:rPr lang="es-ES" sz="1600" dirty="0"/>
              <a:t>Entre los beneficios del uso de un modelo en capas, se incluyen los siguientes:</a:t>
            </a:r>
          </a:p>
          <a:p>
            <a:pPr>
              <a:buFont typeface="Arial" panose="020B0604020202020204" pitchFamily="34" charset="0"/>
              <a:buChar char="•"/>
            </a:pPr>
            <a:r>
              <a:rPr lang="es-ES" sz="1600" dirty="0"/>
              <a:t>Ayuda en el </a:t>
            </a:r>
            <a:r>
              <a:rPr lang="es-ES" sz="1600" b="1" dirty="0">
                <a:solidFill>
                  <a:schemeClr val="accent6">
                    <a:lumMod val="75000"/>
                  </a:schemeClr>
                </a:solidFill>
              </a:rPr>
              <a:t>diseño de protocolos</a:t>
            </a:r>
            <a:r>
              <a:rPr lang="es-ES" sz="1600" dirty="0"/>
              <a:t>, ya que los protocolos que operan en cada capa tienen funciones definidas.</a:t>
            </a:r>
          </a:p>
          <a:p>
            <a:pPr>
              <a:buFont typeface="Arial" panose="020B0604020202020204" pitchFamily="34" charset="0"/>
              <a:buChar char="•"/>
            </a:pPr>
            <a:r>
              <a:rPr lang="es-ES" sz="1600" dirty="0"/>
              <a:t>Fomenta la </a:t>
            </a:r>
            <a:r>
              <a:rPr lang="es-ES" sz="1600" b="1" dirty="0">
                <a:solidFill>
                  <a:schemeClr val="accent6">
                    <a:lumMod val="75000"/>
                  </a:schemeClr>
                </a:solidFill>
              </a:rPr>
              <a:t>competencia</a:t>
            </a:r>
            <a:r>
              <a:rPr lang="es-ES" sz="1600" dirty="0"/>
              <a:t>, ya que los productos de distintos proveedores pueden trabajar en conjunto.</a:t>
            </a:r>
          </a:p>
          <a:p>
            <a:pPr>
              <a:buFont typeface="Arial" panose="020B0604020202020204" pitchFamily="34" charset="0"/>
              <a:buChar char="•"/>
            </a:pPr>
            <a:r>
              <a:rPr lang="es-ES" sz="1600" dirty="0"/>
              <a:t>Evita que los cambios de tecnología en una capa afecten a las otras capas.</a:t>
            </a:r>
          </a:p>
          <a:p>
            <a:pPr>
              <a:buFont typeface="Arial" panose="020B0604020202020204" pitchFamily="34" charset="0"/>
              <a:buChar char="•"/>
            </a:pPr>
            <a:r>
              <a:rPr lang="es-ES" sz="1600" dirty="0"/>
              <a:t>Proporciona un </a:t>
            </a:r>
            <a:r>
              <a:rPr lang="es-ES" sz="1600" b="1" dirty="0">
                <a:solidFill>
                  <a:schemeClr val="accent6">
                    <a:lumMod val="75000"/>
                  </a:schemeClr>
                </a:solidFill>
              </a:rPr>
              <a:t>lenguaje común </a:t>
            </a:r>
            <a:r>
              <a:rPr lang="es-ES" sz="1600" dirty="0"/>
              <a:t>para describir las funciones y capacidades de red.</a:t>
            </a:r>
          </a:p>
        </p:txBody>
      </p:sp>
      <p:pic>
        <p:nvPicPr>
          <p:cNvPr id="4" name="Picture 3" descr="Introduction to Networks - Mozilla Firefox"/>
          <p:cNvPicPr>
            <a:picLocks noChangeAspect="1"/>
          </p:cNvPicPr>
          <p:nvPr/>
        </p:nvPicPr>
        <p:blipFill>
          <a:blip r:embed="rId3"/>
          <a:stretch>
            <a:fillRect/>
          </a:stretch>
        </p:blipFill>
        <p:spPr>
          <a:xfrm>
            <a:off x="4330404" y="1474075"/>
            <a:ext cx="4738103" cy="3909849"/>
          </a:xfrm>
          <a:prstGeom prst="rect">
            <a:avLst/>
          </a:prstGeom>
        </p:spPr>
      </p:pic>
      <p:sp>
        <p:nvSpPr>
          <p:cNvPr id="5" name="Rectangle 2">
            <a:extLst>
              <a:ext uri="{FF2B5EF4-FFF2-40B4-BE49-F238E27FC236}">
                <a16:creationId xmlns:a16="http://schemas.microsoft.com/office/drawing/2014/main" id="{2BB66BE3-109F-4A2A-A6AA-531B71D9E9BF}"/>
              </a:ext>
            </a:extLst>
          </p:cNvPr>
          <p:cNvSpPr txBox="1">
            <a:spLocks noChangeArrowheads="1"/>
          </p:cNvSpPr>
          <p:nvPr/>
        </p:nvSpPr>
        <p:spPr>
          <a:xfrm>
            <a:off x="144064" y="0"/>
            <a:ext cx="8964488" cy="1052736"/>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Beneficios del uso de un modelo en capas</a:t>
            </a:r>
          </a:p>
        </p:txBody>
      </p:sp>
    </p:spTree>
    <p:extLst>
      <p:ext uri="{BB962C8B-B14F-4D97-AF65-F5344CB8AC3E}">
        <p14:creationId xmlns:p14="http://schemas.microsoft.com/office/powerpoint/2010/main" val="37180464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62"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32"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56"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54664" y="1303384"/>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9" name="8 CuadroTexto"/>
          <p:cNvSpPr txBox="1">
            <a:spLocks noChangeArrowheads="1"/>
          </p:cNvSpPr>
          <p:nvPr/>
        </p:nvSpPr>
        <p:spPr bwMode="auto">
          <a:xfrm>
            <a:off x="827584" y="3873592"/>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5" name="4 CuadroTexto"/>
          <p:cNvSpPr txBox="1">
            <a:spLocks noChangeArrowheads="1"/>
          </p:cNvSpPr>
          <p:nvPr/>
        </p:nvSpPr>
        <p:spPr bwMode="auto">
          <a:xfrm>
            <a:off x="827584" y="1825367"/>
            <a:ext cx="77768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2000" dirty="0">
              <a:solidFill>
                <a:schemeClr val="bg2">
                  <a:lumMod val="25000"/>
                </a:schemeClr>
              </a:solidFill>
              <a:latin typeface="Calibri" panose="020F0502020204030204" pitchFamily="34" charset="0"/>
            </a:endParaRPr>
          </a:p>
          <a:p>
            <a:pPr algn="just">
              <a:lnSpc>
                <a:spcPts val="3000"/>
              </a:lnSpc>
            </a:pPr>
            <a:r>
              <a:rPr lang="es-MX" sz="2000" dirty="0">
                <a:solidFill>
                  <a:schemeClr val="bg2">
                    <a:lumMod val="25000"/>
                  </a:schemeClr>
                </a:solidFill>
                <a:latin typeface="Calibri" panose="020F0502020204030204" pitchFamily="34" charset="0"/>
              </a:rPr>
              <a:t>Por ejemplo: 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0" y="4653137"/>
            <a:ext cx="2681958" cy="1564476"/>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2168</Words>
  <Application>Microsoft Office PowerPoint</Application>
  <PresentationFormat>Presentación en pantalla (4:3)</PresentationFormat>
  <Paragraphs>192</Paragraphs>
  <Slides>31</Slides>
  <Notes>8</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31</vt:i4>
      </vt:variant>
    </vt:vector>
  </HeadingPairs>
  <TitlesOfParts>
    <vt:vector size="39" baseType="lpstr">
      <vt:lpstr>Arial</vt:lpstr>
      <vt:lpstr>Calibri</vt:lpstr>
      <vt:lpstr>Dom Casual</vt:lpstr>
      <vt:lpstr>Times New Roman</vt:lpstr>
      <vt:lpstr>Wingdings</vt:lpstr>
      <vt:lpstr>ZapfHumnst BT</vt:lpstr>
      <vt:lpstr>Tema de Office</vt:lpstr>
      <vt:lpstr>Bitmap Image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96</cp:revision>
  <dcterms:created xsi:type="dcterms:W3CDTF">2013-06-11T22:32:36Z</dcterms:created>
  <dcterms:modified xsi:type="dcterms:W3CDTF">2022-03-07T03:51:22Z</dcterms:modified>
</cp:coreProperties>
</file>