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6.jpg" ContentType="image/jp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460" r:id="rId3"/>
    <p:sldId id="325" r:id="rId4"/>
    <p:sldId id="802" r:id="rId5"/>
    <p:sldId id="461" r:id="rId6"/>
    <p:sldId id="817" r:id="rId7"/>
    <p:sldId id="818" r:id="rId8"/>
    <p:sldId id="803" r:id="rId9"/>
    <p:sldId id="809" r:id="rId10"/>
    <p:sldId id="810" r:id="rId11"/>
    <p:sldId id="811" r:id="rId12"/>
    <p:sldId id="812" r:id="rId13"/>
    <p:sldId id="813" r:id="rId14"/>
    <p:sldId id="815" r:id="rId15"/>
    <p:sldId id="819" r:id="rId16"/>
    <p:sldId id="820" r:id="rId17"/>
    <p:sldId id="821" r:id="rId18"/>
    <p:sldId id="822" r:id="rId19"/>
    <p:sldId id="823" r:id="rId20"/>
    <p:sldId id="296" r:id="rId21"/>
  </p:sldIdLst>
  <p:sldSz cx="9144000" cy="6858000" type="screen4x3"/>
  <p:notesSz cx="7023100"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85" autoAdjust="0"/>
    <p:restoredTop sz="93250" autoAdjust="0"/>
  </p:normalViewPr>
  <p:slideViewPr>
    <p:cSldViewPr>
      <p:cViewPr varScale="1">
        <p:scale>
          <a:sx n="103" d="100"/>
          <a:sy n="103" d="100"/>
        </p:scale>
        <p:origin x="2124" y="96"/>
      </p:cViewPr>
      <p:guideLst>
        <p:guide orient="horz" pos="2160"/>
        <p:guide pos="2880"/>
      </p:guideLst>
    </p:cSldViewPr>
  </p:slideViewPr>
  <p:notesTextViewPr>
    <p:cViewPr>
      <p:scale>
        <a:sx n="1" d="1"/>
        <a:sy n="1" d="1"/>
      </p:scale>
      <p:origin x="0" y="0"/>
    </p:cViewPr>
  </p:notesTextViewPr>
  <p:sorterViewPr>
    <p:cViewPr>
      <p:scale>
        <a:sx n="100" d="100"/>
        <a:sy n="100" d="100"/>
      </p:scale>
      <p:origin x="0" y="-3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 Id="rId4"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2612" tIns="46306" rIns="92612" bIns="46306" rtlCol="0"/>
          <a:lstStyle>
            <a:lvl1pPr algn="l">
              <a:defRPr sz="1200"/>
            </a:lvl1pPr>
          </a:lstStyle>
          <a:p>
            <a:endParaRPr lang="es-MX" dirty="0"/>
          </a:p>
        </p:txBody>
      </p:sp>
      <p:sp>
        <p:nvSpPr>
          <p:cNvPr id="3" name="2 Marcador de fecha"/>
          <p:cNvSpPr>
            <a:spLocks noGrp="1"/>
          </p:cNvSpPr>
          <p:nvPr>
            <p:ph type="dt" idx="1"/>
          </p:nvPr>
        </p:nvSpPr>
        <p:spPr>
          <a:xfrm>
            <a:off x="3978132" y="0"/>
            <a:ext cx="3043343" cy="465455"/>
          </a:xfrm>
          <a:prstGeom prst="rect">
            <a:avLst/>
          </a:prstGeom>
        </p:spPr>
        <p:txBody>
          <a:bodyPr vert="horz" lIns="92612" tIns="46306" rIns="92612" bIns="46306" rtlCol="0"/>
          <a:lstStyle>
            <a:lvl1pPr algn="r">
              <a:defRPr sz="1200"/>
            </a:lvl1pPr>
          </a:lstStyle>
          <a:p>
            <a:fld id="{2D445F07-8756-451B-A938-0248325FC7BB}" type="datetimeFigureOut">
              <a:rPr lang="es-MX" smtClean="0"/>
              <a:t>20/04/2022</a:t>
            </a:fld>
            <a:endParaRPr lang="es-MX" dirty="0"/>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612" tIns="46306" rIns="92612" bIns="46306" rtlCol="0" anchor="ctr"/>
          <a:lstStyle/>
          <a:p>
            <a:endParaRPr lang="es-MX" dirty="0"/>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2612" tIns="46306" rIns="92612" bIns="46306"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42030"/>
            <a:ext cx="3043343" cy="465455"/>
          </a:xfrm>
          <a:prstGeom prst="rect">
            <a:avLst/>
          </a:prstGeom>
        </p:spPr>
        <p:txBody>
          <a:bodyPr vert="horz" lIns="92612" tIns="46306" rIns="92612" bIns="46306"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8132" y="8842030"/>
            <a:ext cx="3043343" cy="465455"/>
          </a:xfrm>
          <a:prstGeom prst="rect">
            <a:avLst/>
          </a:prstGeom>
        </p:spPr>
        <p:txBody>
          <a:bodyPr vert="horz" lIns="92612" tIns="46306" rIns="92612" bIns="46306"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15</a:t>
            </a:fld>
            <a:endParaRPr lang="es-MX" sz="1200"/>
          </a:p>
        </p:txBody>
      </p:sp>
    </p:spTree>
    <p:extLst>
      <p:ext uri="{BB962C8B-B14F-4D97-AF65-F5344CB8AC3E}">
        <p14:creationId xmlns:p14="http://schemas.microsoft.com/office/powerpoint/2010/main" val="2102629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16</a:t>
            </a:fld>
            <a:endParaRPr lang="es-MX" sz="1200"/>
          </a:p>
        </p:txBody>
      </p:sp>
    </p:spTree>
    <p:extLst>
      <p:ext uri="{BB962C8B-B14F-4D97-AF65-F5344CB8AC3E}">
        <p14:creationId xmlns:p14="http://schemas.microsoft.com/office/powerpoint/2010/main" val="11972942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17</a:t>
            </a:fld>
            <a:endParaRPr lang="es-MX" sz="1200"/>
          </a:p>
        </p:txBody>
      </p:sp>
    </p:spTree>
    <p:extLst>
      <p:ext uri="{BB962C8B-B14F-4D97-AF65-F5344CB8AC3E}">
        <p14:creationId xmlns:p14="http://schemas.microsoft.com/office/powerpoint/2010/main" val="2815532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18</a:t>
            </a:fld>
            <a:endParaRPr lang="es-MX" sz="1200"/>
          </a:p>
        </p:txBody>
      </p:sp>
    </p:spTree>
    <p:extLst>
      <p:ext uri="{BB962C8B-B14F-4D97-AF65-F5344CB8AC3E}">
        <p14:creationId xmlns:p14="http://schemas.microsoft.com/office/powerpoint/2010/main" val="1351190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19</a:t>
            </a:fld>
            <a:endParaRPr lang="es-MX" sz="1200"/>
          </a:p>
        </p:txBody>
      </p:sp>
    </p:spTree>
    <p:extLst>
      <p:ext uri="{BB962C8B-B14F-4D97-AF65-F5344CB8AC3E}">
        <p14:creationId xmlns:p14="http://schemas.microsoft.com/office/powerpoint/2010/main" val="1445283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5325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0DD413-231F-4AC9-8686-13F53941A84A}" type="slidenum">
              <a:rPr lang="es-MX" sz="1200"/>
              <a:pPr/>
              <a:t>20</a:t>
            </a:fld>
            <a:endParaRPr lang="es-MX" sz="1200"/>
          </a:p>
        </p:txBody>
      </p:sp>
    </p:spTree>
    <p:extLst>
      <p:ext uri="{BB962C8B-B14F-4D97-AF65-F5344CB8AC3E}">
        <p14:creationId xmlns:p14="http://schemas.microsoft.com/office/powerpoint/2010/main" val="3249114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4</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3.2 – Protocolos y estándares de red</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3.2.3 – </a:t>
            </a:r>
            <a:r>
              <a:rPr lang="es-ES" altLang="en-US" sz="1200" dirty="0"/>
              <a:t>Organizaciones de estándares</a:t>
            </a:r>
          </a:p>
          <a:p>
            <a:r>
              <a:rPr lang="es-ES" dirty="0">
                <a:latin typeface="Arial" charset="0"/>
              </a:rPr>
              <a:t>3.2.3.3 – </a:t>
            </a:r>
            <a:r>
              <a:rPr lang="es-ES" b="0" dirty="0"/>
              <a:t>Organizaciones de estándares de comunicaciones y electrónica</a:t>
            </a:r>
          </a:p>
        </p:txBody>
      </p:sp>
    </p:spTree>
    <p:extLst>
      <p:ext uri="{BB962C8B-B14F-4D97-AF65-F5344CB8AC3E}">
        <p14:creationId xmlns:p14="http://schemas.microsoft.com/office/powerpoint/2010/main" val="827683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s-MX"/>
              <a:t>Unshielded Twisted Pair (UTP) – Par trenzado sin blindaje</a:t>
            </a:r>
          </a:p>
        </p:txBody>
      </p:sp>
      <p:sp>
        <p:nvSpPr>
          <p:cNvPr id="358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7EF743-8FF5-47A4-A840-9B574142FC6C}" type="slidenum">
              <a:rPr lang="es-MX" sz="1200"/>
              <a:pPr/>
              <a:t>5</a:t>
            </a:fld>
            <a:endParaRPr lang="es-MX" sz="1200"/>
          </a:p>
        </p:txBody>
      </p:sp>
    </p:spTree>
    <p:extLst>
      <p:ext uri="{BB962C8B-B14F-4D97-AF65-F5344CB8AC3E}">
        <p14:creationId xmlns:p14="http://schemas.microsoft.com/office/powerpoint/2010/main" val="20485699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2358254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36868"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1E5CEDC6-FF9E-4C4B-B8AB-ECAF7FC41997}" type="slidenum">
              <a:rPr lang="es-MX" sz="1200"/>
              <a:pPr/>
              <a:t>11</a:t>
            </a:fld>
            <a:endParaRPr lang="es-MX" sz="1200"/>
          </a:p>
        </p:txBody>
      </p:sp>
    </p:spTree>
    <p:extLst>
      <p:ext uri="{BB962C8B-B14F-4D97-AF65-F5344CB8AC3E}">
        <p14:creationId xmlns:p14="http://schemas.microsoft.com/office/powerpoint/2010/main" val="1318268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a:p>
        </p:txBody>
      </p:sp>
      <p:sp>
        <p:nvSpPr>
          <p:cNvPr id="37892"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C1BC9F65-076D-4D41-94BB-8570E2D32CAC}" type="slidenum">
              <a:rPr lang="es-MX" sz="1200"/>
              <a:pPr/>
              <a:t>12</a:t>
            </a:fld>
            <a:endParaRPr lang="es-MX" sz="1200"/>
          </a:p>
        </p:txBody>
      </p:sp>
    </p:spTree>
    <p:extLst>
      <p:ext uri="{BB962C8B-B14F-4D97-AF65-F5344CB8AC3E}">
        <p14:creationId xmlns:p14="http://schemas.microsoft.com/office/powerpoint/2010/main" val="4016772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3891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D026298B-5E7C-4E78-85D0-66EA50753166}" type="slidenum">
              <a:rPr lang="es-MX" sz="1200"/>
              <a:pPr/>
              <a:t>13</a:t>
            </a:fld>
            <a:endParaRPr lang="es-MX" sz="1200"/>
          </a:p>
        </p:txBody>
      </p:sp>
    </p:spTree>
    <p:extLst>
      <p:ext uri="{BB962C8B-B14F-4D97-AF65-F5344CB8AC3E}">
        <p14:creationId xmlns:p14="http://schemas.microsoft.com/office/powerpoint/2010/main" val="1688599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14</a:t>
            </a:fld>
            <a:endParaRPr lang="es-MX" sz="1200"/>
          </a:p>
        </p:txBody>
      </p:sp>
    </p:spTree>
    <p:extLst>
      <p:ext uri="{BB962C8B-B14F-4D97-AF65-F5344CB8AC3E}">
        <p14:creationId xmlns:p14="http://schemas.microsoft.com/office/powerpoint/2010/main" val="147360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44289048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20/04/2022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20/04/2022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9.wmf"/><Relationship Id="rId5" Type="http://schemas.openxmlformats.org/officeDocument/2006/relationships/oleObject" Target="../embeddings/oleObject3.bin"/><Relationship Id="rId10" Type="http://schemas.openxmlformats.org/officeDocument/2006/relationships/image" Target="../media/image21.wmf"/><Relationship Id="rId4" Type="http://schemas.openxmlformats.org/officeDocument/2006/relationships/image" Target="../media/image18.wmf"/><Relationship Id="rId9"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6.jp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computer, computadora, tabla, pequeño&#10;&#10;Descripción generada automáticamente">
            <a:extLst>
              <a:ext uri="{FF2B5EF4-FFF2-40B4-BE49-F238E27FC236}">
                <a16:creationId xmlns:a16="http://schemas.microsoft.com/office/drawing/2014/main" id="{A84191A6-563A-4421-A646-760D0C509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772" y="3356992"/>
            <a:ext cx="4104456" cy="3078342"/>
          </a:xfrm>
          <a:prstGeom prst="rect">
            <a:avLst/>
          </a:prstGeom>
        </p:spPr>
      </p:pic>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Capa física</a:t>
            </a:r>
          </a:p>
          <a:p>
            <a:pPr eaLnBrk="1" fontAlgn="auto" hangingPunct="1">
              <a:spcAft>
                <a:spcPts val="0"/>
              </a:spcAft>
              <a:defRPr/>
            </a:pPr>
            <a:r>
              <a:rPr lang="es-MX" sz="2000" dirty="0">
                <a:solidFill>
                  <a:schemeClr val="accent4">
                    <a:lumMod val="50000"/>
                  </a:schemeClr>
                </a:solidFill>
              </a:rPr>
              <a:t>ITESM Campus Querétaro</a:t>
            </a: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701675" y="1401763"/>
            <a:ext cx="7543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sz="2000">
              <a:latin typeface="ZapfHumnst BT"/>
            </a:endParaRPr>
          </a:p>
        </p:txBody>
      </p:sp>
      <p:graphicFrame>
        <p:nvGraphicFramePr>
          <p:cNvPr id="10244" name="Object 2"/>
          <p:cNvGraphicFramePr>
            <a:graphicFrameLocks/>
          </p:cNvGraphicFramePr>
          <p:nvPr/>
        </p:nvGraphicFramePr>
        <p:xfrm>
          <a:off x="298450" y="2176463"/>
          <a:ext cx="3676650" cy="1965325"/>
        </p:xfrm>
        <a:graphic>
          <a:graphicData uri="http://schemas.openxmlformats.org/presentationml/2006/ole">
            <mc:AlternateContent xmlns:mc="http://schemas.openxmlformats.org/markup-compatibility/2006">
              <mc:Choice xmlns:v="urn:schemas-microsoft-com:vml" Requires="v">
                <p:oleObj spid="_x0000_s29826" name="Imagen" r:id="rId3" imgW="3676650" imgH="1965325" progId="MS_ClipArt_Gallery.2">
                  <p:embed/>
                </p:oleObj>
              </mc:Choice>
              <mc:Fallback>
                <p:oleObj name="Imagen" r:id="rId3" imgW="3676650" imgH="1965325" progId="MS_ClipArt_Gallery.2">
                  <p:embed/>
                  <p:pic>
                    <p:nvPicPr>
                      <p:cNvPr id="10244"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450" y="2176463"/>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Rectangle 5"/>
          <p:cNvSpPr>
            <a:spLocks noChangeArrowheads="1"/>
          </p:cNvSpPr>
          <p:nvPr/>
        </p:nvSpPr>
        <p:spPr bwMode="auto">
          <a:xfrm>
            <a:off x="1219200" y="4221163"/>
            <a:ext cx="2347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Líneas de Teléfono</a:t>
            </a:r>
          </a:p>
          <a:p>
            <a:pPr defTabSz="762000" eaLnBrk="0" hangingPunct="0"/>
            <a:r>
              <a:rPr lang="es-MX" sz="2000">
                <a:latin typeface="ZapfHumnst BT"/>
              </a:rPr>
              <a:t>Cable Coaxial</a:t>
            </a:r>
          </a:p>
          <a:p>
            <a:pPr defTabSz="762000" eaLnBrk="0" hangingPunct="0"/>
            <a:r>
              <a:rPr lang="es-MX" sz="2000">
                <a:latin typeface="ZapfHumnst BT"/>
              </a:rPr>
              <a:t>Microondas</a:t>
            </a:r>
          </a:p>
        </p:txBody>
      </p:sp>
      <p:graphicFrame>
        <p:nvGraphicFramePr>
          <p:cNvPr id="10246" name="Object 3"/>
          <p:cNvGraphicFramePr>
            <a:graphicFrameLocks/>
          </p:cNvGraphicFramePr>
          <p:nvPr/>
        </p:nvGraphicFramePr>
        <p:xfrm>
          <a:off x="374650" y="1563688"/>
          <a:ext cx="2012950" cy="977900"/>
        </p:xfrm>
        <a:graphic>
          <a:graphicData uri="http://schemas.openxmlformats.org/presentationml/2006/ole">
            <mc:AlternateContent xmlns:mc="http://schemas.openxmlformats.org/markup-compatibility/2006">
              <mc:Choice xmlns:v="urn:schemas-microsoft-com:vml" Requires="v">
                <p:oleObj spid="_x0000_s29827" name="Imagen" r:id="rId5" imgW="2012950" imgH="977900" progId="MS_ClipArt_Gallery.2">
                  <p:embed/>
                </p:oleObj>
              </mc:Choice>
              <mc:Fallback>
                <p:oleObj name="Imagen" r:id="rId5" imgW="2012950" imgH="977900" progId="MS_ClipArt_Gallery.2">
                  <p:embed/>
                  <p:pic>
                    <p:nvPicPr>
                      <p:cNvPr id="10246" name="Object 3"/>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650" y="1563688"/>
                        <a:ext cx="20129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Rectangle 7"/>
          <p:cNvSpPr>
            <a:spLocks noChangeArrowheads="1"/>
          </p:cNvSpPr>
          <p:nvPr/>
        </p:nvSpPr>
        <p:spPr bwMode="auto">
          <a:xfrm>
            <a:off x="609600" y="1020763"/>
            <a:ext cx="1554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Analógicas</a:t>
            </a:r>
          </a:p>
        </p:txBody>
      </p:sp>
      <p:graphicFrame>
        <p:nvGraphicFramePr>
          <p:cNvPr id="10248" name="Object 4"/>
          <p:cNvGraphicFramePr>
            <a:graphicFrameLocks/>
          </p:cNvGraphicFramePr>
          <p:nvPr/>
        </p:nvGraphicFramePr>
        <p:xfrm>
          <a:off x="4360863" y="5183188"/>
          <a:ext cx="1912937" cy="1168400"/>
        </p:xfrm>
        <a:graphic>
          <a:graphicData uri="http://schemas.openxmlformats.org/presentationml/2006/ole">
            <mc:AlternateContent xmlns:mc="http://schemas.openxmlformats.org/markup-compatibility/2006">
              <mc:Choice xmlns:v="urn:schemas-microsoft-com:vml" Requires="v">
                <p:oleObj spid="_x0000_s29828" name="Imagen" r:id="rId7" imgW="1912938" imgH="1168400" progId="MS_ClipArt_Gallery.2">
                  <p:embed/>
                </p:oleObj>
              </mc:Choice>
              <mc:Fallback>
                <p:oleObj name="Imagen" r:id="rId7" imgW="1912938" imgH="1168400" progId="MS_ClipArt_Gallery.2">
                  <p:embed/>
                  <p:pic>
                    <p:nvPicPr>
                      <p:cNvPr id="10248" name="Object 4"/>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60863" y="5183188"/>
                        <a:ext cx="1912937"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5"/>
          <p:cNvGraphicFramePr>
            <a:graphicFrameLocks/>
          </p:cNvGraphicFramePr>
          <p:nvPr/>
        </p:nvGraphicFramePr>
        <p:xfrm>
          <a:off x="5786438" y="1143000"/>
          <a:ext cx="2697162" cy="2465388"/>
        </p:xfrm>
        <a:graphic>
          <a:graphicData uri="http://schemas.openxmlformats.org/presentationml/2006/ole">
            <mc:AlternateContent xmlns:mc="http://schemas.openxmlformats.org/markup-compatibility/2006">
              <mc:Choice xmlns:v="urn:schemas-microsoft-com:vml" Requires="v">
                <p:oleObj spid="_x0000_s29829" name="Imagen" r:id="rId9" imgW="2697163" imgH="2465388" progId="MS_ClipArt_Gallery.2">
                  <p:embed/>
                </p:oleObj>
              </mc:Choice>
              <mc:Fallback>
                <p:oleObj name="Imagen" r:id="rId9" imgW="2697163" imgH="2465388" progId="MS_ClipArt_Gallery.2">
                  <p:embed/>
                  <p:pic>
                    <p:nvPicPr>
                      <p:cNvPr id="10249"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86438" y="1143000"/>
                        <a:ext cx="2697162"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Rectangle 10"/>
          <p:cNvSpPr>
            <a:spLocks noChangeArrowheads="1"/>
          </p:cNvSpPr>
          <p:nvPr/>
        </p:nvSpPr>
        <p:spPr bwMode="auto">
          <a:xfrm>
            <a:off x="6324600" y="3763963"/>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Computadora</a:t>
            </a:r>
          </a:p>
        </p:txBody>
      </p:sp>
      <p:grpSp>
        <p:nvGrpSpPr>
          <p:cNvPr id="10251" name="Group 11"/>
          <p:cNvGrpSpPr>
            <a:grpSpLocks/>
          </p:cNvGrpSpPr>
          <p:nvPr/>
        </p:nvGrpSpPr>
        <p:grpSpPr bwMode="auto">
          <a:xfrm>
            <a:off x="5181600" y="1906588"/>
            <a:ext cx="1828800" cy="381000"/>
            <a:chOff x="3504" y="960"/>
            <a:chExt cx="1152" cy="240"/>
          </a:xfrm>
        </p:grpSpPr>
        <p:grpSp>
          <p:nvGrpSpPr>
            <p:cNvPr id="10256" name="Group 12"/>
            <p:cNvGrpSpPr>
              <a:grpSpLocks/>
            </p:cNvGrpSpPr>
            <p:nvPr/>
          </p:nvGrpSpPr>
          <p:grpSpPr bwMode="auto">
            <a:xfrm>
              <a:off x="3504" y="960"/>
              <a:ext cx="1152" cy="240"/>
              <a:chOff x="3504" y="960"/>
              <a:chExt cx="1152" cy="240"/>
            </a:xfrm>
          </p:grpSpPr>
          <p:grpSp>
            <p:nvGrpSpPr>
              <p:cNvPr id="10259" name="Group 13"/>
              <p:cNvGrpSpPr>
                <a:grpSpLocks/>
              </p:cNvGrpSpPr>
              <p:nvPr/>
            </p:nvGrpSpPr>
            <p:grpSpPr bwMode="auto">
              <a:xfrm>
                <a:off x="3763" y="960"/>
                <a:ext cx="117" cy="240"/>
                <a:chOff x="3763" y="960"/>
                <a:chExt cx="117" cy="240"/>
              </a:xfrm>
            </p:grpSpPr>
            <p:sp>
              <p:nvSpPr>
                <p:cNvPr id="10278" name="Line 14"/>
                <p:cNvSpPr>
                  <a:spLocks noChangeShapeType="1"/>
                </p:cNvSpPr>
                <p:nvPr/>
              </p:nvSpPr>
              <p:spPr bwMode="auto">
                <a:xfrm flipV="1">
                  <a:off x="3763"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9" name="Line 15"/>
                <p:cNvSpPr>
                  <a:spLocks noChangeShapeType="1"/>
                </p:cNvSpPr>
                <p:nvPr/>
              </p:nvSpPr>
              <p:spPr bwMode="auto">
                <a:xfrm>
                  <a:off x="3765"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80" name="Line 16"/>
                <p:cNvSpPr>
                  <a:spLocks noChangeShapeType="1"/>
                </p:cNvSpPr>
                <p:nvPr/>
              </p:nvSpPr>
              <p:spPr bwMode="auto">
                <a:xfrm>
                  <a:off x="3880"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0" name="Group 17"/>
              <p:cNvGrpSpPr>
                <a:grpSpLocks/>
              </p:cNvGrpSpPr>
              <p:nvPr/>
            </p:nvGrpSpPr>
            <p:grpSpPr bwMode="auto">
              <a:xfrm>
                <a:off x="4280" y="960"/>
                <a:ext cx="117" cy="240"/>
                <a:chOff x="4280" y="960"/>
                <a:chExt cx="117" cy="240"/>
              </a:xfrm>
            </p:grpSpPr>
            <p:sp>
              <p:nvSpPr>
                <p:cNvPr id="10275" name="Line 18"/>
                <p:cNvSpPr>
                  <a:spLocks noChangeShapeType="1"/>
                </p:cNvSpPr>
                <p:nvPr/>
              </p:nvSpPr>
              <p:spPr bwMode="auto">
                <a:xfrm flipV="1">
                  <a:off x="4280"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6" name="Line 19"/>
                <p:cNvSpPr>
                  <a:spLocks noChangeShapeType="1"/>
                </p:cNvSpPr>
                <p:nvPr/>
              </p:nvSpPr>
              <p:spPr bwMode="auto">
                <a:xfrm>
                  <a:off x="4282"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7" name="Line 20"/>
                <p:cNvSpPr>
                  <a:spLocks noChangeShapeType="1"/>
                </p:cNvSpPr>
                <p:nvPr/>
              </p:nvSpPr>
              <p:spPr bwMode="auto">
                <a:xfrm>
                  <a:off x="4397"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1" name="Group 21"/>
              <p:cNvGrpSpPr>
                <a:grpSpLocks/>
              </p:cNvGrpSpPr>
              <p:nvPr/>
            </p:nvGrpSpPr>
            <p:grpSpPr bwMode="auto">
              <a:xfrm>
                <a:off x="4021" y="960"/>
                <a:ext cx="118" cy="240"/>
                <a:chOff x="4021" y="960"/>
                <a:chExt cx="118" cy="240"/>
              </a:xfrm>
            </p:grpSpPr>
            <p:sp>
              <p:nvSpPr>
                <p:cNvPr id="10272" name="Line 22"/>
                <p:cNvSpPr>
                  <a:spLocks noChangeShapeType="1"/>
                </p:cNvSpPr>
                <p:nvPr/>
              </p:nvSpPr>
              <p:spPr bwMode="auto">
                <a:xfrm flipV="1">
                  <a:off x="4021"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3" name="Line 23"/>
                <p:cNvSpPr>
                  <a:spLocks noChangeShapeType="1"/>
                </p:cNvSpPr>
                <p:nvPr/>
              </p:nvSpPr>
              <p:spPr bwMode="auto">
                <a:xfrm>
                  <a:off x="4023"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4" name="Line 24"/>
                <p:cNvSpPr>
                  <a:spLocks noChangeShapeType="1"/>
                </p:cNvSpPr>
                <p:nvPr/>
              </p:nvSpPr>
              <p:spPr bwMode="auto">
                <a:xfrm>
                  <a:off x="4139"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2" name="Group 25"/>
              <p:cNvGrpSpPr>
                <a:grpSpLocks/>
              </p:cNvGrpSpPr>
              <p:nvPr/>
            </p:nvGrpSpPr>
            <p:grpSpPr bwMode="auto">
              <a:xfrm>
                <a:off x="3504" y="960"/>
                <a:ext cx="118" cy="240"/>
                <a:chOff x="3504" y="960"/>
                <a:chExt cx="118" cy="240"/>
              </a:xfrm>
            </p:grpSpPr>
            <p:sp>
              <p:nvSpPr>
                <p:cNvPr id="10269" name="Line 26"/>
                <p:cNvSpPr>
                  <a:spLocks noChangeShapeType="1"/>
                </p:cNvSpPr>
                <p:nvPr/>
              </p:nvSpPr>
              <p:spPr bwMode="auto">
                <a:xfrm flipV="1">
                  <a:off x="3504"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0" name="Line 27"/>
                <p:cNvSpPr>
                  <a:spLocks noChangeShapeType="1"/>
                </p:cNvSpPr>
                <p:nvPr/>
              </p:nvSpPr>
              <p:spPr bwMode="auto">
                <a:xfrm>
                  <a:off x="3506"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1" name="Line 28"/>
                <p:cNvSpPr>
                  <a:spLocks noChangeShapeType="1"/>
                </p:cNvSpPr>
                <p:nvPr/>
              </p:nvSpPr>
              <p:spPr bwMode="auto">
                <a:xfrm>
                  <a:off x="3622"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3" name="Group 29"/>
              <p:cNvGrpSpPr>
                <a:grpSpLocks/>
              </p:cNvGrpSpPr>
              <p:nvPr/>
            </p:nvGrpSpPr>
            <p:grpSpPr bwMode="auto">
              <a:xfrm>
                <a:off x="4538" y="960"/>
                <a:ext cx="118" cy="240"/>
                <a:chOff x="4538" y="960"/>
                <a:chExt cx="118" cy="240"/>
              </a:xfrm>
            </p:grpSpPr>
            <p:sp>
              <p:nvSpPr>
                <p:cNvPr id="10266" name="Line 30"/>
                <p:cNvSpPr>
                  <a:spLocks noChangeShapeType="1"/>
                </p:cNvSpPr>
                <p:nvPr/>
              </p:nvSpPr>
              <p:spPr bwMode="auto">
                <a:xfrm flipV="1">
                  <a:off x="4538"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7" name="Line 31"/>
                <p:cNvSpPr>
                  <a:spLocks noChangeShapeType="1"/>
                </p:cNvSpPr>
                <p:nvPr/>
              </p:nvSpPr>
              <p:spPr bwMode="auto">
                <a:xfrm>
                  <a:off x="4540"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8" name="Line 32"/>
                <p:cNvSpPr>
                  <a:spLocks noChangeShapeType="1"/>
                </p:cNvSpPr>
                <p:nvPr/>
              </p:nvSpPr>
              <p:spPr bwMode="auto">
                <a:xfrm>
                  <a:off x="4656"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64" name="Line 33"/>
              <p:cNvSpPr>
                <a:spLocks noChangeShapeType="1"/>
              </p:cNvSpPr>
              <p:nvPr/>
            </p:nvSpPr>
            <p:spPr bwMode="auto">
              <a:xfrm>
                <a:off x="4141"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5" name="Line 34"/>
              <p:cNvSpPr>
                <a:spLocks noChangeShapeType="1"/>
              </p:cNvSpPr>
              <p:nvPr/>
            </p:nvSpPr>
            <p:spPr bwMode="auto">
              <a:xfrm>
                <a:off x="4399"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7" name="Line 35"/>
            <p:cNvSpPr>
              <a:spLocks noChangeShapeType="1"/>
            </p:cNvSpPr>
            <p:nvPr/>
          </p:nvSpPr>
          <p:spPr bwMode="auto">
            <a:xfrm>
              <a:off x="365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58" name="Line 36"/>
            <p:cNvSpPr>
              <a:spLocks noChangeShapeType="1"/>
            </p:cNvSpPr>
            <p:nvPr/>
          </p:nvSpPr>
          <p:spPr bwMode="auto">
            <a:xfrm>
              <a:off x="389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2" name="Rectangle 37"/>
          <p:cNvSpPr>
            <a:spLocks noChangeArrowheads="1"/>
          </p:cNvSpPr>
          <p:nvPr/>
        </p:nvSpPr>
        <p:spPr bwMode="auto">
          <a:xfrm>
            <a:off x="5486400" y="1249363"/>
            <a:ext cx="125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Digitales</a:t>
            </a:r>
          </a:p>
        </p:txBody>
      </p:sp>
      <p:sp>
        <p:nvSpPr>
          <p:cNvPr id="10253" name="Arc 38"/>
          <p:cNvSpPr>
            <a:spLocks/>
          </p:cNvSpPr>
          <p:nvPr/>
        </p:nvSpPr>
        <p:spPr bwMode="auto">
          <a:xfrm>
            <a:off x="3813175" y="3586163"/>
            <a:ext cx="1068388" cy="1295400"/>
          </a:xfrm>
          <a:custGeom>
            <a:avLst/>
            <a:gdLst>
              <a:gd name="T0" fmla="*/ 0 w 21632"/>
              <a:gd name="T1" fmla="*/ 0 h 21600"/>
              <a:gd name="T2" fmla="*/ 2147483647 w 21632"/>
              <a:gd name="T3" fmla="*/ 2147483647 h 21600"/>
              <a:gd name="T4" fmla="*/ 2147483647 w 21632"/>
              <a:gd name="T5" fmla="*/ 2147483647 h 21600"/>
              <a:gd name="T6" fmla="*/ 0 60000 65536"/>
              <a:gd name="T7" fmla="*/ 0 60000 65536"/>
              <a:gd name="T8" fmla="*/ 0 60000 65536"/>
              <a:gd name="T9" fmla="*/ 0 w 21632"/>
              <a:gd name="T10" fmla="*/ 0 h 21600"/>
              <a:gd name="T11" fmla="*/ 21632 w 21632"/>
              <a:gd name="T12" fmla="*/ 21600 h 21600"/>
            </a:gdLst>
            <a:ahLst/>
            <a:cxnLst>
              <a:cxn ang="T6">
                <a:pos x="T0" y="T1"/>
              </a:cxn>
              <a:cxn ang="T7">
                <a:pos x="T2" y="T3"/>
              </a:cxn>
              <a:cxn ang="T8">
                <a:pos x="T4" y="T5"/>
              </a:cxn>
            </a:cxnLst>
            <a:rect l="T9" t="T10" r="T11" b="T12"/>
            <a:pathLst>
              <a:path w="21632" h="21600" fill="none" extrusionOk="0">
                <a:moveTo>
                  <a:pt x="0" y="0"/>
                </a:moveTo>
                <a:cubicBezTo>
                  <a:pt x="10" y="0"/>
                  <a:pt x="21" y="-1"/>
                  <a:pt x="32" y="0"/>
                </a:cubicBezTo>
                <a:cubicBezTo>
                  <a:pt x="11961" y="0"/>
                  <a:pt x="21632" y="9670"/>
                  <a:pt x="21632" y="21600"/>
                </a:cubicBezTo>
              </a:path>
              <a:path w="21632" h="21600" stroke="0" extrusionOk="0">
                <a:moveTo>
                  <a:pt x="0" y="0"/>
                </a:moveTo>
                <a:cubicBezTo>
                  <a:pt x="10" y="0"/>
                  <a:pt x="21" y="-1"/>
                  <a:pt x="32" y="0"/>
                </a:cubicBezTo>
                <a:cubicBezTo>
                  <a:pt x="11961" y="0"/>
                  <a:pt x="21632" y="9670"/>
                  <a:pt x="21632" y="21600"/>
                </a:cubicBezTo>
                <a:lnTo>
                  <a:pt x="32" y="21600"/>
                </a:lnTo>
                <a:lnTo>
                  <a:pt x="0" y="0"/>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4" name="Arc 39"/>
          <p:cNvSpPr>
            <a:spLocks/>
          </p:cNvSpPr>
          <p:nvPr/>
        </p:nvSpPr>
        <p:spPr bwMode="auto">
          <a:xfrm>
            <a:off x="5184775" y="3586163"/>
            <a:ext cx="457200" cy="1219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44"/>
                </a:moveTo>
                <a:cubicBezTo>
                  <a:pt x="30" y="9665"/>
                  <a:pt x="9646" y="41"/>
                  <a:pt x="21525" y="0"/>
                </a:cubicBezTo>
              </a:path>
              <a:path w="21600" h="21600" stroke="0" extrusionOk="0">
                <a:moveTo>
                  <a:pt x="0" y="21544"/>
                </a:moveTo>
                <a:cubicBezTo>
                  <a:pt x="30" y="9665"/>
                  <a:pt x="9646" y="41"/>
                  <a:pt x="21525" y="0"/>
                </a:cubicBezTo>
                <a:lnTo>
                  <a:pt x="21600" y="21600"/>
                </a:lnTo>
                <a:lnTo>
                  <a:pt x="0" y="21544"/>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5" name="Rectangle 40"/>
          <p:cNvSpPr>
            <a:spLocks noChangeArrowheads="1"/>
          </p:cNvSpPr>
          <p:nvPr/>
        </p:nvSpPr>
        <p:spPr bwMode="auto">
          <a:xfrm>
            <a:off x="6232525" y="5319713"/>
            <a:ext cx="1768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defTabSz="762000" eaLnBrk="0" hangingPunct="0"/>
            <a:r>
              <a:rPr lang="es-MX" sz="2000" b="1">
                <a:latin typeface="ZapfHumnst BT"/>
              </a:rPr>
              <a:t>MODEM</a:t>
            </a:r>
          </a:p>
          <a:p>
            <a:pPr defTabSz="762000" eaLnBrk="0" hangingPunct="0"/>
            <a:r>
              <a:rPr lang="es-MX" sz="2000">
                <a:latin typeface="ZapfHumnst BT"/>
              </a:rPr>
              <a:t>Convierte </a:t>
            </a:r>
          </a:p>
          <a:p>
            <a:pPr defTabSz="762000" eaLnBrk="0" hangingPunct="0"/>
            <a:r>
              <a:rPr lang="es-MX" sz="2000">
                <a:latin typeface="ZapfHumnst BT"/>
              </a:rPr>
              <a:t>señales</a:t>
            </a:r>
          </a:p>
        </p:txBody>
      </p:sp>
      <p:sp>
        <p:nvSpPr>
          <p:cNvPr id="4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1078514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89248" y="952557"/>
            <a:ext cx="6286500" cy="56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conector </a:t>
            </a:r>
            <a:r>
              <a:rPr lang="es-MX" sz="1800" b="1" dirty="0">
                <a:solidFill>
                  <a:schemeClr val="accent5">
                    <a:lumMod val="75000"/>
                  </a:schemeClr>
                </a:solidFill>
                <a:latin typeface="ZapfHumnst BT"/>
              </a:rPr>
              <a:t>a utilizar:</a:t>
            </a:r>
          </a:p>
        </p:txBody>
      </p:sp>
      <p:sp>
        <p:nvSpPr>
          <p:cNvPr id="10" name="Text Box 5"/>
          <p:cNvSpPr txBox="1">
            <a:spLocks noChangeArrowheads="1"/>
          </p:cNvSpPr>
          <p:nvPr/>
        </p:nvSpPr>
        <p:spPr bwMode="auto">
          <a:xfrm>
            <a:off x="571500" y="1651805"/>
            <a:ext cx="53578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a:pPr>
            <a:r>
              <a:rPr lang="es-MX" sz="1800" b="1" dirty="0">
                <a:solidFill>
                  <a:schemeClr val="accent6">
                    <a:lumMod val="75000"/>
                  </a:schemeClr>
                </a:solidFill>
                <a:latin typeface="ZapfHumnst BT"/>
              </a:rPr>
              <a:t>RJ45</a:t>
            </a:r>
          </a:p>
        </p:txBody>
      </p:sp>
      <p:sp>
        <p:nvSpPr>
          <p:cNvPr id="15365" name="25 CuadroTexto"/>
          <p:cNvSpPr txBox="1">
            <a:spLocks noChangeArrowheads="1"/>
          </p:cNvSpPr>
          <p:nvPr/>
        </p:nvSpPr>
        <p:spPr bwMode="auto">
          <a:xfrm>
            <a:off x="857250" y="2271713"/>
            <a:ext cx="7500938"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latin typeface="ZapfHumnst BT"/>
              </a:rPr>
              <a:t>Es una interfaz física usada para conectar redes de cableado estructurado, (categorías 5, 6, 7 y 8). </a:t>
            </a:r>
          </a:p>
        </p:txBody>
      </p:sp>
      <p:sp>
        <p:nvSpPr>
          <p:cNvPr id="15366" name="16 CuadroTexto"/>
          <p:cNvSpPr txBox="1">
            <a:spLocks noChangeArrowheads="1"/>
          </p:cNvSpPr>
          <p:nvPr/>
        </p:nvSpPr>
        <p:spPr bwMode="auto">
          <a:xfrm>
            <a:off x="857250" y="3259138"/>
            <a:ext cx="3929063"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a:latin typeface="ZapfHumnst BT"/>
              </a:rPr>
              <a:t>Posee ocho "pines“ o conexiones eléctricas, que normalmente se usan como extremos de cables de </a:t>
            </a:r>
            <a:r>
              <a:rPr lang="es-MX" sz="1800" b="1">
                <a:latin typeface="ZapfHumnst BT"/>
              </a:rPr>
              <a:t>par trenzado</a:t>
            </a:r>
            <a:r>
              <a:rPr lang="es-MX" sz="1800">
                <a:latin typeface="ZapfHumnst BT"/>
              </a:rPr>
              <a:t> (cables de red </a:t>
            </a:r>
            <a:r>
              <a:rPr lang="es-MX" sz="1800" b="1">
                <a:latin typeface="ZapfHumnst BT"/>
              </a:rPr>
              <a:t>Ethernet</a:t>
            </a:r>
            <a:r>
              <a:rPr lang="es-MX" sz="1800">
                <a:latin typeface="ZapfHumnst BT"/>
              </a:rPr>
              <a:t>) de 8 pines (4 pares). </a:t>
            </a:r>
          </a:p>
        </p:txBody>
      </p:sp>
      <p:pic>
        <p:nvPicPr>
          <p:cNvPr id="1127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4938" y="2857500"/>
            <a:ext cx="2938462"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conectores</a:t>
            </a:r>
          </a:p>
        </p:txBody>
      </p:sp>
    </p:spTree>
    <p:extLst>
      <p:ext uri="{BB962C8B-B14F-4D97-AF65-F5344CB8AC3E}">
        <p14:creationId xmlns:p14="http://schemas.microsoft.com/office/powerpoint/2010/main" val="2285950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5365"/>
                                        </p:tgtEl>
                                        <p:attrNameLst>
                                          <p:attrName>style.visibility</p:attrName>
                                        </p:attrNameLst>
                                      </p:cBhvr>
                                      <p:to>
                                        <p:strVal val="visible"/>
                                      </p:to>
                                    </p:set>
                                    <p:animEffect transition="in" filter="box(in)">
                                      <p:cBhvr>
                                        <p:cTn id="17" dur="500"/>
                                        <p:tgtEl>
                                          <p:spTgt spid="1536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366"/>
                                        </p:tgtEl>
                                        <p:attrNameLst>
                                          <p:attrName>style.visibility</p:attrName>
                                        </p:attrNameLst>
                                      </p:cBhvr>
                                      <p:to>
                                        <p:strVal val="visible"/>
                                      </p:to>
                                    </p:set>
                                    <p:animEffect transition="in" filter="box(in)">
                                      <p:cBhvr>
                                        <p:cTn id="22"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5365" grpId="0"/>
      <p:bldP spid="1536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5"/>
          <p:cNvSpPr txBox="1">
            <a:spLocks noChangeArrowheads="1"/>
          </p:cNvSpPr>
          <p:nvPr/>
        </p:nvSpPr>
        <p:spPr bwMode="auto">
          <a:xfrm>
            <a:off x="571500" y="1143000"/>
            <a:ext cx="3214688"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startAt="2"/>
            </a:pPr>
            <a:r>
              <a:rPr lang="es-MX" sz="1800" b="1" dirty="0">
                <a:solidFill>
                  <a:schemeClr val="accent6">
                    <a:lumMod val="75000"/>
                  </a:schemeClr>
                </a:solidFill>
                <a:latin typeface="ZapfHumnst BT"/>
              </a:rPr>
              <a:t>RJ11</a:t>
            </a:r>
          </a:p>
        </p:txBody>
      </p:sp>
      <p:sp>
        <p:nvSpPr>
          <p:cNvPr id="16389" name="25 CuadroTexto"/>
          <p:cNvSpPr txBox="1">
            <a:spLocks noChangeArrowheads="1"/>
          </p:cNvSpPr>
          <p:nvPr/>
        </p:nvSpPr>
        <p:spPr bwMode="auto">
          <a:xfrm>
            <a:off x="857250" y="1928813"/>
            <a:ext cx="4643438" cy="217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el conector más difundido globalmente para la conexión de </a:t>
            </a:r>
            <a:r>
              <a:rPr lang="es-MX" sz="1800" b="1" dirty="0">
                <a:solidFill>
                  <a:schemeClr val="bg2">
                    <a:lumMod val="25000"/>
                  </a:schemeClr>
                </a:solidFill>
                <a:latin typeface="ZapfHumnst BT"/>
              </a:rPr>
              <a:t>aparatos telefónicos </a:t>
            </a:r>
            <a:r>
              <a:rPr lang="es-MX" sz="1800" dirty="0">
                <a:solidFill>
                  <a:schemeClr val="bg2">
                    <a:lumMod val="25000"/>
                  </a:schemeClr>
                </a:solidFill>
                <a:latin typeface="ZapfHumnst BT"/>
              </a:rPr>
              <a:t>convencionales, donde se suelen utilizar generalmente sólo los </a:t>
            </a:r>
            <a:r>
              <a:rPr lang="es-MX" sz="1800" b="1" dirty="0">
                <a:solidFill>
                  <a:schemeClr val="bg2">
                    <a:lumMod val="25000"/>
                  </a:schemeClr>
                </a:solidFill>
                <a:latin typeface="ZapfHumnst BT"/>
              </a:rPr>
              <a:t>dos pines centrales</a:t>
            </a:r>
            <a:r>
              <a:rPr lang="es-MX" sz="1800" dirty="0">
                <a:solidFill>
                  <a:schemeClr val="bg2">
                    <a:lumMod val="25000"/>
                  </a:schemeClr>
                </a:solidFill>
                <a:latin typeface="ZapfHumnst BT"/>
              </a:rPr>
              <a:t>.</a:t>
            </a:r>
          </a:p>
        </p:txBody>
      </p:sp>
      <p:pic>
        <p:nvPicPr>
          <p:cNvPr id="12293" name="8 Imagen" descr="rj1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86438" y="2000250"/>
            <a:ext cx="2800350"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25 CuadroTexto"/>
          <p:cNvSpPr txBox="1">
            <a:spLocks noChangeArrowheads="1"/>
          </p:cNvSpPr>
          <p:nvPr/>
        </p:nvSpPr>
        <p:spPr bwMode="auto">
          <a:xfrm>
            <a:off x="857250" y="3789040"/>
            <a:ext cx="4714875"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de medidas reducidas y tiene </a:t>
            </a:r>
            <a:r>
              <a:rPr lang="es-MX" sz="1800" b="1" dirty="0">
                <a:solidFill>
                  <a:schemeClr val="bg2">
                    <a:lumMod val="25000"/>
                  </a:schemeClr>
                </a:solidFill>
                <a:latin typeface="ZapfHumnst BT"/>
              </a:rPr>
              <a:t>seis contactos</a:t>
            </a:r>
            <a:r>
              <a:rPr lang="es-MX" sz="1800" dirty="0">
                <a:solidFill>
                  <a:schemeClr val="bg2">
                    <a:lumMod val="25000"/>
                  </a:schemeClr>
                </a:solidFill>
                <a:latin typeface="ZapfHumnst BT"/>
              </a:rPr>
              <a:t> como para soportar cables de hasta esa cantidad de hilos. </a:t>
            </a:r>
          </a:p>
        </p:txBody>
      </p:sp>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conectores</a:t>
            </a:r>
          </a:p>
        </p:txBody>
      </p:sp>
    </p:spTree>
    <p:extLst>
      <p:ext uri="{BB962C8B-B14F-4D97-AF65-F5344CB8AC3E}">
        <p14:creationId xmlns:p14="http://schemas.microsoft.com/office/powerpoint/2010/main" val="31704120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box(in)">
                                      <p:cBhvr>
                                        <p:cTn id="12" dur="500"/>
                                        <p:tgtEl>
                                          <p:spTgt spid="163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389"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71500" y="928688"/>
            <a:ext cx="6286500" cy="560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dirty="0">
                <a:solidFill>
                  <a:schemeClr val="accent5">
                    <a:lumMod val="75000"/>
                  </a:schemeClr>
                </a:solidFill>
                <a:latin typeface="ZapfHumnst BT"/>
              </a:rPr>
              <a:t>La capa física define los </a:t>
            </a:r>
            <a:r>
              <a:rPr lang="es-MX" sz="1800" b="1" u="sng" dirty="0">
                <a:solidFill>
                  <a:schemeClr val="accent5">
                    <a:lumMod val="75000"/>
                  </a:schemeClr>
                </a:solidFill>
                <a:latin typeface="ZapfHumnst BT"/>
              </a:rPr>
              <a:t>tipos de puertos</a:t>
            </a:r>
            <a:r>
              <a:rPr lang="es-MX" sz="1800" b="1" dirty="0">
                <a:solidFill>
                  <a:schemeClr val="accent5">
                    <a:lumMod val="75000"/>
                  </a:schemeClr>
                </a:solidFill>
                <a:latin typeface="ZapfHumnst BT"/>
              </a:rPr>
              <a:t>:</a:t>
            </a:r>
          </a:p>
        </p:txBody>
      </p:sp>
      <p:sp>
        <p:nvSpPr>
          <p:cNvPr id="10" name="Text Box 5"/>
          <p:cNvSpPr txBox="1">
            <a:spLocks noChangeArrowheads="1"/>
          </p:cNvSpPr>
          <p:nvPr/>
        </p:nvSpPr>
        <p:spPr bwMode="auto">
          <a:xfrm>
            <a:off x="571500" y="1643063"/>
            <a:ext cx="5357813" cy="507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a:pPr>
            <a:r>
              <a:rPr lang="es-MX" sz="1800" b="1" u="sng" dirty="0">
                <a:solidFill>
                  <a:schemeClr val="accent6">
                    <a:lumMod val="75000"/>
                  </a:schemeClr>
                </a:solidFill>
                <a:latin typeface="ZapfHumnst BT"/>
              </a:rPr>
              <a:t>Puerto Ethernet</a:t>
            </a:r>
          </a:p>
        </p:txBody>
      </p:sp>
      <p:sp>
        <p:nvSpPr>
          <p:cNvPr id="17413" name="25 CuadroTexto"/>
          <p:cNvSpPr txBox="1">
            <a:spLocks noChangeArrowheads="1"/>
          </p:cNvSpPr>
          <p:nvPr/>
        </p:nvSpPr>
        <p:spPr bwMode="auto">
          <a:xfrm>
            <a:off x="928688" y="2286000"/>
            <a:ext cx="3929062" cy="1338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Ethernet es el nombre de una tecnología de redes LAN basada en tramas de datos (</a:t>
            </a:r>
            <a:r>
              <a:rPr lang="es-MX" sz="1800" b="1" dirty="0" err="1">
                <a:solidFill>
                  <a:schemeClr val="bg2">
                    <a:lumMod val="25000"/>
                  </a:schemeClr>
                </a:solidFill>
                <a:latin typeface="ZapfHumnst BT"/>
              </a:rPr>
              <a:t>frames</a:t>
            </a:r>
            <a:r>
              <a:rPr lang="es-MX" sz="1800" dirty="0">
                <a:solidFill>
                  <a:schemeClr val="bg2">
                    <a:lumMod val="25000"/>
                  </a:schemeClr>
                </a:solidFill>
                <a:latin typeface="ZapfHumnst BT"/>
              </a:rPr>
              <a:t>). </a:t>
            </a:r>
          </a:p>
        </p:txBody>
      </p:sp>
      <p:pic>
        <p:nvPicPr>
          <p:cNvPr id="13318" name="12 Imagen" descr="puerto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86375" y="1785938"/>
            <a:ext cx="3268663" cy="435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25 CuadroTexto"/>
          <p:cNvSpPr txBox="1">
            <a:spLocks noChangeArrowheads="1"/>
          </p:cNvSpPr>
          <p:nvPr/>
        </p:nvSpPr>
        <p:spPr bwMode="auto">
          <a:xfrm>
            <a:off x="928688" y="3714750"/>
            <a:ext cx="4286250" cy="2586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b="1" dirty="0">
                <a:solidFill>
                  <a:schemeClr val="bg2">
                    <a:lumMod val="25000"/>
                  </a:schemeClr>
                </a:solidFill>
                <a:latin typeface="ZapfHumnst BT"/>
              </a:rPr>
              <a:t>Ethernet define:</a:t>
            </a:r>
          </a:p>
          <a:p>
            <a:pPr algn="just" eaLnBrk="1" hangingPunct="1">
              <a:lnSpc>
                <a:spcPct val="150000"/>
              </a:lnSpc>
              <a:buFont typeface="Wingdings" pitchFamily="2" charset="2"/>
              <a:buChar char="q"/>
            </a:pPr>
            <a:r>
              <a:rPr lang="es-MX" sz="1800" dirty="0">
                <a:solidFill>
                  <a:schemeClr val="bg2">
                    <a:lumMod val="25000"/>
                  </a:schemeClr>
                </a:solidFill>
                <a:latin typeface="ZapfHumnst BT"/>
              </a:rPr>
              <a:t>  Las </a:t>
            </a:r>
            <a:r>
              <a:rPr lang="es-MX" sz="1800" b="1" dirty="0">
                <a:solidFill>
                  <a:schemeClr val="bg2">
                    <a:lumMod val="25000"/>
                  </a:schemeClr>
                </a:solidFill>
                <a:latin typeface="ZapfHumnst BT"/>
              </a:rPr>
              <a:t>características de cableado</a:t>
            </a:r>
            <a:r>
              <a:rPr lang="es-MX" sz="1800" dirty="0">
                <a:solidFill>
                  <a:schemeClr val="bg2">
                    <a:lumMod val="25000"/>
                  </a:schemeClr>
                </a:solidFill>
                <a:latin typeface="ZapfHumnst BT"/>
              </a:rPr>
              <a:t> </a:t>
            </a:r>
          </a:p>
          <a:p>
            <a:pPr algn="just" eaLnBrk="1" hangingPunct="1">
              <a:lnSpc>
                <a:spcPct val="150000"/>
              </a:lnSpc>
            </a:pPr>
            <a:r>
              <a:rPr lang="es-MX" sz="1800" dirty="0">
                <a:solidFill>
                  <a:schemeClr val="bg2">
                    <a:lumMod val="25000"/>
                  </a:schemeClr>
                </a:solidFill>
                <a:latin typeface="ZapfHumnst BT"/>
              </a:rPr>
              <a:t>      y </a:t>
            </a:r>
            <a:r>
              <a:rPr lang="es-MX" sz="1800" b="1" dirty="0">
                <a:solidFill>
                  <a:schemeClr val="bg2">
                    <a:lumMod val="25000"/>
                  </a:schemeClr>
                </a:solidFill>
                <a:latin typeface="ZapfHumnst BT"/>
              </a:rPr>
              <a:t>señalización</a:t>
            </a:r>
            <a:r>
              <a:rPr lang="es-MX" sz="1800" dirty="0">
                <a:solidFill>
                  <a:schemeClr val="bg2">
                    <a:lumMod val="25000"/>
                  </a:schemeClr>
                </a:solidFill>
                <a:latin typeface="ZapfHumnst BT"/>
              </a:rPr>
              <a:t> de nivel físico</a:t>
            </a:r>
          </a:p>
          <a:p>
            <a:pPr algn="just" eaLnBrk="1" hangingPunct="1">
              <a:lnSpc>
                <a:spcPct val="150000"/>
              </a:lnSpc>
              <a:buFont typeface="Wingdings" pitchFamily="2" charset="2"/>
              <a:buChar char="q"/>
            </a:pPr>
            <a:r>
              <a:rPr lang="es-MX" sz="1800" dirty="0">
                <a:solidFill>
                  <a:schemeClr val="bg2">
                    <a:lumMod val="25000"/>
                  </a:schemeClr>
                </a:solidFill>
                <a:latin typeface="ZapfHumnst BT"/>
              </a:rPr>
              <a:t>  Los </a:t>
            </a:r>
            <a:r>
              <a:rPr lang="es-MX" sz="1800" b="1" dirty="0">
                <a:solidFill>
                  <a:schemeClr val="bg2">
                    <a:lumMod val="25000"/>
                  </a:schemeClr>
                </a:solidFill>
                <a:latin typeface="ZapfHumnst BT"/>
              </a:rPr>
              <a:t>formatos</a:t>
            </a:r>
            <a:r>
              <a:rPr lang="es-MX" sz="1800" dirty="0">
                <a:solidFill>
                  <a:schemeClr val="bg2">
                    <a:lumMod val="25000"/>
                  </a:schemeClr>
                </a:solidFill>
                <a:latin typeface="ZapfHumnst BT"/>
              </a:rPr>
              <a:t> </a:t>
            </a:r>
            <a:r>
              <a:rPr lang="es-MX" sz="1800" b="1" dirty="0">
                <a:solidFill>
                  <a:schemeClr val="bg2">
                    <a:lumMod val="25000"/>
                  </a:schemeClr>
                </a:solidFill>
                <a:latin typeface="ZapfHumnst BT"/>
              </a:rPr>
              <a:t>de trama (</a:t>
            </a:r>
            <a:r>
              <a:rPr lang="es-MX" sz="1800" b="1" dirty="0" err="1">
                <a:solidFill>
                  <a:schemeClr val="bg2">
                    <a:lumMod val="25000"/>
                  </a:schemeClr>
                </a:solidFill>
                <a:latin typeface="ZapfHumnst BT"/>
              </a:rPr>
              <a:t>frame</a:t>
            </a:r>
            <a:r>
              <a:rPr lang="es-MX" sz="1800" b="1" dirty="0">
                <a:solidFill>
                  <a:schemeClr val="bg2">
                    <a:lumMod val="25000"/>
                  </a:schemeClr>
                </a:solidFill>
                <a:latin typeface="ZapfHumnst BT"/>
              </a:rPr>
              <a:t>)</a:t>
            </a:r>
            <a:endParaRPr lang="es-MX" sz="1800" dirty="0">
              <a:solidFill>
                <a:schemeClr val="bg2">
                  <a:lumMod val="25000"/>
                </a:schemeClr>
              </a:solidFill>
              <a:latin typeface="ZapfHumnst BT"/>
            </a:endParaRPr>
          </a:p>
          <a:p>
            <a:pPr algn="just" eaLnBrk="1" hangingPunct="1">
              <a:lnSpc>
                <a:spcPct val="150000"/>
              </a:lnSpc>
            </a:pPr>
            <a:r>
              <a:rPr lang="es-MX" sz="1800" dirty="0">
                <a:solidFill>
                  <a:schemeClr val="bg2">
                    <a:lumMod val="25000"/>
                  </a:schemeClr>
                </a:solidFill>
                <a:latin typeface="ZapfHumnst BT"/>
              </a:rPr>
              <a:t>     del nivel de </a:t>
            </a:r>
            <a:r>
              <a:rPr lang="es-MX" sz="1800" b="1" dirty="0">
                <a:solidFill>
                  <a:schemeClr val="bg2">
                    <a:lumMod val="25000"/>
                  </a:schemeClr>
                </a:solidFill>
                <a:latin typeface="ZapfHumnst BT"/>
              </a:rPr>
              <a:t>enlace de datos </a:t>
            </a:r>
            <a:r>
              <a:rPr lang="es-MX" sz="1800" dirty="0">
                <a:solidFill>
                  <a:schemeClr val="bg2">
                    <a:lumMod val="25000"/>
                  </a:schemeClr>
                </a:solidFill>
                <a:latin typeface="ZapfHumnst BT"/>
              </a:rPr>
              <a:t>del   </a:t>
            </a:r>
          </a:p>
          <a:p>
            <a:pPr algn="just" eaLnBrk="1" hangingPunct="1">
              <a:lnSpc>
                <a:spcPct val="150000"/>
              </a:lnSpc>
            </a:pPr>
            <a:r>
              <a:rPr lang="es-MX" sz="1800" dirty="0">
                <a:solidFill>
                  <a:schemeClr val="bg2">
                    <a:lumMod val="25000"/>
                  </a:schemeClr>
                </a:solidFill>
                <a:latin typeface="ZapfHumnst BT"/>
              </a:rPr>
              <a:t>     modelo OSI. </a:t>
            </a:r>
          </a:p>
        </p:txBody>
      </p:sp>
      <p:sp>
        <p:nvSpPr>
          <p:cNvPr id="9"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puertos</a:t>
            </a:r>
          </a:p>
        </p:txBody>
      </p:sp>
    </p:spTree>
    <p:extLst>
      <p:ext uri="{BB962C8B-B14F-4D97-AF65-F5344CB8AC3E}">
        <p14:creationId xmlns:p14="http://schemas.microsoft.com/office/powerpoint/2010/main" val="28194815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box(in)">
                                      <p:cBhvr>
                                        <p:cTn id="17" dur="500"/>
                                        <p:tgtEl>
                                          <p:spTgt spid="17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ox(in)">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7413"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5"/>
          <p:cNvSpPr txBox="1">
            <a:spLocks noChangeArrowheads="1"/>
          </p:cNvSpPr>
          <p:nvPr/>
        </p:nvSpPr>
        <p:spPr bwMode="auto">
          <a:xfrm>
            <a:off x="500063" y="1000125"/>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Times New Roman" pitchFamily="18" charset="0"/>
              <a:buAutoNum type="arabicPeriod" startAt="2"/>
            </a:pPr>
            <a:r>
              <a:rPr lang="es-MX" sz="1800" b="1" u="sng" dirty="0">
                <a:solidFill>
                  <a:schemeClr val="accent6">
                    <a:lumMod val="75000"/>
                  </a:schemeClr>
                </a:solidFill>
                <a:latin typeface="ZapfHumnst BT"/>
              </a:rPr>
              <a:t>Puerto Serial</a:t>
            </a:r>
          </a:p>
        </p:txBody>
      </p:sp>
      <p:sp>
        <p:nvSpPr>
          <p:cNvPr id="19460" name="25 CuadroTexto"/>
          <p:cNvSpPr txBox="1">
            <a:spLocks noChangeArrowheads="1"/>
          </p:cNvSpPr>
          <p:nvPr/>
        </p:nvSpPr>
        <p:spPr bwMode="auto">
          <a:xfrm>
            <a:off x="785813" y="1785938"/>
            <a:ext cx="5214937"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Es una interfaz de comunicaciones entre </a:t>
            </a:r>
            <a:r>
              <a:rPr lang="es-MX" sz="1800" b="1" dirty="0">
                <a:solidFill>
                  <a:schemeClr val="bg2">
                    <a:lumMod val="25000"/>
                  </a:schemeClr>
                </a:solidFill>
                <a:latin typeface="ZapfHumnst BT"/>
              </a:rPr>
              <a:t>computadoras</a:t>
            </a:r>
            <a:r>
              <a:rPr lang="es-MX" sz="1800" dirty="0">
                <a:solidFill>
                  <a:schemeClr val="bg2">
                    <a:lumMod val="25000"/>
                  </a:schemeClr>
                </a:solidFill>
                <a:latin typeface="ZapfHumnst BT"/>
              </a:rPr>
              <a:t> y </a:t>
            </a:r>
            <a:r>
              <a:rPr lang="es-MX" sz="1800" b="1" dirty="0">
                <a:solidFill>
                  <a:schemeClr val="bg2">
                    <a:lumMod val="25000"/>
                  </a:schemeClr>
                </a:solidFill>
                <a:latin typeface="ZapfHumnst BT"/>
              </a:rPr>
              <a:t>periféricos</a:t>
            </a:r>
            <a:r>
              <a:rPr lang="es-MX" sz="1800" dirty="0">
                <a:solidFill>
                  <a:schemeClr val="bg2">
                    <a:lumMod val="25000"/>
                  </a:schemeClr>
                </a:solidFill>
                <a:latin typeface="ZapfHumnst BT"/>
              </a:rPr>
              <a:t> en donde la información es transmitida bit a bit enviando o recibiendo un solo bit a la vez.</a:t>
            </a:r>
          </a:p>
        </p:txBody>
      </p:sp>
      <p:sp>
        <p:nvSpPr>
          <p:cNvPr id="19461" name="10 CuadroTexto"/>
          <p:cNvSpPr txBox="1">
            <a:spLocks noChangeArrowheads="1"/>
          </p:cNvSpPr>
          <p:nvPr/>
        </p:nvSpPr>
        <p:spPr bwMode="auto">
          <a:xfrm>
            <a:off x="782349" y="3587229"/>
            <a:ext cx="79295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1800" dirty="0">
                <a:solidFill>
                  <a:schemeClr val="bg2">
                    <a:lumMod val="25000"/>
                  </a:schemeClr>
                </a:solidFill>
                <a:latin typeface="ZapfHumnst BT"/>
              </a:rPr>
              <a:t>En muchos periféricos la interfaz USB ha reemplazado al puerto serial. Sin embargo, los puertos seriales todavía  pueden encontrarse en:</a:t>
            </a:r>
          </a:p>
          <a:p>
            <a:pPr algn="just" eaLnBrk="1" hangingPunct="1">
              <a:lnSpc>
                <a:spcPct val="150000"/>
              </a:lnSpc>
              <a:buFont typeface="Wingdings" pitchFamily="2" charset="2"/>
              <a:buChar char="ü"/>
            </a:pPr>
            <a:r>
              <a:rPr lang="es-MX" sz="1800" dirty="0">
                <a:solidFill>
                  <a:schemeClr val="bg2">
                    <a:lumMod val="25000"/>
                  </a:schemeClr>
                </a:solidFill>
                <a:latin typeface="ZapfHumnst BT"/>
              </a:rPr>
              <a:t>  Sistemas de automatización industrial </a:t>
            </a:r>
          </a:p>
          <a:p>
            <a:pPr algn="just" eaLnBrk="1" hangingPunct="1">
              <a:lnSpc>
                <a:spcPct val="150000"/>
              </a:lnSpc>
              <a:buFont typeface="Wingdings" pitchFamily="2" charset="2"/>
              <a:buChar char="ü"/>
            </a:pPr>
            <a:r>
              <a:rPr lang="es-MX" sz="1800" dirty="0">
                <a:solidFill>
                  <a:schemeClr val="bg2">
                    <a:lumMod val="25000"/>
                  </a:schemeClr>
                </a:solidFill>
                <a:latin typeface="ZapfHumnst BT"/>
              </a:rPr>
              <a:t>  Dispositivos de redes (</a:t>
            </a:r>
            <a:r>
              <a:rPr lang="es-MX" sz="1800" dirty="0" err="1">
                <a:solidFill>
                  <a:schemeClr val="bg2">
                    <a:lumMod val="25000"/>
                  </a:schemeClr>
                </a:solidFill>
                <a:latin typeface="ZapfHumnst BT"/>
              </a:rPr>
              <a:t>routers</a:t>
            </a:r>
            <a:r>
              <a:rPr lang="es-MX" sz="1800" dirty="0">
                <a:solidFill>
                  <a:schemeClr val="bg2">
                    <a:lumMod val="25000"/>
                  </a:schemeClr>
                </a:solidFill>
                <a:latin typeface="ZapfHumnst BT"/>
              </a:rPr>
              <a:t> y </a:t>
            </a:r>
            <a:r>
              <a:rPr lang="es-MX" sz="1800" dirty="0" err="1">
                <a:solidFill>
                  <a:schemeClr val="bg2">
                    <a:lumMod val="25000"/>
                  </a:schemeClr>
                </a:solidFill>
                <a:latin typeface="ZapfHumnst BT"/>
              </a:rPr>
              <a:t>switches</a:t>
            </a:r>
            <a:r>
              <a:rPr lang="es-MX" sz="1800" dirty="0">
                <a:solidFill>
                  <a:schemeClr val="bg2">
                    <a:lumMod val="25000"/>
                  </a:schemeClr>
                </a:solidFill>
                <a:latin typeface="ZapfHumnst BT"/>
              </a:rPr>
              <a:t>)</a:t>
            </a:r>
          </a:p>
        </p:txBody>
      </p:sp>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2120" y="4668708"/>
            <a:ext cx="2493370" cy="1439624"/>
          </a:xfrm>
          <a:prstGeom prst="rect">
            <a:avLst/>
          </a:prstGeom>
        </p:spPr>
      </p:pic>
      <p:pic>
        <p:nvPicPr>
          <p:cNvPr id="5" name="Imagen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4936" y="1571625"/>
            <a:ext cx="2466975" cy="1857375"/>
          </a:xfrm>
          <a:prstGeom prst="rect">
            <a:avLst/>
          </a:prstGeom>
        </p:spPr>
      </p:pic>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puertos</a:t>
            </a:r>
          </a:p>
        </p:txBody>
      </p:sp>
    </p:spTree>
    <p:extLst>
      <p:ext uri="{BB962C8B-B14F-4D97-AF65-F5344CB8AC3E}">
        <p14:creationId xmlns:p14="http://schemas.microsoft.com/office/powerpoint/2010/main" val="35134959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9460"/>
                                        </p:tgtEl>
                                        <p:attrNameLst>
                                          <p:attrName>style.visibility</p:attrName>
                                        </p:attrNameLst>
                                      </p:cBhvr>
                                      <p:to>
                                        <p:strVal val="visible"/>
                                      </p:to>
                                    </p:set>
                                    <p:animEffect transition="in" filter="box(in)">
                                      <p:cBhvr>
                                        <p:cTn id="12" dur="500"/>
                                        <p:tgtEl>
                                          <p:spTgt spid="194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9461"/>
                                        </p:tgtEl>
                                        <p:attrNameLst>
                                          <p:attrName>style.visibility</p:attrName>
                                        </p:attrNameLst>
                                      </p:cBhvr>
                                      <p:to>
                                        <p:strVal val="visible"/>
                                      </p:to>
                                    </p:set>
                                    <p:animEffect transition="in" filter="box(in)">
                                      <p:cBhvr>
                                        <p:cTn id="1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9460" grpId="0"/>
      <p:bldP spid="1946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539552" y="1052736"/>
            <a:ext cx="6090644"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eaLnBrk="1" hangingPunct="1">
              <a:lnSpc>
                <a:spcPct val="150000"/>
              </a:lnSpc>
            </a:pPr>
            <a:r>
              <a:rPr lang="es-ES" sz="1800" b="1" dirty="0">
                <a:solidFill>
                  <a:schemeClr val="accent5">
                    <a:lumMod val="75000"/>
                  </a:schemeClr>
                </a:solidFill>
                <a:latin typeface="ZapfHumnst BT"/>
              </a:rPr>
              <a:t>Mide la cantidad de datos que pueden fluir desde un lugar hacia otro en un período de tiempo determinado.</a:t>
            </a:r>
            <a:endParaRPr lang="es-ES" sz="1800" dirty="0">
              <a:solidFill>
                <a:schemeClr val="bg2">
                  <a:lumMod val="25000"/>
                </a:schemeClr>
              </a:solidFill>
              <a:latin typeface="ZapfHumnst BT"/>
            </a:endParaRPr>
          </a:p>
        </p:txBody>
      </p:sp>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a:t>
            </a:r>
          </a:p>
          <a:p>
            <a:pPr>
              <a:defRPr/>
            </a:pPr>
            <a:r>
              <a:rPr lang="es-ES_tradnl" sz="2000" b="1" dirty="0" err="1">
                <a:solidFill>
                  <a:schemeClr val="accent6">
                    <a:lumMod val="75000"/>
                  </a:schemeClr>
                </a:solidFill>
                <a:effectLst>
                  <a:outerShdw blurRad="38100" dist="38100" dir="2700000" algn="tl">
                    <a:srgbClr val="C0C0C0"/>
                  </a:outerShdw>
                </a:effectLst>
                <a:latin typeface="Dom Casual" charset="0"/>
              </a:rPr>
              <a:t>Bandwidth</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pic>
        <p:nvPicPr>
          <p:cNvPr id="9" name="Picture 3">
            <a:extLst>
              <a:ext uri="{FF2B5EF4-FFF2-40B4-BE49-F238E27FC236}">
                <a16:creationId xmlns:a16="http://schemas.microsoft.com/office/drawing/2014/main" id="{799227B9-C010-4697-9C98-BBEC1393E6D1}"/>
              </a:ext>
            </a:extLst>
          </p:cNvPr>
          <p:cNvPicPr>
            <a:picLocks noChangeAspect="1"/>
          </p:cNvPicPr>
          <p:nvPr/>
        </p:nvPicPr>
        <p:blipFill>
          <a:blip r:embed="rId3"/>
          <a:stretch>
            <a:fillRect/>
          </a:stretch>
        </p:blipFill>
        <p:spPr>
          <a:xfrm>
            <a:off x="515068" y="4120963"/>
            <a:ext cx="7785546" cy="1865432"/>
          </a:xfrm>
          <a:prstGeom prst="rect">
            <a:avLst/>
          </a:prstGeom>
        </p:spPr>
      </p:pic>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467544" y="2492896"/>
            <a:ext cx="7929562" cy="1295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spcBef>
                <a:spcPts val="1200"/>
              </a:spcBef>
            </a:pPr>
            <a:r>
              <a:rPr lang="es-ES" sz="1800" b="1" dirty="0">
                <a:solidFill>
                  <a:srgbClr val="FF0000"/>
                </a:solidFill>
                <a:latin typeface="ZapfHumnst BT"/>
              </a:rPr>
              <a:t>Ancho de banda vs. Velocidad</a:t>
            </a:r>
          </a:p>
          <a:p>
            <a:pPr algn="just" eaLnBrk="1" hangingPunct="1">
              <a:lnSpc>
                <a:spcPct val="150000"/>
              </a:lnSpc>
            </a:pPr>
            <a:r>
              <a:rPr lang="es-ES" sz="1800" dirty="0">
                <a:solidFill>
                  <a:schemeClr val="bg2">
                    <a:lumMod val="25000"/>
                  </a:schemeClr>
                </a:solidFill>
                <a:latin typeface="ZapfHumnst BT"/>
              </a:rPr>
              <a:t>El </a:t>
            </a:r>
            <a:r>
              <a:rPr lang="es-ES" sz="1800" b="1" dirty="0">
                <a:solidFill>
                  <a:srgbClr val="0070C0"/>
                </a:solidFill>
                <a:latin typeface="ZapfHumnst BT"/>
              </a:rPr>
              <a:t>ancho de banda </a:t>
            </a:r>
            <a:r>
              <a:rPr lang="es-ES" sz="1800" dirty="0">
                <a:solidFill>
                  <a:schemeClr val="bg2">
                    <a:lumMod val="25000"/>
                  </a:schemeClr>
                </a:solidFill>
                <a:latin typeface="ZapfHumnst BT"/>
              </a:rPr>
              <a:t>es la cantidad de información que recibes cada segundo, mientras que la </a:t>
            </a:r>
            <a:r>
              <a:rPr lang="es-ES" sz="1800" b="1" dirty="0">
                <a:solidFill>
                  <a:srgbClr val="0070C0"/>
                </a:solidFill>
                <a:latin typeface="ZapfHumnst BT"/>
              </a:rPr>
              <a:t>velocidad</a:t>
            </a:r>
            <a:r>
              <a:rPr lang="es-ES" sz="1800" dirty="0">
                <a:solidFill>
                  <a:srgbClr val="0070C0"/>
                </a:solidFill>
                <a:latin typeface="ZapfHumnst BT"/>
              </a:rPr>
              <a:t> </a:t>
            </a:r>
            <a:r>
              <a:rPr lang="es-ES" sz="1800" dirty="0">
                <a:solidFill>
                  <a:schemeClr val="bg2">
                    <a:lumMod val="25000"/>
                  </a:schemeClr>
                </a:solidFill>
                <a:latin typeface="ZapfHumnst BT"/>
              </a:rPr>
              <a:t>es cuán rápido esa información se recibe o descarga.</a:t>
            </a:r>
          </a:p>
        </p:txBody>
      </p:sp>
      <p:pic>
        <p:nvPicPr>
          <p:cNvPr id="4" name="Imagen 3" descr="Un reloj de aguja&#10;&#10;Descripción generada automáticamente">
            <a:extLst>
              <a:ext uri="{FF2B5EF4-FFF2-40B4-BE49-F238E27FC236}">
                <a16:creationId xmlns:a16="http://schemas.microsoft.com/office/drawing/2014/main" id="{831CDD8A-8A4D-4629-B003-E24B3DCD4D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04248" y="464768"/>
            <a:ext cx="2100136" cy="2100136"/>
          </a:xfrm>
          <a:prstGeom prst="rect">
            <a:avLst/>
          </a:prstGeom>
        </p:spPr>
      </p:pic>
    </p:spTree>
    <p:extLst>
      <p:ext uri="{BB962C8B-B14F-4D97-AF65-F5344CB8AC3E}">
        <p14:creationId xmlns:p14="http://schemas.microsoft.com/office/powerpoint/2010/main" val="2650255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467544" y="919389"/>
            <a:ext cx="806489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800" b="1" dirty="0">
                <a:solidFill>
                  <a:schemeClr val="accent5">
                    <a:lumMod val="75000"/>
                  </a:schemeClr>
                </a:solidFill>
                <a:latin typeface="ZapfHumnst BT"/>
              </a:rPr>
              <a:t>Mide la cantidad de datos movidos satisfactoriamente de un lugar a otro en un período de tiempo determinado. </a:t>
            </a:r>
            <a:endParaRPr lang="es-ES" sz="1800" dirty="0">
              <a:solidFill>
                <a:schemeClr val="bg2">
                  <a:lumMod val="25000"/>
                </a:schemeClr>
              </a:solidFill>
              <a:latin typeface="ZapfHumnst BT"/>
            </a:endParaRPr>
          </a:p>
        </p:txBody>
      </p:sp>
      <p:sp>
        <p:nvSpPr>
          <p:cNvPr id="8"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Rendimiento</a:t>
            </a:r>
          </a:p>
          <a:p>
            <a:pPr>
              <a:defRPr/>
            </a:pPr>
            <a:r>
              <a:rPr lang="es-ES_tradnl" sz="2000" b="1" dirty="0" err="1">
                <a:solidFill>
                  <a:schemeClr val="accent6">
                    <a:lumMod val="75000"/>
                  </a:schemeClr>
                </a:solidFill>
                <a:effectLst>
                  <a:outerShdw blurRad="38100" dist="38100" dir="2700000" algn="tl">
                    <a:srgbClr val="C0C0C0"/>
                  </a:outerShdw>
                </a:effectLst>
                <a:latin typeface="Dom Casual" charset="0"/>
              </a:rPr>
              <a:t>Throughput</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467544" y="1834927"/>
            <a:ext cx="7929562" cy="212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spcBef>
                <a:spcPts val="1200"/>
              </a:spcBef>
            </a:pPr>
            <a:r>
              <a:rPr lang="es-ES" sz="1800" dirty="0">
                <a:solidFill>
                  <a:schemeClr val="bg2">
                    <a:lumMod val="25000"/>
                  </a:schemeClr>
                </a:solidFill>
                <a:latin typeface="ZapfHumnst BT"/>
              </a:rPr>
              <a:t>En general, no coincide con el </a:t>
            </a:r>
            <a:r>
              <a:rPr lang="es-ES" sz="1800" b="1" dirty="0">
                <a:solidFill>
                  <a:schemeClr val="bg2">
                    <a:lumMod val="25000"/>
                  </a:schemeClr>
                </a:solidFill>
                <a:latin typeface="ZapfHumnst BT"/>
              </a:rPr>
              <a:t>ancho de banda </a:t>
            </a:r>
            <a:r>
              <a:rPr lang="es-ES" sz="1800" dirty="0">
                <a:solidFill>
                  <a:schemeClr val="bg2">
                    <a:lumMod val="25000"/>
                  </a:schemeClr>
                </a:solidFill>
                <a:latin typeface="ZapfHumnst BT"/>
              </a:rPr>
              <a:t>debido a diversos factores:</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Cantidad de tráfico.</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Tipo de tráfico.</a:t>
            </a:r>
          </a:p>
          <a:p>
            <a:pPr marL="285750" indent="-285750" algn="just" eaLnBrk="1" hangingPunct="1">
              <a:lnSpc>
                <a:spcPct val="150000"/>
              </a:lnSpc>
              <a:buFont typeface="Arial" panose="020B0604020202020204" pitchFamily="34" charset="0"/>
              <a:buChar char="•"/>
            </a:pPr>
            <a:r>
              <a:rPr lang="es-ES" sz="1800" dirty="0">
                <a:solidFill>
                  <a:schemeClr val="bg2">
                    <a:lumMod val="25000"/>
                  </a:schemeClr>
                </a:solidFill>
                <a:latin typeface="ZapfHumnst BT"/>
              </a:rPr>
              <a:t>Latencia (demora) creada por los dispositivos de red encontrados entre origen y destino.</a:t>
            </a:r>
          </a:p>
        </p:txBody>
      </p:sp>
      <p:sp>
        <p:nvSpPr>
          <p:cNvPr id="2" name="Rectangle 1">
            <a:extLst>
              <a:ext uri="{FF2B5EF4-FFF2-40B4-BE49-F238E27FC236}">
                <a16:creationId xmlns:a16="http://schemas.microsoft.com/office/drawing/2014/main" id="{56DB030F-1D15-4E29-8D4C-65924A454A40}"/>
              </a:ext>
            </a:extLst>
          </p:cNvPr>
          <p:cNvSpPr>
            <a:spLocks noChangeArrowheads="1"/>
          </p:cNvSpPr>
          <p:nvPr/>
        </p:nvSpPr>
        <p:spPr bwMode="auto">
          <a:xfrm>
            <a:off x="445669" y="5523112"/>
            <a:ext cx="810864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ES" altLang="es-MX" sz="1600" b="1" dirty="0">
                <a:solidFill>
                  <a:schemeClr val="bg2">
                    <a:lumMod val="25000"/>
                  </a:schemeClr>
                </a:solidFill>
                <a:latin typeface="ZapfHumnst BT"/>
              </a:rPr>
              <a:t>Por ejemplo: </a:t>
            </a:r>
            <a:r>
              <a:rPr lang="es-ES" altLang="es-MX" sz="1600" dirty="0">
                <a:solidFill>
                  <a:schemeClr val="bg2">
                    <a:lumMod val="25000"/>
                  </a:schemeClr>
                </a:solidFill>
                <a:latin typeface="ZapfHumnst BT"/>
              </a:rPr>
              <a:t>Su ISP afirma que su conexión de </a:t>
            </a:r>
            <a:r>
              <a:rPr lang="es-ES" altLang="es-MX" sz="1600" b="1" dirty="0">
                <a:solidFill>
                  <a:schemeClr val="bg2">
                    <a:lumMod val="25000"/>
                  </a:schemeClr>
                </a:solidFill>
                <a:latin typeface="ZapfHumnst BT"/>
              </a:rPr>
              <a:t>ancho de banda </a:t>
            </a:r>
            <a:r>
              <a:rPr lang="es-ES" altLang="es-MX" sz="1600" dirty="0">
                <a:solidFill>
                  <a:schemeClr val="bg2">
                    <a:lumMod val="25000"/>
                  </a:schemeClr>
                </a:solidFill>
                <a:latin typeface="ZapfHumnst BT"/>
              </a:rPr>
              <a:t>ofrece </a:t>
            </a:r>
            <a:r>
              <a:rPr lang="es-ES" altLang="es-MX" sz="1600" b="1" dirty="0">
                <a:solidFill>
                  <a:schemeClr val="bg2">
                    <a:lumMod val="25000"/>
                  </a:schemeClr>
                </a:solidFill>
                <a:latin typeface="ZapfHumnst BT"/>
              </a:rPr>
              <a:t>50 Mbps </a:t>
            </a:r>
            <a:r>
              <a:rPr lang="es-ES" altLang="es-MX" sz="1600" dirty="0">
                <a:solidFill>
                  <a:schemeClr val="bg2">
                    <a:lumMod val="25000"/>
                  </a:schemeClr>
                </a:solidFill>
                <a:latin typeface="ZapfHumnst BT"/>
              </a:rPr>
              <a:t>pero en realidad obtiene </a:t>
            </a:r>
            <a:r>
              <a:rPr lang="es-ES" altLang="es-MX" sz="1600" b="1" dirty="0">
                <a:solidFill>
                  <a:schemeClr val="bg2">
                    <a:lumMod val="25000"/>
                  </a:schemeClr>
                </a:solidFill>
                <a:latin typeface="ZapfHumnst BT"/>
              </a:rPr>
              <a:t>20 Mbps</a:t>
            </a:r>
            <a:r>
              <a:rPr lang="es-ES" altLang="es-MX" sz="1600" dirty="0">
                <a:solidFill>
                  <a:schemeClr val="bg2">
                    <a:lumMod val="25000"/>
                  </a:schemeClr>
                </a:solidFill>
                <a:latin typeface="ZapfHumnst BT"/>
              </a:rPr>
              <a:t>. Aquí el rendimiento es de 20 Mbps, mientras que el ancho de banda es de 50 Mbps (el rendimiento máximo). </a:t>
            </a:r>
          </a:p>
        </p:txBody>
      </p:sp>
      <p:pic>
        <p:nvPicPr>
          <p:cNvPr id="4" name="Imagen 3" descr="Diagrama&#10;&#10;Descripción generada automáticamente">
            <a:extLst>
              <a:ext uri="{FF2B5EF4-FFF2-40B4-BE49-F238E27FC236}">
                <a16:creationId xmlns:a16="http://schemas.microsoft.com/office/drawing/2014/main" id="{06FE28A6-B3E3-47B7-B226-0CDD3E9D2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74691" y="3717032"/>
            <a:ext cx="3715268" cy="1819529"/>
          </a:xfrm>
          <a:prstGeom prst="rect">
            <a:avLst/>
          </a:prstGeom>
        </p:spPr>
      </p:pic>
    </p:spTree>
    <p:extLst>
      <p:ext uri="{BB962C8B-B14F-4D97-AF65-F5344CB8AC3E}">
        <p14:creationId xmlns:p14="http://schemas.microsoft.com/office/powerpoint/2010/main" val="2170824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539552" y="1412776"/>
            <a:ext cx="8064896" cy="1295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800" dirty="0">
                <a:latin typeface="ZapfHumnst BT"/>
              </a:rPr>
              <a:t>Se refiere a que la cantidad de datos que se reciben cada segundo está siendo reducido por algún factor como el tipo de red que otorga el proveedor o por una saturación de la red.</a:t>
            </a:r>
          </a:p>
        </p:txBody>
      </p:sp>
      <p:sp>
        <p:nvSpPr>
          <p:cNvPr id="8" name="Rectangle 2"/>
          <p:cNvSpPr txBox="1">
            <a:spLocks noChangeArrowheads="1"/>
          </p:cNvSpPr>
          <p:nvPr/>
        </p:nvSpPr>
        <p:spPr>
          <a:xfrm>
            <a:off x="89756" y="269776"/>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 limitado</a:t>
            </a:r>
          </a:p>
        </p:txBody>
      </p:sp>
    </p:spTree>
    <p:extLst>
      <p:ext uri="{BB962C8B-B14F-4D97-AF65-F5344CB8AC3E}">
        <p14:creationId xmlns:p14="http://schemas.microsoft.com/office/powerpoint/2010/main" val="17355420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539552" y="836712"/>
            <a:ext cx="806489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El test de velocidad utiliza un algoritmo único que permite medir con precisión la velocidad de subida y de bajada y la latencia (ping) de tu conexión a Internet.</a:t>
            </a:r>
          </a:p>
        </p:txBody>
      </p:sp>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 de conexión a Internet</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486865" y="1879042"/>
            <a:ext cx="8117583" cy="2092496"/>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descarga: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descargado desde un servidor externo al dispositivo que se está utilizando. Se mide la cantidad de megas que se consiguen descargar en un segundo.</a:t>
            </a: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subida: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subido a un servidor externo. Se mide la cantidad de megas que la conexión a Internet puede subir en un segundo al servidor.</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1680" y="4077072"/>
            <a:ext cx="6308768" cy="2140007"/>
          </a:xfrm>
          <a:prstGeom prst="rect">
            <a:avLst/>
          </a:prstGeom>
        </p:spPr>
      </p:pic>
    </p:spTree>
    <p:extLst>
      <p:ext uri="{BB962C8B-B14F-4D97-AF65-F5344CB8AC3E}">
        <p14:creationId xmlns:p14="http://schemas.microsoft.com/office/powerpoint/2010/main" val="53450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611560" y="1150145"/>
            <a:ext cx="8136904" cy="2733697"/>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Latencia y 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exacto que tarda un paquete de datos en transmitirse dentro de una red (del dispositivo al servidor o viceversa en este caso). La latencia se mide en pings. </a:t>
            </a:r>
            <a:r>
              <a:rPr lang="es-ES" sz="1600" dirty="0">
                <a:latin typeface="Calibri" panose="020F0502020204030204" pitchFamily="34" charset="0"/>
                <a:cs typeface="Times New Roman" panose="02020603050405020304" pitchFamily="18" charset="0"/>
              </a:rPr>
              <a:t>Es el tiempo que transcurre desde que tu navegador realiza una solicitud de información y el tiempo que demora en llegar la respuesta solicitada. Mientras menor sea la latencia, mejor será la conexión a internet.</a:t>
            </a:r>
            <a:endParaRPr lang="es-MX" sz="1600" dirty="0">
              <a:latin typeface="Calibri" panose="020F0502020204030204" pitchFamily="34" charset="0"/>
              <a:cs typeface="Times New Roman" panose="02020603050405020304" pitchFamily="18" charset="0"/>
            </a:endParaRP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Son los milisegundos que tardan en comunicarse entre sí el servidor y el dispositivo. Cuanto menor sea la latencia/ping mejor, ya que menos tardará en conectarse servidor y dispositivo. </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4123678"/>
            <a:ext cx="6308768" cy="2140007"/>
          </a:xfrm>
          <a:prstGeom prst="rect">
            <a:avLst/>
          </a:prstGeom>
        </p:spPr>
      </p:pic>
    </p:spTree>
    <p:extLst>
      <p:ext uri="{BB962C8B-B14F-4D97-AF65-F5344CB8AC3E}">
        <p14:creationId xmlns:p14="http://schemas.microsoft.com/office/powerpoint/2010/main" val="470350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computer, computadora, tabla, pequeño&#10;&#10;Descripción generada automáticamente">
            <a:extLst>
              <a:ext uri="{FF2B5EF4-FFF2-40B4-BE49-F238E27FC236}">
                <a16:creationId xmlns:a16="http://schemas.microsoft.com/office/drawing/2014/main" id="{E2C07EF6-12FA-4CF0-9A47-A76FB22F10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1920" y="1742320"/>
            <a:ext cx="4182211" cy="3136658"/>
          </a:xfrm>
          <a:prstGeom prst="rect">
            <a:avLst/>
          </a:prstGeom>
        </p:spPr>
      </p:pic>
      <p:sp>
        <p:nvSpPr>
          <p:cNvPr id="3078" name="Text Box 6"/>
          <p:cNvSpPr txBox="1">
            <a:spLocks noChangeArrowheads="1"/>
          </p:cNvSpPr>
          <p:nvPr/>
        </p:nvSpPr>
        <p:spPr bwMode="auto">
          <a:xfrm>
            <a:off x="802481" y="692696"/>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
        <p:nvSpPr>
          <p:cNvPr id="5" name="Text Box 5">
            <a:extLst>
              <a:ext uri="{FF2B5EF4-FFF2-40B4-BE49-F238E27FC236}">
                <a16:creationId xmlns:a16="http://schemas.microsoft.com/office/drawing/2014/main" id="{C1718B89-3B0B-4193-9832-4821A226FF31}"/>
              </a:ext>
            </a:extLst>
          </p:cNvPr>
          <p:cNvSpPr txBox="1">
            <a:spLocks noChangeArrowheads="1"/>
          </p:cNvSpPr>
          <p:nvPr/>
        </p:nvSpPr>
        <p:spPr bwMode="auto">
          <a:xfrm>
            <a:off x="802481" y="1742320"/>
            <a:ext cx="3528392" cy="3373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41300" indent="-228600">
              <a:lnSpc>
                <a:spcPct val="150000"/>
              </a:lnSpc>
              <a:buClr>
                <a:srgbClr val="454551"/>
              </a:buClr>
              <a:buFont typeface="Arial"/>
              <a:buChar char="•"/>
              <a:tabLst>
                <a:tab pos="241300" algn="l"/>
              </a:tabLst>
            </a:pPr>
            <a:r>
              <a:rPr lang="es-ES" sz="1800" spc="-20" dirty="0">
                <a:latin typeface="Calibri"/>
                <a:cs typeface="Calibri"/>
              </a:rPr>
              <a:t>Funcione</a:t>
            </a:r>
            <a:r>
              <a:rPr lang="es-ES" sz="1800" spc="-15" dirty="0">
                <a:latin typeface="Calibri"/>
                <a:cs typeface="Calibri"/>
              </a:rPr>
              <a:t>s</a:t>
            </a:r>
            <a:r>
              <a:rPr lang="es-ES" sz="1800" spc="35" dirty="0">
                <a:latin typeface="Calibri"/>
                <a:cs typeface="Calibri"/>
              </a:rPr>
              <a:t> </a:t>
            </a:r>
            <a:r>
              <a:rPr lang="es-ES" sz="1800" spc="-20" dirty="0">
                <a:latin typeface="Calibri"/>
                <a:cs typeface="Calibri"/>
              </a:rPr>
              <a:t>d</a:t>
            </a:r>
            <a:r>
              <a:rPr lang="es-ES" sz="1800" spc="-15" dirty="0">
                <a:latin typeface="Calibri"/>
                <a:cs typeface="Calibri"/>
              </a:rPr>
              <a:t>e</a:t>
            </a:r>
            <a:r>
              <a:rPr lang="es-ES" sz="1800" spc="5" dirty="0">
                <a:latin typeface="Calibri"/>
                <a:cs typeface="Calibri"/>
              </a:rPr>
              <a:t> </a:t>
            </a:r>
            <a:r>
              <a:rPr lang="es-ES" sz="1800" spc="-10" dirty="0">
                <a:latin typeface="Calibri"/>
                <a:cs typeface="Calibri"/>
              </a:rPr>
              <a:t>la</a:t>
            </a:r>
            <a:r>
              <a:rPr lang="es-ES" sz="1800" spc="-5" dirty="0">
                <a:latin typeface="Calibri"/>
                <a:cs typeface="Calibri"/>
              </a:rPr>
              <a:t> c</a:t>
            </a:r>
            <a:r>
              <a:rPr lang="es-ES" sz="1800" spc="-20" dirty="0">
                <a:latin typeface="Calibri"/>
                <a:cs typeface="Calibri"/>
              </a:rPr>
              <a:t>ap</a:t>
            </a:r>
            <a:r>
              <a:rPr lang="es-ES" sz="1800" spc="-15" dirty="0">
                <a:latin typeface="Calibri"/>
                <a:cs typeface="Calibri"/>
              </a:rPr>
              <a:t>a</a:t>
            </a:r>
            <a:r>
              <a:rPr lang="es-ES" sz="1800" spc="5" dirty="0">
                <a:latin typeface="Calibri"/>
                <a:cs typeface="Calibri"/>
              </a:rPr>
              <a:t> f</a:t>
            </a:r>
            <a:r>
              <a:rPr lang="es-ES" sz="1800" spc="-15" dirty="0">
                <a:latin typeface="Calibri"/>
                <a:cs typeface="Calibri"/>
              </a:rPr>
              <a:t>ís</a:t>
            </a:r>
            <a:r>
              <a:rPr lang="es-ES" sz="1800" spc="-20" dirty="0">
                <a:latin typeface="Calibri"/>
                <a:cs typeface="Calibri"/>
              </a:rPr>
              <a:t>i</a:t>
            </a:r>
            <a:r>
              <a:rPr lang="es-ES" sz="1800" spc="-35" dirty="0">
                <a:latin typeface="Calibri"/>
                <a:cs typeface="Calibri"/>
              </a:rPr>
              <a:t>c</a:t>
            </a:r>
            <a:r>
              <a:rPr lang="es-ES" sz="1800" spc="-15" dirty="0">
                <a:latin typeface="Calibri"/>
                <a:cs typeface="Calibri"/>
              </a:rPr>
              <a:t>a.</a:t>
            </a:r>
          </a:p>
          <a:p>
            <a:pPr marL="241300" indent="-228600">
              <a:lnSpc>
                <a:spcPct val="150000"/>
              </a:lnSpc>
              <a:buClr>
                <a:srgbClr val="454551"/>
              </a:buClr>
              <a:buFont typeface="Arial"/>
              <a:buChar char="•"/>
              <a:tabLst>
                <a:tab pos="241300" algn="l"/>
              </a:tabLst>
            </a:pPr>
            <a:r>
              <a:rPr lang="es-ES" sz="1800" spc="-15" dirty="0">
                <a:latin typeface="Calibri"/>
                <a:cs typeface="Calibri"/>
              </a:rPr>
              <a:t>Tipos de conexión.</a:t>
            </a:r>
            <a:endParaRPr lang="es-ES" sz="1800" dirty="0">
              <a:latin typeface="Calibri"/>
              <a:cs typeface="Calibri"/>
            </a:endParaRPr>
          </a:p>
          <a:p>
            <a:pPr marL="241300" indent="-228600">
              <a:lnSpc>
                <a:spcPct val="150000"/>
              </a:lnSpc>
              <a:buClr>
                <a:srgbClr val="454551"/>
              </a:buClr>
              <a:buFont typeface="Arial"/>
              <a:buChar char="•"/>
              <a:tabLst>
                <a:tab pos="241300" algn="l"/>
              </a:tabLst>
            </a:pPr>
            <a:r>
              <a:rPr lang="es-ES" sz="1800" spc="-20" dirty="0">
                <a:latin typeface="Calibri"/>
                <a:cs typeface="Calibri"/>
              </a:rPr>
              <a:t>Medios de comunicación.</a:t>
            </a:r>
          </a:p>
          <a:p>
            <a:pPr marL="241300" indent="-228600">
              <a:lnSpc>
                <a:spcPct val="150000"/>
              </a:lnSpc>
              <a:buClr>
                <a:srgbClr val="454551"/>
              </a:buClr>
              <a:buFont typeface="Arial"/>
              <a:buChar char="•"/>
              <a:tabLst>
                <a:tab pos="241300" algn="l"/>
              </a:tabLst>
            </a:pPr>
            <a:r>
              <a:rPr lang="es-ES" sz="1800" spc="-20" dirty="0">
                <a:latin typeface="Calibri"/>
                <a:cs typeface="Calibri"/>
              </a:rPr>
              <a:t>Tipos de señales.</a:t>
            </a:r>
          </a:p>
          <a:p>
            <a:pPr marL="241300" indent="-228600">
              <a:lnSpc>
                <a:spcPct val="150000"/>
              </a:lnSpc>
              <a:buClr>
                <a:srgbClr val="454551"/>
              </a:buClr>
              <a:buFont typeface="Arial"/>
              <a:buChar char="•"/>
              <a:tabLst>
                <a:tab pos="241300" algn="l"/>
              </a:tabLst>
            </a:pPr>
            <a:r>
              <a:rPr lang="es-ES" sz="1800" spc="-20" dirty="0">
                <a:latin typeface="Calibri"/>
                <a:cs typeface="Calibri"/>
              </a:rPr>
              <a:t>Tipos de conectores.</a:t>
            </a:r>
          </a:p>
          <a:p>
            <a:pPr marL="241300" indent="-228600">
              <a:lnSpc>
                <a:spcPct val="150000"/>
              </a:lnSpc>
              <a:buClr>
                <a:srgbClr val="454551"/>
              </a:buClr>
              <a:buFont typeface="Arial"/>
              <a:buChar char="•"/>
              <a:tabLst>
                <a:tab pos="241300" algn="l"/>
              </a:tabLst>
            </a:pPr>
            <a:r>
              <a:rPr lang="es-ES" sz="1800" spc="-20" dirty="0">
                <a:latin typeface="Calibri"/>
                <a:cs typeface="Calibri"/>
              </a:rPr>
              <a:t>Tipos de puertos.</a:t>
            </a:r>
          </a:p>
          <a:p>
            <a:pPr marL="241300" indent="-228600">
              <a:lnSpc>
                <a:spcPct val="150000"/>
              </a:lnSpc>
              <a:buClr>
                <a:srgbClr val="454551"/>
              </a:buClr>
              <a:buFont typeface="Arial"/>
              <a:buChar char="•"/>
              <a:tabLst>
                <a:tab pos="241300" algn="l"/>
              </a:tabLst>
            </a:pPr>
            <a:r>
              <a:rPr lang="es-ES" sz="1800" spc="-20" dirty="0">
                <a:latin typeface="Calibri"/>
                <a:cs typeface="Calibri"/>
              </a:rPr>
              <a:t>Ancho de banda.</a:t>
            </a:r>
          </a:p>
          <a:p>
            <a:pPr marL="241300" indent="-228600">
              <a:lnSpc>
                <a:spcPct val="150000"/>
              </a:lnSpc>
              <a:buClr>
                <a:srgbClr val="454551"/>
              </a:buClr>
              <a:buFont typeface="Arial"/>
              <a:buChar char="•"/>
              <a:tabLst>
                <a:tab pos="241300" algn="l"/>
              </a:tabLst>
            </a:pPr>
            <a:r>
              <a:rPr lang="es-ES" sz="1800" spc="-20" dirty="0">
                <a:latin typeface="Calibri"/>
                <a:cs typeface="Calibri"/>
              </a:rPr>
              <a:t>Rendimiento.</a:t>
            </a:r>
            <a:endParaRPr lang="es-MX" sz="1800" dirty="0">
              <a:latin typeface="ZapfHumnst BT"/>
            </a:endParaRP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6 CuadroTexto"/>
          <p:cNvSpPr txBox="1">
            <a:spLocks noChangeArrowheads="1"/>
          </p:cNvSpPr>
          <p:nvPr/>
        </p:nvSpPr>
        <p:spPr bwMode="auto">
          <a:xfrm>
            <a:off x="571500" y="857250"/>
            <a:ext cx="46434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2000" b="1">
                <a:solidFill>
                  <a:schemeClr val="accent6">
                    <a:lumMod val="75000"/>
                  </a:schemeClr>
                </a:solidFill>
                <a:latin typeface="ZapfHumnst BT"/>
              </a:rPr>
              <a:t>Tiempo de duración de un bit</a:t>
            </a:r>
          </a:p>
        </p:txBody>
      </p:sp>
      <p:sp>
        <p:nvSpPr>
          <p:cNvPr id="32773" name="6 CuadroTexto"/>
          <p:cNvSpPr txBox="1">
            <a:spLocks noChangeArrowheads="1"/>
          </p:cNvSpPr>
          <p:nvPr/>
        </p:nvSpPr>
        <p:spPr bwMode="auto">
          <a:xfrm>
            <a:off x="571500" y="1492250"/>
            <a:ext cx="8001000" cy="514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3363"/>
              </a:lnSpc>
            </a:pPr>
            <a:r>
              <a:rPr lang="es-MX" sz="1800" dirty="0">
                <a:latin typeface="ZapfHumnst BT"/>
              </a:rPr>
              <a:t>El tiempo de transmisión es igual al inverso de la velocidad de transferencia ( </a:t>
            </a:r>
            <a:r>
              <a:rPr lang="es-MX" sz="2800" dirty="0">
                <a:latin typeface="ZapfHumnst BT"/>
              </a:rPr>
              <a:t>B</a:t>
            </a:r>
            <a:r>
              <a:rPr lang="es-MX" sz="1800" dirty="0">
                <a:latin typeface="ZapfHumnst BT"/>
              </a:rPr>
              <a:t> </a:t>
            </a:r>
            <a:r>
              <a:rPr lang="es-MX" sz="1800" dirty="0" err="1">
                <a:latin typeface="ZapfHumnst BT"/>
              </a:rPr>
              <a:t>tx</a:t>
            </a:r>
            <a:r>
              <a:rPr lang="es-MX" sz="1800" dirty="0">
                <a:latin typeface="ZapfHumnst BT"/>
              </a:rPr>
              <a:t> ).</a:t>
            </a:r>
            <a:endParaRPr lang="es-MX" sz="1800" b="1" dirty="0">
              <a:latin typeface="ZapfHumnst BT"/>
            </a:endParaRPr>
          </a:p>
        </p:txBody>
      </p:sp>
      <p:grpSp>
        <p:nvGrpSpPr>
          <p:cNvPr id="2" name="11 Grupo"/>
          <p:cNvGrpSpPr>
            <a:grpSpLocks/>
          </p:cNvGrpSpPr>
          <p:nvPr/>
        </p:nvGrpSpPr>
        <p:grpSpPr bwMode="auto">
          <a:xfrm>
            <a:off x="785813" y="2496503"/>
            <a:ext cx="3529317" cy="1653478"/>
            <a:chOff x="642910" y="2496529"/>
            <a:chExt cx="3529342" cy="1901397"/>
          </a:xfrm>
        </p:grpSpPr>
        <p:sp>
          <p:nvSpPr>
            <p:cNvPr id="28680" name="5 CuadroTexto"/>
            <p:cNvSpPr txBox="1">
              <a:spLocks noChangeArrowheads="1"/>
            </p:cNvSpPr>
            <p:nvPr/>
          </p:nvSpPr>
          <p:spPr bwMode="auto">
            <a:xfrm>
              <a:off x="642910" y="2714620"/>
              <a:ext cx="1071570" cy="1002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4400" dirty="0">
                  <a:latin typeface="ZapfHumnst BT"/>
                </a:rPr>
                <a:t>t</a:t>
              </a:r>
              <a:r>
                <a:rPr lang="es-MX" sz="1800" dirty="0">
                  <a:latin typeface="ZapfHumnst BT"/>
                </a:rPr>
                <a:t> </a:t>
              </a:r>
              <a:r>
                <a:rPr lang="es-MX" sz="1800" dirty="0" err="1">
                  <a:latin typeface="ZapfHumnst BT"/>
                </a:rPr>
                <a:t>tx</a:t>
              </a:r>
              <a:r>
                <a:rPr lang="es-MX" sz="1800" dirty="0">
                  <a:latin typeface="ZapfHumnst BT"/>
                </a:rPr>
                <a:t>  =</a:t>
              </a:r>
              <a:endParaRPr lang="es-MX" sz="1800" b="1" dirty="0">
                <a:latin typeface="ZapfHumnst BT"/>
              </a:endParaRPr>
            </a:p>
          </p:txBody>
        </p:sp>
        <p:sp>
          <p:nvSpPr>
            <p:cNvPr id="28681" name="7 CuadroTexto"/>
            <p:cNvSpPr txBox="1">
              <a:spLocks noChangeArrowheads="1"/>
            </p:cNvSpPr>
            <p:nvPr/>
          </p:nvSpPr>
          <p:spPr bwMode="auto">
            <a:xfrm>
              <a:off x="1541785" y="2496529"/>
              <a:ext cx="2630467" cy="754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3200" dirty="0">
                  <a:latin typeface="ZapfHumnst BT"/>
                </a:rPr>
                <a:t># bits / #bytes</a:t>
              </a:r>
            </a:p>
          </p:txBody>
        </p:sp>
        <p:cxnSp>
          <p:nvCxnSpPr>
            <p:cNvPr id="28682" name="9 Conector recto"/>
            <p:cNvCxnSpPr>
              <a:cxnSpLocks noChangeShapeType="1"/>
            </p:cNvCxnSpPr>
            <p:nvPr/>
          </p:nvCxnSpPr>
          <p:spPr bwMode="auto">
            <a:xfrm>
              <a:off x="1541785" y="3566790"/>
              <a:ext cx="2497478" cy="0"/>
            </a:xfrm>
            <a:prstGeom prst="line">
              <a:avLst/>
            </a:prstGeom>
            <a:noFill/>
            <a:ln w="38100" algn="ctr">
              <a:solidFill>
                <a:schemeClr val="tx1"/>
              </a:solidFill>
              <a:round/>
              <a:headEnd/>
              <a:tailEnd/>
            </a:ln>
            <a:extLst>
              <a:ext uri="{909E8E84-426E-40DD-AFC4-6F175D3DCCD1}">
                <a14:hiddenFill xmlns:a14="http://schemas.microsoft.com/office/drawing/2010/main">
                  <a:noFill/>
                </a14:hiddenFill>
              </a:ext>
            </a:extLst>
          </p:spPr>
        </p:cxnSp>
        <p:sp>
          <p:nvSpPr>
            <p:cNvPr id="28683" name="10 CuadroTexto"/>
            <p:cNvSpPr txBox="1">
              <a:spLocks noChangeArrowheads="1"/>
            </p:cNvSpPr>
            <p:nvPr/>
          </p:nvSpPr>
          <p:spPr bwMode="auto">
            <a:xfrm>
              <a:off x="2412886" y="3434884"/>
              <a:ext cx="864102" cy="96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ct val="150000"/>
                </a:lnSpc>
              </a:pPr>
              <a:r>
                <a:rPr lang="es-MX" sz="3600" dirty="0">
                  <a:latin typeface="ZapfHumnst BT"/>
                </a:rPr>
                <a:t>B</a:t>
              </a:r>
              <a:r>
                <a:rPr lang="es-MX" sz="1800" dirty="0">
                  <a:latin typeface="ZapfHumnst BT"/>
                </a:rPr>
                <a:t> </a:t>
              </a:r>
              <a:r>
                <a:rPr lang="es-MX" sz="1800" dirty="0" err="1">
                  <a:latin typeface="ZapfHumnst BT"/>
                </a:rPr>
                <a:t>tx</a:t>
              </a:r>
              <a:endParaRPr lang="es-MX" sz="1800" b="1" dirty="0">
                <a:latin typeface="ZapfHumnst BT"/>
              </a:endParaRPr>
            </a:p>
          </p:txBody>
        </p:sp>
      </p:grpSp>
      <p:sp>
        <p:nvSpPr>
          <p:cNvPr id="32775" name="12 CuadroTexto"/>
          <p:cNvSpPr txBox="1">
            <a:spLocks noChangeArrowheads="1"/>
          </p:cNvSpPr>
          <p:nvPr/>
        </p:nvSpPr>
        <p:spPr bwMode="auto">
          <a:xfrm>
            <a:off x="770600" y="4509120"/>
            <a:ext cx="4178524" cy="1345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3363"/>
              </a:lnSpc>
            </a:pPr>
            <a:r>
              <a:rPr lang="es-MX" sz="1800" dirty="0">
                <a:latin typeface="ZapfHumnst BT"/>
              </a:rPr>
              <a:t>Si hablamos de :</a:t>
            </a:r>
          </a:p>
          <a:p>
            <a:pPr algn="just" eaLnBrk="1" hangingPunct="1">
              <a:lnSpc>
                <a:spcPts val="3363"/>
              </a:lnSpc>
              <a:buFont typeface="Arial" pitchFamily="34" charset="0"/>
              <a:buChar char="•"/>
            </a:pPr>
            <a:r>
              <a:rPr lang="es-MX" sz="1600" b="1" dirty="0">
                <a:solidFill>
                  <a:schemeClr val="tx2">
                    <a:lumMod val="60000"/>
                    <a:lumOff val="40000"/>
                  </a:schemeClr>
                </a:solidFill>
                <a:latin typeface="ZapfHumnst BT"/>
              </a:rPr>
              <a:t>  Información:</a:t>
            </a:r>
            <a:r>
              <a:rPr lang="es-MX" sz="1600" dirty="0">
                <a:latin typeface="ZapfHumnst BT"/>
              </a:rPr>
              <a:t> 1 kbit = 2</a:t>
            </a:r>
            <a:r>
              <a:rPr lang="es-MX" sz="1600" baseline="30000" dirty="0">
                <a:latin typeface="ZapfHumnst BT"/>
              </a:rPr>
              <a:t>10</a:t>
            </a:r>
            <a:r>
              <a:rPr lang="es-MX" sz="1600" dirty="0">
                <a:latin typeface="ZapfHumnst BT"/>
              </a:rPr>
              <a:t> bits = 1024 bits</a:t>
            </a:r>
          </a:p>
          <a:p>
            <a:pPr algn="just" eaLnBrk="1" hangingPunct="1">
              <a:lnSpc>
                <a:spcPts val="3363"/>
              </a:lnSpc>
              <a:buFont typeface="Arial" pitchFamily="34" charset="0"/>
              <a:buChar char="•"/>
            </a:pPr>
            <a:r>
              <a:rPr lang="es-MX" sz="1600" b="1" dirty="0">
                <a:solidFill>
                  <a:schemeClr val="accent5">
                    <a:lumMod val="75000"/>
                  </a:schemeClr>
                </a:solidFill>
                <a:latin typeface="ZapfHumnst BT"/>
              </a:rPr>
              <a:t>  </a:t>
            </a:r>
            <a:r>
              <a:rPr lang="es-MX" sz="1600" b="1" dirty="0">
                <a:solidFill>
                  <a:schemeClr val="tx2">
                    <a:lumMod val="60000"/>
                    <a:lumOff val="40000"/>
                  </a:schemeClr>
                </a:solidFill>
                <a:latin typeface="ZapfHumnst BT"/>
              </a:rPr>
              <a:t>Velocidad:</a:t>
            </a:r>
            <a:r>
              <a:rPr lang="es-MX" sz="1600" b="1" dirty="0">
                <a:solidFill>
                  <a:schemeClr val="accent5">
                    <a:lumMod val="75000"/>
                  </a:schemeClr>
                </a:solidFill>
                <a:latin typeface="ZapfHumnst BT"/>
              </a:rPr>
              <a:t> </a:t>
            </a:r>
            <a:r>
              <a:rPr lang="es-MX" sz="1600" dirty="0">
                <a:latin typeface="ZapfHumnst BT"/>
              </a:rPr>
              <a:t>1kbit = 10</a:t>
            </a:r>
            <a:r>
              <a:rPr lang="es-MX" sz="1600" baseline="30000" dirty="0">
                <a:latin typeface="ZapfHumnst BT"/>
              </a:rPr>
              <a:t>3</a:t>
            </a:r>
            <a:r>
              <a:rPr lang="es-MX" sz="1600" dirty="0">
                <a:latin typeface="ZapfHumnst BT"/>
              </a:rPr>
              <a:t> bits = 1000 bits</a:t>
            </a:r>
          </a:p>
        </p:txBody>
      </p:sp>
      <p:sp>
        <p:nvSpPr>
          <p:cNvPr id="12"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Tiempo de transmisión</a:t>
            </a:r>
          </a:p>
        </p:txBody>
      </p:sp>
      <p:sp>
        <p:nvSpPr>
          <p:cNvPr id="14" name="12 CuadroTexto">
            <a:extLst>
              <a:ext uri="{FF2B5EF4-FFF2-40B4-BE49-F238E27FC236}">
                <a16:creationId xmlns:a16="http://schemas.microsoft.com/office/drawing/2014/main" id="{BEAA38EC-54C2-464E-8047-D6880E096E6B}"/>
              </a:ext>
            </a:extLst>
          </p:cNvPr>
          <p:cNvSpPr txBox="1">
            <a:spLocks noChangeArrowheads="1"/>
          </p:cNvSpPr>
          <p:nvPr/>
        </p:nvSpPr>
        <p:spPr bwMode="auto">
          <a:xfrm>
            <a:off x="5580112" y="3327670"/>
            <a:ext cx="2497460" cy="473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ts val="3363"/>
              </a:lnSpc>
            </a:pPr>
            <a:r>
              <a:rPr lang="es-MX" sz="1600" b="1" dirty="0">
                <a:solidFill>
                  <a:srgbClr val="FF0000"/>
                </a:solidFill>
                <a:latin typeface="ZapfHumnst BT"/>
              </a:rPr>
              <a:t>1 Megabyte = 8 Megabits</a:t>
            </a:r>
          </a:p>
        </p:txBody>
      </p:sp>
    </p:spTree>
    <p:extLst>
      <p:ext uri="{BB962C8B-B14F-4D97-AF65-F5344CB8AC3E}">
        <p14:creationId xmlns:p14="http://schemas.microsoft.com/office/powerpoint/2010/main" val="2641096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Effect transition="in" filter="box(in)">
                                      <p:cBhvr>
                                        <p:cTn id="7" dur="500"/>
                                        <p:tgtEl>
                                          <p:spTgt spid="327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2773"/>
                                        </p:tgtEl>
                                        <p:attrNameLst>
                                          <p:attrName>style.visibility</p:attrName>
                                        </p:attrNameLst>
                                      </p:cBhvr>
                                      <p:to>
                                        <p:strVal val="visible"/>
                                      </p:to>
                                    </p:set>
                                    <p:animEffect transition="in" filter="box(in)">
                                      <p:cBhvr>
                                        <p:cTn id="12" dur="500"/>
                                        <p:tgtEl>
                                          <p:spTgt spid="327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2775"/>
                                        </p:tgtEl>
                                        <p:attrNameLst>
                                          <p:attrName>style.visibility</p:attrName>
                                        </p:attrNameLst>
                                      </p:cBhvr>
                                      <p:to>
                                        <p:strVal val="visible"/>
                                      </p:to>
                                    </p:set>
                                    <p:animEffect transition="in" filter="box(in)">
                                      <p:cBhvr>
                                        <p:cTn id="22" dur="500"/>
                                        <p:tgtEl>
                                          <p:spTgt spid="32775"/>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box(in)">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p:bldP spid="32773" grpId="0"/>
      <p:bldP spid="32775"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9552" y="3449782"/>
            <a:ext cx="8064896" cy="323165"/>
          </a:xfrm>
          <a:prstGeom prst="rect">
            <a:avLst/>
          </a:prstGeom>
        </p:spPr>
        <p:txBody>
          <a:bodyPr vert="horz" wrap="square" lIns="0" tIns="0" rIns="0" bIns="0" rtlCol="0">
            <a:spAutoFit/>
          </a:bodyPr>
          <a:lstStyle/>
          <a:p>
            <a:pPr marL="180975" indent="-171450">
              <a:buClr>
                <a:srgbClr val="454551"/>
              </a:buClr>
              <a:buFont typeface="Arial"/>
              <a:buChar char="•"/>
              <a:tabLst>
                <a:tab pos="180975" algn="l"/>
              </a:tabLst>
            </a:pPr>
            <a:r>
              <a:rPr sz="2100" b="1" spc="-49" dirty="0">
                <a:solidFill>
                  <a:schemeClr val="accent6">
                    <a:lumMod val="75000"/>
                  </a:schemeClr>
                </a:solidFill>
                <a:latin typeface="Calibri"/>
                <a:cs typeface="Calibri"/>
              </a:rPr>
              <a:t>R</a:t>
            </a:r>
            <a:r>
              <a:rPr sz="2100" b="1" spc="-11" dirty="0">
                <a:solidFill>
                  <a:schemeClr val="accent6">
                    <a:lumMod val="75000"/>
                  </a:schemeClr>
                </a:solidFill>
                <a:latin typeface="Calibri"/>
                <a:cs typeface="Calibri"/>
              </a:rPr>
              <a:t>equ</a:t>
            </a:r>
            <a:r>
              <a:rPr sz="2100" b="1" spc="-23" dirty="0">
                <a:solidFill>
                  <a:schemeClr val="accent6">
                    <a:lumMod val="75000"/>
                  </a:schemeClr>
                </a:solidFill>
                <a:latin typeface="Calibri"/>
                <a:cs typeface="Calibri"/>
              </a:rPr>
              <a:t>i</a:t>
            </a:r>
            <a:r>
              <a:rPr sz="2100" b="1" spc="-11" dirty="0">
                <a:solidFill>
                  <a:schemeClr val="accent6">
                    <a:lumMod val="75000"/>
                  </a:schemeClr>
                </a:solidFill>
                <a:latin typeface="Calibri"/>
                <a:cs typeface="Calibri"/>
              </a:rPr>
              <a:t>si</a:t>
            </a:r>
            <a:r>
              <a:rPr sz="2100" b="1" spc="-34" dirty="0">
                <a:solidFill>
                  <a:schemeClr val="accent6">
                    <a:lumMod val="75000"/>
                  </a:schemeClr>
                </a:solidFill>
                <a:latin typeface="Calibri"/>
                <a:cs typeface="Calibri"/>
              </a:rPr>
              <a:t>t</a:t>
            </a:r>
            <a:r>
              <a:rPr sz="2100" b="1" spc="-15" dirty="0">
                <a:solidFill>
                  <a:schemeClr val="accent6">
                    <a:lumMod val="75000"/>
                  </a:schemeClr>
                </a:solidFill>
                <a:latin typeface="Calibri"/>
                <a:cs typeface="Calibri"/>
              </a:rPr>
              <a:t>o</a:t>
            </a:r>
            <a:r>
              <a:rPr sz="2100" b="1" spc="-11" dirty="0">
                <a:solidFill>
                  <a:schemeClr val="accent6">
                    <a:lumMod val="75000"/>
                  </a:schemeClr>
                </a:solidFill>
                <a:latin typeface="Calibri"/>
                <a:cs typeface="Calibri"/>
              </a:rPr>
              <a:t>s</a:t>
            </a:r>
            <a:r>
              <a:rPr sz="2100" b="1" spc="26" dirty="0">
                <a:solidFill>
                  <a:schemeClr val="accent6">
                    <a:lumMod val="75000"/>
                  </a:schemeClr>
                </a:solidFill>
                <a:latin typeface="Calibri"/>
                <a:cs typeface="Calibri"/>
              </a:rPr>
              <a:t> </a:t>
            </a:r>
            <a:r>
              <a:rPr sz="2100" b="1" spc="-11" dirty="0">
                <a:solidFill>
                  <a:schemeClr val="accent6">
                    <a:lumMod val="75000"/>
                  </a:schemeClr>
                </a:solidFill>
                <a:latin typeface="Calibri"/>
                <a:cs typeface="Calibri"/>
              </a:rPr>
              <a:t>y</a:t>
            </a:r>
            <a:r>
              <a:rPr sz="2100" b="1" dirty="0">
                <a:solidFill>
                  <a:schemeClr val="accent6">
                    <a:lumMod val="75000"/>
                  </a:schemeClr>
                </a:solidFill>
                <a:latin typeface="Calibri"/>
                <a:cs typeface="Calibri"/>
              </a:rPr>
              <a:t> </a:t>
            </a:r>
            <a:r>
              <a:rPr sz="2100" b="1" spc="-30" dirty="0">
                <a:solidFill>
                  <a:schemeClr val="accent6">
                    <a:lumMod val="75000"/>
                  </a:schemeClr>
                </a:solidFill>
                <a:latin typeface="Calibri"/>
                <a:cs typeface="Calibri"/>
              </a:rPr>
              <a:t>c</a:t>
            </a:r>
            <a:r>
              <a:rPr sz="2100" b="1" spc="-11" dirty="0">
                <a:solidFill>
                  <a:schemeClr val="accent6">
                    <a:lumMod val="75000"/>
                  </a:schemeClr>
                </a:solidFill>
                <a:latin typeface="Calibri"/>
                <a:cs typeface="Calibri"/>
              </a:rPr>
              <a:t>a</a:t>
            </a:r>
            <a:r>
              <a:rPr sz="2100" b="1" spc="-53" dirty="0">
                <a:solidFill>
                  <a:schemeClr val="accent6">
                    <a:lumMod val="75000"/>
                  </a:schemeClr>
                </a:solidFill>
                <a:latin typeface="Calibri"/>
                <a:cs typeface="Calibri"/>
              </a:rPr>
              <a:t>r</a:t>
            </a:r>
            <a:r>
              <a:rPr sz="2100" b="1" spc="-11" dirty="0">
                <a:solidFill>
                  <a:schemeClr val="accent6">
                    <a:lumMod val="75000"/>
                  </a:schemeClr>
                </a:solidFill>
                <a:latin typeface="Calibri"/>
                <a:cs typeface="Calibri"/>
              </a:rPr>
              <a:t>a</a:t>
            </a:r>
            <a:r>
              <a:rPr sz="2100" b="1" spc="-8" dirty="0">
                <a:solidFill>
                  <a:schemeClr val="accent6">
                    <a:lumMod val="75000"/>
                  </a:schemeClr>
                </a:solidFill>
                <a:latin typeface="Calibri"/>
                <a:cs typeface="Calibri"/>
              </a:rPr>
              <a:t>c</a:t>
            </a:r>
            <a:r>
              <a:rPr sz="2100" b="1" spc="-26" dirty="0">
                <a:solidFill>
                  <a:schemeClr val="accent6">
                    <a:lumMod val="75000"/>
                  </a:schemeClr>
                </a:solidFill>
                <a:latin typeface="Calibri"/>
                <a:cs typeface="Calibri"/>
              </a:rPr>
              <a:t>t</a:t>
            </a:r>
            <a:r>
              <a:rPr sz="2100" b="1" spc="-11" dirty="0">
                <a:solidFill>
                  <a:schemeClr val="accent6">
                    <a:lumMod val="75000"/>
                  </a:schemeClr>
                </a:solidFill>
                <a:latin typeface="Calibri"/>
                <a:cs typeface="Calibri"/>
              </a:rPr>
              <a:t>er</a:t>
            </a:r>
            <a:r>
              <a:rPr sz="2100" b="1" spc="-15" dirty="0">
                <a:solidFill>
                  <a:schemeClr val="accent6">
                    <a:lumMod val="75000"/>
                  </a:schemeClr>
                </a:solidFill>
                <a:latin typeface="Calibri"/>
                <a:cs typeface="Calibri"/>
              </a:rPr>
              <a:t>í</a:t>
            </a:r>
            <a:r>
              <a:rPr sz="2100" b="1" spc="-41" dirty="0">
                <a:solidFill>
                  <a:schemeClr val="accent6">
                    <a:lumMod val="75000"/>
                  </a:schemeClr>
                </a:solidFill>
                <a:latin typeface="Calibri"/>
                <a:cs typeface="Calibri"/>
              </a:rPr>
              <a:t>s</a:t>
            </a:r>
            <a:r>
              <a:rPr sz="2100" b="1" spc="-8" dirty="0">
                <a:solidFill>
                  <a:schemeClr val="accent6">
                    <a:lumMod val="75000"/>
                  </a:schemeClr>
                </a:solidFill>
                <a:latin typeface="Calibri"/>
                <a:cs typeface="Calibri"/>
              </a:rPr>
              <a:t>ti</a:t>
            </a:r>
            <a:r>
              <a:rPr sz="2100" b="1" spc="-30" dirty="0">
                <a:solidFill>
                  <a:schemeClr val="accent6">
                    <a:lumMod val="75000"/>
                  </a:schemeClr>
                </a:solidFill>
                <a:latin typeface="Calibri"/>
                <a:cs typeface="Calibri"/>
              </a:rPr>
              <a:t>c</a:t>
            </a:r>
            <a:r>
              <a:rPr sz="2100" b="1" spc="-11" dirty="0">
                <a:solidFill>
                  <a:schemeClr val="accent6">
                    <a:lumMod val="75000"/>
                  </a:schemeClr>
                </a:solidFill>
                <a:latin typeface="Calibri"/>
                <a:cs typeface="Calibri"/>
              </a:rPr>
              <a:t>as</a:t>
            </a:r>
            <a:r>
              <a:rPr sz="2100" b="1" spc="11" dirty="0">
                <a:solidFill>
                  <a:schemeClr val="accent6">
                    <a:lumMod val="75000"/>
                  </a:schemeClr>
                </a:solidFill>
                <a:latin typeface="Calibri"/>
                <a:cs typeface="Calibri"/>
              </a:rPr>
              <a:t> </a:t>
            </a:r>
            <a:r>
              <a:rPr sz="2100" b="1" spc="-15" dirty="0">
                <a:solidFill>
                  <a:schemeClr val="accent6">
                    <a:lumMod val="75000"/>
                  </a:schemeClr>
                </a:solidFill>
                <a:latin typeface="Calibri"/>
                <a:cs typeface="Calibri"/>
              </a:rPr>
              <a:t>qu</a:t>
            </a:r>
            <a:r>
              <a:rPr sz="2100" b="1" spc="-11" dirty="0">
                <a:solidFill>
                  <a:schemeClr val="accent6">
                    <a:lumMod val="75000"/>
                  </a:schemeClr>
                </a:solidFill>
                <a:latin typeface="Calibri"/>
                <a:cs typeface="Calibri"/>
              </a:rPr>
              <a:t>e</a:t>
            </a:r>
            <a:r>
              <a:rPr sz="2100" b="1" dirty="0">
                <a:solidFill>
                  <a:schemeClr val="accent6">
                    <a:lumMod val="75000"/>
                  </a:schemeClr>
                </a:solidFill>
                <a:latin typeface="Calibri"/>
                <a:cs typeface="Calibri"/>
              </a:rPr>
              <a:t> </a:t>
            </a:r>
            <a:r>
              <a:rPr sz="2100" b="1" spc="-15" dirty="0">
                <a:solidFill>
                  <a:schemeClr val="accent6">
                    <a:lumMod val="75000"/>
                  </a:schemeClr>
                </a:solidFill>
                <a:latin typeface="Calibri"/>
                <a:cs typeface="Calibri"/>
              </a:rPr>
              <a:t>debe</a:t>
            </a:r>
            <a:r>
              <a:rPr sz="2100" b="1" spc="-11" dirty="0">
                <a:solidFill>
                  <a:schemeClr val="accent6">
                    <a:lumMod val="75000"/>
                  </a:schemeClr>
                </a:solidFill>
                <a:latin typeface="Calibri"/>
                <a:cs typeface="Calibri"/>
              </a:rPr>
              <a:t>n</a:t>
            </a:r>
            <a:r>
              <a:rPr sz="2100" b="1" spc="30" dirty="0">
                <a:solidFill>
                  <a:schemeClr val="accent6">
                    <a:lumMod val="75000"/>
                  </a:schemeClr>
                </a:solidFill>
                <a:latin typeface="Calibri"/>
                <a:cs typeface="Calibri"/>
              </a:rPr>
              <a:t> </a:t>
            </a:r>
            <a:r>
              <a:rPr sz="2100" b="1" spc="-15" dirty="0">
                <a:solidFill>
                  <a:schemeClr val="accent6">
                    <a:lumMod val="75000"/>
                  </a:schemeClr>
                </a:solidFill>
                <a:latin typeface="Calibri"/>
                <a:cs typeface="Calibri"/>
              </a:rPr>
              <a:t>d</a:t>
            </a:r>
            <a:r>
              <a:rPr sz="2100" b="1" spc="-11" dirty="0">
                <a:solidFill>
                  <a:schemeClr val="accent6">
                    <a:lumMod val="75000"/>
                  </a:schemeClr>
                </a:solidFill>
                <a:latin typeface="Calibri"/>
                <a:cs typeface="Calibri"/>
              </a:rPr>
              <a:t>e</a:t>
            </a:r>
            <a:r>
              <a:rPr sz="2100" b="1" dirty="0">
                <a:solidFill>
                  <a:schemeClr val="accent6">
                    <a:lumMod val="75000"/>
                  </a:schemeClr>
                </a:solidFill>
                <a:latin typeface="Calibri"/>
                <a:cs typeface="Calibri"/>
              </a:rPr>
              <a:t> </a:t>
            </a:r>
            <a:r>
              <a:rPr sz="2100" b="1" spc="-15" dirty="0">
                <a:solidFill>
                  <a:schemeClr val="accent6">
                    <a:lumMod val="75000"/>
                  </a:schemeClr>
                </a:solidFill>
                <a:latin typeface="Calibri"/>
                <a:cs typeface="Calibri"/>
              </a:rPr>
              <a:t>cump</a:t>
            </a:r>
            <a:r>
              <a:rPr sz="2100" b="1" spc="-19" dirty="0">
                <a:solidFill>
                  <a:schemeClr val="accent6">
                    <a:lumMod val="75000"/>
                  </a:schemeClr>
                </a:solidFill>
                <a:latin typeface="Calibri"/>
                <a:cs typeface="Calibri"/>
              </a:rPr>
              <a:t>l</a:t>
            </a:r>
            <a:r>
              <a:rPr sz="2100" b="1" spc="-8" dirty="0">
                <a:solidFill>
                  <a:schemeClr val="accent6">
                    <a:lumMod val="75000"/>
                  </a:schemeClr>
                </a:solidFill>
                <a:latin typeface="Calibri"/>
                <a:cs typeface="Calibri"/>
              </a:rPr>
              <a:t>i</a:t>
            </a:r>
            <a:r>
              <a:rPr sz="2100" b="1" spc="-19" dirty="0">
                <a:solidFill>
                  <a:schemeClr val="accent6">
                    <a:lumMod val="75000"/>
                  </a:schemeClr>
                </a:solidFill>
                <a:latin typeface="Calibri"/>
                <a:cs typeface="Calibri"/>
              </a:rPr>
              <a:t>r</a:t>
            </a:r>
            <a:r>
              <a:rPr sz="2100" b="1" spc="-8" dirty="0">
                <a:solidFill>
                  <a:schemeClr val="accent6">
                    <a:lumMod val="75000"/>
                  </a:schemeClr>
                </a:solidFill>
                <a:latin typeface="Calibri"/>
                <a:cs typeface="Calibri"/>
              </a:rPr>
              <a:t>:</a:t>
            </a:r>
            <a:endParaRPr sz="2100" b="1" dirty="0">
              <a:solidFill>
                <a:schemeClr val="accent6">
                  <a:lumMod val="75000"/>
                </a:schemeClr>
              </a:solidFill>
              <a:latin typeface="Calibri"/>
              <a:cs typeface="Calibri"/>
            </a:endParaRPr>
          </a:p>
        </p:txBody>
      </p:sp>
      <p:sp>
        <p:nvSpPr>
          <p:cNvPr id="4" name="object 4"/>
          <p:cNvSpPr txBox="1"/>
          <p:nvPr/>
        </p:nvSpPr>
        <p:spPr>
          <a:xfrm>
            <a:off x="539552" y="3862230"/>
            <a:ext cx="7866698" cy="1428596"/>
          </a:xfrm>
          <a:prstGeom prst="rect">
            <a:avLst/>
          </a:prstGeom>
        </p:spPr>
        <p:txBody>
          <a:bodyPr vert="horz" wrap="square" lIns="0" tIns="0" rIns="0" bIns="0" rtlCol="0">
            <a:spAutoFit/>
          </a:bodyPr>
          <a:lstStyle/>
          <a:p>
            <a:pPr marL="523875" indent="-171450">
              <a:buClr>
                <a:srgbClr val="454551"/>
              </a:buClr>
              <a:buFont typeface="Arial"/>
              <a:buChar char="•"/>
              <a:tabLst>
                <a:tab pos="523875" algn="l"/>
              </a:tabLst>
            </a:pPr>
            <a:r>
              <a:rPr sz="1600" spc="-15" dirty="0">
                <a:cs typeface="Calibri"/>
              </a:rPr>
              <a:t>P</a:t>
            </a:r>
            <a:r>
              <a:rPr sz="1600" spc="-30" dirty="0">
                <a:cs typeface="Calibri"/>
              </a:rPr>
              <a:t>r</a:t>
            </a:r>
            <a:r>
              <a:rPr sz="1600" spc="-4" dirty="0">
                <a:cs typeface="Calibri"/>
              </a:rPr>
              <a:t>opieda</a:t>
            </a:r>
            <a:r>
              <a:rPr sz="1600" spc="4" dirty="0">
                <a:cs typeface="Calibri"/>
              </a:rPr>
              <a:t>d</a:t>
            </a:r>
            <a:r>
              <a:rPr sz="1600" spc="-8" dirty="0">
                <a:cs typeface="Calibri"/>
              </a:rPr>
              <a:t>es</a:t>
            </a:r>
            <a:r>
              <a:rPr sz="1600" spc="11" dirty="0">
                <a:cs typeface="Calibri"/>
              </a:rPr>
              <a:t> </a:t>
            </a:r>
            <a:r>
              <a:rPr sz="1600" spc="-11" dirty="0">
                <a:cs typeface="Calibri"/>
              </a:rPr>
              <a:t>me</a:t>
            </a:r>
            <a:r>
              <a:rPr sz="1600" spc="-19" dirty="0">
                <a:cs typeface="Calibri"/>
              </a:rPr>
              <a:t>c</a:t>
            </a:r>
            <a:r>
              <a:rPr sz="1600" dirty="0">
                <a:cs typeface="Calibri"/>
              </a:rPr>
              <a:t>áni</a:t>
            </a:r>
            <a:r>
              <a:rPr sz="1600" spc="-15" dirty="0">
                <a:cs typeface="Calibri"/>
              </a:rPr>
              <a:t>c</a:t>
            </a:r>
            <a:r>
              <a:rPr sz="1600" dirty="0">
                <a:cs typeface="Calibri"/>
              </a:rPr>
              <a:t>as</a:t>
            </a:r>
            <a:r>
              <a:rPr sz="1600" spc="11" dirty="0">
                <a:cs typeface="Calibri"/>
              </a:rPr>
              <a:t> </a:t>
            </a:r>
            <a:r>
              <a:rPr sz="1600" spc="-8" dirty="0">
                <a:cs typeface="Calibri"/>
              </a:rPr>
              <a:t>de</a:t>
            </a:r>
            <a:r>
              <a:rPr sz="1600" spc="4" dirty="0">
                <a:cs typeface="Calibri"/>
              </a:rPr>
              <a:t> </a:t>
            </a:r>
            <a:r>
              <a:rPr sz="1600" spc="-4" dirty="0">
                <a:cs typeface="Calibri"/>
              </a:rPr>
              <a:t>lo</a:t>
            </a:r>
            <a:r>
              <a:rPr sz="1600" dirty="0">
                <a:cs typeface="Calibri"/>
              </a:rPr>
              <a:t>s</a:t>
            </a:r>
            <a:r>
              <a:rPr sz="1600" spc="11" dirty="0">
                <a:cs typeface="Calibri"/>
              </a:rPr>
              <a:t> </a:t>
            </a:r>
            <a:r>
              <a:rPr sz="1600" spc="-23" dirty="0">
                <a:cs typeface="Calibri"/>
              </a:rPr>
              <a:t>c</a:t>
            </a:r>
            <a:r>
              <a:rPr sz="1600" spc="-4" dirty="0">
                <a:cs typeface="Calibri"/>
              </a:rPr>
              <a:t>ompo</a:t>
            </a:r>
            <a:r>
              <a:rPr sz="1600" spc="4" dirty="0">
                <a:cs typeface="Calibri"/>
              </a:rPr>
              <a:t>n</a:t>
            </a:r>
            <a:r>
              <a:rPr sz="1600" spc="-8" dirty="0">
                <a:cs typeface="Calibri"/>
              </a:rPr>
              <a:t>e</a:t>
            </a:r>
            <a:r>
              <a:rPr sz="1600" spc="-15" dirty="0">
                <a:cs typeface="Calibri"/>
              </a:rPr>
              <a:t>n</a:t>
            </a:r>
            <a:r>
              <a:rPr sz="1600" spc="-30" dirty="0">
                <a:cs typeface="Calibri"/>
              </a:rPr>
              <a:t>t</a:t>
            </a:r>
            <a:r>
              <a:rPr sz="1600" spc="-8" dirty="0">
                <a:cs typeface="Calibri"/>
              </a:rPr>
              <a:t>e</a:t>
            </a:r>
            <a:r>
              <a:rPr sz="1600" dirty="0">
                <a:cs typeface="Calibri"/>
              </a:rPr>
              <a:t>s</a:t>
            </a:r>
            <a:r>
              <a:rPr sz="1600" spc="-4" dirty="0">
                <a:cs typeface="Calibri"/>
              </a:rPr>
              <a:t>:</a:t>
            </a:r>
            <a:r>
              <a:rPr sz="1600" spc="8" dirty="0">
                <a:cs typeface="Calibri"/>
              </a:rPr>
              <a:t> </a:t>
            </a:r>
            <a:r>
              <a:rPr sz="1600" spc="-11" dirty="0">
                <a:cs typeface="Calibri"/>
              </a:rPr>
              <a:t>m</a:t>
            </a:r>
            <a:r>
              <a:rPr sz="1600" spc="-15" dirty="0">
                <a:cs typeface="Calibri"/>
              </a:rPr>
              <a:t>a</a:t>
            </a:r>
            <a:r>
              <a:rPr sz="1600" spc="-30" dirty="0">
                <a:cs typeface="Calibri"/>
              </a:rPr>
              <a:t>t</a:t>
            </a:r>
            <a:r>
              <a:rPr sz="1600" spc="-8" dirty="0">
                <a:cs typeface="Calibri"/>
              </a:rPr>
              <a:t>er</a:t>
            </a:r>
            <a:r>
              <a:rPr sz="1600" spc="-11" dirty="0">
                <a:cs typeface="Calibri"/>
              </a:rPr>
              <a:t>i</a:t>
            </a:r>
            <a:r>
              <a:rPr sz="1600" spc="-8" dirty="0">
                <a:cs typeface="Calibri"/>
              </a:rPr>
              <a:t>ales,</a:t>
            </a:r>
            <a:r>
              <a:rPr sz="1600" dirty="0">
                <a:cs typeface="Calibri"/>
              </a:rPr>
              <a:t> </a:t>
            </a:r>
            <a:r>
              <a:rPr sz="1600" spc="-4" dirty="0">
                <a:cs typeface="Calibri"/>
              </a:rPr>
              <a:t>dimen</a:t>
            </a:r>
            <a:r>
              <a:rPr sz="1600" spc="8" dirty="0">
                <a:cs typeface="Calibri"/>
              </a:rPr>
              <a:t>s</a:t>
            </a:r>
            <a:r>
              <a:rPr sz="1600" spc="-4" dirty="0">
                <a:cs typeface="Calibri"/>
              </a:rPr>
              <a:t>ion</a:t>
            </a:r>
            <a:r>
              <a:rPr sz="1600" dirty="0">
                <a:cs typeface="Calibri"/>
              </a:rPr>
              <a:t>e</a:t>
            </a:r>
            <a:r>
              <a:rPr sz="1600" spc="-11" dirty="0">
                <a:cs typeface="Calibri"/>
              </a:rPr>
              <a:t>s</a:t>
            </a:r>
            <a:r>
              <a:rPr sz="1600" spc="-4" dirty="0">
                <a:cs typeface="Calibri"/>
              </a:rPr>
              <a:t>,</a:t>
            </a:r>
            <a:r>
              <a:rPr sz="1600" spc="11" dirty="0">
                <a:cs typeface="Calibri"/>
              </a:rPr>
              <a:t> </a:t>
            </a:r>
            <a:r>
              <a:rPr sz="1600" spc="-4" dirty="0">
                <a:cs typeface="Calibri"/>
              </a:rPr>
              <a:t>lon</a:t>
            </a:r>
            <a:r>
              <a:rPr sz="1600" spc="4" dirty="0">
                <a:cs typeface="Calibri"/>
              </a:rPr>
              <a:t>g</a:t>
            </a:r>
            <a:r>
              <a:rPr sz="1600" spc="-4" dirty="0">
                <a:cs typeface="Calibri"/>
              </a:rPr>
              <a:t>i</a:t>
            </a:r>
            <a:r>
              <a:rPr sz="1600" dirty="0">
                <a:cs typeface="Calibri"/>
              </a:rPr>
              <a:t>tude</a:t>
            </a:r>
            <a:r>
              <a:rPr sz="1600" spc="-11" dirty="0">
                <a:cs typeface="Calibri"/>
              </a:rPr>
              <a:t>s</a:t>
            </a:r>
            <a:r>
              <a:rPr sz="1600" spc="-4" dirty="0">
                <a:cs typeface="Calibri"/>
              </a:rPr>
              <a:t>,</a:t>
            </a:r>
            <a:r>
              <a:rPr sz="1600" spc="19" dirty="0">
                <a:cs typeface="Calibri"/>
              </a:rPr>
              <a:t> </a:t>
            </a:r>
            <a:r>
              <a:rPr sz="1600" dirty="0">
                <a:cs typeface="Calibri"/>
              </a:rPr>
              <a:t>mapa </a:t>
            </a:r>
            <a:r>
              <a:rPr sz="1600" spc="-8" dirty="0">
                <a:cs typeface="Calibri"/>
              </a:rPr>
              <a:t>de</a:t>
            </a:r>
            <a:r>
              <a:rPr sz="1600" spc="4" dirty="0">
                <a:cs typeface="Calibri"/>
              </a:rPr>
              <a:t> </a:t>
            </a:r>
            <a:r>
              <a:rPr sz="1600" spc="-4" dirty="0">
                <a:cs typeface="Calibri"/>
              </a:rPr>
              <a:t>pine</a:t>
            </a:r>
            <a:r>
              <a:rPr sz="1600" dirty="0">
                <a:cs typeface="Calibri"/>
              </a:rPr>
              <a:t>s</a:t>
            </a:r>
            <a:r>
              <a:rPr sz="1600" spc="19" dirty="0">
                <a:cs typeface="Calibri"/>
              </a:rPr>
              <a:t> </a:t>
            </a:r>
            <a:r>
              <a:rPr sz="1600" spc="-8" dirty="0">
                <a:cs typeface="Calibri"/>
              </a:rPr>
              <a:t>y</a:t>
            </a:r>
            <a:r>
              <a:rPr sz="1600" dirty="0">
                <a:cs typeface="Calibri"/>
              </a:rPr>
              <a:t> </a:t>
            </a:r>
            <a:r>
              <a:rPr sz="1600" spc="-11" dirty="0">
                <a:cs typeface="Calibri"/>
              </a:rPr>
              <a:t>ot</a:t>
            </a:r>
            <a:r>
              <a:rPr sz="1600" spc="-34" dirty="0">
                <a:cs typeface="Calibri"/>
              </a:rPr>
              <a:t>r</a:t>
            </a:r>
            <a:r>
              <a:rPr sz="1600" spc="-4" dirty="0">
                <a:cs typeface="Calibri"/>
              </a:rPr>
              <a:t>o</a:t>
            </a:r>
            <a:r>
              <a:rPr sz="1600" dirty="0">
                <a:cs typeface="Calibri"/>
              </a:rPr>
              <a:t>s.</a:t>
            </a:r>
          </a:p>
          <a:p>
            <a:pPr marL="523875" indent="-171450">
              <a:spcBef>
                <a:spcPts val="217"/>
              </a:spcBef>
              <a:buClr>
                <a:srgbClr val="454551"/>
              </a:buClr>
              <a:buFont typeface="Arial"/>
              <a:buChar char="•"/>
              <a:tabLst>
                <a:tab pos="523875" algn="l"/>
              </a:tabLst>
            </a:pPr>
            <a:r>
              <a:rPr sz="1600" spc="-15" dirty="0">
                <a:cs typeface="Calibri"/>
              </a:rPr>
              <a:t>P</a:t>
            </a:r>
            <a:r>
              <a:rPr sz="1600" spc="-30" dirty="0">
                <a:cs typeface="Calibri"/>
              </a:rPr>
              <a:t>r</a:t>
            </a:r>
            <a:r>
              <a:rPr sz="1600" spc="-4" dirty="0">
                <a:cs typeface="Calibri"/>
              </a:rPr>
              <a:t>opieda</a:t>
            </a:r>
            <a:r>
              <a:rPr sz="1600" spc="4" dirty="0">
                <a:cs typeface="Calibri"/>
              </a:rPr>
              <a:t>d</a:t>
            </a:r>
            <a:r>
              <a:rPr sz="1600" spc="-8" dirty="0">
                <a:cs typeface="Calibri"/>
              </a:rPr>
              <a:t>es</a:t>
            </a:r>
            <a:r>
              <a:rPr sz="1600" spc="11" dirty="0">
                <a:cs typeface="Calibri"/>
              </a:rPr>
              <a:t> </a:t>
            </a:r>
            <a:r>
              <a:rPr sz="1600" spc="-4" dirty="0">
                <a:cs typeface="Calibri"/>
              </a:rPr>
              <a:t>físi</a:t>
            </a:r>
            <a:r>
              <a:rPr sz="1600" spc="-15" dirty="0">
                <a:cs typeface="Calibri"/>
              </a:rPr>
              <a:t>c</a:t>
            </a:r>
            <a:r>
              <a:rPr sz="1600" dirty="0">
                <a:cs typeface="Calibri"/>
              </a:rPr>
              <a:t>as</a:t>
            </a:r>
            <a:r>
              <a:rPr sz="1600" spc="4" dirty="0">
                <a:cs typeface="Calibri"/>
              </a:rPr>
              <a:t> </a:t>
            </a:r>
            <a:r>
              <a:rPr sz="1600" spc="-8" dirty="0">
                <a:cs typeface="Calibri"/>
              </a:rPr>
              <a:t>y</a:t>
            </a:r>
            <a:r>
              <a:rPr sz="1600" dirty="0">
                <a:cs typeface="Calibri"/>
              </a:rPr>
              <a:t> </a:t>
            </a:r>
            <a:r>
              <a:rPr sz="1600" spc="-8" dirty="0">
                <a:cs typeface="Calibri"/>
              </a:rPr>
              <a:t>eléc</a:t>
            </a:r>
            <a:r>
              <a:rPr sz="1600" spc="-15" dirty="0">
                <a:cs typeface="Calibri"/>
              </a:rPr>
              <a:t>t</a:t>
            </a:r>
            <a:r>
              <a:rPr sz="1600" dirty="0">
                <a:cs typeface="Calibri"/>
              </a:rPr>
              <a:t>r</a:t>
            </a:r>
            <a:r>
              <a:rPr sz="1600" spc="-8" dirty="0">
                <a:cs typeface="Calibri"/>
              </a:rPr>
              <a:t>i</a:t>
            </a:r>
            <a:r>
              <a:rPr sz="1600" spc="-23" dirty="0">
                <a:cs typeface="Calibri"/>
              </a:rPr>
              <a:t>c</a:t>
            </a:r>
            <a:r>
              <a:rPr sz="1600" dirty="0">
                <a:cs typeface="Calibri"/>
              </a:rPr>
              <a:t>as</a:t>
            </a:r>
            <a:r>
              <a:rPr sz="1600" spc="23" dirty="0">
                <a:cs typeface="Calibri"/>
              </a:rPr>
              <a:t> </a:t>
            </a:r>
            <a:r>
              <a:rPr sz="1600" spc="-8" dirty="0">
                <a:cs typeface="Calibri"/>
              </a:rPr>
              <a:t>de</a:t>
            </a:r>
            <a:r>
              <a:rPr sz="1600" spc="4" dirty="0">
                <a:cs typeface="Calibri"/>
              </a:rPr>
              <a:t> </a:t>
            </a:r>
            <a:r>
              <a:rPr sz="1600" spc="-4" dirty="0">
                <a:cs typeface="Calibri"/>
              </a:rPr>
              <a:t>lo</a:t>
            </a:r>
            <a:r>
              <a:rPr sz="1600" dirty="0">
                <a:cs typeface="Calibri"/>
              </a:rPr>
              <a:t>s </a:t>
            </a:r>
            <a:r>
              <a:rPr sz="1600" spc="-11" dirty="0">
                <a:cs typeface="Calibri"/>
              </a:rPr>
              <a:t>m</a:t>
            </a:r>
            <a:r>
              <a:rPr sz="1600" spc="-4" dirty="0">
                <a:cs typeface="Calibri"/>
              </a:rPr>
              <a:t>e</a:t>
            </a:r>
            <a:r>
              <a:rPr sz="1600" dirty="0">
                <a:cs typeface="Calibri"/>
              </a:rPr>
              <a:t>d</a:t>
            </a:r>
            <a:r>
              <a:rPr sz="1600" spc="-4" dirty="0">
                <a:cs typeface="Calibri"/>
              </a:rPr>
              <a:t>io</a:t>
            </a:r>
            <a:r>
              <a:rPr sz="1600" dirty="0">
                <a:cs typeface="Calibri"/>
              </a:rPr>
              <a:t>s.</a:t>
            </a:r>
          </a:p>
          <a:p>
            <a:pPr marL="523875" indent="-171450">
              <a:spcBef>
                <a:spcPts val="206"/>
              </a:spcBef>
              <a:buClr>
                <a:srgbClr val="454551"/>
              </a:buClr>
              <a:buFont typeface="Arial"/>
              <a:buChar char="•"/>
              <a:tabLst>
                <a:tab pos="523875" algn="l"/>
              </a:tabLst>
            </a:pPr>
            <a:r>
              <a:rPr sz="1600" spc="-4" dirty="0">
                <a:cs typeface="Calibri"/>
              </a:rPr>
              <a:t>T</a:t>
            </a:r>
            <a:r>
              <a:rPr sz="1600" spc="-8" dirty="0">
                <a:cs typeface="Calibri"/>
              </a:rPr>
              <a:t>i</a:t>
            </a:r>
            <a:r>
              <a:rPr sz="1600" spc="-4" dirty="0">
                <a:cs typeface="Calibri"/>
              </a:rPr>
              <a:t>p</a:t>
            </a:r>
            <a:r>
              <a:rPr sz="1600" dirty="0">
                <a:cs typeface="Calibri"/>
              </a:rPr>
              <a:t>o</a:t>
            </a:r>
            <a:r>
              <a:rPr sz="1600" spc="11" dirty="0">
                <a:cs typeface="Calibri"/>
              </a:rPr>
              <a:t> </a:t>
            </a:r>
            <a:r>
              <a:rPr sz="1600" spc="-8" dirty="0">
                <a:cs typeface="Calibri"/>
              </a:rPr>
              <a:t>de</a:t>
            </a:r>
            <a:r>
              <a:rPr sz="1600" spc="11" dirty="0">
                <a:cs typeface="Calibri"/>
              </a:rPr>
              <a:t> </a:t>
            </a:r>
            <a:r>
              <a:rPr sz="1600" spc="-11" dirty="0">
                <a:cs typeface="Calibri"/>
              </a:rPr>
              <a:t>s</a:t>
            </a:r>
            <a:r>
              <a:rPr sz="1600" spc="-4" dirty="0">
                <a:cs typeface="Calibri"/>
              </a:rPr>
              <a:t>eñale</a:t>
            </a:r>
            <a:r>
              <a:rPr sz="1600" dirty="0">
                <a:cs typeface="Calibri"/>
              </a:rPr>
              <a:t>s </a:t>
            </a:r>
            <a:r>
              <a:rPr sz="1600" spc="-4" dirty="0">
                <a:cs typeface="Calibri"/>
              </a:rPr>
              <a:t>pa</a:t>
            </a:r>
            <a:r>
              <a:rPr sz="1600" spc="-26" dirty="0">
                <a:cs typeface="Calibri"/>
              </a:rPr>
              <a:t>r</a:t>
            </a:r>
            <a:r>
              <a:rPr sz="1600" dirty="0">
                <a:cs typeface="Calibri"/>
              </a:rPr>
              <a:t>a </a:t>
            </a:r>
            <a:r>
              <a:rPr sz="1600" spc="-30" dirty="0">
                <a:cs typeface="Calibri"/>
              </a:rPr>
              <a:t>r</a:t>
            </a:r>
            <a:r>
              <a:rPr sz="1600" spc="-8" dirty="0">
                <a:cs typeface="Calibri"/>
              </a:rPr>
              <a:t>ep</a:t>
            </a:r>
            <a:r>
              <a:rPr sz="1600" spc="-30" dirty="0">
                <a:cs typeface="Calibri"/>
              </a:rPr>
              <a:t>r</a:t>
            </a:r>
            <a:r>
              <a:rPr sz="1600" spc="-8" dirty="0">
                <a:cs typeface="Calibri"/>
              </a:rPr>
              <a:t>e</a:t>
            </a:r>
            <a:r>
              <a:rPr sz="1600" spc="-4" dirty="0">
                <a:cs typeface="Calibri"/>
              </a:rPr>
              <a:t>s</a:t>
            </a:r>
            <a:r>
              <a:rPr sz="1600" spc="-8" dirty="0">
                <a:cs typeface="Calibri"/>
              </a:rPr>
              <a:t>e</a:t>
            </a:r>
            <a:r>
              <a:rPr sz="1600" spc="-15" dirty="0">
                <a:cs typeface="Calibri"/>
              </a:rPr>
              <a:t>n</a:t>
            </a:r>
            <a:r>
              <a:rPr sz="1600" spc="-30" dirty="0">
                <a:cs typeface="Calibri"/>
              </a:rPr>
              <a:t>t</a:t>
            </a:r>
            <a:r>
              <a:rPr sz="1600" spc="-8" dirty="0">
                <a:cs typeface="Calibri"/>
              </a:rPr>
              <a:t>ar</a:t>
            </a:r>
            <a:r>
              <a:rPr sz="1600" dirty="0">
                <a:cs typeface="Calibri"/>
              </a:rPr>
              <a:t> </a:t>
            </a:r>
            <a:r>
              <a:rPr sz="1600" spc="-4" dirty="0">
                <a:cs typeface="Calibri"/>
              </a:rPr>
              <a:t>lo</a:t>
            </a:r>
            <a:r>
              <a:rPr sz="1600" dirty="0">
                <a:cs typeface="Calibri"/>
              </a:rPr>
              <a:t>s</a:t>
            </a:r>
            <a:r>
              <a:rPr sz="1600" spc="11" dirty="0">
                <a:cs typeface="Calibri"/>
              </a:rPr>
              <a:t> </a:t>
            </a:r>
            <a:r>
              <a:rPr sz="1600" dirty="0">
                <a:cs typeface="Calibri"/>
              </a:rPr>
              <a:t>b</a:t>
            </a:r>
            <a:r>
              <a:rPr sz="1600" spc="-4" dirty="0">
                <a:cs typeface="Calibri"/>
              </a:rPr>
              <a:t>i</a:t>
            </a:r>
            <a:r>
              <a:rPr sz="1600" dirty="0">
                <a:cs typeface="Calibri"/>
              </a:rPr>
              <a:t>ts.</a:t>
            </a:r>
            <a:endParaRPr sz="1600" dirty="0">
              <a:cs typeface="Times New Roman"/>
            </a:endParaRPr>
          </a:p>
          <a:p>
            <a:pPr marL="180975" indent="-171450">
              <a:spcBef>
                <a:spcPts val="863"/>
              </a:spcBef>
              <a:buClr>
                <a:srgbClr val="454551"/>
              </a:buClr>
              <a:buFont typeface="Arial"/>
              <a:buChar char="•"/>
              <a:tabLst>
                <a:tab pos="180975" algn="l"/>
              </a:tabLst>
            </a:pPr>
            <a:r>
              <a:rPr b="1" spc="-4" dirty="0">
                <a:solidFill>
                  <a:schemeClr val="accent6">
                    <a:lumMod val="75000"/>
                  </a:schemeClr>
                </a:solidFill>
                <a:latin typeface="Calibri"/>
                <a:cs typeface="Calibri"/>
              </a:rPr>
              <a:t>O</a:t>
            </a:r>
            <a:r>
              <a:rPr b="1" spc="-30" dirty="0">
                <a:solidFill>
                  <a:schemeClr val="accent6">
                    <a:lumMod val="75000"/>
                  </a:schemeClr>
                </a:solidFill>
                <a:latin typeface="Calibri"/>
                <a:cs typeface="Calibri"/>
              </a:rPr>
              <a:t>r</a:t>
            </a:r>
            <a:r>
              <a:rPr b="1" spc="-38" dirty="0">
                <a:solidFill>
                  <a:schemeClr val="accent6">
                    <a:lumMod val="75000"/>
                  </a:schemeClr>
                </a:solidFill>
                <a:latin typeface="Calibri"/>
                <a:cs typeface="Calibri"/>
              </a:rPr>
              <a:t>g</a:t>
            </a:r>
            <a:r>
              <a:rPr b="1" dirty="0">
                <a:solidFill>
                  <a:schemeClr val="accent6">
                    <a:lumMod val="75000"/>
                  </a:schemeClr>
                </a:solidFill>
                <a:latin typeface="Calibri"/>
                <a:cs typeface="Calibri"/>
              </a:rPr>
              <a:t>ani</a:t>
            </a:r>
            <a:r>
              <a:rPr b="1" spc="-30" dirty="0">
                <a:solidFill>
                  <a:schemeClr val="accent6">
                    <a:lumMod val="75000"/>
                  </a:schemeClr>
                </a:solidFill>
                <a:latin typeface="Calibri"/>
                <a:cs typeface="Calibri"/>
              </a:rPr>
              <a:t>z</a:t>
            </a:r>
            <a:r>
              <a:rPr b="1" dirty="0">
                <a:solidFill>
                  <a:schemeClr val="accent6">
                    <a:lumMod val="75000"/>
                  </a:schemeClr>
                </a:solidFill>
                <a:latin typeface="Calibri"/>
                <a:cs typeface="Calibri"/>
              </a:rPr>
              <a:t>aciones</a:t>
            </a:r>
            <a:r>
              <a:rPr b="1" spc="-11" dirty="0">
                <a:solidFill>
                  <a:schemeClr val="accent6">
                    <a:lumMod val="75000"/>
                  </a:schemeClr>
                </a:solidFill>
                <a:latin typeface="Calibri"/>
                <a:cs typeface="Calibri"/>
              </a:rPr>
              <a:t> </a:t>
            </a:r>
            <a:r>
              <a:rPr b="1" spc="-4" dirty="0">
                <a:solidFill>
                  <a:schemeClr val="accent6">
                    <a:lumMod val="75000"/>
                  </a:schemeClr>
                </a:solidFill>
                <a:latin typeface="Calibri"/>
                <a:cs typeface="Calibri"/>
              </a:rPr>
              <a:t>qu</a:t>
            </a:r>
            <a:r>
              <a:rPr b="1" dirty="0">
                <a:solidFill>
                  <a:schemeClr val="accent6">
                    <a:lumMod val="75000"/>
                  </a:schemeClr>
                </a:solidFill>
                <a:latin typeface="Calibri"/>
                <a:cs typeface="Calibri"/>
              </a:rPr>
              <a:t>e</a:t>
            </a:r>
            <a:r>
              <a:rPr b="1" spc="8" dirty="0">
                <a:solidFill>
                  <a:schemeClr val="accent6">
                    <a:lumMod val="75000"/>
                  </a:schemeClr>
                </a:solidFill>
                <a:latin typeface="Calibri"/>
                <a:cs typeface="Calibri"/>
              </a:rPr>
              <a:t> </a:t>
            </a:r>
            <a:r>
              <a:rPr b="1" dirty="0">
                <a:solidFill>
                  <a:schemeClr val="accent6">
                    <a:lumMod val="75000"/>
                  </a:schemeClr>
                </a:solidFill>
                <a:latin typeface="Calibri"/>
                <a:cs typeface="Calibri"/>
              </a:rPr>
              <a:t>los</a:t>
            </a:r>
            <a:r>
              <a:rPr b="1" spc="-11" dirty="0">
                <a:solidFill>
                  <a:schemeClr val="accent6">
                    <a:lumMod val="75000"/>
                  </a:schemeClr>
                </a:solidFill>
                <a:latin typeface="Calibri"/>
                <a:cs typeface="Calibri"/>
              </a:rPr>
              <a:t> </a:t>
            </a:r>
            <a:r>
              <a:rPr b="1" spc="-4" dirty="0">
                <a:solidFill>
                  <a:schemeClr val="accent6">
                    <a:lumMod val="75000"/>
                  </a:schemeClr>
                </a:solidFill>
                <a:latin typeface="Calibri"/>
                <a:cs typeface="Calibri"/>
              </a:rPr>
              <a:t>d</a:t>
            </a:r>
            <a:r>
              <a:rPr b="1" spc="-19" dirty="0">
                <a:solidFill>
                  <a:schemeClr val="accent6">
                    <a:lumMod val="75000"/>
                  </a:schemeClr>
                </a:solidFill>
                <a:latin typeface="Calibri"/>
                <a:cs typeface="Calibri"/>
              </a:rPr>
              <a:t>e</a:t>
            </a:r>
            <a:r>
              <a:rPr b="1" spc="-4" dirty="0">
                <a:solidFill>
                  <a:schemeClr val="accent6">
                    <a:lumMod val="75000"/>
                  </a:schemeClr>
                </a:solidFill>
                <a:latin typeface="Calibri"/>
                <a:cs typeface="Calibri"/>
              </a:rPr>
              <a:t>fine</a:t>
            </a:r>
            <a:r>
              <a:rPr b="1" dirty="0">
                <a:solidFill>
                  <a:schemeClr val="accent6">
                    <a:lumMod val="75000"/>
                  </a:schemeClr>
                </a:solidFill>
                <a:latin typeface="Calibri"/>
                <a:cs typeface="Calibri"/>
              </a:rPr>
              <a:t>n</a:t>
            </a:r>
            <a:r>
              <a:rPr b="1" spc="-8" dirty="0">
                <a:solidFill>
                  <a:schemeClr val="accent6">
                    <a:lumMod val="75000"/>
                  </a:schemeClr>
                </a:solidFill>
                <a:latin typeface="Calibri"/>
                <a:cs typeface="Calibri"/>
              </a:rPr>
              <a:t>:</a:t>
            </a:r>
            <a:r>
              <a:rPr b="1" dirty="0">
                <a:solidFill>
                  <a:schemeClr val="accent6">
                    <a:lumMod val="75000"/>
                  </a:schemeClr>
                </a:solidFill>
                <a:latin typeface="Calibri"/>
                <a:cs typeface="Calibri"/>
              </a:rPr>
              <a:t> </a:t>
            </a:r>
            <a:r>
              <a:rPr dirty="0">
                <a:solidFill>
                  <a:schemeClr val="tx1">
                    <a:lumMod val="95000"/>
                    <a:lumOff val="5000"/>
                  </a:schemeClr>
                </a:solidFill>
                <a:latin typeface="Calibri"/>
                <a:cs typeface="Calibri"/>
              </a:rPr>
              <a:t>IEE</a:t>
            </a:r>
            <a:r>
              <a:rPr spc="4" dirty="0">
                <a:solidFill>
                  <a:schemeClr val="tx1">
                    <a:lumMod val="95000"/>
                    <a:lumOff val="5000"/>
                  </a:schemeClr>
                </a:solidFill>
                <a:latin typeface="Calibri"/>
                <a:cs typeface="Calibri"/>
              </a:rPr>
              <a:t>E</a:t>
            </a:r>
            <a:r>
              <a:rPr spc="-8" dirty="0">
                <a:solidFill>
                  <a:schemeClr val="tx1">
                    <a:lumMod val="95000"/>
                    <a:lumOff val="5000"/>
                  </a:schemeClr>
                </a:solidFill>
                <a:latin typeface="Calibri"/>
                <a:cs typeface="Calibri"/>
              </a:rPr>
              <a:t>,</a:t>
            </a:r>
            <a:r>
              <a:rPr spc="-15" dirty="0">
                <a:solidFill>
                  <a:schemeClr val="tx1">
                    <a:lumMod val="95000"/>
                    <a:lumOff val="5000"/>
                  </a:schemeClr>
                </a:solidFill>
                <a:latin typeface="Calibri"/>
                <a:cs typeface="Calibri"/>
              </a:rPr>
              <a:t> </a:t>
            </a:r>
            <a:r>
              <a:rPr dirty="0">
                <a:solidFill>
                  <a:schemeClr val="tx1">
                    <a:lumMod val="95000"/>
                    <a:lumOff val="5000"/>
                  </a:schemeClr>
                </a:solidFill>
                <a:latin typeface="Calibri"/>
                <a:cs typeface="Calibri"/>
              </a:rPr>
              <a:t>ANSI,</a:t>
            </a:r>
            <a:r>
              <a:rPr spc="-11" dirty="0">
                <a:solidFill>
                  <a:schemeClr val="tx1">
                    <a:lumMod val="95000"/>
                    <a:lumOff val="5000"/>
                  </a:schemeClr>
                </a:solidFill>
                <a:latin typeface="Calibri"/>
                <a:cs typeface="Calibri"/>
              </a:rPr>
              <a:t> </a:t>
            </a:r>
            <a:r>
              <a:rPr dirty="0">
                <a:solidFill>
                  <a:schemeClr val="tx1">
                    <a:lumMod val="95000"/>
                    <a:lumOff val="5000"/>
                  </a:schemeClr>
                </a:solidFill>
                <a:latin typeface="Calibri"/>
                <a:cs typeface="Calibri"/>
              </a:rPr>
              <a:t>I</a:t>
            </a:r>
            <a:r>
              <a:rPr spc="-11" dirty="0">
                <a:solidFill>
                  <a:schemeClr val="tx1">
                    <a:lumMod val="95000"/>
                    <a:lumOff val="5000"/>
                  </a:schemeClr>
                </a:solidFill>
                <a:latin typeface="Calibri"/>
                <a:cs typeface="Calibri"/>
              </a:rPr>
              <a:t>T</a:t>
            </a:r>
            <a:r>
              <a:rPr spc="-34" dirty="0">
                <a:solidFill>
                  <a:schemeClr val="tx1">
                    <a:lumMod val="95000"/>
                    <a:lumOff val="5000"/>
                  </a:schemeClr>
                </a:solidFill>
                <a:latin typeface="Calibri"/>
                <a:cs typeface="Calibri"/>
              </a:rPr>
              <a:t>U</a:t>
            </a:r>
            <a:r>
              <a:rPr spc="-8" dirty="0">
                <a:solidFill>
                  <a:schemeClr val="tx1">
                    <a:lumMod val="95000"/>
                    <a:lumOff val="5000"/>
                  </a:schemeClr>
                </a:solidFill>
                <a:latin typeface="Calibri"/>
                <a:cs typeface="Calibri"/>
              </a:rPr>
              <a:t>,</a:t>
            </a:r>
            <a:r>
              <a:rPr spc="8" dirty="0">
                <a:solidFill>
                  <a:schemeClr val="tx1">
                    <a:lumMod val="95000"/>
                    <a:lumOff val="5000"/>
                  </a:schemeClr>
                </a:solidFill>
                <a:latin typeface="Calibri"/>
                <a:cs typeface="Calibri"/>
              </a:rPr>
              <a:t> </a:t>
            </a:r>
            <a:r>
              <a:rPr spc="-4" dirty="0">
                <a:solidFill>
                  <a:schemeClr val="tx1">
                    <a:lumMod val="95000"/>
                    <a:lumOff val="5000"/>
                  </a:schemeClr>
                </a:solidFill>
                <a:latin typeface="Calibri"/>
                <a:cs typeface="Calibri"/>
              </a:rPr>
              <a:t>EI</a:t>
            </a:r>
            <a:r>
              <a:rPr spc="8" dirty="0">
                <a:solidFill>
                  <a:schemeClr val="tx1">
                    <a:lumMod val="95000"/>
                    <a:lumOff val="5000"/>
                  </a:schemeClr>
                </a:solidFill>
                <a:latin typeface="Calibri"/>
                <a:cs typeface="Calibri"/>
              </a:rPr>
              <a:t>A</a:t>
            </a:r>
            <a:r>
              <a:rPr spc="-8" dirty="0">
                <a:solidFill>
                  <a:schemeClr val="tx1">
                    <a:lumMod val="95000"/>
                    <a:lumOff val="5000"/>
                  </a:schemeClr>
                </a:solidFill>
                <a:latin typeface="Calibri"/>
                <a:cs typeface="Calibri"/>
              </a:rPr>
              <a:t>,</a:t>
            </a:r>
            <a:r>
              <a:rPr spc="-11" dirty="0">
                <a:solidFill>
                  <a:schemeClr val="tx1">
                    <a:lumMod val="95000"/>
                    <a:lumOff val="5000"/>
                  </a:schemeClr>
                </a:solidFill>
                <a:latin typeface="Calibri"/>
                <a:cs typeface="Calibri"/>
              </a:rPr>
              <a:t> </a:t>
            </a:r>
            <a:r>
              <a:rPr spc="-4" dirty="0">
                <a:solidFill>
                  <a:schemeClr val="tx1">
                    <a:lumMod val="95000"/>
                    <a:lumOff val="5000"/>
                  </a:schemeClr>
                </a:solidFill>
                <a:latin typeface="Calibri"/>
                <a:cs typeface="Calibri"/>
              </a:rPr>
              <a:t>T</a:t>
            </a:r>
            <a:r>
              <a:rPr spc="-8" dirty="0">
                <a:solidFill>
                  <a:schemeClr val="tx1">
                    <a:lumMod val="95000"/>
                    <a:lumOff val="5000"/>
                  </a:schemeClr>
                </a:solidFill>
                <a:latin typeface="Calibri"/>
                <a:cs typeface="Calibri"/>
              </a:rPr>
              <a:t>I</a:t>
            </a:r>
            <a:r>
              <a:rPr spc="8" dirty="0">
                <a:solidFill>
                  <a:schemeClr val="tx1">
                    <a:lumMod val="95000"/>
                    <a:lumOff val="5000"/>
                  </a:schemeClr>
                </a:solidFill>
                <a:latin typeface="Calibri"/>
                <a:cs typeface="Calibri"/>
              </a:rPr>
              <a:t>A</a:t>
            </a:r>
            <a:r>
              <a:rPr spc="-8" dirty="0">
                <a:solidFill>
                  <a:schemeClr val="tx1">
                    <a:lumMod val="95000"/>
                    <a:lumOff val="5000"/>
                  </a:schemeClr>
                </a:solidFill>
                <a:latin typeface="Calibri"/>
                <a:cs typeface="Calibri"/>
              </a:rPr>
              <a:t>,</a:t>
            </a:r>
            <a:r>
              <a:rPr spc="8" dirty="0">
                <a:solidFill>
                  <a:schemeClr val="tx1">
                    <a:lumMod val="95000"/>
                    <a:lumOff val="5000"/>
                  </a:schemeClr>
                </a:solidFill>
                <a:latin typeface="Calibri"/>
                <a:cs typeface="Calibri"/>
              </a:rPr>
              <a:t> </a:t>
            </a:r>
            <a:r>
              <a:rPr spc="-19" dirty="0">
                <a:solidFill>
                  <a:schemeClr val="tx1">
                    <a:lumMod val="95000"/>
                    <a:lumOff val="5000"/>
                  </a:schemeClr>
                </a:solidFill>
                <a:latin typeface="Calibri"/>
                <a:cs typeface="Calibri"/>
              </a:rPr>
              <a:t>F</a:t>
            </a:r>
            <a:r>
              <a:rPr spc="-4" dirty="0">
                <a:solidFill>
                  <a:schemeClr val="tx1">
                    <a:lumMod val="95000"/>
                    <a:lumOff val="5000"/>
                  </a:schemeClr>
                </a:solidFill>
                <a:latin typeface="Calibri"/>
                <a:cs typeface="Calibri"/>
              </a:rPr>
              <a:t>CC</a:t>
            </a:r>
            <a:r>
              <a:rPr dirty="0">
                <a:solidFill>
                  <a:schemeClr val="tx1">
                    <a:lumMod val="95000"/>
                    <a:lumOff val="5000"/>
                  </a:schemeClr>
                </a:solidFill>
                <a:latin typeface="Calibri"/>
                <a:cs typeface="Calibri"/>
              </a:rPr>
              <a:t>,</a:t>
            </a:r>
            <a:r>
              <a:rPr spc="-15" dirty="0">
                <a:solidFill>
                  <a:schemeClr val="tx1">
                    <a:lumMod val="95000"/>
                    <a:lumOff val="5000"/>
                  </a:schemeClr>
                </a:solidFill>
                <a:latin typeface="Calibri"/>
                <a:cs typeface="Calibri"/>
              </a:rPr>
              <a:t> </a:t>
            </a:r>
            <a:r>
              <a:rPr dirty="0">
                <a:solidFill>
                  <a:schemeClr val="tx1">
                    <a:lumMod val="95000"/>
                    <a:lumOff val="5000"/>
                  </a:schemeClr>
                </a:solidFill>
                <a:latin typeface="Calibri"/>
                <a:cs typeface="Calibri"/>
              </a:rPr>
              <a:t>ISO</a:t>
            </a:r>
            <a:r>
              <a:rPr spc="-23" dirty="0">
                <a:solidFill>
                  <a:schemeClr val="tx1">
                    <a:lumMod val="95000"/>
                    <a:lumOff val="5000"/>
                  </a:schemeClr>
                </a:solidFill>
                <a:latin typeface="Calibri"/>
                <a:cs typeface="Calibri"/>
              </a:rPr>
              <a:t> </a:t>
            </a:r>
            <a:r>
              <a:rPr dirty="0">
                <a:solidFill>
                  <a:schemeClr val="tx1">
                    <a:lumMod val="95000"/>
                    <a:lumOff val="5000"/>
                  </a:schemeClr>
                </a:solidFill>
                <a:latin typeface="Calibri"/>
                <a:cs typeface="Calibri"/>
              </a:rPr>
              <a:t>y </a:t>
            </a:r>
            <a:r>
              <a:rPr spc="-4" dirty="0">
                <a:solidFill>
                  <a:schemeClr val="tx1">
                    <a:lumMod val="95000"/>
                    <a:lumOff val="5000"/>
                  </a:schemeClr>
                </a:solidFill>
                <a:latin typeface="Calibri"/>
                <a:cs typeface="Calibri"/>
              </a:rPr>
              <a:t>ot</a:t>
            </a:r>
            <a:r>
              <a:rPr spc="-30" dirty="0">
                <a:solidFill>
                  <a:schemeClr val="tx1">
                    <a:lumMod val="95000"/>
                    <a:lumOff val="5000"/>
                  </a:schemeClr>
                </a:solidFill>
                <a:latin typeface="Calibri"/>
                <a:cs typeface="Calibri"/>
              </a:rPr>
              <a:t>r</a:t>
            </a:r>
            <a:r>
              <a:rPr spc="-4" dirty="0">
                <a:solidFill>
                  <a:schemeClr val="tx1">
                    <a:lumMod val="95000"/>
                    <a:lumOff val="5000"/>
                  </a:schemeClr>
                </a:solidFill>
                <a:latin typeface="Calibri"/>
                <a:cs typeface="Calibri"/>
              </a:rPr>
              <a:t>o</a:t>
            </a:r>
            <a:r>
              <a:rPr spc="-11" dirty="0">
                <a:solidFill>
                  <a:schemeClr val="tx1">
                    <a:lumMod val="95000"/>
                    <a:lumOff val="5000"/>
                  </a:schemeClr>
                </a:solidFill>
                <a:latin typeface="Calibri"/>
                <a:cs typeface="Calibri"/>
              </a:rPr>
              <a:t>s</a:t>
            </a:r>
            <a:r>
              <a:rPr dirty="0">
                <a:solidFill>
                  <a:schemeClr val="tx1">
                    <a:lumMod val="95000"/>
                    <a:lumOff val="5000"/>
                  </a:schemeClr>
                </a:solidFill>
                <a:latin typeface="Calibri"/>
                <a:cs typeface="Calibri"/>
              </a:rPr>
              <a:t>.</a:t>
            </a:r>
          </a:p>
        </p:txBody>
      </p:sp>
      <p:sp>
        <p:nvSpPr>
          <p:cNvPr id="5" name="object 5"/>
          <p:cNvSpPr/>
          <p:nvPr/>
        </p:nvSpPr>
        <p:spPr>
          <a:xfrm>
            <a:off x="291613" y="1544332"/>
            <a:ext cx="2750344" cy="293370"/>
          </a:xfrm>
          <a:custGeom>
            <a:avLst/>
            <a:gdLst/>
            <a:ahLst/>
            <a:cxnLst/>
            <a:rect l="l" t="t" r="r" b="b"/>
            <a:pathLst>
              <a:path w="3667125" h="391160">
                <a:moveTo>
                  <a:pt x="0" y="391134"/>
                </a:moveTo>
                <a:lnTo>
                  <a:pt x="3666616" y="391134"/>
                </a:lnTo>
                <a:lnTo>
                  <a:pt x="3666616" y="0"/>
                </a:lnTo>
                <a:lnTo>
                  <a:pt x="0" y="0"/>
                </a:lnTo>
                <a:lnTo>
                  <a:pt x="0" y="391134"/>
                </a:lnTo>
                <a:close/>
              </a:path>
            </a:pathLst>
          </a:custGeom>
          <a:solidFill>
            <a:srgbClr val="454551"/>
          </a:solidFill>
        </p:spPr>
        <p:txBody>
          <a:bodyPr wrap="square" lIns="0" tIns="0" rIns="0" bIns="0" rtlCol="0"/>
          <a:lstStyle/>
          <a:p>
            <a:endParaRPr sz="1350"/>
          </a:p>
        </p:txBody>
      </p:sp>
      <p:sp>
        <p:nvSpPr>
          <p:cNvPr id="6" name="object 6"/>
          <p:cNvSpPr/>
          <p:nvPr/>
        </p:nvSpPr>
        <p:spPr>
          <a:xfrm>
            <a:off x="291613" y="1539551"/>
            <a:ext cx="0" cy="312419"/>
          </a:xfrm>
          <a:custGeom>
            <a:avLst/>
            <a:gdLst/>
            <a:ahLst/>
            <a:cxnLst/>
            <a:rect l="l" t="t" r="r" b="b"/>
            <a:pathLst>
              <a:path h="416560">
                <a:moveTo>
                  <a:pt x="0" y="0"/>
                </a:moveTo>
                <a:lnTo>
                  <a:pt x="0" y="416559"/>
                </a:lnTo>
              </a:path>
            </a:pathLst>
          </a:custGeom>
          <a:ln w="12700">
            <a:solidFill>
              <a:srgbClr val="FFFFFF"/>
            </a:solidFill>
          </a:ln>
        </p:spPr>
        <p:txBody>
          <a:bodyPr wrap="square" lIns="0" tIns="0" rIns="0" bIns="0" rtlCol="0"/>
          <a:lstStyle/>
          <a:p>
            <a:endParaRPr sz="1350"/>
          </a:p>
        </p:txBody>
      </p:sp>
      <p:sp>
        <p:nvSpPr>
          <p:cNvPr id="7" name="object 7"/>
          <p:cNvSpPr/>
          <p:nvPr/>
        </p:nvSpPr>
        <p:spPr>
          <a:xfrm>
            <a:off x="3041595" y="1539551"/>
            <a:ext cx="0" cy="312419"/>
          </a:xfrm>
          <a:custGeom>
            <a:avLst/>
            <a:gdLst/>
            <a:ahLst/>
            <a:cxnLst/>
            <a:rect l="l" t="t" r="r" b="b"/>
            <a:pathLst>
              <a:path h="416560">
                <a:moveTo>
                  <a:pt x="0" y="0"/>
                </a:moveTo>
                <a:lnTo>
                  <a:pt x="0" y="416559"/>
                </a:lnTo>
              </a:path>
            </a:pathLst>
          </a:custGeom>
          <a:ln w="12700">
            <a:solidFill>
              <a:srgbClr val="FFFFFF"/>
            </a:solidFill>
          </a:ln>
        </p:spPr>
        <p:txBody>
          <a:bodyPr wrap="square" lIns="0" tIns="0" rIns="0" bIns="0" rtlCol="0"/>
          <a:lstStyle/>
          <a:p>
            <a:endParaRPr sz="1350"/>
          </a:p>
        </p:txBody>
      </p:sp>
      <p:sp>
        <p:nvSpPr>
          <p:cNvPr id="8" name="object 8"/>
          <p:cNvSpPr/>
          <p:nvPr/>
        </p:nvSpPr>
        <p:spPr>
          <a:xfrm>
            <a:off x="286850" y="1544313"/>
            <a:ext cx="2759869" cy="0"/>
          </a:xfrm>
          <a:custGeom>
            <a:avLst/>
            <a:gdLst/>
            <a:ahLst/>
            <a:cxnLst/>
            <a:rect l="l" t="t" r="r" b="b"/>
            <a:pathLst>
              <a:path w="3679825">
                <a:moveTo>
                  <a:pt x="0" y="0"/>
                </a:moveTo>
                <a:lnTo>
                  <a:pt x="3679342" y="0"/>
                </a:lnTo>
              </a:path>
            </a:pathLst>
          </a:custGeom>
          <a:ln w="12700">
            <a:solidFill>
              <a:srgbClr val="FFFFFF"/>
            </a:solidFill>
          </a:ln>
        </p:spPr>
        <p:txBody>
          <a:bodyPr wrap="square" lIns="0" tIns="0" rIns="0" bIns="0" rtlCol="0"/>
          <a:lstStyle/>
          <a:p>
            <a:endParaRPr sz="1350"/>
          </a:p>
        </p:txBody>
      </p:sp>
      <p:sp>
        <p:nvSpPr>
          <p:cNvPr id="9" name="object 9"/>
          <p:cNvSpPr/>
          <p:nvPr/>
        </p:nvSpPr>
        <p:spPr>
          <a:xfrm>
            <a:off x="286850" y="1837682"/>
            <a:ext cx="2759869" cy="0"/>
          </a:xfrm>
          <a:custGeom>
            <a:avLst/>
            <a:gdLst/>
            <a:ahLst/>
            <a:cxnLst/>
            <a:rect l="l" t="t" r="r" b="b"/>
            <a:pathLst>
              <a:path w="3679825">
                <a:moveTo>
                  <a:pt x="0" y="0"/>
                </a:moveTo>
                <a:lnTo>
                  <a:pt x="3679342" y="0"/>
                </a:lnTo>
              </a:path>
            </a:pathLst>
          </a:custGeom>
          <a:ln w="38100">
            <a:solidFill>
              <a:srgbClr val="FFFFFF"/>
            </a:solidFill>
          </a:ln>
        </p:spPr>
        <p:txBody>
          <a:bodyPr wrap="square" lIns="0" tIns="0" rIns="0" bIns="0" rtlCol="0"/>
          <a:lstStyle/>
          <a:p>
            <a:endParaRPr sz="1350"/>
          </a:p>
        </p:txBody>
      </p:sp>
      <p:sp>
        <p:nvSpPr>
          <p:cNvPr id="10" name="object 10"/>
          <p:cNvSpPr/>
          <p:nvPr/>
        </p:nvSpPr>
        <p:spPr>
          <a:xfrm>
            <a:off x="1283957" y="1624990"/>
            <a:ext cx="765128" cy="118872"/>
          </a:xfrm>
          <a:prstGeom prst="rect">
            <a:avLst/>
          </a:prstGeom>
          <a:blipFill>
            <a:blip r:embed="rId3" cstate="print"/>
            <a:stretch>
              <a:fillRect/>
            </a:stretch>
          </a:blipFill>
        </p:spPr>
        <p:txBody>
          <a:bodyPr wrap="square" lIns="0" tIns="0" rIns="0" bIns="0" rtlCol="0"/>
          <a:lstStyle/>
          <a:p>
            <a:endParaRPr sz="1350"/>
          </a:p>
        </p:txBody>
      </p:sp>
      <p:sp>
        <p:nvSpPr>
          <p:cNvPr id="11" name="object 11"/>
          <p:cNvSpPr/>
          <p:nvPr/>
        </p:nvSpPr>
        <p:spPr>
          <a:xfrm>
            <a:off x="3265718" y="1544332"/>
            <a:ext cx="2736533" cy="293370"/>
          </a:xfrm>
          <a:custGeom>
            <a:avLst/>
            <a:gdLst/>
            <a:ahLst/>
            <a:cxnLst/>
            <a:rect l="l" t="t" r="r" b="b"/>
            <a:pathLst>
              <a:path w="3648709" h="391160">
                <a:moveTo>
                  <a:pt x="0" y="391134"/>
                </a:moveTo>
                <a:lnTo>
                  <a:pt x="3648582" y="391134"/>
                </a:lnTo>
                <a:lnTo>
                  <a:pt x="3648582" y="0"/>
                </a:lnTo>
                <a:lnTo>
                  <a:pt x="0" y="0"/>
                </a:lnTo>
                <a:lnTo>
                  <a:pt x="0" y="391134"/>
                </a:lnTo>
                <a:close/>
              </a:path>
            </a:pathLst>
          </a:custGeom>
          <a:solidFill>
            <a:srgbClr val="454551"/>
          </a:solidFill>
        </p:spPr>
        <p:txBody>
          <a:bodyPr wrap="square" lIns="0" tIns="0" rIns="0" bIns="0" rtlCol="0"/>
          <a:lstStyle/>
          <a:p>
            <a:endParaRPr sz="1350"/>
          </a:p>
        </p:txBody>
      </p:sp>
      <p:sp>
        <p:nvSpPr>
          <p:cNvPr id="12" name="object 12"/>
          <p:cNvSpPr/>
          <p:nvPr/>
        </p:nvSpPr>
        <p:spPr>
          <a:xfrm>
            <a:off x="3265718" y="1539551"/>
            <a:ext cx="0" cy="312419"/>
          </a:xfrm>
          <a:custGeom>
            <a:avLst/>
            <a:gdLst/>
            <a:ahLst/>
            <a:cxnLst/>
            <a:rect l="l" t="t" r="r" b="b"/>
            <a:pathLst>
              <a:path h="416560">
                <a:moveTo>
                  <a:pt x="0" y="0"/>
                </a:moveTo>
                <a:lnTo>
                  <a:pt x="0" y="416559"/>
                </a:lnTo>
              </a:path>
            </a:pathLst>
          </a:custGeom>
          <a:ln w="12700">
            <a:solidFill>
              <a:srgbClr val="FFFFFF"/>
            </a:solidFill>
          </a:ln>
        </p:spPr>
        <p:txBody>
          <a:bodyPr wrap="square" lIns="0" tIns="0" rIns="0" bIns="0" rtlCol="0"/>
          <a:lstStyle/>
          <a:p>
            <a:endParaRPr sz="1350"/>
          </a:p>
        </p:txBody>
      </p:sp>
      <p:sp>
        <p:nvSpPr>
          <p:cNvPr id="13" name="object 13"/>
          <p:cNvSpPr/>
          <p:nvPr/>
        </p:nvSpPr>
        <p:spPr>
          <a:xfrm>
            <a:off x="6002060" y="1539551"/>
            <a:ext cx="0" cy="312419"/>
          </a:xfrm>
          <a:custGeom>
            <a:avLst/>
            <a:gdLst/>
            <a:ahLst/>
            <a:cxnLst/>
            <a:rect l="l" t="t" r="r" b="b"/>
            <a:pathLst>
              <a:path h="416560">
                <a:moveTo>
                  <a:pt x="0" y="0"/>
                </a:moveTo>
                <a:lnTo>
                  <a:pt x="0" y="416559"/>
                </a:lnTo>
              </a:path>
            </a:pathLst>
          </a:custGeom>
          <a:ln w="12700">
            <a:solidFill>
              <a:srgbClr val="FFFFFF"/>
            </a:solidFill>
          </a:ln>
        </p:spPr>
        <p:txBody>
          <a:bodyPr wrap="square" lIns="0" tIns="0" rIns="0" bIns="0" rtlCol="0"/>
          <a:lstStyle/>
          <a:p>
            <a:endParaRPr sz="1350"/>
          </a:p>
        </p:txBody>
      </p:sp>
      <p:sp>
        <p:nvSpPr>
          <p:cNvPr id="14" name="object 14"/>
          <p:cNvSpPr/>
          <p:nvPr/>
        </p:nvSpPr>
        <p:spPr>
          <a:xfrm>
            <a:off x="3260955" y="1544313"/>
            <a:ext cx="2746058" cy="0"/>
          </a:xfrm>
          <a:custGeom>
            <a:avLst/>
            <a:gdLst/>
            <a:ahLst/>
            <a:cxnLst/>
            <a:rect l="l" t="t" r="r" b="b"/>
            <a:pathLst>
              <a:path w="3661409">
                <a:moveTo>
                  <a:pt x="0" y="0"/>
                </a:moveTo>
                <a:lnTo>
                  <a:pt x="3661155" y="0"/>
                </a:lnTo>
              </a:path>
            </a:pathLst>
          </a:custGeom>
          <a:ln w="12700">
            <a:solidFill>
              <a:srgbClr val="FFFFFF"/>
            </a:solidFill>
          </a:ln>
        </p:spPr>
        <p:txBody>
          <a:bodyPr wrap="square" lIns="0" tIns="0" rIns="0" bIns="0" rtlCol="0"/>
          <a:lstStyle/>
          <a:p>
            <a:endParaRPr sz="1350"/>
          </a:p>
        </p:txBody>
      </p:sp>
      <p:sp>
        <p:nvSpPr>
          <p:cNvPr id="15" name="object 15"/>
          <p:cNvSpPr/>
          <p:nvPr/>
        </p:nvSpPr>
        <p:spPr>
          <a:xfrm>
            <a:off x="3260955" y="1837682"/>
            <a:ext cx="2746058" cy="0"/>
          </a:xfrm>
          <a:custGeom>
            <a:avLst/>
            <a:gdLst/>
            <a:ahLst/>
            <a:cxnLst/>
            <a:rect l="l" t="t" r="r" b="b"/>
            <a:pathLst>
              <a:path w="3661409">
                <a:moveTo>
                  <a:pt x="0" y="0"/>
                </a:moveTo>
                <a:lnTo>
                  <a:pt x="3661155" y="0"/>
                </a:lnTo>
              </a:path>
            </a:pathLst>
          </a:custGeom>
          <a:ln w="38100">
            <a:solidFill>
              <a:srgbClr val="FFFFFF"/>
            </a:solidFill>
          </a:ln>
        </p:spPr>
        <p:txBody>
          <a:bodyPr wrap="square" lIns="0" tIns="0" rIns="0" bIns="0" rtlCol="0"/>
          <a:lstStyle/>
          <a:p>
            <a:endParaRPr sz="1350"/>
          </a:p>
        </p:txBody>
      </p:sp>
      <p:sp>
        <p:nvSpPr>
          <p:cNvPr id="16" name="object 16"/>
          <p:cNvSpPr/>
          <p:nvPr/>
        </p:nvSpPr>
        <p:spPr>
          <a:xfrm>
            <a:off x="3669578" y="1610703"/>
            <a:ext cx="1934147" cy="156686"/>
          </a:xfrm>
          <a:prstGeom prst="rect">
            <a:avLst/>
          </a:prstGeom>
          <a:blipFill>
            <a:blip r:embed="rId4" cstate="print"/>
            <a:stretch>
              <a:fillRect/>
            </a:stretch>
          </a:blipFill>
        </p:spPr>
        <p:txBody>
          <a:bodyPr wrap="square" lIns="0" tIns="0" rIns="0" bIns="0" rtlCol="0"/>
          <a:lstStyle/>
          <a:p>
            <a:endParaRPr sz="1350"/>
          </a:p>
        </p:txBody>
      </p:sp>
      <p:sp>
        <p:nvSpPr>
          <p:cNvPr id="17" name="object 17"/>
          <p:cNvSpPr/>
          <p:nvPr/>
        </p:nvSpPr>
        <p:spPr>
          <a:xfrm>
            <a:off x="6232946" y="1545760"/>
            <a:ext cx="2743200" cy="293370"/>
          </a:xfrm>
          <a:custGeom>
            <a:avLst/>
            <a:gdLst/>
            <a:ahLst/>
            <a:cxnLst/>
            <a:rect l="l" t="t" r="r" b="b"/>
            <a:pathLst>
              <a:path w="3657600" h="391160">
                <a:moveTo>
                  <a:pt x="0" y="391134"/>
                </a:moveTo>
                <a:lnTo>
                  <a:pt x="3657600" y="391134"/>
                </a:lnTo>
                <a:lnTo>
                  <a:pt x="3657600" y="0"/>
                </a:lnTo>
                <a:lnTo>
                  <a:pt x="0" y="0"/>
                </a:lnTo>
                <a:lnTo>
                  <a:pt x="0" y="391134"/>
                </a:lnTo>
                <a:close/>
              </a:path>
            </a:pathLst>
          </a:custGeom>
          <a:solidFill>
            <a:srgbClr val="454551"/>
          </a:solidFill>
        </p:spPr>
        <p:txBody>
          <a:bodyPr wrap="square" lIns="0" tIns="0" rIns="0" bIns="0" rtlCol="0"/>
          <a:lstStyle/>
          <a:p>
            <a:endParaRPr sz="1350"/>
          </a:p>
        </p:txBody>
      </p:sp>
      <p:sp>
        <p:nvSpPr>
          <p:cNvPr id="18" name="object 18"/>
          <p:cNvSpPr/>
          <p:nvPr/>
        </p:nvSpPr>
        <p:spPr>
          <a:xfrm>
            <a:off x="6232946" y="1540980"/>
            <a:ext cx="0" cy="312419"/>
          </a:xfrm>
          <a:custGeom>
            <a:avLst/>
            <a:gdLst/>
            <a:ahLst/>
            <a:cxnLst/>
            <a:rect l="l" t="t" r="r" b="b"/>
            <a:pathLst>
              <a:path h="416560">
                <a:moveTo>
                  <a:pt x="0" y="0"/>
                </a:moveTo>
                <a:lnTo>
                  <a:pt x="0" y="416560"/>
                </a:lnTo>
              </a:path>
            </a:pathLst>
          </a:custGeom>
          <a:ln w="12700">
            <a:solidFill>
              <a:srgbClr val="FFFFFF"/>
            </a:solidFill>
          </a:ln>
        </p:spPr>
        <p:txBody>
          <a:bodyPr wrap="square" lIns="0" tIns="0" rIns="0" bIns="0" rtlCol="0"/>
          <a:lstStyle/>
          <a:p>
            <a:endParaRPr sz="1350"/>
          </a:p>
        </p:txBody>
      </p:sp>
      <p:sp>
        <p:nvSpPr>
          <p:cNvPr id="19" name="object 19"/>
          <p:cNvSpPr/>
          <p:nvPr/>
        </p:nvSpPr>
        <p:spPr>
          <a:xfrm>
            <a:off x="8976146" y="1540980"/>
            <a:ext cx="0" cy="312419"/>
          </a:xfrm>
          <a:custGeom>
            <a:avLst/>
            <a:gdLst/>
            <a:ahLst/>
            <a:cxnLst/>
            <a:rect l="l" t="t" r="r" b="b"/>
            <a:pathLst>
              <a:path h="416560">
                <a:moveTo>
                  <a:pt x="0" y="0"/>
                </a:moveTo>
                <a:lnTo>
                  <a:pt x="0" y="416560"/>
                </a:lnTo>
              </a:path>
            </a:pathLst>
          </a:custGeom>
          <a:ln w="12700">
            <a:solidFill>
              <a:srgbClr val="FFFFFF"/>
            </a:solidFill>
          </a:ln>
        </p:spPr>
        <p:txBody>
          <a:bodyPr wrap="square" lIns="0" tIns="0" rIns="0" bIns="0" rtlCol="0"/>
          <a:lstStyle/>
          <a:p>
            <a:endParaRPr sz="1350"/>
          </a:p>
        </p:txBody>
      </p:sp>
      <p:sp>
        <p:nvSpPr>
          <p:cNvPr id="20" name="object 20"/>
          <p:cNvSpPr/>
          <p:nvPr/>
        </p:nvSpPr>
        <p:spPr>
          <a:xfrm>
            <a:off x="6228184" y="1545742"/>
            <a:ext cx="2752725" cy="0"/>
          </a:xfrm>
          <a:custGeom>
            <a:avLst/>
            <a:gdLst/>
            <a:ahLst/>
            <a:cxnLst/>
            <a:rect l="l" t="t" r="r" b="b"/>
            <a:pathLst>
              <a:path w="3670300">
                <a:moveTo>
                  <a:pt x="0" y="0"/>
                </a:moveTo>
                <a:lnTo>
                  <a:pt x="3670300" y="0"/>
                </a:lnTo>
              </a:path>
            </a:pathLst>
          </a:custGeom>
          <a:ln w="12700">
            <a:solidFill>
              <a:srgbClr val="FFFFFF"/>
            </a:solidFill>
          </a:ln>
        </p:spPr>
        <p:txBody>
          <a:bodyPr wrap="square" lIns="0" tIns="0" rIns="0" bIns="0" rtlCol="0"/>
          <a:lstStyle/>
          <a:p>
            <a:endParaRPr sz="1350"/>
          </a:p>
        </p:txBody>
      </p:sp>
      <p:sp>
        <p:nvSpPr>
          <p:cNvPr id="21" name="object 21"/>
          <p:cNvSpPr/>
          <p:nvPr/>
        </p:nvSpPr>
        <p:spPr>
          <a:xfrm>
            <a:off x="6228184" y="1839112"/>
            <a:ext cx="2752725" cy="0"/>
          </a:xfrm>
          <a:custGeom>
            <a:avLst/>
            <a:gdLst/>
            <a:ahLst/>
            <a:cxnLst/>
            <a:rect l="l" t="t" r="r" b="b"/>
            <a:pathLst>
              <a:path w="3670300">
                <a:moveTo>
                  <a:pt x="0" y="0"/>
                </a:moveTo>
                <a:lnTo>
                  <a:pt x="3670300" y="0"/>
                </a:lnTo>
              </a:path>
            </a:pathLst>
          </a:custGeom>
          <a:ln w="38100">
            <a:solidFill>
              <a:srgbClr val="FFFFFF"/>
            </a:solidFill>
          </a:ln>
        </p:spPr>
        <p:txBody>
          <a:bodyPr wrap="square" lIns="0" tIns="0" rIns="0" bIns="0" rtlCol="0"/>
          <a:lstStyle/>
          <a:p>
            <a:endParaRPr sz="1350"/>
          </a:p>
        </p:txBody>
      </p:sp>
      <p:sp>
        <p:nvSpPr>
          <p:cNvPr id="22" name="object 22"/>
          <p:cNvSpPr/>
          <p:nvPr/>
        </p:nvSpPr>
        <p:spPr>
          <a:xfrm>
            <a:off x="7297078" y="1597463"/>
            <a:ext cx="613695" cy="147923"/>
          </a:xfrm>
          <a:prstGeom prst="rect">
            <a:avLst/>
          </a:prstGeom>
          <a:blipFill>
            <a:blip r:embed="rId5" cstate="print"/>
            <a:stretch>
              <a:fillRect/>
            </a:stretch>
          </a:blipFill>
        </p:spPr>
        <p:txBody>
          <a:bodyPr wrap="square" lIns="0" tIns="0" rIns="0" bIns="0" rtlCol="0"/>
          <a:lstStyle/>
          <a:p>
            <a:endParaRPr sz="1350"/>
          </a:p>
        </p:txBody>
      </p:sp>
      <p:sp>
        <p:nvSpPr>
          <p:cNvPr id="23" name="object 23"/>
          <p:cNvSpPr/>
          <p:nvPr/>
        </p:nvSpPr>
        <p:spPr>
          <a:xfrm>
            <a:off x="950000" y="1907500"/>
            <a:ext cx="1471041" cy="955548"/>
          </a:xfrm>
          <a:prstGeom prst="rect">
            <a:avLst/>
          </a:prstGeom>
          <a:blipFill>
            <a:blip r:embed="rId6" cstate="print"/>
            <a:stretch>
              <a:fillRect/>
            </a:stretch>
          </a:blipFill>
        </p:spPr>
        <p:txBody>
          <a:bodyPr wrap="square" lIns="0" tIns="0" rIns="0" bIns="0" rtlCol="0"/>
          <a:lstStyle/>
          <a:p>
            <a:endParaRPr sz="1350"/>
          </a:p>
        </p:txBody>
      </p:sp>
      <p:sp>
        <p:nvSpPr>
          <p:cNvPr id="24" name="object 24"/>
          <p:cNvSpPr/>
          <p:nvPr/>
        </p:nvSpPr>
        <p:spPr>
          <a:xfrm>
            <a:off x="998006" y="1955508"/>
            <a:ext cx="1337310" cy="821816"/>
          </a:xfrm>
          <a:prstGeom prst="rect">
            <a:avLst/>
          </a:prstGeom>
          <a:blipFill>
            <a:blip r:embed="rId7" cstate="print"/>
            <a:stretch>
              <a:fillRect/>
            </a:stretch>
          </a:blipFill>
        </p:spPr>
        <p:txBody>
          <a:bodyPr wrap="square" lIns="0" tIns="0" rIns="0" bIns="0" rtlCol="0"/>
          <a:lstStyle/>
          <a:p>
            <a:endParaRPr sz="1350"/>
          </a:p>
        </p:txBody>
      </p:sp>
      <p:sp>
        <p:nvSpPr>
          <p:cNvPr id="25" name="object 25"/>
          <p:cNvSpPr/>
          <p:nvPr/>
        </p:nvSpPr>
        <p:spPr>
          <a:xfrm>
            <a:off x="983719" y="1941219"/>
            <a:ext cx="1365885" cy="850583"/>
          </a:xfrm>
          <a:custGeom>
            <a:avLst/>
            <a:gdLst/>
            <a:ahLst/>
            <a:cxnLst/>
            <a:rect l="l" t="t" r="r" b="b"/>
            <a:pathLst>
              <a:path w="1821180" h="1134110">
                <a:moveTo>
                  <a:pt x="0" y="1133855"/>
                </a:moveTo>
                <a:lnTo>
                  <a:pt x="1821180" y="1133855"/>
                </a:lnTo>
                <a:lnTo>
                  <a:pt x="1821180" y="0"/>
                </a:lnTo>
                <a:lnTo>
                  <a:pt x="0" y="0"/>
                </a:lnTo>
                <a:lnTo>
                  <a:pt x="0" y="1133855"/>
                </a:lnTo>
                <a:close/>
              </a:path>
            </a:pathLst>
          </a:custGeom>
          <a:ln w="38100">
            <a:solidFill>
              <a:srgbClr val="454551"/>
            </a:solidFill>
          </a:ln>
        </p:spPr>
        <p:txBody>
          <a:bodyPr wrap="square" lIns="0" tIns="0" rIns="0" bIns="0" rtlCol="0"/>
          <a:lstStyle/>
          <a:p>
            <a:endParaRPr sz="1350"/>
          </a:p>
        </p:txBody>
      </p:sp>
      <p:sp>
        <p:nvSpPr>
          <p:cNvPr id="26" name="object 26"/>
          <p:cNvSpPr/>
          <p:nvPr/>
        </p:nvSpPr>
        <p:spPr>
          <a:xfrm>
            <a:off x="3904654" y="1907500"/>
            <a:ext cx="1498473" cy="976122"/>
          </a:xfrm>
          <a:prstGeom prst="rect">
            <a:avLst/>
          </a:prstGeom>
          <a:blipFill>
            <a:blip r:embed="rId8" cstate="print"/>
            <a:stretch>
              <a:fillRect/>
            </a:stretch>
          </a:blipFill>
        </p:spPr>
        <p:txBody>
          <a:bodyPr wrap="square" lIns="0" tIns="0" rIns="0" bIns="0" rtlCol="0"/>
          <a:lstStyle/>
          <a:p>
            <a:endParaRPr sz="1350"/>
          </a:p>
        </p:txBody>
      </p:sp>
      <p:sp>
        <p:nvSpPr>
          <p:cNvPr id="27" name="object 27"/>
          <p:cNvSpPr/>
          <p:nvPr/>
        </p:nvSpPr>
        <p:spPr>
          <a:xfrm>
            <a:off x="3952662" y="1955507"/>
            <a:ext cx="1364741" cy="842391"/>
          </a:xfrm>
          <a:prstGeom prst="rect">
            <a:avLst/>
          </a:prstGeom>
          <a:blipFill>
            <a:blip r:embed="rId9" cstate="print"/>
            <a:stretch>
              <a:fillRect/>
            </a:stretch>
          </a:blipFill>
        </p:spPr>
        <p:txBody>
          <a:bodyPr wrap="square" lIns="0" tIns="0" rIns="0" bIns="0" rtlCol="0"/>
          <a:lstStyle/>
          <a:p>
            <a:endParaRPr sz="1350"/>
          </a:p>
        </p:txBody>
      </p:sp>
      <p:sp>
        <p:nvSpPr>
          <p:cNvPr id="28" name="object 28"/>
          <p:cNvSpPr/>
          <p:nvPr/>
        </p:nvSpPr>
        <p:spPr>
          <a:xfrm>
            <a:off x="3938373" y="1941220"/>
            <a:ext cx="1393508" cy="871061"/>
          </a:xfrm>
          <a:custGeom>
            <a:avLst/>
            <a:gdLst/>
            <a:ahLst/>
            <a:cxnLst/>
            <a:rect l="l" t="t" r="r" b="b"/>
            <a:pathLst>
              <a:path w="1858009" h="1161414">
                <a:moveTo>
                  <a:pt x="0" y="1161288"/>
                </a:moveTo>
                <a:lnTo>
                  <a:pt x="1857755" y="1161288"/>
                </a:lnTo>
                <a:lnTo>
                  <a:pt x="1857755" y="0"/>
                </a:lnTo>
                <a:lnTo>
                  <a:pt x="0" y="0"/>
                </a:lnTo>
                <a:lnTo>
                  <a:pt x="0" y="1161288"/>
                </a:lnTo>
                <a:close/>
              </a:path>
            </a:pathLst>
          </a:custGeom>
          <a:ln w="38100">
            <a:solidFill>
              <a:srgbClr val="454551"/>
            </a:solidFill>
          </a:ln>
        </p:spPr>
        <p:txBody>
          <a:bodyPr wrap="square" lIns="0" tIns="0" rIns="0" bIns="0" rtlCol="0"/>
          <a:lstStyle/>
          <a:p>
            <a:endParaRPr sz="1350"/>
          </a:p>
        </p:txBody>
      </p:sp>
      <p:sp>
        <p:nvSpPr>
          <p:cNvPr id="29" name="object 29"/>
          <p:cNvSpPr/>
          <p:nvPr/>
        </p:nvSpPr>
        <p:spPr>
          <a:xfrm>
            <a:off x="6881026" y="1907500"/>
            <a:ext cx="1484757" cy="976122"/>
          </a:xfrm>
          <a:prstGeom prst="rect">
            <a:avLst/>
          </a:prstGeom>
          <a:blipFill>
            <a:blip r:embed="rId10" cstate="print"/>
            <a:stretch>
              <a:fillRect/>
            </a:stretch>
          </a:blipFill>
        </p:spPr>
        <p:txBody>
          <a:bodyPr wrap="square" lIns="0" tIns="0" rIns="0" bIns="0" rtlCol="0"/>
          <a:lstStyle/>
          <a:p>
            <a:endParaRPr sz="1350"/>
          </a:p>
        </p:txBody>
      </p:sp>
      <p:sp>
        <p:nvSpPr>
          <p:cNvPr id="30" name="object 30"/>
          <p:cNvSpPr/>
          <p:nvPr/>
        </p:nvSpPr>
        <p:spPr>
          <a:xfrm>
            <a:off x="6929033" y="1955507"/>
            <a:ext cx="1351026" cy="842391"/>
          </a:xfrm>
          <a:prstGeom prst="rect">
            <a:avLst/>
          </a:prstGeom>
          <a:blipFill>
            <a:blip r:embed="rId11" cstate="print"/>
            <a:stretch>
              <a:fillRect/>
            </a:stretch>
          </a:blipFill>
        </p:spPr>
        <p:txBody>
          <a:bodyPr wrap="square" lIns="0" tIns="0" rIns="0" bIns="0" rtlCol="0"/>
          <a:lstStyle/>
          <a:p>
            <a:endParaRPr sz="1350"/>
          </a:p>
        </p:txBody>
      </p:sp>
      <p:sp>
        <p:nvSpPr>
          <p:cNvPr id="31" name="object 31"/>
          <p:cNvSpPr/>
          <p:nvPr/>
        </p:nvSpPr>
        <p:spPr>
          <a:xfrm>
            <a:off x="6914746" y="1941220"/>
            <a:ext cx="1379696" cy="871061"/>
          </a:xfrm>
          <a:custGeom>
            <a:avLst/>
            <a:gdLst/>
            <a:ahLst/>
            <a:cxnLst/>
            <a:rect l="l" t="t" r="r" b="b"/>
            <a:pathLst>
              <a:path w="1839595" h="1161414">
                <a:moveTo>
                  <a:pt x="0" y="1161288"/>
                </a:moveTo>
                <a:lnTo>
                  <a:pt x="1839468" y="1161288"/>
                </a:lnTo>
                <a:lnTo>
                  <a:pt x="1839468" y="0"/>
                </a:lnTo>
                <a:lnTo>
                  <a:pt x="0" y="0"/>
                </a:lnTo>
                <a:lnTo>
                  <a:pt x="0" y="1161288"/>
                </a:lnTo>
                <a:close/>
              </a:path>
            </a:pathLst>
          </a:custGeom>
          <a:ln w="38100">
            <a:solidFill>
              <a:srgbClr val="454551"/>
            </a:solidFill>
          </a:ln>
        </p:spPr>
        <p:txBody>
          <a:bodyPr wrap="square" lIns="0" tIns="0" rIns="0" bIns="0" rtlCol="0"/>
          <a:lstStyle/>
          <a:p>
            <a:endParaRPr sz="1350"/>
          </a:p>
        </p:txBody>
      </p:sp>
      <p:sp>
        <p:nvSpPr>
          <p:cNvPr id="32" name="Rectangle 2">
            <a:extLst>
              <a:ext uri="{FF2B5EF4-FFF2-40B4-BE49-F238E27FC236}">
                <a16:creationId xmlns:a16="http://schemas.microsoft.com/office/drawing/2014/main" id="{D0791243-C5FD-4FD1-9898-7CB0AABF080A}"/>
              </a:ext>
            </a:extLst>
          </p:cNvPr>
          <p:cNvSpPr txBox="1">
            <a:spLocks noChangeArrowheads="1"/>
          </p:cNvSpPr>
          <p:nvPr/>
        </p:nvSpPr>
        <p:spPr>
          <a:xfrm>
            <a:off x="174539" y="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Estándares de medios y hardware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367869" y="1772816"/>
            <a:ext cx="5593796" cy="3732596"/>
          </a:xfrm>
        </p:spPr>
        <p:txBody>
          <a:bodyPr>
            <a:normAutofit/>
          </a:bodyPr>
          <a:lstStyle/>
          <a:p>
            <a:r>
              <a:rPr lang="es-ES" sz="1400" b="1" dirty="0">
                <a:solidFill>
                  <a:schemeClr val="accent6">
                    <a:lumMod val="75000"/>
                  </a:schemeClr>
                </a:solidFill>
              </a:rPr>
              <a:t>Instituto de Ingenieros Eléctricos y Electrónicos</a:t>
            </a:r>
            <a:r>
              <a:rPr lang="es-ES" sz="1400" dirty="0">
                <a:solidFill>
                  <a:schemeClr val="accent6">
                    <a:lumMod val="75000"/>
                  </a:schemeClr>
                </a:solidFill>
              </a:rPr>
              <a:t> (</a:t>
            </a:r>
            <a:r>
              <a:rPr lang="es-ES" sz="1400" b="1" dirty="0">
                <a:solidFill>
                  <a:schemeClr val="accent6">
                    <a:lumMod val="75000"/>
                  </a:schemeClr>
                </a:solidFill>
              </a:rPr>
              <a:t>IEEE</a:t>
            </a:r>
            <a:r>
              <a:rPr lang="es-ES" sz="1400" dirty="0">
                <a:solidFill>
                  <a:schemeClr val="accent6">
                    <a:lumMod val="75000"/>
                  </a:schemeClr>
                </a:solidFill>
              </a:rPr>
              <a:t>): </a:t>
            </a:r>
            <a:r>
              <a:rPr lang="es-ES" sz="1400" dirty="0"/>
              <a:t>dedicado a avanzar en innovación tecnológica y a elaborar estándares en una amplia gama de sectores, que incluyen redes.</a:t>
            </a:r>
          </a:p>
          <a:p>
            <a:r>
              <a:rPr lang="es-ES" sz="1400" b="1" dirty="0">
                <a:solidFill>
                  <a:schemeClr val="accent6">
                    <a:lumMod val="75000"/>
                  </a:schemeClr>
                </a:solidFill>
              </a:rPr>
              <a:t>Asociación de Industrias Electrónicas (EIA): </a:t>
            </a:r>
            <a:r>
              <a:rPr lang="es-ES" sz="1400" dirty="0"/>
              <a:t>estándares relacionados con el cableado eléctrico, los conectores y los racks de red.</a:t>
            </a:r>
          </a:p>
          <a:p>
            <a:r>
              <a:rPr lang="es-ES" sz="1400" b="1" dirty="0">
                <a:solidFill>
                  <a:schemeClr val="accent6">
                    <a:lumMod val="75000"/>
                  </a:schemeClr>
                </a:solidFill>
              </a:rPr>
              <a:t>Asociación de las Industrias de las Telecomunicaciones (TIA):</a:t>
            </a:r>
            <a:r>
              <a:rPr lang="es-ES" sz="1400" dirty="0">
                <a:solidFill>
                  <a:schemeClr val="accent6">
                    <a:lumMod val="75000"/>
                  </a:schemeClr>
                </a:solidFill>
              </a:rPr>
              <a:t> </a:t>
            </a:r>
            <a:r>
              <a:rPr lang="es-ES" sz="1400" dirty="0"/>
              <a:t>estándares para equipos de radio, torres de telefonía móvil, dispositivos de voz sobre IP (VoIP) y comunicaciones satelitales.</a:t>
            </a:r>
          </a:p>
          <a:p>
            <a:r>
              <a:rPr lang="es-ES" sz="1400" b="1" dirty="0">
                <a:solidFill>
                  <a:schemeClr val="accent6">
                    <a:lumMod val="75000"/>
                  </a:schemeClr>
                </a:solidFill>
              </a:rPr>
              <a:t>Sector de Normalización de las Telecomunicaciones de la Unión Internacional de Telecomunicaciones (ITU-T</a:t>
            </a:r>
            <a:r>
              <a:rPr lang="es-ES" sz="1400" dirty="0">
                <a:solidFill>
                  <a:schemeClr val="accent6">
                    <a:lumMod val="75000"/>
                  </a:schemeClr>
                </a:solidFill>
              </a:rPr>
              <a:t>):</a:t>
            </a:r>
            <a:r>
              <a:rPr lang="es-ES" sz="1400" dirty="0"/>
              <a:t> estándares para la compresión de videos, televisión de protocolo de Internet (IPTV) y comunicaciones de banda ancha.</a:t>
            </a:r>
          </a:p>
        </p:txBody>
      </p:sp>
      <p:sp>
        <p:nvSpPr>
          <p:cNvPr id="8194" name="Rectangle 2"/>
          <p:cNvSpPr>
            <a:spLocks noGrp="1" noChangeArrowheads="1"/>
          </p:cNvSpPr>
          <p:nvPr>
            <p:ph type="title"/>
          </p:nvPr>
        </p:nvSpPr>
        <p:spPr>
          <a:xfrm>
            <a:off x="0" y="188640"/>
            <a:ext cx="9144000" cy="1010068"/>
          </a:xfrm>
        </p:spPr>
        <p:txBody>
          <a:bodyPr>
            <a:normAutofit fontScale="90000"/>
          </a:bodyPr>
          <a:lstStyle/>
          <a:p>
            <a:r>
              <a:rPr lang="es-ES" sz="3200" b="1" dirty="0">
                <a:solidFill>
                  <a:schemeClr val="accent4">
                    <a:lumMod val="50000"/>
                  </a:schemeClr>
                </a:solidFill>
                <a:effectLst>
                  <a:outerShdw blurRad="38100" dist="38100" dir="2700000" algn="tl">
                    <a:srgbClr val="C0C0C0"/>
                  </a:outerShdw>
                </a:effectLst>
                <a:latin typeface="Dom Casual" charset="0"/>
              </a:rPr>
              <a:t>Organizaciones de estándares de comunicaciones y electrónica</a:t>
            </a:r>
            <a:endParaRPr lang="es-ES" altLang="en-US" sz="3200" b="1" dirty="0">
              <a:solidFill>
                <a:schemeClr val="accent4">
                  <a:lumMod val="50000"/>
                </a:schemeClr>
              </a:solidFill>
              <a:effectLst>
                <a:outerShdw blurRad="38100" dist="38100" dir="2700000" algn="tl">
                  <a:srgbClr val="C0C0C0"/>
                </a:outerShdw>
              </a:effectLst>
              <a:latin typeface="Dom Casual" charset="0"/>
            </a:endParaRPr>
          </a:p>
        </p:txBody>
      </p:sp>
      <p:pic>
        <p:nvPicPr>
          <p:cNvPr id="3" name="Picture 2" descr="Introduction to Networks - Mozilla Firefox"/>
          <p:cNvPicPr>
            <a:picLocks noChangeAspect="1"/>
          </p:cNvPicPr>
          <p:nvPr/>
        </p:nvPicPr>
        <p:blipFill>
          <a:blip r:embed="rId3"/>
          <a:stretch>
            <a:fillRect/>
          </a:stretch>
        </p:blipFill>
        <p:spPr>
          <a:xfrm>
            <a:off x="5786684" y="2204864"/>
            <a:ext cx="3018288" cy="2591459"/>
          </a:xfrm>
          <a:prstGeom prst="rect">
            <a:avLst/>
          </a:prstGeom>
        </p:spPr>
      </p:pic>
    </p:spTree>
    <p:extLst>
      <p:ext uri="{BB962C8B-B14F-4D97-AF65-F5344CB8AC3E}">
        <p14:creationId xmlns:p14="http://schemas.microsoft.com/office/powerpoint/2010/main" val="388779140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22 Grupo"/>
          <p:cNvGrpSpPr>
            <a:grpSpLocks/>
          </p:cNvGrpSpPr>
          <p:nvPr/>
        </p:nvGrpSpPr>
        <p:grpSpPr bwMode="auto">
          <a:xfrm>
            <a:off x="190500" y="1758950"/>
            <a:ext cx="1206500" cy="3714750"/>
            <a:chOff x="571472" y="1285860"/>
            <a:chExt cx="1206500" cy="3714750"/>
          </a:xfrm>
        </p:grpSpPr>
        <p:sp>
          <p:nvSpPr>
            <p:cNvPr id="9" name="6 Rectángulo redondeado"/>
            <p:cNvSpPr>
              <a:spLocks noChangeArrowheads="1"/>
            </p:cNvSpPr>
            <p:nvPr/>
          </p:nvSpPr>
          <p:spPr bwMode="auto">
            <a:xfrm>
              <a:off x="571472" y="1285860"/>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Aplicación</a:t>
              </a:r>
            </a:p>
          </p:txBody>
        </p:sp>
        <p:sp>
          <p:nvSpPr>
            <p:cNvPr id="10" name="7 Rectángulo redondeado"/>
            <p:cNvSpPr>
              <a:spLocks noChangeArrowheads="1"/>
            </p:cNvSpPr>
            <p:nvPr/>
          </p:nvSpPr>
          <p:spPr bwMode="auto">
            <a:xfrm>
              <a:off x="571472" y="18271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200" b="1">
                  <a:solidFill>
                    <a:schemeClr val="tx2">
                      <a:lumMod val="50000"/>
                      <a:lumOff val="50000"/>
                    </a:schemeClr>
                  </a:solidFill>
                  <a:latin typeface="Arial" pitchFamily="34" charset="0"/>
                  <a:cs typeface="Arial" pitchFamily="34" charset="0"/>
                </a:rPr>
                <a:t>Presentación</a:t>
              </a:r>
            </a:p>
          </p:txBody>
        </p:sp>
        <p:sp>
          <p:nvSpPr>
            <p:cNvPr id="11" name="8 Rectángulo redondeado"/>
            <p:cNvSpPr>
              <a:spLocks noChangeArrowheads="1"/>
            </p:cNvSpPr>
            <p:nvPr/>
          </p:nvSpPr>
          <p:spPr bwMode="auto">
            <a:xfrm>
              <a:off x="571472" y="2370123"/>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Sesión</a:t>
              </a:r>
            </a:p>
          </p:txBody>
        </p:sp>
        <p:sp>
          <p:nvSpPr>
            <p:cNvPr id="12" name="16 Rectángulo redondeado"/>
            <p:cNvSpPr>
              <a:spLocks noChangeArrowheads="1"/>
            </p:cNvSpPr>
            <p:nvPr/>
          </p:nvSpPr>
          <p:spPr bwMode="auto">
            <a:xfrm>
              <a:off x="571472" y="2911460"/>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Transporte</a:t>
              </a:r>
            </a:p>
          </p:txBody>
        </p:sp>
        <p:sp>
          <p:nvSpPr>
            <p:cNvPr id="13" name="17 Rectángulo redondeado"/>
            <p:cNvSpPr>
              <a:spLocks noChangeArrowheads="1"/>
            </p:cNvSpPr>
            <p:nvPr/>
          </p:nvSpPr>
          <p:spPr bwMode="auto">
            <a:xfrm>
              <a:off x="571472" y="34527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Red</a:t>
              </a:r>
            </a:p>
          </p:txBody>
        </p:sp>
        <p:sp>
          <p:nvSpPr>
            <p:cNvPr id="14" name="18 Rectángulo redondeado"/>
            <p:cNvSpPr>
              <a:spLocks noChangeArrowheads="1"/>
            </p:cNvSpPr>
            <p:nvPr/>
          </p:nvSpPr>
          <p:spPr bwMode="auto">
            <a:xfrm>
              <a:off x="571472" y="3994135"/>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Enlace de datos</a:t>
              </a:r>
            </a:p>
          </p:txBody>
        </p:sp>
        <p:sp>
          <p:nvSpPr>
            <p:cNvPr id="4116" name="26 Rectángulo redondeado"/>
            <p:cNvSpPr>
              <a:spLocks noChangeArrowheads="1"/>
            </p:cNvSpPr>
            <p:nvPr/>
          </p:nvSpPr>
          <p:spPr bwMode="auto">
            <a:xfrm>
              <a:off x="571472" y="4536266"/>
              <a:ext cx="1206500" cy="464344"/>
            </a:xfrm>
            <a:prstGeom prst="roundRect">
              <a:avLst>
                <a:gd name="adj" fmla="val 16667"/>
              </a:avLst>
            </a:prstGeom>
            <a:solidFill>
              <a:srgbClr val="0070C0"/>
            </a:solidFill>
            <a:ln w="9525" algn="ctr">
              <a:solidFill>
                <a:schemeClr val="tx1"/>
              </a:solidFill>
              <a:round/>
              <a:headEnd/>
              <a:tailEnd/>
            </a:ln>
          </p:spPr>
          <p:txBody>
            <a:bodyPr anchor="ctr"/>
            <a:lstStyle/>
            <a:p>
              <a:pPr algn="ctr" eaLnBrk="0" hangingPunct="0"/>
              <a:r>
                <a:rPr lang="es-MX" sz="1300" b="1">
                  <a:solidFill>
                    <a:schemeClr val="bg1"/>
                  </a:solidFill>
                  <a:latin typeface="Arial" pitchFamily="34" charset="0"/>
                  <a:cs typeface="Arial" pitchFamily="34" charset="0"/>
                </a:rPr>
                <a:t>Física</a:t>
              </a:r>
            </a:p>
          </p:txBody>
        </p:sp>
      </p:grpSp>
      <p:sp>
        <p:nvSpPr>
          <p:cNvPr id="20" name="Text Box 5"/>
          <p:cNvSpPr txBox="1">
            <a:spLocks noChangeArrowheads="1"/>
          </p:cNvSpPr>
          <p:nvPr/>
        </p:nvSpPr>
        <p:spPr bwMode="auto">
          <a:xfrm>
            <a:off x="1738103" y="2728379"/>
            <a:ext cx="3121929"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medio </a:t>
            </a:r>
            <a:r>
              <a:rPr lang="es-MX" sz="1800" dirty="0">
                <a:solidFill>
                  <a:schemeClr val="bg2">
                    <a:lumMod val="25000"/>
                  </a:schemeClr>
                </a:solidFill>
                <a:latin typeface="ZapfHumnst BT"/>
              </a:rPr>
              <a:t>a utilizar:</a:t>
            </a:r>
          </a:p>
        </p:txBody>
      </p:sp>
      <p:sp>
        <p:nvSpPr>
          <p:cNvPr id="21" name="Text Box 5"/>
          <p:cNvSpPr txBox="1">
            <a:spLocks noChangeArrowheads="1"/>
          </p:cNvSpPr>
          <p:nvPr/>
        </p:nvSpPr>
        <p:spPr bwMode="auto">
          <a:xfrm>
            <a:off x="1756994" y="3535595"/>
            <a:ext cx="25717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señal</a:t>
            </a:r>
            <a:r>
              <a:rPr lang="es-MX" sz="1800" dirty="0">
                <a:solidFill>
                  <a:schemeClr val="bg2">
                    <a:lumMod val="25000"/>
                  </a:schemeClr>
                </a:solidFill>
                <a:latin typeface="ZapfHumnst BT"/>
              </a:rPr>
              <a:t>:</a:t>
            </a:r>
          </a:p>
        </p:txBody>
      </p:sp>
      <p:sp>
        <p:nvSpPr>
          <p:cNvPr id="22" name="Text Box 5"/>
          <p:cNvSpPr txBox="1">
            <a:spLocks noChangeArrowheads="1"/>
          </p:cNvSpPr>
          <p:nvPr/>
        </p:nvSpPr>
        <p:spPr bwMode="auto">
          <a:xfrm>
            <a:off x="1739347" y="4349064"/>
            <a:ext cx="3768757"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conector </a:t>
            </a:r>
            <a:r>
              <a:rPr lang="es-MX" sz="1800" dirty="0">
                <a:solidFill>
                  <a:schemeClr val="bg2">
                    <a:lumMod val="25000"/>
                  </a:schemeClr>
                </a:solidFill>
                <a:latin typeface="ZapfHumnst BT"/>
              </a:rPr>
              <a:t>a utilizar:</a:t>
            </a:r>
            <a:endParaRPr lang="es-MX" sz="1600" dirty="0">
              <a:solidFill>
                <a:schemeClr val="bg2">
                  <a:lumMod val="25000"/>
                </a:schemeClr>
              </a:solidFill>
              <a:latin typeface="ZapfHumnst BT"/>
            </a:endParaRPr>
          </a:p>
        </p:txBody>
      </p:sp>
      <p:sp>
        <p:nvSpPr>
          <p:cNvPr id="25" name="Text Box 5"/>
          <p:cNvSpPr txBox="1">
            <a:spLocks noChangeArrowheads="1"/>
          </p:cNvSpPr>
          <p:nvPr/>
        </p:nvSpPr>
        <p:spPr bwMode="auto">
          <a:xfrm>
            <a:off x="1735673" y="5441966"/>
            <a:ext cx="3143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puertos</a:t>
            </a:r>
            <a:r>
              <a:rPr lang="es-MX" sz="1800"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8" name="Text Box 5"/>
          <p:cNvSpPr txBox="1">
            <a:spLocks noChangeArrowheads="1"/>
          </p:cNvSpPr>
          <p:nvPr/>
        </p:nvSpPr>
        <p:spPr bwMode="auto">
          <a:xfrm>
            <a:off x="4716016" y="2627049"/>
            <a:ext cx="3724726"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Guiado  (UTP, STP, Coaxial, Fibra óptica)</a:t>
            </a:r>
          </a:p>
          <a:p>
            <a:pPr algn="just">
              <a:lnSpc>
                <a:spcPts val="2600"/>
              </a:lnSpc>
            </a:pPr>
            <a:r>
              <a:rPr lang="es-MX" sz="1600" b="1" dirty="0">
                <a:solidFill>
                  <a:schemeClr val="accent6">
                    <a:lumMod val="75000"/>
                  </a:schemeClr>
                </a:solidFill>
                <a:latin typeface="ZapfHumnst BT"/>
              </a:rPr>
              <a:t>No guiado  (Ondas de radio, microondas)</a:t>
            </a:r>
          </a:p>
        </p:txBody>
      </p:sp>
      <p:sp>
        <p:nvSpPr>
          <p:cNvPr id="23" name="Text Box 5"/>
          <p:cNvSpPr txBox="1">
            <a:spLocks noChangeArrowheads="1"/>
          </p:cNvSpPr>
          <p:nvPr/>
        </p:nvSpPr>
        <p:spPr bwMode="auto">
          <a:xfrm>
            <a:off x="4211960" y="3491145"/>
            <a:ext cx="2571750"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Analógica</a:t>
            </a:r>
          </a:p>
          <a:p>
            <a:pPr algn="just">
              <a:lnSpc>
                <a:spcPts val="2600"/>
              </a:lnSpc>
            </a:pPr>
            <a:r>
              <a:rPr lang="es-MX" sz="1600" b="1" dirty="0">
                <a:solidFill>
                  <a:schemeClr val="accent6">
                    <a:lumMod val="75000"/>
                  </a:schemeClr>
                </a:solidFill>
                <a:latin typeface="ZapfHumnst BT"/>
              </a:rPr>
              <a:t>Digital</a:t>
            </a:r>
          </a:p>
        </p:txBody>
      </p:sp>
      <p:sp>
        <p:nvSpPr>
          <p:cNvPr id="24" name="Text Box 5"/>
          <p:cNvSpPr txBox="1">
            <a:spLocks noChangeArrowheads="1"/>
          </p:cNvSpPr>
          <p:nvPr/>
        </p:nvSpPr>
        <p:spPr bwMode="auto">
          <a:xfrm>
            <a:off x="5453211" y="4093824"/>
            <a:ext cx="2143125"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algn="just">
              <a:lnSpc>
                <a:spcPts val="2600"/>
              </a:lnSpc>
            </a:pPr>
            <a:r>
              <a:rPr lang="es-MX" sz="1600" b="1" dirty="0">
                <a:solidFill>
                  <a:schemeClr val="accent6">
                    <a:lumMod val="75000"/>
                  </a:schemeClr>
                </a:solidFill>
                <a:latin typeface="ZapfHumnst BT"/>
              </a:rPr>
              <a:t>RJ45 (Par trenzado)</a:t>
            </a:r>
          </a:p>
          <a:p>
            <a:pPr marL="257175" algn="just">
              <a:lnSpc>
                <a:spcPts val="2600"/>
              </a:lnSpc>
            </a:pPr>
            <a:r>
              <a:rPr lang="es-MX" sz="1600" b="1" dirty="0">
                <a:solidFill>
                  <a:schemeClr val="accent6">
                    <a:lumMod val="75000"/>
                  </a:schemeClr>
                </a:solidFill>
                <a:latin typeface="ZapfHumnst BT"/>
              </a:rPr>
              <a:t>BNC, F (Coaxial)</a:t>
            </a:r>
          </a:p>
          <a:p>
            <a:pPr marL="257175" algn="just">
              <a:lnSpc>
                <a:spcPts val="2600"/>
              </a:lnSpc>
            </a:pPr>
            <a:r>
              <a:rPr lang="es-MX" sz="1600" b="1" dirty="0">
                <a:solidFill>
                  <a:schemeClr val="accent6">
                    <a:lumMod val="75000"/>
                  </a:schemeClr>
                </a:solidFill>
                <a:latin typeface="ZapfHumnst BT"/>
              </a:rPr>
              <a:t>ST, SC, LC (Fibra óptica)</a:t>
            </a:r>
          </a:p>
        </p:txBody>
      </p:sp>
      <p:sp>
        <p:nvSpPr>
          <p:cNvPr id="26" name="Text Box 5"/>
          <p:cNvSpPr txBox="1">
            <a:spLocks noChangeArrowheads="1"/>
          </p:cNvSpPr>
          <p:nvPr/>
        </p:nvSpPr>
        <p:spPr bwMode="auto">
          <a:xfrm>
            <a:off x="4468190" y="5202284"/>
            <a:ext cx="1214438"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indent="-342900" algn="just">
              <a:lnSpc>
                <a:spcPts val="2600"/>
              </a:lnSpc>
            </a:pPr>
            <a:r>
              <a:rPr lang="es-MX" sz="1600" b="1" dirty="0">
                <a:solidFill>
                  <a:schemeClr val="accent6">
                    <a:lumMod val="75000"/>
                  </a:schemeClr>
                </a:solidFill>
                <a:latin typeface="ZapfHumnst BT"/>
              </a:rPr>
              <a:t>Ethernet</a:t>
            </a:r>
          </a:p>
          <a:p>
            <a:pPr marL="257175" indent="-342900" algn="just">
              <a:lnSpc>
                <a:spcPts val="2600"/>
              </a:lnSpc>
            </a:pPr>
            <a:r>
              <a:rPr lang="es-MX" sz="1600" b="1" dirty="0">
                <a:solidFill>
                  <a:schemeClr val="accent6">
                    <a:lumMod val="75000"/>
                  </a:schemeClr>
                </a:solidFill>
                <a:latin typeface="ZapfHumnst BT"/>
              </a:rPr>
              <a:t>Serial</a:t>
            </a:r>
          </a:p>
          <a:p>
            <a:pPr marL="257175" indent="-342900" algn="just">
              <a:lnSpc>
                <a:spcPts val="2600"/>
              </a:lnSpc>
            </a:pPr>
            <a:r>
              <a:rPr lang="es-MX" sz="1600" b="1" dirty="0">
                <a:solidFill>
                  <a:schemeClr val="accent6">
                    <a:lumMod val="75000"/>
                  </a:schemeClr>
                </a:solidFill>
                <a:latin typeface="ZapfHumnst BT"/>
              </a:rPr>
              <a:t>USB</a:t>
            </a:r>
          </a:p>
        </p:txBody>
      </p:sp>
      <p:sp>
        <p:nvSpPr>
          <p:cNvPr id="27" name="Rectangle 2"/>
          <p:cNvSpPr txBox="1">
            <a:spLocks noChangeArrowheads="1"/>
          </p:cNvSpPr>
          <p:nvPr/>
        </p:nvSpPr>
        <p:spPr>
          <a:xfrm>
            <a:off x="89756"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 física</a:t>
            </a:r>
          </a:p>
        </p:txBody>
      </p:sp>
      <p:sp>
        <p:nvSpPr>
          <p:cNvPr id="19" name="object 3">
            <a:extLst>
              <a:ext uri="{FF2B5EF4-FFF2-40B4-BE49-F238E27FC236}">
                <a16:creationId xmlns:a16="http://schemas.microsoft.com/office/drawing/2014/main" id="{EECE5403-0F55-4DF7-B651-CE99B1D63984}"/>
              </a:ext>
            </a:extLst>
          </p:cNvPr>
          <p:cNvSpPr txBox="1"/>
          <p:nvPr/>
        </p:nvSpPr>
        <p:spPr>
          <a:xfrm>
            <a:off x="1763688" y="939843"/>
            <a:ext cx="6840760" cy="644407"/>
          </a:xfrm>
          <a:prstGeom prst="rect">
            <a:avLst/>
          </a:prstGeom>
        </p:spPr>
        <p:txBody>
          <a:bodyPr vert="horz" wrap="square" lIns="0" tIns="0" rIns="0" bIns="0" rtlCol="0">
            <a:spAutoFit/>
          </a:bodyPr>
          <a:lstStyle/>
          <a:p>
            <a:pPr marL="9525" algn="ctr">
              <a:lnSpc>
                <a:spcPts val="2600"/>
              </a:lnSpc>
              <a:buClr>
                <a:srgbClr val="454551"/>
              </a:buClr>
              <a:tabLst>
                <a:tab pos="180975" algn="l"/>
              </a:tabLst>
            </a:pPr>
            <a:r>
              <a:rPr lang="es-ES" b="1" spc="-11" dirty="0">
                <a:solidFill>
                  <a:schemeClr val="accent5">
                    <a:lumMod val="75000"/>
                  </a:schemeClr>
                </a:solidFill>
                <a:latin typeface="ZapfHumnst BT"/>
                <a:cs typeface="Calibri"/>
              </a:rPr>
              <a:t>La capa física es responsable de p</a:t>
            </a:r>
            <a:r>
              <a:rPr b="1" spc="-45"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epa</a:t>
            </a:r>
            <a:r>
              <a:rPr b="1" spc="-60"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ar</a:t>
            </a:r>
            <a:r>
              <a:rPr b="1" spc="8" dirty="0">
                <a:solidFill>
                  <a:schemeClr val="accent5">
                    <a:lumMod val="75000"/>
                  </a:schemeClr>
                </a:solidFill>
                <a:latin typeface="ZapfHumnst BT"/>
                <a:cs typeface="Calibri"/>
              </a:rPr>
              <a:t> </a:t>
            </a:r>
            <a:r>
              <a:rPr b="1" dirty="0">
                <a:solidFill>
                  <a:schemeClr val="accent5">
                    <a:lumMod val="75000"/>
                  </a:schemeClr>
                </a:solidFill>
                <a:latin typeface="ZapfHumnst BT"/>
                <a:cs typeface="Calibri"/>
              </a:rPr>
              <a:t>los</a:t>
            </a:r>
            <a:r>
              <a:rPr b="1" spc="4" dirty="0">
                <a:solidFill>
                  <a:schemeClr val="accent5">
                    <a:lumMod val="75000"/>
                  </a:schemeClr>
                </a:solidFill>
                <a:latin typeface="ZapfHumnst BT"/>
                <a:cs typeface="Calibri"/>
              </a:rPr>
              <a:t> </a:t>
            </a:r>
            <a:r>
              <a:rPr lang="es-ES" b="1" spc="4" dirty="0">
                <a:solidFill>
                  <a:schemeClr val="accent5">
                    <a:lumMod val="75000"/>
                  </a:schemeClr>
                </a:solidFill>
                <a:latin typeface="ZapfHumnst BT"/>
                <a:cs typeface="Calibri"/>
              </a:rPr>
              <a:t>f</a:t>
            </a:r>
            <a:r>
              <a:rPr b="1" spc="-45" dirty="0" err="1">
                <a:solidFill>
                  <a:schemeClr val="accent5">
                    <a:lumMod val="75000"/>
                  </a:schemeClr>
                </a:solidFill>
                <a:latin typeface="ZapfHumnst BT"/>
                <a:cs typeface="Calibri"/>
              </a:rPr>
              <a:t>r</a:t>
            </a:r>
            <a:r>
              <a:rPr b="1" spc="-15" dirty="0" err="1">
                <a:solidFill>
                  <a:schemeClr val="accent5">
                    <a:lumMod val="75000"/>
                  </a:schemeClr>
                </a:solidFill>
                <a:latin typeface="ZapfHumnst BT"/>
                <a:cs typeface="Calibri"/>
              </a:rPr>
              <a:t>ames</a:t>
            </a:r>
            <a:r>
              <a:rPr b="1" spc="8"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pa</a:t>
            </a:r>
            <a:r>
              <a:rPr b="1" spc="-56" dirty="0">
                <a:solidFill>
                  <a:schemeClr val="accent5">
                    <a:lumMod val="75000"/>
                  </a:schemeClr>
                </a:solidFill>
                <a:latin typeface="ZapfHumnst BT"/>
                <a:cs typeface="Calibri"/>
              </a:rPr>
              <a:t>r</a:t>
            </a:r>
            <a:r>
              <a:rPr b="1" spc="-11" dirty="0">
                <a:solidFill>
                  <a:schemeClr val="accent5">
                    <a:lumMod val="75000"/>
                  </a:schemeClr>
                </a:solidFill>
                <a:latin typeface="ZapfHumnst BT"/>
                <a:cs typeface="Calibri"/>
              </a:rPr>
              <a:t>a</a:t>
            </a:r>
            <a:r>
              <a:rPr b="1" spc="11"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se</a:t>
            </a:r>
            <a:r>
              <a:rPr b="1" spc="-8" dirty="0">
                <a:solidFill>
                  <a:schemeClr val="accent5">
                    <a:lumMod val="75000"/>
                  </a:schemeClr>
                </a:solidFill>
                <a:latin typeface="ZapfHumnst BT"/>
                <a:cs typeface="Calibri"/>
              </a:rPr>
              <a:t>r t</a:t>
            </a:r>
            <a:r>
              <a:rPr b="1" spc="-56" dirty="0">
                <a:solidFill>
                  <a:schemeClr val="accent5">
                    <a:lumMod val="75000"/>
                  </a:schemeClr>
                </a:solidFill>
                <a:latin typeface="ZapfHumnst BT"/>
                <a:cs typeface="Calibri"/>
              </a:rPr>
              <a:t>r</a:t>
            </a:r>
            <a:r>
              <a:rPr b="1" spc="-15" dirty="0">
                <a:solidFill>
                  <a:schemeClr val="accent5">
                    <a:lumMod val="75000"/>
                  </a:schemeClr>
                </a:solidFill>
                <a:latin typeface="ZapfHumnst BT"/>
                <a:cs typeface="Calibri"/>
              </a:rPr>
              <a:t>asmi</a:t>
            </a:r>
            <a:r>
              <a:rPr b="1" dirty="0">
                <a:solidFill>
                  <a:schemeClr val="accent5">
                    <a:lumMod val="75000"/>
                  </a:schemeClr>
                </a:solidFill>
                <a:latin typeface="ZapfHumnst BT"/>
                <a:cs typeface="Calibri"/>
              </a:rPr>
              <a:t>t</a:t>
            </a:r>
            <a:r>
              <a:rPr b="1" spc="-8" dirty="0">
                <a:solidFill>
                  <a:schemeClr val="accent5">
                    <a:lumMod val="75000"/>
                  </a:schemeClr>
                </a:solidFill>
                <a:latin typeface="ZapfHumnst BT"/>
                <a:cs typeface="Calibri"/>
              </a:rPr>
              <a:t>i</a:t>
            </a:r>
            <a:r>
              <a:rPr b="1" spc="-4" dirty="0">
                <a:solidFill>
                  <a:schemeClr val="accent5">
                    <a:lumMod val="75000"/>
                  </a:schemeClr>
                </a:solidFill>
                <a:latin typeface="ZapfHumnst BT"/>
                <a:cs typeface="Calibri"/>
              </a:rPr>
              <a:t>do</a:t>
            </a:r>
            <a:r>
              <a:rPr b="1" dirty="0">
                <a:solidFill>
                  <a:schemeClr val="accent5">
                    <a:lumMod val="75000"/>
                  </a:schemeClr>
                </a:solidFill>
                <a:latin typeface="ZapfHumnst BT"/>
                <a:cs typeface="Calibri"/>
              </a:rPr>
              <a:t>s</a:t>
            </a:r>
            <a:r>
              <a:rPr b="1" spc="30" dirty="0">
                <a:solidFill>
                  <a:schemeClr val="accent5">
                    <a:lumMod val="75000"/>
                  </a:schemeClr>
                </a:solidFill>
                <a:latin typeface="ZapfHumnst BT"/>
                <a:cs typeface="Calibri"/>
              </a:rPr>
              <a:t> </a:t>
            </a:r>
            <a:r>
              <a:rPr b="1" spc="-11" dirty="0">
                <a:solidFill>
                  <a:schemeClr val="accent5">
                    <a:lumMod val="75000"/>
                  </a:schemeClr>
                </a:solidFill>
                <a:latin typeface="ZapfHumnst BT"/>
                <a:cs typeface="Calibri"/>
              </a:rPr>
              <a:t>a</a:t>
            </a:r>
            <a:r>
              <a:rPr b="1" spc="-4" dirty="0">
                <a:solidFill>
                  <a:schemeClr val="accent5">
                    <a:lumMod val="75000"/>
                  </a:schemeClr>
                </a:solidFill>
                <a:latin typeface="ZapfHumnst BT"/>
                <a:cs typeface="Calibri"/>
              </a:rPr>
              <a:t> </a:t>
            </a:r>
            <a:r>
              <a:rPr b="1" spc="-8" dirty="0">
                <a:solidFill>
                  <a:schemeClr val="accent5">
                    <a:lumMod val="75000"/>
                  </a:schemeClr>
                </a:solidFill>
                <a:latin typeface="ZapfHumnst BT"/>
                <a:cs typeface="Calibri"/>
              </a:rPr>
              <a:t>t</a:t>
            </a:r>
            <a:r>
              <a:rPr b="1" spc="-60" dirty="0">
                <a:solidFill>
                  <a:schemeClr val="accent5">
                    <a:lumMod val="75000"/>
                  </a:schemeClr>
                </a:solidFill>
                <a:latin typeface="ZapfHumnst BT"/>
                <a:cs typeface="Calibri"/>
              </a:rPr>
              <a:t>r</a:t>
            </a:r>
            <a:r>
              <a:rPr b="1" spc="-45" dirty="0">
                <a:solidFill>
                  <a:schemeClr val="accent5">
                    <a:lumMod val="75000"/>
                  </a:schemeClr>
                </a:solidFill>
                <a:latin typeface="ZapfHumnst BT"/>
                <a:cs typeface="Calibri"/>
              </a:rPr>
              <a:t>a</a:t>
            </a:r>
            <a:r>
              <a:rPr b="1" spc="-34" dirty="0">
                <a:solidFill>
                  <a:schemeClr val="accent5">
                    <a:lumMod val="75000"/>
                  </a:schemeClr>
                </a:solidFill>
                <a:latin typeface="ZapfHumnst BT"/>
                <a:cs typeface="Calibri"/>
              </a:rPr>
              <a:t>v</a:t>
            </a:r>
            <a:r>
              <a:rPr b="1" spc="-11" dirty="0">
                <a:solidFill>
                  <a:schemeClr val="accent5">
                    <a:lumMod val="75000"/>
                  </a:schemeClr>
                </a:solidFill>
                <a:latin typeface="ZapfHumnst BT"/>
                <a:cs typeface="Calibri"/>
              </a:rPr>
              <a:t>és</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d</a:t>
            </a:r>
            <a:r>
              <a:rPr b="1" spc="-11" dirty="0">
                <a:solidFill>
                  <a:schemeClr val="accent5">
                    <a:lumMod val="75000"/>
                  </a:schemeClr>
                </a:solidFill>
                <a:latin typeface="ZapfHumnst BT"/>
                <a:cs typeface="Calibri"/>
              </a:rPr>
              <a:t>e</a:t>
            </a:r>
            <a:r>
              <a:rPr b="1" dirty="0">
                <a:solidFill>
                  <a:schemeClr val="accent5">
                    <a:lumMod val="75000"/>
                  </a:schemeClr>
                </a:solidFill>
                <a:latin typeface="ZapfHumnst BT"/>
                <a:cs typeface="Calibri"/>
              </a:rPr>
              <a:t> </a:t>
            </a:r>
            <a:r>
              <a:rPr b="1" spc="-4" dirty="0">
                <a:solidFill>
                  <a:schemeClr val="accent5">
                    <a:lumMod val="75000"/>
                  </a:schemeClr>
                </a:solidFill>
                <a:latin typeface="ZapfHumnst BT"/>
                <a:cs typeface="Calibri"/>
              </a:rPr>
              <a:t>u</a:t>
            </a:r>
            <a:r>
              <a:rPr b="1" dirty="0">
                <a:solidFill>
                  <a:schemeClr val="accent5">
                    <a:lumMod val="75000"/>
                  </a:schemeClr>
                </a:solidFill>
                <a:latin typeface="ZapfHumnst BT"/>
                <a:cs typeface="Calibri"/>
              </a:rPr>
              <a:t>n</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me</a:t>
            </a:r>
            <a:r>
              <a:rPr b="1" spc="-23" dirty="0">
                <a:solidFill>
                  <a:schemeClr val="accent5">
                    <a:lumMod val="75000"/>
                  </a:schemeClr>
                </a:solidFill>
                <a:latin typeface="ZapfHumnst BT"/>
                <a:cs typeface="Calibri"/>
              </a:rPr>
              <a:t>d</a:t>
            </a:r>
            <a:r>
              <a:rPr b="1" dirty="0">
                <a:solidFill>
                  <a:schemeClr val="accent5">
                    <a:lumMod val="75000"/>
                  </a:schemeClr>
                </a:solidFill>
                <a:latin typeface="ZapfHumnst BT"/>
                <a:cs typeface="Calibri"/>
              </a:rPr>
              <a:t>io</a:t>
            </a:r>
            <a:r>
              <a:rPr b="1" spc="11" dirty="0">
                <a:solidFill>
                  <a:schemeClr val="accent5">
                    <a:lumMod val="75000"/>
                  </a:schemeClr>
                </a:solidFill>
                <a:latin typeface="ZapfHumnst BT"/>
                <a:cs typeface="Calibri"/>
              </a:rPr>
              <a:t> </a:t>
            </a:r>
            <a:r>
              <a:rPr b="1" spc="-4" dirty="0" err="1">
                <a:solidFill>
                  <a:schemeClr val="accent5">
                    <a:lumMod val="75000"/>
                  </a:schemeClr>
                </a:solidFill>
                <a:latin typeface="ZapfHumnst BT"/>
                <a:cs typeface="Calibri"/>
              </a:rPr>
              <a:t>f</a:t>
            </a:r>
            <a:r>
              <a:rPr b="1" spc="-8" dirty="0" err="1">
                <a:solidFill>
                  <a:schemeClr val="accent5">
                    <a:lumMod val="75000"/>
                  </a:schemeClr>
                </a:solidFill>
                <a:latin typeface="ZapfHumnst BT"/>
                <a:cs typeface="Calibri"/>
              </a:rPr>
              <a:t>í</a:t>
            </a:r>
            <a:r>
              <a:rPr b="1" spc="-4" dirty="0" err="1">
                <a:solidFill>
                  <a:schemeClr val="accent5">
                    <a:lumMod val="75000"/>
                  </a:schemeClr>
                </a:solidFill>
                <a:latin typeface="ZapfHumnst BT"/>
                <a:cs typeface="Calibri"/>
              </a:rPr>
              <a:t>s</a:t>
            </a:r>
            <a:r>
              <a:rPr b="1" spc="-8" dirty="0" err="1">
                <a:solidFill>
                  <a:schemeClr val="accent5">
                    <a:lumMod val="75000"/>
                  </a:schemeClr>
                </a:solidFill>
                <a:latin typeface="ZapfHumnst BT"/>
                <a:cs typeface="Calibri"/>
              </a:rPr>
              <a:t>i</a:t>
            </a:r>
            <a:r>
              <a:rPr b="1" spc="-26" dirty="0" err="1">
                <a:solidFill>
                  <a:schemeClr val="accent5">
                    <a:lumMod val="75000"/>
                  </a:schemeClr>
                </a:solidFill>
                <a:latin typeface="ZapfHumnst BT"/>
                <a:cs typeface="Calibri"/>
              </a:rPr>
              <a:t>c</a:t>
            </a:r>
            <a:r>
              <a:rPr b="1" spc="-4" dirty="0" err="1">
                <a:solidFill>
                  <a:schemeClr val="accent5">
                    <a:lumMod val="75000"/>
                  </a:schemeClr>
                </a:solidFill>
                <a:latin typeface="ZapfHumnst BT"/>
                <a:cs typeface="Calibri"/>
              </a:rPr>
              <a:t>o</a:t>
            </a:r>
            <a:r>
              <a:rPr lang="es-ES" b="1" spc="-4" dirty="0">
                <a:solidFill>
                  <a:schemeClr val="accent5">
                    <a:lumMod val="75000"/>
                  </a:schemeClr>
                </a:solidFill>
                <a:latin typeface="ZapfHumnst BT"/>
                <a:cs typeface="Calibri"/>
              </a:rPr>
              <a:t>.</a:t>
            </a:r>
            <a:endParaRPr dirty="0">
              <a:solidFill>
                <a:schemeClr val="accent5">
                  <a:lumMod val="75000"/>
                </a:schemeClr>
              </a:solidFill>
              <a:latin typeface="ZapfHumnst BT"/>
              <a:cs typeface="Calibri"/>
            </a:endParaRPr>
          </a:p>
        </p:txBody>
      </p:sp>
      <p:sp>
        <p:nvSpPr>
          <p:cNvPr id="28" name="Text Box 5">
            <a:extLst>
              <a:ext uri="{FF2B5EF4-FFF2-40B4-BE49-F238E27FC236}">
                <a16:creationId xmlns:a16="http://schemas.microsoft.com/office/drawing/2014/main" id="{01155DE3-EFBB-4428-948A-7C14D7BEA50C}"/>
              </a:ext>
            </a:extLst>
          </p:cNvPr>
          <p:cNvSpPr txBox="1">
            <a:spLocks noChangeArrowheads="1"/>
          </p:cNvSpPr>
          <p:nvPr/>
        </p:nvSpPr>
        <p:spPr bwMode="auto">
          <a:xfrm>
            <a:off x="1735673" y="1812612"/>
            <a:ext cx="65722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tipo de conexión </a:t>
            </a:r>
            <a:r>
              <a:rPr lang="es-MX" sz="1800" dirty="0">
                <a:solidFill>
                  <a:schemeClr val="bg2">
                    <a:lumMod val="25000"/>
                  </a:schemeClr>
                </a:solidFill>
                <a:latin typeface="ZapfHumnst BT"/>
              </a:rPr>
              <a:t>a utilizar:</a:t>
            </a:r>
          </a:p>
        </p:txBody>
      </p:sp>
      <p:sp>
        <p:nvSpPr>
          <p:cNvPr id="29" name="Text Box 5">
            <a:extLst>
              <a:ext uri="{FF2B5EF4-FFF2-40B4-BE49-F238E27FC236}">
                <a16:creationId xmlns:a16="http://schemas.microsoft.com/office/drawing/2014/main" id="{15DF2A81-B777-4C43-A0AB-53B43A3A4A77}"/>
              </a:ext>
            </a:extLst>
          </p:cNvPr>
          <p:cNvSpPr txBox="1">
            <a:spLocks noChangeArrowheads="1"/>
          </p:cNvSpPr>
          <p:nvPr/>
        </p:nvSpPr>
        <p:spPr bwMode="auto">
          <a:xfrm>
            <a:off x="5721775" y="1784067"/>
            <a:ext cx="5214938"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Conexión física</a:t>
            </a:r>
          </a:p>
          <a:p>
            <a:pPr algn="just">
              <a:lnSpc>
                <a:spcPts val="2600"/>
              </a:lnSpc>
            </a:pPr>
            <a:r>
              <a:rPr lang="es-MX" sz="1600" b="1" dirty="0">
                <a:solidFill>
                  <a:schemeClr val="accent6">
                    <a:lumMod val="75000"/>
                  </a:schemeClr>
                </a:solidFill>
                <a:latin typeface="ZapfHumnst BT"/>
              </a:rPr>
              <a:t>Conexión inalámbrica</a:t>
            </a:r>
          </a:p>
        </p:txBody>
      </p:sp>
    </p:spTree>
    <p:extLst>
      <p:ext uri="{BB962C8B-B14F-4D97-AF65-F5344CB8AC3E}">
        <p14:creationId xmlns:p14="http://schemas.microsoft.com/office/powerpoint/2010/main" val="748234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p:cTn id="15" dur="1000" fill="hold"/>
                                        <p:tgtEl>
                                          <p:spTgt spid="18"/>
                                        </p:tgtEl>
                                        <p:attrNameLst>
                                          <p:attrName>ppt_w</p:attrName>
                                        </p:attrNameLst>
                                      </p:cBhvr>
                                      <p:tavLst>
                                        <p:tav tm="0">
                                          <p:val>
                                            <p:fltVal val="0"/>
                                          </p:val>
                                        </p:tav>
                                        <p:tav tm="100000">
                                          <p:val>
                                            <p:strVal val="#ppt_w"/>
                                          </p:val>
                                        </p:tav>
                                      </p:tavLst>
                                    </p:anim>
                                    <p:anim calcmode="lin" valueType="num">
                                      <p:cBhvr>
                                        <p:cTn id="16" dur="1000" fill="hold"/>
                                        <p:tgtEl>
                                          <p:spTgt spid="18"/>
                                        </p:tgtEl>
                                        <p:attrNameLst>
                                          <p:attrName>ppt_h</p:attrName>
                                        </p:attrNameLst>
                                      </p:cBhvr>
                                      <p:tavLst>
                                        <p:tav tm="0">
                                          <p:val>
                                            <p:fltVal val="0"/>
                                          </p:val>
                                        </p:tav>
                                        <p:tav tm="100000">
                                          <p:val>
                                            <p:strVal val="#ppt_h"/>
                                          </p:val>
                                        </p:tav>
                                      </p:tavLst>
                                    </p:anim>
                                    <p:anim calcmode="lin" valueType="num">
                                      <p:cBhvr>
                                        <p:cTn id="17"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1000" fill="hold"/>
                                        <p:tgtEl>
                                          <p:spTgt spid="21"/>
                                        </p:tgtEl>
                                        <p:attrNameLst>
                                          <p:attrName>ppt_w</p:attrName>
                                        </p:attrNameLst>
                                      </p:cBhvr>
                                      <p:tavLst>
                                        <p:tav tm="0">
                                          <p:val>
                                            <p:fltVal val="0"/>
                                          </p:val>
                                        </p:tav>
                                        <p:tav tm="100000">
                                          <p:val>
                                            <p:strVal val="#ppt_w"/>
                                          </p:val>
                                        </p:tav>
                                      </p:tavLst>
                                    </p:anim>
                                    <p:anim calcmode="lin" valueType="num">
                                      <p:cBhvr>
                                        <p:cTn id="24" dur="1000" fill="hold"/>
                                        <p:tgtEl>
                                          <p:spTgt spid="21"/>
                                        </p:tgtEl>
                                        <p:attrNameLst>
                                          <p:attrName>ppt_h</p:attrName>
                                        </p:attrNameLst>
                                      </p:cBhvr>
                                      <p:tavLst>
                                        <p:tav tm="0">
                                          <p:val>
                                            <p:fltVal val="0"/>
                                          </p:val>
                                        </p:tav>
                                        <p:tav tm="100000">
                                          <p:val>
                                            <p:strVal val="#ppt_h"/>
                                          </p:val>
                                        </p:tav>
                                      </p:tavLst>
                                    </p:anim>
                                    <p:anim calcmode="lin" valueType="num">
                                      <p:cBhvr>
                                        <p:cTn id="25"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anim calcmode="lin" valueType="num">
                                      <p:cBhvr>
                                        <p:cTn id="31" dur="1000" fill="hold"/>
                                        <p:tgtEl>
                                          <p:spTgt spid="23"/>
                                        </p:tgtEl>
                                        <p:attrNameLst>
                                          <p:attrName>ppt_w</p:attrName>
                                        </p:attrNameLst>
                                      </p:cBhvr>
                                      <p:tavLst>
                                        <p:tav tm="0">
                                          <p:val>
                                            <p:fltVal val="0"/>
                                          </p:val>
                                        </p:tav>
                                        <p:tav tm="100000">
                                          <p:val>
                                            <p:strVal val="#ppt_w"/>
                                          </p:val>
                                        </p:tav>
                                      </p:tavLst>
                                    </p:anim>
                                    <p:anim calcmode="lin" valueType="num">
                                      <p:cBhvr>
                                        <p:cTn id="32" dur="1000" fill="hold"/>
                                        <p:tgtEl>
                                          <p:spTgt spid="23"/>
                                        </p:tgtEl>
                                        <p:attrNameLst>
                                          <p:attrName>ppt_h</p:attrName>
                                        </p:attrNameLst>
                                      </p:cBhvr>
                                      <p:tavLst>
                                        <p:tav tm="0">
                                          <p:val>
                                            <p:fltVal val="0"/>
                                          </p:val>
                                        </p:tav>
                                        <p:tav tm="100000">
                                          <p:val>
                                            <p:strVal val="#ppt_h"/>
                                          </p:val>
                                        </p:tav>
                                      </p:tavLst>
                                    </p:anim>
                                    <p:anim calcmode="lin" valueType="num">
                                      <p:cBhvr>
                                        <p:cTn id="33"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1000" fill="hold"/>
                                        <p:tgtEl>
                                          <p:spTgt spid="22"/>
                                        </p:tgtEl>
                                        <p:attrNameLst>
                                          <p:attrName>ppt_w</p:attrName>
                                        </p:attrNameLst>
                                      </p:cBhvr>
                                      <p:tavLst>
                                        <p:tav tm="0">
                                          <p:val>
                                            <p:fltVal val="0"/>
                                          </p:val>
                                        </p:tav>
                                        <p:tav tm="100000">
                                          <p:val>
                                            <p:strVal val="#ppt_w"/>
                                          </p:val>
                                        </p:tav>
                                      </p:tavLst>
                                    </p:anim>
                                    <p:anim calcmode="lin" valueType="num">
                                      <p:cBhvr>
                                        <p:cTn id="40" dur="1000" fill="hold"/>
                                        <p:tgtEl>
                                          <p:spTgt spid="22"/>
                                        </p:tgtEl>
                                        <p:attrNameLst>
                                          <p:attrName>ppt_h</p:attrName>
                                        </p:attrNameLst>
                                      </p:cBhvr>
                                      <p:tavLst>
                                        <p:tav tm="0">
                                          <p:val>
                                            <p:fltVal val="0"/>
                                          </p:val>
                                        </p:tav>
                                        <p:tav tm="100000">
                                          <p:val>
                                            <p:strVal val="#ppt_h"/>
                                          </p:val>
                                        </p:tav>
                                      </p:tavLst>
                                    </p:anim>
                                    <p:anim calcmode="lin" valueType="num">
                                      <p:cBhvr>
                                        <p:cTn id="41"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1000" fill="hold"/>
                                        <p:tgtEl>
                                          <p:spTgt spid="24"/>
                                        </p:tgtEl>
                                        <p:attrNameLst>
                                          <p:attrName>ppt_w</p:attrName>
                                        </p:attrNameLst>
                                      </p:cBhvr>
                                      <p:tavLst>
                                        <p:tav tm="0">
                                          <p:val>
                                            <p:fltVal val="0"/>
                                          </p:val>
                                        </p:tav>
                                        <p:tav tm="100000">
                                          <p:val>
                                            <p:strVal val="#ppt_w"/>
                                          </p:val>
                                        </p:tav>
                                      </p:tavLst>
                                    </p:anim>
                                    <p:anim calcmode="lin" valueType="num">
                                      <p:cBhvr>
                                        <p:cTn id="48" dur="1000" fill="hold"/>
                                        <p:tgtEl>
                                          <p:spTgt spid="24"/>
                                        </p:tgtEl>
                                        <p:attrNameLst>
                                          <p:attrName>ppt_h</p:attrName>
                                        </p:attrNameLst>
                                      </p:cBhvr>
                                      <p:tavLst>
                                        <p:tav tm="0">
                                          <p:val>
                                            <p:fltVal val="0"/>
                                          </p:val>
                                        </p:tav>
                                        <p:tav tm="100000">
                                          <p:val>
                                            <p:strVal val="#ppt_h"/>
                                          </p:val>
                                        </p:tav>
                                      </p:tavLst>
                                    </p:anim>
                                    <p:anim calcmode="lin" valueType="num">
                                      <p:cBhvr>
                                        <p:cTn id="49"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anim calcmode="lin" valueType="num">
                                      <p:cBhvr>
                                        <p:cTn id="55" dur="1000" fill="hold"/>
                                        <p:tgtEl>
                                          <p:spTgt spid="25"/>
                                        </p:tgtEl>
                                        <p:attrNameLst>
                                          <p:attrName>ppt_w</p:attrName>
                                        </p:attrNameLst>
                                      </p:cBhvr>
                                      <p:tavLst>
                                        <p:tav tm="0">
                                          <p:val>
                                            <p:fltVal val="0"/>
                                          </p:val>
                                        </p:tav>
                                        <p:tav tm="100000">
                                          <p:val>
                                            <p:strVal val="#ppt_w"/>
                                          </p:val>
                                        </p:tav>
                                      </p:tavLst>
                                    </p:anim>
                                    <p:anim calcmode="lin" valueType="num">
                                      <p:cBhvr>
                                        <p:cTn id="56" dur="1000" fill="hold"/>
                                        <p:tgtEl>
                                          <p:spTgt spid="25"/>
                                        </p:tgtEl>
                                        <p:attrNameLst>
                                          <p:attrName>ppt_h</p:attrName>
                                        </p:attrNameLst>
                                      </p:cBhvr>
                                      <p:tavLst>
                                        <p:tav tm="0">
                                          <p:val>
                                            <p:fltVal val="0"/>
                                          </p:val>
                                        </p:tav>
                                        <p:tav tm="100000">
                                          <p:val>
                                            <p:strVal val="#ppt_h"/>
                                          </p:val>
                                        </p:tav>
                                      </p:tavLst>
                                    </p:anim>
                                    <p:anim calcmode="lin" valueType="num">
                                      <p:cBhvr>
                                        <p:cTn id="57"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 calcmode="lin" valueType="num">
                                      <p:cBhvr>
                                        <p:cTn id="63" dur="1000" fill="hold"/>
                                        <p:tgtEl>
                                          <p:spTgt spid="26"/>
                                        </p:tgtEl>
                                        <p:attrNameLst>
                                          <p:attrName>ppt_w</p:attrName>
                                        </p:attrNameLst>
                                      </p:cBhvr>
                                      <p:tavLst>
                                        <p:tav tm="0">
                                          <p:val>
                                            <p:fltVal val="0"/>
                                          </p:val>
                                        </p:tav>
                                        <p:tav tm="100000">
                                          <p:val>
                                            <p:strVal val="#ppt_w"/>
                                          </p:val>
                                        </p:tav>
                                      </p:tavLst>
                                    </p:anim>
                                    <p:anim calcmode="lin" valueType="num">
                                      <p:cBhvr>
                                        <p:cTn id="64" dur="1000" fill="hold"/>
                                        <p:tgtEl>
                                          <p:spTgt spid="26"/>
                                        </p:tgtEl>
                                        <p:attrNameLst>
                                          <p:attrName>ppt_h</p:attrName>
                                        </p:attrNameLst>
                                      </p:cBhvr>
                                      <p:tavLst>
                                        <p:tav tm="0">
                                          <p:val>
                                            <p:fltVal val="0"/>
                                          </p:val>
                                        </p:tav>
                                        <p:tav tm="100000">
                                          <p:val>
                                            <p:strVal val="#ppt_h"/>
                                          </p:val>
                                        </p:tav>
                                      </p:tavLst>
                                    </p:anim>
                                    <p:anim calcmode="lin" valueType="num">
                                      <p:cBhvr>
                                        <p:cTn id="65"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 calcmode="lin" valueType="num">
                                      <p:cBhvr>
                                        <p:cTn id="71" dur="1000" fill="hold"/>
                                        <p:tgtEl>
                                          <p:spTgt spid="28"/>
                                        </p:tgtEl>
                                        <p:attrNameLst>
                                          <p:attrName>ppt_w</p:attrName>
                                        </p:attrNameLst>
                                      </p:cBhvr>
                                      <p:tavLst>
                                        <p:tav tm="0">
                                          <p:val>
                                            <p:fltVal val="0"/>
                                          </p:val>
                                        </p:tav>
                                        <p:tav tm="100000">
                                          <p:val>
                                            <p:strVal val="#ppt_w"/>
                                          </p:val>
                                        </p:tav>
                                      </p:tavLst>
                                    </p:anim>
                                    <p:anim calcmode="lin" valueType="num">
                                      <p:cBhvr>
                                        <p:cTn id="72" dur="1000" fill="hold"/>
                                        <p:tgtEl>
                                          <p:spTgt spid="28"/>
                                        </p:tgtEl>
                                        <p:attrNameLst>
                                          <p:attrName>ppt_h</p:attrName>
                                        </p:attrNameLst>
                                      </p:cBhvr>
                                      <p:tavLst>
                                        <p:tav tm="0">
                                          <p:val>
                                            <p:fltVal val="0"/>
                                          </p:val>
                                        </p:tav>
                                        <p:tav tm="100000">
                                          <p:val>
                                            <p:strVal val="#ppt_h"/>
                                          </p:val>
                                        </p:tav>
                                      </p:tavLst>
                                    </p:anim>
                                    <p:anim calcmode="lin" valueType="num">
                                      <p:cBhvr>
                                        <p:cTn id="73"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p:cTn id="79" dur="1000" fill="hold"/>
                                        <p:tgtEl>
                                          <p:spTgt spid="29"/>
                                        </p:tgtEl>
                                        <p:attrNameLst>
                                          <p:attrName>ppt_w</p:attrName>
                                        </p:attrNameLst>
                                      </p:cBhvr>
                                      <p:tavLst>
                                        <p:tav tm="0">
                                          <p:val>
                                            <p:fltVal val="0"/>
                                          </p:val>
                                        </p:tav>
                                        <p:tav tm="100000">
                                          <p:val>
                                            <p:strVal val="#ppt_w"/>
                                          </p:val>
                                        </p:tav>
                                      </p:tavLst>
                                    </p:anim>
                                    <p:anim calcmode="lin" valueType="num">
                                      <p:cBhvr>
                                        <p:cTn id="80" dur="1000" fill="hold"/>
                                        <p:tgtEl>
                                          <p:spTgt spid="29"/>
                                        </p:tgtEl>
                                        <p:attrNameLst>
                                          <p:attrName>ppt_h</p:attrName>
                                        </p:attrNameLst>
                                      </p:cBhvr>
                                      <p:tavLst>
                                        <p:tav tm="0">
                                          <p:val>
                                            <p:fltVal val="0"/>
                                          </p:val>
                                        </p:tav>
                                        <p:tav tm="100000">
                                          <p:val>
                                            <p:strVal val="#ppt_h"/>
                                          </p:val>
                                        </p:tav>
                                      </p:tavLst>
                                    </p:anim>
                                    <p:anim calcmode="lin" valueType="num">
                                      <p:cBhvr>
                                        <p:cTn id="81"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2" grpId="0" autoUpdateAnimBg="0"/>
      <p:bldP spid="25" grpId="0" autoUpdateAnimBg="0"/>
      <p:bldP spid="18" grpId="0" autoUpdateAnimBg="0"/>
      <p:bldP spid="23" grpId="0" autoUpdateAnimBg="0"/>
      <p:bldP spid="24" grpId="0" autoUpdateAnimBg="0"/>
      <p:bldP spid="26" grpId="0" autoUpdateAnimBg="0"/>
      <p:bldP spid="28" grpId="0" autoUpdateAnimBg="0"/>
      <p:bldP spid="29"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472713"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tipo de conexión</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449233" y="1591037"/>
            <a:ext cx="772833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spcBef>
                <a:spcPct val="20000"/>
              </a:spcBef>
              <a:buClr>
                <a:schemeClr val="accent1"/>
              </a:buClr>
              <a:buSzPct val="65000"/>
              <a:defRPr/>
            </a:pPr>
            <a:r>
              <a:rPr lang="es-ES" sz="1800" dirty="0">
                <a:solidFill>
                  <a:schemeClr val="bg2">
                    <a:lumMod val="25000"/>
                  </a:schemeClr>
                </a:solidFill>
                <a:latin typeface="ZapfHumnst BT"/>
              </a:rPr>
              <a:t>Antes de que se produzcan las comunicaciones de red, se debe establecer una </a:t>
            </a:r>
            <a:r>
              <a:rPr lang="es-ES" sz="1800" b="1" dirty="0">
                <a:solidFill>
                  <a:schemeClr val="bg2">
                    <a:lumMod val="25000"/>
                  </a:schemeClr>
                </a:solidFill>
                <a:latin typeface="ZapfHumnst BT"/>
              </a:rPr>
              <a:t>conexión a una red local</a:t>
            </a:r>
            <a:r>
              <a:rPr lang="es-ES" sz="1800" dirty="0">
                <a:solidFill>
                  <a:schemeClr val="bg2">
                    <a:lumMod val="25000"/>
                  </a:schemeClr>
                </a:solidFill>
                <a:latin typeface="ZapfHumnst BT"/>
              </a:rPr>
              <a:t>.</a:t>
            </a:r>
            <a:endParaRPr lang="es-MX" sz="1800" dirty="0">
              <a:solidFill>
                <a:schemeClr val="bg2">
                  <a:lumMod val="25000"/>
                </a:schemeClr>
              </a:solidFill>
              <a:latin typeface="ZapfHumnst BT"/>
            </a:endParaRPr>
          </a:p>
        </p:txBody>
      </p:sp>
      <p:sp>
        <p:nvSpPr>
          <p:cNvPr id="16" name="15 CuadroTexto"/>
          <p:cNvSpPr txBox="1"/>
          <p:nvPr/>
        </p:nvSpPr>
        <p:spPr>
          <a:xfrm>
            <a:off x="787805" y="3122063"/>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Conexión por cable</a:t>
            </a:r>
            <a:endParaRPr lang="es-MX" dirty="0">
              <a:solidFill>
                <a:schemeClr val="bg2">
                  <a:lumMod val="25000"/>
                </a:schemeClr>
              </a:solidFill>
            </a:endParaRPr>
          </a:p>
        </p:txBody>
      </p:sp>
      <p:sp>
        <p:nvSpPr>
          <p:cNvPr id="17" name="Text Box 5"/>
          <p:cNvSpPr txBox="1">
            <a:spLocks noChangeArrowheads="1"/>
          </p:cNvSpPr>
          <p:nvPr/>
        </p:nvSpPr>
        <p:spPr bwMode="auto">
          <a:xfrm>
            <a:off x="307428" y="3568859"/>
            <a:ext cx="252028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inalámbrica</a:t>
            </a:r>
          </a:p>
        </p:txBody>
      </p:sp>
      <p:sp>
        <p:nvSpPr>
          <p:cNvPr id="18" name="17 CuadroTexto"/>
          <p:cNvSpPr txBox="1"/>
          <p:nvPr/>
        </p:nvSpPr>
        <p:spPr>
          <a:xfrm>
            <a:off x="736053" y="4077072"/>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307429" y="2665528"/>
            <a:ext cx="1960315"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física</a:t>
            </a:r>
          </a:p>
        </p:txBody>
      </p:sp>
      <p:pic>
        <p:nvPicPr>
          <p:cNvPr id="12" name="Picture 3">
            <a:extLst>
              <a:ext uri="{FF2B5EF4-FFF2-40B4-BE49-F238E27FC236}">
                <a16:creationId xmlns:a16="http://schemas.microsoft.com/office/drawing/2014/main" id="{FA451159-B1FB-4308-8AA8-333CDBF170E9}"/>
              </a:ext>
            </a:extLst>
          </p:cNvPr>
          <p:cNvPicPr>
            <a:picLocks noChangeAspect="1"/>
          </p:cNvPicPr>
          <p:nvPr/>
        </p:nvPicPr>
        <p:blipFill>
          <a:blip r:embed="rId2"/>
          <a:stretch>
            <a:fillRect/>
          </a:stretch>
        </p:blipFill>
        <p:spPr>
          <a:xfrm>
            <a:off x="3347864" y="2609848"/>
            <a:ext cx="5286354" cy="3280465"/>
          </a:xfrm>
          <a:prstGeom prst="rect">
            <a:avLst/>
          </a:prstGeom>
        </p:spPr>
      </p:pic>
    </p:spTree>
    <p:extLst>
      <p:ext uri="{BB962C8B-B14F-4D97-AF65-F5344CB8AC3E}">
        <p14:creationId xmlns:p14="http://schemas.microsoft.com/office/powerpoint/2010/main" val="643551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ox(in)">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428750" y="607198"/>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200000"/>
              </a:lnSpc>
              <a:spcBef>
                <a:spcPct val="50000"/>
              </a:spcBef>
            </a:pPr>
            <a:r>
              <a:rPr lang="es-MX" sz="1800" b="1" dirty="0">
                <a:solidFill>
                  <a:schemeClr val="accent5">
                    <a:lumMod val="75000"/>
                  </a:schemeClr>
                </a:solidFill>
                <a:latin typeface="ZapfHumnst BT"/>
              </a:rPr>
              <a:t>Tarjetas de interfaz de red</a:t>
            </a:r>
          </a:p>
        </p:txBody>
      </p:sp>
      <p:sp>
        <p:nvSpPr>
          <p:cNvPr id="16" name="15 CuadroTexto"/>
          <p:cNvSpPr txBox="1"/>
          <p:nvPr/>
        </p:nvSpPr>
        <p:spPr>
          <a:xfrm>
            <a:off x="991973" y="2140389"/>
            <a:ext cx="4984651" cy="701731"/>
          </a:xfrm>
          <a:prstGeom prst="rect">
            <a:avLst/>
          </a:prstGeom>
          <a:noFill/>
        </p:spPr>
        <p:txBody>
          <a:bodyPr wrap="square">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Conectan un dispositivo a la red.</a:t>
            </a:r>
          </a:p>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por cable.</a:t>
            </a:r>
            <a:endParaRPr lang="es-MX" dirty="0">
              <a:solidFill>
                <a:schemeClr val="bg2">
                  <a:lumMod val="25000"/>
                </a:schemeClr>
              </a:solidFill>
            </a:endParaRPr>
          </a:p>
        </p:txBody>
      </p:sp>
      <p:sp>
        <p:nvSpPr>
          <p:cNvPr id="17" name="Text Box 5"/>
          <p:cNvSpPr txBox="1">
            <a:spLocks noChangeArrowheads="1"/>
          </p:cNvSpPr>
          <p:nvPr/>
        </p:nvSpPr>
        <p:spPr bwMode="auto">
          <a:xfrm>
            <a:off x="687879" y="3576682"/>
            <a:ext cx="7122876"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ES" sz="1800" b="1" dirty="0">
                <a:solidFill>
                  <a:schemeClr val="accent6">
                    <a:lumMod val="75000"/>
                  </a:schemeClr>
                </a:solidFill>
                <a:latin typeface="ZapfHumnst BT"/>
              </a:rPr>
              <a:t>Tarjetas NIC de red de área local inalámbrica (WLAN)</a:t>
            </a:r>
            <a:endParaRPr lang="es-MX" sz="1800" b="1" dirty="0">
              <a:solidFill>
                <a:schemeClr val="accent6">
                  <a:lumMod val="75000"/>
                </a:schemeClr>
              </a:solidFill>
              <a:latin typeface="ZapfHumnst BT"/>
            </a:endParaRPr>
          </a:p>
        </p:txBody>
      </p:sp>
      <p:sp>
        <p:nvSpPr>
          <p:cNvPr id="18" name="17 CuadroTexto"/>
          <p:cNvSpPr txBox="1"/>
          <p:nvPr/>
        </p:nvSpPr>
        <p:spPr>
          <a:xfrm>
            <a:off x="902085" y="4122037"/>
            <a:ext cx="3643312" cy="646331"/>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inalámbricas.</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539552" y="1578089"/>
            <a:ext cx="498465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Tarjetas de interfaz de red (NIC)</a:t>
            </a:r>
          </a:p>
        </p:txBody>
      </p:sp>
      <p:pic>
        <p:nvPicPr>
          <p:cNvPr id="5" name="Imagen 4" descr="Diagrama&#10;&#10;Descripción generada automáticamente">
            <a:extLst>
              <a:ext uri="{FF2B5EF4-FFF2-40B4-BE49-F238E27FC236}">
                <a16:creationId xmlns:a16="http://schemas.microsoft.com/office/drawing/2014/main" id="{EA514995-F55C-49D9-9954-A46F39EA1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003" y="4103900"/>
            <a:ext cx="3955452" cy="2474983"/>
          </a:xfrm>
          <a:prstGeom prst="rect">
            <a:avLst/>
          </a:prstGeom>
        </p:spPr>
      </p:pic>
      <p:pic>
        <p:nvPicPr>
          <p:cNvPr id="7" name="Imagen 6">
            <a:extLst>
              <a:ext uri="{FF2B5EF4-FFF2-40B4-BE49-F238E27FC236}">
                <a16:creationId xmlns:a16="http://schemas.microsoft.com/office/drawing/2014/main" id="{DB7AF630-A5B9-40BE-A9FA-C7BF0C8EBABE}"/>
              </a:ext>
            </a:extLst>
          </p:cNvPr>
          <p:cNvPicPr>
            <a:picLocks noChangeAspect="1"/>
          </p:cNvPicPr>
          <p:nvPr/>
        </p:nvPicPr>
        <p:blipFill>
          <a:blip r:embed="rId4"/>
          <a:stretch>
            <a:fillRect/>
          </a:stretch>
        </p:blipFill>
        <p:spPr>
          <a:xfrm>
            <a:off x="5292080" y="1364602"/>
            <a:ext cx="3019425" cy="2181225"/>
          </a:xfrm>
          <a:prstGeom prst="rect">
            <a:avLst/>
          </a:prstGeom>
        </p:spPr>
      </p:pic>
    </p:spTree>
    <p:extLst>
      <p:ext uri="{BB962C8B-B14F-4D97-AF65-F5344CB8AC3E}">
        <p14:creationId xmlns:p14="http://schemas.microsoft.com/office/powerpoint/2010/main" val="603407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ox(in)">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ox(in)">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box(i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ox(in)">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23 Imagen" descr="cabl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2143125"/>
            <a:ext cx="18573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1043608"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medio</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928688" y="1714500"/>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que utilizan líneas físicas (guiados)</a:t>
            </a:r>
          </a:p>
        </p:txBody>
      </p:sp>
      <p:sp>
        <p:nvSpPr>
          <p:cNvPr id="16" name="15 CuadroTexto"/>
          <p:cNvSpPr txBox="1"/>
          <p:nvPr/>
        </p:nvSpPr>
        <p:spPr>
          <a:xfrm>
            <a:off x="1357313" y="2357438"/>
            <a:ext cx="3643312" cy="1311128"/>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Par trenzado ( UTP /STP)</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Cable coaxial</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Fibra óptica</a:t>
            </a:r>
          </a:p>
          <a:p>
            <a:pPr>
              <a:defRPr/>
            </a:pPr>
            <a:endParaRPr lang="es-MX" dirty="0">
              <a:solidFill>
                <a:schemeClr val="bg2">
                  <a:lumMod val="25000"/>
                </a:schemeClr>
              </a:solidFill>
            </a:endParaRPr>
          </a:p>
        </p:txBody>
      </p:sp>
      <p:sp>
        <p:nvSpPr>
          <p:cNvPr id="17" name="Text Box 5"/>
          <p:cNvSpPr txBox="1">
            <a:spLocks noChangeArrowheads="1"/>
          </p:cNvSpPr>
          <p:nvPr/>
        </p:nvSpPr>
        <p:spPr bwMode="auto">
          <a:xfrm>
            <a:off x="928688" y="3811588"/>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inalámbricos (no guiados)</a:t>
            </a:r>
          </a:p>
        </p:txBody>
      </p:sp>
      <p:sp>
        <p:nvSpPr>
          <p:cNvPr id="18" name="17 CuadroTexto"/>
          <p:cNvSpPr txBox="1"/>
          <p:nvPr/>
        </p:nvSpPr>
        <p:spPr>
          <a:xfrm>
            <a:off x="1357313" y="4454525"/>
            <a:ext cx="3643312" cy="1034129"/>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ES_tradnl" sz="1800" dirty="0">
              <a:solidFill>
                <a:schemeClr val="bg2">
                  <a:lumMod val="25000"/>
                </a:schemeClr>
              </a:solidFill>
              <a:latin typeface="ZapfHumnst BT"/>
            </a:endParaRP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Microondas</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Satélite</a:t>
            </a:r>
            <a:endParaRPr lang="es-MX" dirty="0">
              <a:solidFill>
                <a:schemeClr val="bg2">
                  <a:lumMod val="25000"/>
                </a:schemeClr>
              </a:solidFill>
            </a:endParaRPr>
          </a:p>
        </p:txBody>
      </p:sp>
      <p:pic>
        <p:nvPicPr>
          <p:cNvPr id="15369" name="6 Imagen" descr="ofice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357688"/>
            <a:ext cx="19732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Medios de comunicación</a:t>
            </a:r>
          </a:p>
        </p:txBody>
      </p:sp>
    </p:spTree>
    <p:extLst>
      <p:ext uri="{BB962C8B-B14F-4D97-AF65-F5344CB8AC3E}">
        <p14:creationId xmlns:p14="http://schemas.microsoft.com/office/powerpoint/2010/main" val="2161632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box(in)">
                                      <p:cBhvr>
                                        <p:cTn id="17" dur="500"/>
                                        <p:tgtEl>
                                          <p:spTgt spid="15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box(in)">
                                      <p:cBhvr>
                                        <p:cTn id="32" dur="500"/>
                                        <p:tgtEl>
                                          <p:spTgt spid="1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00063" y="1000125"/>
            <a:ext cx="8001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señal </a:t>
            </a:r>
            <a:r>
              <a:rPr lang="es-MX" sz="1800" b="1" dirty="0">
                <a:solidFill>
                  <a:schemeClr val="accent5">
                    <a:lumMod val="75000"/>
                  </a:schemeClr>
                </a:solidFill>
                <a:latin typeface="ZapfHumnst BT"/>
              </a:rPr>
              <a:t>a utilizar para transmitir los datos a través de un medio de transmisión  físico o inalámbrico:</a:t>
            </a:r>
          </a:p>
        </p:txBody>
      </p:sp>
      <p:sp>
        <p:nvSpPr>
          <p:cNvPr id="3077" name="Rectangle 3"/>
          <p:cNvSpPr>
            <a:spLocks noChangeArrowheads="1"/>
          </p:cNvSpPr>
          <p:nvPr/>
        </p:nvSpPr>
        <p:spPr bwMode="auto">
          <a:xfrm>
            <a:off x="4714875" y="2027238"/>
            <a:ext cx="4184650" cy="448945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sp>
        <p:nvSpPr>
          <p:cNvPr id="3078" name="Rectangle 4"/>
          <p:cNvSpPr>
            <a:spLocks noChangeArrowheads="1"/>
          </p:cNvSpPr>
          <p:nvPr/>
        </p:nvSpPr>
        <p:spPr bwMode="auto">
          <a:xfrm>
            <a:off x="571500" y="2000250"/>
            <a:ext cx="4025900" cy="426720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graphicFrame>
        <p:nvGraphicFramePr>
          <p:cNvPr id="3074" name="Object 2"/>
          <p:cNvGraphicFramePr>
            <a:graphicFrameLocks/>
          </p:cNvGraphicFramePr>
          <p:nvPr/>
        </p:nvGraphicFramePr>
        <p:xfrm>
          <a:off x="711200" y="2152650"/>
          <a:ext cx="3675063" cy="1587500"/>
        </p:xfrm>
        <a:graphic>
          <a:graphicData uri="http://schemas.openxmlformats.org/presentationml/2006/ole">
            <mc:AlternateContent xmlns:mc="http://schemas.openxmlformats.org/markup-compatibility/2006">
              <mc:Choice xmlns:v="urn:schemas-microsoft-com:vml" Requires="v">
                <p:oleObj spid="_x0000_s28705" name="Imagen" r:id="rId3" imgW="3675063" imgH="1587500" progId="MS_ClipArt_Gallery.2">
                  <p:embed/>
                </p:oleObj>
              </mc:Choice>
              <mc:Fallback>
                <p:oleObj name="Imagen" r:id="rId3" imgW="3675063" imgH="1587500" progId="MS_ClipArt_Gallery.2">
                  <p:embed/>
                  <p:pic>
                    <p:nvPicPr>
                      <p:cNvPr id="3074"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00" y="2152650"/>
                        <a:ext cx="3675063"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Line 7"/>
          <p:cNvSpPr>
            <a:spLocks noChangeShapeType="1"/>
          </p:cNvSpPr>
          <p:nvPr/>
        </p:nvSpPr>
        <p:spPr bwMode="auto">
          <a:xfrm>
            <a:off x="54038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80" name="Line 8"/>
          <p:cNvSpPr>
            <a:spLocks noChangeShapeType="1"/>
          </p:cNvSpPr>
          <p:nvPr/>
        </p:nvSpPr>
        <p:spPr bwMode="auto">
          <a:xfrm>
            <a:off x="62420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nvGrpSpPr>
          <p:cNvPr id="2" name="Group 9"/>
          <p:cNvGrpSpPr>
            <a:grpSpLocks/>
          </p:cNvGrpSpPr>
          <p:nvPr/>
        </p:nvGrpSpPr>
        <p:grpSpPr bwMode="auto">
          <a:xfrm>
            <a:off x="5019675" y="3255963"/>
            <a:ext cx="3733800" cy="990600"/>
            <a:chOff x="3264" y="2112"/>
            <a:chExt cx="2352" cy="624"/>
          </a:xfrm>
        </p:grpSpPr>
        <p:grpSp>
          <p:nvGrpSpPr>
            <p:cNvPr id="9237" name="Group 10"/>
            <p:cNvGrpSpPr>
              <a:grpSpLocks/>
            </p:cNvGrpSpPr>
            <p:nvPr/>
          </p:nvGrpSpPr>
          <p:grpSpPr bwMode="auto">
            <a:xfrm>
              <a:off x="3792" y="2112"/>
              <a:ext cx="240" cy="624"/>
              <a:chOff x="3792" y="2112"/>
              <a:chExt cx="240" cy="624"/>
            </a:xfrm>
          </p:grpSpPr>
          <p:sp>
            <p:nvSpPr>
              <p:cNvPr id="9256" name="Line 11"/>
              <p:cNvSpPr>
                <a:spLocks noChangeShapeType="1"/>
              </p:cNvSpPr>
              <p:nvPr/>
            </p:nvSpPr>
            <p:spPr bwMode="auto">
              <a:xfrm flipV="1">
                <a:off x="3792"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7" name="Line 12"/>
              <p:cNvSpPr>
                <a:spLocks noChangeShapeType="1"/>
              </p:cNvSpPr>
              <p:nvPr/>
            </p:nvSpPr>
            <p:spPr bwMode="auto">
              <a:xfrm>
                <a:off x="3794"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8" name="Line 13"/>
              <p:cNvSpPr>
                <a:spLocks noChangeShapeType="1"/>
              </p:cNvSpPr>
              <p:nvPr/>
            </p:nvSpPr>
            <p:spPr bwMode="auto">
              <a:xfrm>
                <a:off x="4032"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8" name="Group 14"/>
            <p:cNvGrpSpPr>
              <a:grpSpLocks/>
            </p:cNvGrpSpPr>
            <p:nvPr/>
          </p:nvGrpSpPr>
          <p:grpSpPr bwMode="auto">
            <a:xfrm>
              <a:off x="4848" y="2112"/>
              <a:ext cx="240" cy="624"/>
              <a:chOff x="4848" y="2112"/>
              <a:chExt cx="240" cy="624"/>
            </a:xfrm>
          </p:grpSpPr>
          <p:sp>
            <p:nvSpPr>
              <p:cNvPr id="9253" name="Line 15"/>
              <p:cNvSpPr>
                <a:spLocks noChangeShapeType="1"/>
              </p:cNvSpPr>
              <p:nvPr/>
            </p:nvSpPr>
            <p:spPr bwMode="auto">
              <a:xfrm flipV="1">
                <a:off x="4848"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4" name="Line 16"/>
              <p:cNvSpPr>
                <a:spLocks noChangeShapeType="1"/>
              </p:cNvSpPr>
              <p:nvPr/>
            </p:nvSpPr>
            <p:spPr bwMode="auto">
              <a:xfrm>
                <a:off x="4850"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5" name="Line 17"/>
              <p:cNvSpPr>
                <a:spLocks noChangeShapeType="1"/>
              </p:cNvSpPr>
              <p:nvPr/>
            </p:nvSpPr>
            <p:spPr bwMode="auto">
              <a:xfrm>
                <a:off x="5088"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9" name="Group 18"/>
            <p:cNvGrpSpPr>
              <a:grpSpLocks/>
            </p:cNvGrpSpPr>
            <p:nvPr/>
          </p:nvGrpSpPr>
          <p:grpSpPr bwMode="auto">
            <a:xfrm>
              <a:off x="4320" y="2112"/>
              <a:ext cx="240" cy="624"/>
              <a:chOff x="4320" y="2112"/>
              <a:chExt cx="240" cy="624"/>
            </a:xfrm>
          </p:grpSpPr>
          <p:sp>
            <p:nvSpPr>
              <p:cNvPr id="9250" name="Line 19"/>
              <p:cNvSpPr>
                <a:spLocks noChangeShapeType="1"/>
              </p:cNvSpPr>
              <p:nvPr/>
            </p:nvSpPr>
            <p:spPr bwMode="auto">
              <a:xfrm flipV="1">
                <a:off x="4320"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1" name="Line 20"/>
              <p:cNvSpPr>
                <a:spLocks noChangeShapeType="1"/>
              </p:cNvSpPr>
              <p:nvPr/>
            </p:nvSpPr>
            <p:spPr bwMode="auto">
              <a:xfrm>
                <a:off x="4322"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2" name="Line 21"/>
              <p:cNvSpPr>
                <a:spLocks noChangeShapeType="1"/>
              </p:cNvSpPr>
              <p:nvPr/>
            </p:nvSpPr>
            <p:spPr bwMode="auto">
              <a:xfrm>
                <a:off x="4560"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0" name="Group 22"/>
            <p:cNvGrpSpPr>
              <a:grpSpLocks/>
            </p:cNvGrpSpPr>
            <p:nvPr/>
          </p:nvGrpSpPr>
          <p:grpSpPr bwMode="auto">
            <a:xfrm>
              <a:off x="3264" y="2112"/>
              <a:ext cx="240" cy="624"/>
              <a:chOff x="3264" y="2112"/>
              <a:chExt cx="240" cy="624"/>
            </a:xfrm>
          </p:grpSpPr>
          <p:sp>
            <p:nvSpPr>
              <p:cNvPr id="9247" name="Line 23"/>
              <p:cNvSpPr>
                <a:spLocks noChangeShapeType="1"/>
              </p:cNvSpPr>
              <p:nvPr/>
            </p:nvSpPr>
            <p:spPr bwMode="auto">
              <a:xfrm flipV="1">
                <a:off x="3264"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8" name="Line 24"/>
              <p:cNvSpPr>
                <a:spLocks noChangeShapeType="1"/>
              </p:cNvSpPr>
              <p:nvPr/>
            </p:nvSpPr>
            <p:spPr bwMode="auto">
              <a:xfrm>
                <a:off x="3266"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9" name="Line 25"/>
              <p:cNvSpPr>
                <a:spLocks noChangeShapeType="1"/>
              </p:cNvSpPr>
              <p:nvPr/>
            </p:nvSpPr>
            <p:spPr bwMode="auto">
              <a:xfrm>
                <a:off x="3504"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1" name="Group 26"/>
            <p:cNvGrpSpPr>
              <a:grpSpLocks/>
            </p:cNvGrpSpPr>
            <p:nvPr/>
          </p:nvGrpSpPr>
          <p:grpSpPr bwMode="auto">
            <a:xfrm>
              <a:off x="5376" y="2112"/>
              <a:ext cx="240" cy="624"/>
              <a:chOff x="5376" y="2112"/>
              <a:chExt cx="240" cy="624"/>
            </a:xfrm>
          </p:grpSpPr>
          <p:sp>
            <p:nvSpPr>
              <p:cNvPr id="9244" name="Line 27"/>
              <p:cNvSpPr>
                <a:spLocks noChangeShapeType="1"/>
              </p:cNvSpPr>
              <p:nvPr/>
            </p:nvSpPr>
            <p:spPr bwMode="auto">
              <a:xfrm flipV="1">
                <a:off x="5376"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5" name="Line 28"/>
              <p:cNvSpPr>
                <a:spLocks noChangeShapeType="1"/>
              </p:cNvSpPr>
              <p:nvPr/>
            </p:nvSpPr>
            <p:spPr bwMode="auto">
              <a:xfrm>
                <a:off x="5378"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6" name="Line 29"/>
              <p:cNvSpPr>
                <a:spLocks noChangeShapeType="1"/>
              </p:cNvSpPr>
              <p:nvPr/>
            </p:nvSpPr>
            <p:spPr bwMode="auto">
              <a:xfrm>
                <a:off x="5616"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9242" name="Line 30"/>
            <p:cNvSpPr>
              <a:spLocks noChangeShapeType="1"/>
            </p:cNvSpPr>
            <p:nvPr/>
          </p:nvSpPr>
          <p:spPr bwMode="auto">
            <a:xfrm>
              <a:off x="4562"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3" name="Line 31"/>
            <p:cNvSpPr>
              <a:spLocks noChangeShapeType="1"/>
            </p:cNvSpPr>
            <p:nvPr/>
          </p:nvSpPr>
          <p:spPr bwMode="auto">
            <a:xfrm>
              <a:off x="5090"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82" name="Rectangle 32"/>
          <p:cNvSpPr>
            <a:spLocks noChangeArrowheads="1"/>
          </p:cNvSpPr>
          <p:nvPr/>
        </p:nvSpPr>
        <p:spPr bwMode="auto">
          <a:xfrm>
            <a:off x="5003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3" name="Rectangle 33"/>
          <p:cNvSpPr>
            <a:spLocks noChangeArrowheads="1"/>
          </p:cNvSpPr>
          <p:nvPr/>
        </p:nvSpPr>
        <p:spPr bwMode="auto">
          <a:xfrm>
            <a:off x="58420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4" name="Rectangle 34"/>
          <p:cNvSpPr>
            <a:spLocks noChangeArrowheads="1"/>
          </p:cNvSpPr>
          <p:nvPr/>
        </p:nvSpPr>
        <p:spPr bwMode="auto">
          <a:xfrm>
            <a:off x="66802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5" name="Rectangle 35"/>
          <p:cNvSpPr>
            <a:spLocks noChangeArrowheads="1"/>
          </p:cNvSpPr>
          <p:nvPr/>
        </p:nvSpPr>
        <p:spPr bwMode="auto">
          <a:xfrm>
            <a:off x="75184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6" name="Rectangle 36"/>
          <p:cNvSpPr>
            <a:spLocks noChangeArrowheads="1"/>
          </p:cNvSpPr>
          <p:nvPr/>
        </p:nvSpPr>
        <p:spPr bwMode="auto">
          <a:xfrm>
            <a:off x="8432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7" name="Rectangle 37"/>
          <p:cNvSpPr>
            <a:spLocks noChangeArrowheads="1"/>
          </p:cNvSpPr>
          <p:nvPr/>
        </p:nvSpPr>
        <p:spPr bwMode="auto">
          <a:xfrm>
            <a:off x="5461000" y="42306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0          0        0         0</a:t>
            </a:r>
          </a:p>
        </p:txBody>
      </p:sp>
      <p:sp>
        <p:nvSpPr>
          <p:cNvPr id="3088" name="Rectangle 38"/>
          <p:cNvSpPr>
            <a:spLocks noChangeArrowheads="1"/>
          </p:cNvSpPr>
          <p:nvPr/>
        </p:nvSpPr>
        <p:spPr bwMode="auto">
          <a:xfrm>
            <a:off x="1250950" y="3829050"/>
            <a:ext cx="240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Analógicas</a:t>
            </a:r>
          </a:p>
        </p:txBody>
      </p:sp>
      <p:sp>
        <p:nvSpPr>
          <p:cNvPr id="3089" name="Rectangle 39"/>
          <p:cNvSpPr>
            <a:spLocks noChangeArrowheads="1"/>
          </p:cNvSpPr>
          <p:nvPr/>
        </p:nvSpPr>
        <p:spPr bwMode="auto">
          <a:xfrm>
            <a:off x="5781675" y="2173288"/>
            <a:ext cx="2084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Digitales</a:t>
            </a:r>
          </a:p>
        </p:txBody>
      </p:sp>
      <p:sp>
        <p:nvSpPr>
          <p:cNvPr id="3090" name="Rectangle 41"/>
          <p:cNvSpPr>
            <a:spLocks noChangeArrowheads="1"/>
          </p:cNvSpPr>
          <p:nvPr/>
        </p:nvSpPr>
        <p:spPr bwMode="auto">
          <a:xfrm>
            <a:off x="4714875" y="4687888"/>
            <a:ext cx="4267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Toma la forma de pulsos eléctricos (on-off) separados creando cuadrados y no ondas. </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Un pulso transmitido equivale a 1.</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Ausencia de pulso equivale a 0.</a:t>
            </a:r>
            <a:endParaRPr lang="es-MX" sz="1800">
              <a:latin typeface="ZapfHumnst BT"/>
            </a:endParaRPr>
          </a:p>
        </p:txBody>
      </p:sp>
      <p:sp>
        <p:nvSpPr>
          <p:cNvPr id="3091" name="54 CuadroTexto"/>
          <p:cNvSpPr txBox="1">
            <a:spLocks noChangeArrowheads="1"/>
          </p:cNvSpPr>
          <p:nvPr/>
        </p:nvSpPr>
        <p:spPr bwMode="auto">
          <a:xfrm>
            <a:off x="544513" y="4521200"/>
            <a:ext cx="39290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Toma la forma de onda continua dentro de un cierto rango de frecuencia.</a:t>
            </a:r>
            <a:endParaRPr lang="es-MX" dirty="0"/>
          </a:p>
        </p:txBody>
      </p:sp>
      <p:sp>
        <p:nvSpPr>
          <p:cNvPr id="42" name="54 CuadroTexto"/>
          <p:cNvSpPr txBox="1">
            <a:spLocks noChangeArrowheads="1"/>
          </p:cNvSpPr>
          <p:nvPr/>
        </p:nvSpPr>
        <p:spPr bwMode="auto">
          <a:xfrm>
            <a:off x="571500" y="5299075"/>
            <a:ext cx="3929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Teléfono, TV, radio fueron diseñados para usar este tipo de señales.</a:t>
            </a:r>
            <a:endParaRPr lang="es-MX" dirty="0"/>
          </a:p>
        </p:txBody>
      </p:sp>
      <p:sp>
        <p:nvSpPr>
          <p:cNvPr id="43"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2182722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box(in)">
                                      <p:cBhvr>
                                        <p:cTn id="12" dur="500"/>
                                        <p:tgtEl>
                                          <p:spTgt spid="3078"/>
                                        </p:tgtEl>
                                      </p:cBhvr>
                                    </p:animEffect>
                                  </p:childTnLst>
                                </p:cTn>
                              </p:par>
                              <p:par>
                                <p:cTn id="13" presetID="4" presetClass="entr" presetSubtype="16"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ox(in)">
                                      <p:cBhvr>
                                        <p:cTn id="15" dur="500"/>
                                        <p:tgtEl>
                                          <p:spTgt spid="307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88"/>
                                        </p:tgtEl>
                                        <p:attrNameLst>
                                          <p:attrName>style.visibility</p:attrName>
                                        </p:attrNameLst>
                                      </p:cBhvr>
                                      <p:to>
                                        <p:strVal val="visible"/>
                                      </p:to>
                                    </p:set>
                                    <p:animEffect transition="in" filter="box(in)">
                                      <p:cBhvr>
                                        <p:cTn id="18" dur="500"/>
                                        <p:tgtEl>
                                          <p:spTgt spid="308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91"/>
                                        </p:tgtEl>
                                        <p:attrNameLst>
                                          <p:attrName>style.visibility</p:attrName>
                                        </p:attrNameLst>
                                      </p:cBhvr>
                                      <p:to>
                                        <p:strVal val="visible"/>
                                      </p:to>
                                    </p:set>
                                    <p:animEffect transition="in" filter="box(in)">
                                      <p:cBhvr>
                                        <p:cTn id="21" dur="500"/>
                                        <p:tgtEl>
                                          <p:spTgt spid="309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in)">
                                      <p:cBhvr>
                                        <p:cTn id="24" dur="500"/>
                                        <p:tgtEl>
                                          <p:spTgt spid="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077"/>
                                        </p:tgtEl>
                                        <p:attrNameLst>
                                          <p:attrName>style.visibility</p:attrName>
                                        </p:attrNameLst>
                                      </p:cBhvr>
                                      <p:to>
                                        <p:strVal val="visible"/>
                                      </p:to>
                                    </p:set>
                                    <p:animEffect transition="in" filter="box(in)">
                                      <p:cBhvr>
                                        <p:cTn id="29" dur="500"/>
                                        <p:tgtEl>
                                          <p:spTgt spid="307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079"/>
                                        </p:tgtEl>
                                        <p:attrNameLst>
                                          <p:attrName>style.visibility</p:attrName>
                                        </p:attrNameLst>
                                      </p:cBhvr>
                                      <p:to>
                                        <p:strVal val="visible"/>
                                      </p:to>
                                    </p:set>
                                    <p:animEffect transition="in" filter="box(in)">
                                      <p:cBhvr>
                                        <p:cTn id="32" dur="500"/>
                                        <p:tgtEl>
                                          <p:spTgt spid="307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080"/>
                                        </p:tgtEl>
                                        <p:attrNameLst>
                                          <p:attrName>style.visibility</p:attrName>
                                        </p:attrNameLst>
                                      </p:cBhvr>
                                      <p:to>
                                        <p:strVal val="visible"/>
                                      </p:to>
                                    </p:set>
                                    <p:animEffect transition="in" filter="box(in)">
                                      <p:cBhvr>
                                        <p:cTn id="35" dur="500"/>
                                        <p:tgtEl>
                                          <p:spTgt spid="3080"/>
                                        </p:tgtEl>
                                      </p:cBhvr>
                                    </p:animEffect>
                                  </p:childTnLst>
                                </p:cTn>
                              </p:par>
                              <p:par>
                                <p:cTn id="36" presetID="4" presetClass="entr" presetSubtype="16"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ox(in)">
                                      <p:cBhvr>
                                        <p:cTn id="38" dur="500"/>
                                        <p:tgtEl>
                                          <p:spTgt spid="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082"/>
                                        </p:tgtEl>
                                        <p:attrNameLst>
                                          <p:attrName>style.visibility</p:attrName>
                                        </p:attrNameLst>
                                      </p:cBhvr>
                                      <p:to>
                                        <p:strVal val="visible"/>
                                      </p:to>
                                    </p:set>
                                    <p:animEffect transition="in" filter="box(in)">
                                      <p:cBhvr>
                                        <p:cTn id="41" dur="500"/>
                                        <p:tgtEl>
                                          <p:spTgt spid="308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083"/>
                                        </p:tgtEl>
                                        <p:attrNameLst>
                                          <p:attrName>style.visibility</p:attrName>
                                        </p:attrNameLst>
                                      </p:cBhvr>
                                      <p:to>
                                        <p:strVal val="visible"/>
                                      </p:to>
                                    </p:set>
                                    <p:animEffect transition="in" filter="box(in)">
                                      <p:cBhvr>
                                        <p:cTn id="44" dur="500"/>
                                        <p:tgtEl>
                                          <p:spTgt spid="308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084"/>
                                        </p:tgtEl>
                                        <p:attrNameLst>
                                          <p:attrName>style.visibility</p:attrName>
                                        </p:attrNameLst>
                                      </p:cBhvr>
                                      <p:to>
                                        <p:strVal val="visible"/>
                                      </p:to>
                                    </p:set>
                                    <p:animEffect transition="in" filter="box(in)">
                                      <p:cBhvr>
                                        <p:cTn id="47" dur="500"/>
                                        <p:tgtEl>
                                          <p:spTgt spid="308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085"/>
                                        </p:tgtEl>
                                        <p:attrNameLst>
                                          <p:attrName>style.visibility</p:attrName>
                                        </p:attrNameLst>
                                      </p:cBhvr>
                                      <p:to>
                                        <p:strVal val="visible"/>
                                      </p:to>
                                    </p:set>
                                    <p:animEffect transition="in" filter="box(in)">
                                      <p:cBhvr>
                                        <p:cTn id="50" dur="500"/>
                                        <p:tgtEl>
                                          <p:spTgt spid="308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086"/>
                                        </p:tgtEl>
                                        <p:attrNameLst>
                                          <p:attrName>style.visibility</p:attrName>
                                        </p:attrNameLst>
                                      </p:cBhvr>
                                      <p:to>
                                        <p:strVal val="visible"/>
                                      </p:to>
                                    </p:set>
                                    <p:animEffect transition="in" filter="box(in)">
                                      <p:cBhvr>
                                        <p:cTn id="53" dur="500"/>
                                        <p:tgtEl>
                                          <p:spTgt spid="3086"/>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087"/>
                                        </p:tgtEl>
                                        <p:attrNameLst>
                                          <p:attrName>style.visibility</p:attrName>
                                        </p:attrNameLst>
                                      </p:cBhvr>
                                      <p:to>
                                        <p:strVal val="visible"/>
                                      </p:to>
                                    </p:set>
                                    <p:animEffect transition="in" filter="box(in)">
                                      <p:cBhvr>
                                        <p:cTn id="56" dur="500"/>
                                        <p:tgtEl>
                                          <p:spTgt spid="308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089"/>
                                        </p:tgtEl>
                                        <p:attrNameLst>
                                          <p:attrName>style.visibility</p:attrName>
                                        </p:attrNameLst>
                                      </p:cBhvr>
                                      <p:to>
                                        <p:strVal val="visible"/>
                                      </p:to>
                                    </p:set>
                                    <p:animEffect transition="in" filter="box(in)">
                                      <p:cBhvr>
                                        <p:cTn id="59" dur="500"/>
                                        <p:tgtEl>
                                          <p:spTgt spid="3089"/>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090"/>
                                        </p:tgtEl>
                                        <p:attrNameLst>
                                          <p:attrName>style.visibility</p:attrName>
                                        </p:attrNameLst>
                                      </p:cBhvr>
                                      <p:to>
                                        <p:strVal val="visible"/>
                                      </p:to>
                                    </p:set>
                                    <p:animEffect transition="in" filter="box(in)">
                                      <p:cBhvr>
                                        <p:cTn id="62" dur="50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77" grpId="0" animBg="1"/>
      <p:bldP spid="3078" grpId="0" animBg="1"/>
      <p:bldP spid="3079" grpId="0" animBg="1"/>
      <p:bldP spid="3080" grpId="0" animBg="1"/>
      <p:bldP spid="3082" grpId="0"/>
      <p:bldP spid="3083" grpId="0"/>
      <p:bldP spid="3084" grpId="0"/>
      <p:bldP spid="3085" grpId="0"/>
      <p:bldP spid="3086" grpId="0"/>
      <p:bldP spid="3087" grpId="0"/>
      <p:bldP spid="3088" grpId="0"/>
      <p:bldP spid="3089" grpId="0"/>
      <p:bldP spid="3090" grpId="0"/>
      <p:bldP spid="3091" grpId="0"/>
      <p:bldP spid="42"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8707</TotalTime>
  <Words>1437</Words>
  <Application>Microsoft Office PowerPoint</Application>
  <PresentationFormat>Presentación en pantalla (4:3)</PresentationFormat>
  <Paragraphs>173</Paragraphs>
  <Slides>20</Slides>
  <Notes>15</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20</vt:i4>
      </vt:variant>
    </vt:vector>
  </HeadingPairs>
  <TitlesOfParts>
    <vt:vector size="29" baseType="lpstr">
      <vt:lpstr>Arial</vt:lpstr>
      <vt:lpstr>Calibri</vt:lpstr>
      <vt:lpstr>Dom Casual</vt:lpstr>
      <vt:lpstr>Monotype Sorts</vt:lpstr>
      <vt:lpstr>Times New Roman</vt:lpstr>
      <vt:lpstr>Wingdings</vt:lpstr>
      <vt:lpstr>ZapfHumnst BT</vt:lpstr>
      <vt:lpstr>Tema de Office</vt:lpstr>
      <vt:lpstr>Imagen</vt:lpstr>
      <vt:lpstr>TC 200B  Interconexión de dispositivos</vt:lpstr>
      <vt:lpstr>Presentación de PowerPoint</vt:lpstr>
      <vt:lpstr>Presentación de PowerPoint</vt:lpstr>
      <vt:lpstr>Organizaciones de estándares de comunicaciones y electrónica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138</cp:revision>
  <cp:lastPrinted>2020-02-27T15:33:41Z</cp:lastPrinted>
  <dcterms:created xsi:type="dcterms:W3CDTF">2013-06-11T22:32:36Z</dcterms:created>
  <dcterms:modified xsi:type="dcterms:W3CDTF">2022-04-20T20:04:09Z</dcterms:modified>
</cp:coreProperties>
</file>