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460" r:id="rId3"/>
    <p:sldId id="259" r:id="rId4"/>
    <p:sldId id="287" r:id="rId5"/>
    <p:sldId id="260" r:id="rId6"/>
    <p:sldId id="261" r:id="rId7"/>
    <p:sldId id="263" r:id="rId8"/>
    <p:sldId id="265" r:id="rId9"/>
    <p:sldId id="266" r:id="rId10"/>
    <p:sldId id="267" r:id="rId11"/>
    <p:sldId id="268" r:id="rId12"/>
    <p:sldId id="306" r:id="rId13"/>
    <p:sldId id="307" r:id="rId14"/>
    <p:sldId id="269" r:id="rId15"/>
    <p:sldId id="308" r:id="rId16"/>
    <p:sldId id="270" r:id="rId17"/>
    <p:sldId id="271" r:id="rId18"/>
    <p:sldId id="285" r:id="rId19"/>
    <p:sldId id="286" r:id="rId20"/>
    <p:sldId id="272" r:id="rId21"/>
    <p:sldId id="273" r:id="rId22"/>
    <p:sldId id="274" r:id="rId23"/>
    <p:sldId id="309" r:id="rId24"/>
    <p:sldId id="275" r:id="rId25"/>
    <p:sldId id="282" r:id="rId26"/>
    <p:sldId id="276" r:id="rId27"/>
    <p:sldId id="1042" r:id="rId28"/>
    <p:sldId id="284" r:id="rId29"/>
    <p:sldId id="277" r:id="rId30"/>
    <p:sldId id="283" r:id="rId31"/>
    <p:sldId id="281" r:id="rId32"/>
    <p:sldId id="278" r:id="rId33"/>
    <p:sldId id="279" r:id="rId3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2154" autoAdjust="0"/>
  </p:normalViewPr>
  <p:slideViewPr>
    <p:cSldViewPr>
      <p:cViewPr varScale="1">
        <p:scale>
          <a:sx n="100" d="100"/>
          <a:sy n="100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1.1 – Configuración inicial del router</a:t>
            </a:r>
          </a:p>
          <a:p>
            <a:pPr>
              <a:buFontTx/>
              <a:buNone/>
            </a:pPr>
            <a:r>
              <a:rPr lang="es-ES" b="0" baseline="0" dirty="0"/>
              <a:t>1.1.2 – Conectar dispositivos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1.1.2.2 – </a:t>
            </a:r>
            <a:r>
              <a:rPr lang="es-ES" dirty="0" err="1"/>
              <a:t>Gateways</a:t>
            </a:r>
            <a:r>
              <a:rPr lang="es-ES" dirty="0"/>
              <a:t> predeterminados</a:t>
            </a:r>
          </a:p>
        </p:txBody>
      </p:sp>
    </p:spTree>
    <p:extLst>
      <p:ext uri="{BB962C8B-B14F-4D97-AF65-F5344CB8AC3E}">
        <p14:creationId xmlns:p14="http://schemas.microsoft.com/office/powerpoint/2010/main" val="1330000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RIP</a:t>
            </a:r>
            <a:r>
              <a:rPr lang="es-MX" baseline="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calcula la métrica o ruta más corta posible hasta el destino a partir del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</a:rPr>
              <a:t>número de "saltos"</a:t>
            </a:r>
            <a:endParaRPr lang="es-MX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s-MX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IGRP utiliza una métrica compuesta para determinar la mejor ruta basándose en el </a:t>
            </a:r>
            <a:r>
              <a:rPr lang="es-MX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ancho de banda, el retardo, la confiabilidad y la carga del enlace. 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6747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78619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800" dirty="0" err="1">
                <a:latin typeface="ZapfHumnst BT"/>
              </a:rPr>
              <a:t>Streaming</a:t>
            </a:r>
            <a:r>
              <a:rPr lang="es-MX" sz="1800" dirty="0">
                <a:latin typeface="ZapfHumnst BT"/>
              </a:rPr>
              <a:t> video (distribución digital de contenido multimedia a través de una red de computadoras, de manera que el usuario utiliza el producto a la vez que se descarga. La palabra retransmisión se refiere a una corriente continua que fluye sin interrupción, y habitualmente a la difusión de audio o vídeo)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97307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4B767B-5A6A-4E3E-B358-373E6C3B7CFA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72444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08D962-800C-488D-BA7F-1F692CCBC88B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68015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10578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21/03/2022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7.jpg"/><Relationship Id="rId5" Type="http://schemas.openxmlformats.org/officeDocument/2006/relationships/image" Target="../media/image25.png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jpg"/><Relationship Id="rId5" Type="http://schemas.openxmlformats.org/officeDocument/2006/relationships/image" Target="../media/image36.gif"/><Relationship Id="rId4" Type="http://schemas.openxmlformats.org/officeDocument/2006/relationships/image" Target="../media/image35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tallerdelbit.com/servidor-nf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computadora, dibujo&#10;&#10;Descripción generada automáticamente">
            <a:extLst>
              <a:ext uri="{FF2B5EF4-FFF2-40B4-BE49-F238E27FC236}">
                <a16:creationId xmlns:a16="http://schemas.microsoft.com/office/drawing/2014/main" id="{1613A65E-B3EB-4C36-8BEB-5841811DF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708" y="3717032"/>
            <a:ext cx="5256584" cy="26282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de dispositivos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7584" y="1689762"/>
            <a:ext cx="756084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f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ormació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los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pa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omu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su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apar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emo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a.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>
              <a:spcBef>
                <a:spcPts val="35"/>
              </a:spcBef>
            </a:pP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lama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6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ac</a:t>
            </a:r>
            <a:r>
              <a:rPr b="1" spc="-6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k</a:t>
            </a:r>
            <a:r>
              <a:rPr b="1"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Uni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–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PDU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691094" y="3576266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4"/>
                </a:lnTo>
                <a:lnTo>
                  <a:pt x="464185" y="16256"/>
                </a:lnTo>
                <a:lnTo>
                  <a:pt x="410590" y="35433"/>
                </a:lnTo>
                <a:lnTo>
                  <a:pt x="359028" y="61214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6" y="322834"/>
                </a:lnTo>
                <a:lnTo>
                  <a:pt x="74167" y="379730"/>
                </a:lnTo>
                <a:lnTo>
                  <a:pt x="48640" y="439166"/>
                </a:lnTo>
                <a:lnTo>
                  <a:pt x="28066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6962" y="663702"/>
                </a:lnTo>
                <a:lnTo>
                  <a:pt x="79120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72" y="579374"/>
                </a:lnTo>
                <a:lnTo>
                  <a:pt x="93645" y="550799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4" y="465582"/>
                </a:lnTo>
                <a:lnTo>
                  <a:pt x="130447" y="440055"/>
                </a:lnTo>
                <a:lnTo>
                  <a:pt x="131063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6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9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3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808" y="155702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1" y="141097"/>
                </a:lnTo>
                <a:lnTo>
                  <a:pt x="375792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9"/>
                </a:lnTo>
                <a:lnTo>
                  <a:pt x="551179" y="77089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5"/>
                </a:lnTo>
                <a:lnTo>
                  <a:pt x="761873" y="35814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5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3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374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9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9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1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3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3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6"/>
                </a:moveTo>
                <a:lnTo>
                  <a:pt x="156194" y="386111"/>
                </a:lnTo>
                <a:lnTo>
                  <a:pt x="156353" y="385826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5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9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9"/>
                </a:lnTo>
                <a:close/>
              </a:path>
              <a:path w="1155700" h="694689">
                <a:moveTo>
                  <a:pt x="1031558" y="324739"/>
                </a:moveTo>
                <a:lnTo>
                  <a:pt x="1005331" y="324739"/>
                </a:lnTo>
                <a:lnTo>
                  <a:pt x="1008740" y="331555"/>
                </a:lnTo>
                <a:lnTo>
                  <a:pt x="1031558" y="324739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5" y="313436"/>
                </a:lnTo>
                <a:lnTo>
                  <a:pt x="1006812" y="328920"/>
                </a:lnTo>
                <a:lnTo>
                  <a:pt x="1005331" y="324739"/>
                </a:lnTo>
                <a:lnTo>
                  <a:pt x="1031558" y="324739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5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89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60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9"/>
                </a:moveTo>
                <a:lnTo>
                  <a:pt x="982759" y="294259"/>
                </a:lnTo>
                <a:lnTo>
                  <a:pt x="981837" y="292989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3"/>
                </a:moveTo>
                <a:lnTo>
                  <a:pt x="951356" y="256413"/>
                </a:lnTo>
                <a:lnTo>
                  <a:pt x="952373" y="257556"/>
                </a:lnTo>
                <a:lnTo>
                  <a:pt x="968120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3"/>
                </a:lnTo>
                <a:close/>
              </a:path>
              <a:path w="1155700" h="694689">
                <a:moveTo>
                  <a:pt x="235838" y="266446"/>
                </a:moveTo>
                <a:lnTo>
                  <a:pt x="234823" y="267589"/>
                </a:lnTo>
                <a:lnTo>
                  <a:pt x="235838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3"/>
                </a:lnTo>
                <a:lnTo>
                  <a:pt x="1049511" y="256413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4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60" y="226314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3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3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3"/>
                </a:moveTo>
                <a:lnTo>
                  <a:pt x="272802" y="224929"/>
                </a:lnTo>
                <a:lnTo>
                  <a:pt x="273073" y="224663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3" y="205867"/>
                </a:lnTo>
                <a:lnTo>
                  <a:pt x="900556" y="206883"/>
                </a:lnTo>
                <a:lnTo>
                  <a:pt x="918590" y="223139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500"/>
                </a:moveTo>
                <a:lnTo>
                  <a:pt x="900397" y="206752"/>
                </a:lnTo>
                <a:lnTo>
                  <a:pt x="899413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0" y="190500"/>
                </a:lnTo>
                <a:close/>
              </a:path>
              <a:path w="1155700" h="694689">
                <a:moveTo>
                  <a:pt x="292480" y="205613"/>
                </a:moveTo>
                <a:lnTo>
                  <a:pt x="291464" y="206502"/>
                </a:lnTo>
                <a:lnTo>
                  <a:pt x="292480" y="205613"/>
                </a:lnTo>
                <a:close/>
              </a:path>
              <a:path w="1155700" h="694689">
                <a:moveTo>
                  <a:pt x="861060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60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4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4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19" y="148971"/>
                </a:lnTo>
                <a:lnTo>
                  <a:pt x="821943" y="149860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4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19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2" y="140081"/>
                </a:moveTo>
                <a:lnTo>
                  <a:pt x="374141" y="141097"/>
                </a:lnTo>
                <a:lnTo>
                  <a:pt x="375473" y="140297"/>
                </a:lnTo>
                <a:lnTo>
                  <a:pt x="375792" y="140081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73" y="140297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4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4" y="136906"/>
                </a:lnTo>
                <a:lnTo>
                  <a:pt x="935439" y="136906"/>
                </a:lnTo>
                <a:lnTo>
                  <a:pt x="928369" y="131064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4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19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0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4" y="86233"/>
                </a:lnTo>
                <a:lnTo>
                  <a:pt x="667765" y="86741"/>
                </a:lnTo>
                <a:lnTo>
                  <a:pt x="690372" y="92456"/>
                </a:lnTo>
                <a:lnTo>
                  <a:pt x="688720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9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8"/>
                </a:moveTo>
                <a:lnTo>
                  <a:pt x="642874" y="81788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4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8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8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8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8"/>
                </a:lnTo>
                <a:lnTo>
                  <a:pt x="856535" y="81788"/>
                </a:lnTo>
                <a:lnTo>
                  <a:pt x="851403" y="78867"/>
                </a:lnTo>
                <a:lnTo>
                  <a:pt x="622045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7" y="78613"/>
                </a:moveTo>
                <a:lnTo>
                  <a:pt x="621183" y="78797"/>
                </a:lnTo>
                <a:lnTo>
                  <a:pt x="622045" y="78867"/>
                </a:lnTo>
                <a:lnTo>
                  <a:pt x="619887" y="78613"/>
                </a:lnTo>
                <a:close/>
              </a:path>
              <a:path w="1155700" h="694689">
                <a:moveTo>
                  <a:pt x="850956" y="78613"/>
                </a:moveTo>
                <a:lnTo>
                  <a:pt x="619887" y="78613"/>
                </a:lnTo>
                <a:lnTo>
                  <a:pt x="622045" y="78867"/>
                </a:lnTo>
                <a:lnTo>
                  <a:pt x="851403" y="78867"/>
                </a:lnTo>
                <a:lnTo>
                  <a:pt x="850956" y="78613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3"/>
                </a:lnTo>
                <a:lnTo>
                  <a:pt x="850956" y="78613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9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9"/>
                </a:lnTo>
                <a:lnTo>
                  <a:pt x="551688" y="77089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666074" y="340367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8" y="4063"/>
                </a:lnTo>
                <a:lnTo>
                  <a:pt x="464185" y="16255"/>
                </a:lnTo>
                <a:lnTo>
                  <a:pt x="410590" y="35432"/>
                </a:lnTo>
                <a:lnTo>
                  <a:pt x="359028" y="61213"/>
                </a:lnTo>
                <a:lnTo>
                  <a:pt x="309371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2"/>
                </a:lnTo>
                <a:lnTo>
                  <a:pt x="104266" y="322833"/>
                </a:lnTo>
                <a:lnTo>
                  <a:pt x="74167" y="379729"/>
                </a:lnTo>
                <a:lnTo>
                  <a:pt x="48640" y="439165"/>
                </a:lnTo>
                <a:lnTo>
                  <a:pt x="28066" y="500760"/>
                </a:lnTo>
                <a:lnTo>
                  <a:pt x="12826" y="563879"/>
                </a:lnTo>
                <a:lnTo>
                  <a:pt x="3175" y="628268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6"/>
                </a:lnTo>
                <a:lnTo>
                  <a:pt x="79120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4"/>
                </a:lnTo>
                <a:lnTo>
                  <a:pt x="101472" y="521080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4" y="465581"/>
                </a:lnTo>
                <a:lnTo>
                  <a:pt x="130447" y="440054"/>
                </a:lnTo>
                <a:lnTo>
                  <a:pt x="131063" y="438530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7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1" y="311784"/>
                </a:lnTo>
                <a:lnTo>
                  <a:pt x="201572" y="311784"/>
                </a:lnTo>
                <a:lnTo>
                  <a:pt x="218186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49" y="224662"/>
                </a:lnTo>
                <a:lnTo>
                  <a:pt x="291575" y="206501"/>
                </a:lnTo>
                <a:lnTo>
                  <a:pt x="312673" y="187197"/>
                </a:lnTo>
                <a:lnTo>
                  <a:pt x="312931" y="187197"/>
                </a:lnTo>
                <a:lnTo>
                  <a:pt x="331873" y="171450"/>
                </a:lnTo>
                <a:lnTo>
                  <a:pt x="333247" y="170306"/>
                </a:lnTo>
                <a:lnTo>
                  <a:pt x="352808" y="155701"/>
                </a:lnTo>
                <a:lnTo>
                  <a:pt x="354329" y="154558"/>
                </a:lnTo>
                <a:lnTo>
                  <a:pt x="354487" y="154558"/>
                </a:lnTo>
                <a:lnTo>
                  <a:pt x="374297" y="141096"/>
                </a:lnTo>
                <a:lnTo>
                  <a:pt x="374141" y="141096"/>
                </a:lnTo>
                <a:lnTo>
                  <a:pt x="375792" y="140080"/>
                </a:lnTo>
                <a:lnTo>
                  <a:pt x="395943" y="128015"/>
                </a:lnTo>
                <a:lnTo>
                  <a:pt x="397637" y="127000"/>
                </a:lnTo>
                <a:lnTo>
                  <a:pt x="417827" y="116204"/>
                </a:lnTo>
                <a:lnTo>
                  <a:pt x="419481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6" y="105917"/>
                </a:lnTo>
                <a:lnTo>
                  <a:pt x="462122" y="97027"/>
                </a:lnTo>
                <a:lnTo>
                  <a:pt x="461898" y="97027"/>
                </a:lnTo>
                <a:lnTo>
                  <a:pt x="464058" y="96265"/>
                </a:lnTo>
                <a:lnTo>
                  <a:pt x="464245" y="96265"/>
                </a:lnTo>
                <a:lnTo>
                  <a:pt x="486537" y="89026"/>
                </a:lnTo>
                <a:lnTo>
                  <a:pt x="487179" y="89026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1" y="79247"/>
                </a:lnTo>
                <a:lnTo>
                  <a:pt x="532257" y="79247"/>
                </a:lnTo>
                <a:lnTo>
                  <a:pt x="551687" y="77088"/>
                </a:lnTo>
                <a:lnTo>
                  <a:pt x="551179" y="77088"/>
                </a:lnTo>
                <a:lnTo>
                  <a:pt x="553973" y="76834"/>
                </a:lnTo>
                <a:lnTo>
                  <a:pt x="558364" y="76834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4"/>
                </a:lnTo>
                <a:lnTo>
                  <a:pt x="761872" y="35813"/>
                </a:lnTo>
                <a:lnTo>
                  <a:pt x="709802" y="18795"/>
                </a:lnTo>
                <a:lnTo>
                  <a:pt x="656463" y="6857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6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3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4"/>
                </a:moveTo>
                <a:lnTo>
                  <a:pt x="93598" y="550798"/>
                </a:lnTo>
                <a:lnTo>
                  <a:pt x="93870" y="549775"/>
                </a:lnTo>
                <a:lnTo>
                  <a:pt x="93979" y="549274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8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4"/>
                </a:moveTo>
                <a:lnTo>
                  <a:pt x="93870" y="549775"/>
                </a:lnTo>
                <a:lnTo>
                  <a:pt x="94002" y="549274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8" y="539368"/>
                </a:lnTo>
                <a:lnTo>
                  <a:pt x="1141400" y="369569"/>
                </a:lnTo>
                <a:lnTo>
                  <a:pt x="1021207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0"/>
                </a:moveTo>
                <a:lnTo>
                  <a:pt x="101091" y="522604"/>
                </a:lnTo>
                <a:lnTo>
                  <a:pt x="101564" y="521080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5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3" y="438530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3" y="438530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0"/>
                </a:moveTo>
                <a:lnTo>
                  <a:pt x="130590" y="439700"/>
                </a:lnTo>
                <a:lnTo>
                  <a:pt x="131125" y="438530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4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7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5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699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7" y="369569"/>
                </a:lnTo>
                <a:lnTo>
                  <a:pt x="1141400" y="369569"/>
                </a:lnTo>
                <a:lnTo>
                  <a:pt x="1155699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1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6" y="335787"/>
                </a:moveTo>
                <a:lnTo>
                  <a:pt x="184658" y="337057"/>
                </a:lnTo>
                <a:lnTo>
                  <a:pt x="185546" y="335787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2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2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2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1"/>
                </a:moveTo>
                <a:lnTo>
                  <a:pt x="995679" y="311911"/>
                </a:lnTo>
                <a:lnTo>
                  <a:pt x="996695" y="313435"/>
                </a:lnTo>
                <a:lnTo>
                  <a:pt x="1006812" y="328920"/>
                </a:lnTo>
                <a:lnTo>
                  <a:pt x="1005332" y="324738"/>
                </a:lnTo>
                <a:lnTo>
                  <a:pt x="1031558" y="324738"/>
                </a:lnTo>
                <a:lnTo>
                  <a:pt x="1074497" y="311911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5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1"/>
                </a:moveTo>
                <a:lnTo>
                  <a:pt x="996509" y="313180"/>
                </a:lnTo>
                <a:lnTo>
                  <a:pt x="996695" y="313435"/>
                </a:lnTo>
                <a:lnTo>
                  <a:pt x="995679" y="311911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8"/>
                </a:lnTo>
                <a:lnTo>
                  <a:pt x="996509" y="313180"/>
                </a:lnTo>
                <a:lnTo>
                  <a:pt x="995679" y="311911"/>
                </a:lnTo>
                <a:lnTo>
                  <a:pt x="1074497" y="311911"/>
                </a:lnTo>
                <a:lnTo>
                  <a:pt x="1080983" y="309974"/>
                </a:lnTo>
                <a:lnTo>
                  <a:pt x="1075689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4"/>
                </a:moveTo>
                <a:lnTo>
                  <a:pt x="201421" y="311784"/>
                </a:lnTo>
                <a:lnTo>
                  <a:pt x="200660" y="313054"/>
                </a:lnTo>
                <a:lnTo>
                  <a:pt x="201572" y="311784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8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6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7" y="256412"/>
                </a:lnTo>
                <a:lnTo>
                  <a:pt x="952372" y="257555"/>
                </a:lnTo>
                <a:lnTo>
                  <a:pt x="968120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5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8" y="266445"/>
                </a:moveTo>
                <a:lnTo>
                  <a:pt x="234822" y="267588"/>
                </a:lnTo>
                <a:lnTo>
                  <a:pt x="235838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6"/>
                </a:moveTo>
                <a:lnTo>
                  <a:pt x="934846" y="238886"/>
                </a:lnTo>
                <a:lnTo>
                  <a:pt x="952060" y="257223"/>
                </a:lnTo>
                <a:lnTo>
                  <a:pt x="951357" y="256412"/>
                </a:lnTo>
                <a:lnTo>
                  <a:pt x="1049511" y="256412"/>
                </a:lnTo>
                <a:lnTo>
                  <a:pt x="1043050" y="247522"/>
                </a:lnTo>
                <a:lnTo>
                  <a:pt x="1036173" y="238886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4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7" y="221995"/>
                </a:lnTo>
                <a:lnTo>
                  <a:pt x="935863" y="240029"/>
                </a:lnTo>
                <a:lnTo>
                  <a:pt x="934846" y="238886"/>
                </a:lnTo>
                <a:lnTo>
                  <a:pt x="1036173" y="238886"/>
                </a:lnTo>
                <a:lnTo>
                  <a:pt x="1026160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49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49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3" y="205866"/>
                </a:lnTo>
                <a:lnTo>
                  <a:pt x="900557" y="206882"/>
                </a:lnTo>
                <a:lnTo>
                  <a:pt x="918590" y="223138"/>
                </a:lnTo>
                <a:lnTo>
                  <a:pt x="917447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499"/>
                </a:moveTo>
                <a:lnTo>
                  <a:pt x="900397" y="206752"/>
                </a:lnTo>
                <a:lnTo>
                  <a:pt x="899413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8" y="191515"/>
                </a:lnTo>
                <a:lnTo>
                  <a:pt x="880490" y="190499"/>
                </a:lnTo>
                <a:close/>
              </a:path>
              <a:path w="1155700" h="694689">
                <a:moveTo>
                  <a:pt x="292481" y="205612"/>
                </a:moveTo>
                <a:lnTo>
                  <a:pt x="291464" y="206501"/>
                </a:lnTo>
                <a:lnTo>
                  <a:pt x="292481" y="205612"/>
                </a:lnTo>
                <a:close/>
              </a:path>
              <a:path w="1155700" h="694689">
                <a:moveTo>
                  <a:pt x="861060" y="175894"/>
                </a:moveTo>
                <a:lnTo>
                  <a:pt x="881888" y="191515"/>
                </a:lnTo>
                <a:lnTo>
                  <a:pt x="994856" y="191515"/>
                </a:lnTo>
                <a:lnTo>
                  <a:pt x="989711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60" y="175894"/>
                </a:lnTo>
                <a:close/>
              </a:path>
              <a:path w="1155700" h="694689">
                <a:moveTo>
                  <a:pt x="312931" y="187197"/>
                </a:moveTo>
                <a:lnTo>
                  <a:pt x="312673" y="187197"/>
                </a:lnTo>
                <a:lnTo>
                  <a:pt x="311403" y="188467"/>
                </a:lnTo>
                <a:lnTo>
                  <a:pt x="312931" y="187197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5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19" y="148970"/>
                </a:lnTo>
                <a:lnTo>
                  <a:pt x="821943" y="149859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8"/>
                </a:moveTo>
                <a:lnTo>
                  <a:pt x="354329" y="154558"/>
                </a:lnTo>
                <a:lnTo>
                  <a:pt x="352835" y="155681"/>
                </a:lnTo>
                <a:lnTo>
                  <a:pt x="354487" y="154558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59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4" y="136905"/>
                </a:lnTo>
                <a:lnTo>
                  <a:pt x="800862" y="137667"/>
                </a:lnTo>
                <a:lnTo>
                  <a:pt x="820620" y="149097"/>
                </a:lnTo>
                <a:lnTo>
                  <a:pt x="820419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2" y="140080"/>
                </a:moveTo>
                <a:lnTo>
                  <a:pt x="374141" y="141096"/>
                </a:lnTo>
                <a:lnTo>
                  <a:pt x="375473" y="140297"/>
                </a:lnTo>
                <a:lnTo>
                  <a:pt x="375792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6"/>
                </a:lnTo>
                <a:lnTo>
                  <a:pt x="374297" y="141096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5"/>
                </a:moveTo>
                <a:lnTo>
                  <a:pt x="800172" y="137313"/>
                </a:lnTo>
                <a:lnTo>
                  <a:pt x="800862" y="137667"/>
                </a:lnTo>
                <a:lnTo>
                  <a:pt x="799464" y="136905"/>
                </a:lnTo>
                <a:close/>
              </a:path>
              <a:path w="1155700" h="694689">
                <a:moveTo>
                  <a:pt x="777874" y="125856"/>
                </a:moveTo>
                <a:lnTo>
                  <a:pt x="800172" y="137313"/>
                </a:lnTo>
                <a:lnTo>
                  <a:pt x="799464" y="136905"/>
                </a:lnTo>
                <a:lnTo>
                  <a:pt x="935439" y="136905"/>
                </a:lnTo>
                <a:lnTo>
                  <a:pt x="928369" y="131063"/>
                </a:lnTo>
                <a:lnTo>
                  <a:pt x="922285" y="126491"/>
                </a:lnTo>
                <a:lnTo>
                  <a:pt x="779398" y="126491"/>
                </a:lnTo>
                <a:lnTo>
                  <a:pt x="777874" y="125856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5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8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6"/>
                </a:moveTo>
                <a:lnTo>
                  <a:pt x="756031" y="115696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6"/>
                </a:lnTo>
                <a:close/>
              </a:path>
              <a:path w="1155700" h="694689">
                <a:moveTo>
                  <a:pt x="419481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1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6" y="106679"/>
                </a:lnTo>
                <a:lnTo>
                  <a:pt x="735457" y="107314"/>
                </a:lnTo>
                <a:lnTo>
                  <a:pt x="756312" y="115826"/>
                </a:lnTo>
                <a:lnTo>
                  <a:pt x="756031" y="115696"/>
                </a:lnTo>
                <a:lnTo>
                  <a:pt x="907920" y="115696"/>
                </a:lnTo>
                <a:lnTo>
                  <a:pt x="906398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1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6" y="106679"/>
                </a:moveTo>
                <a:lnTo>
                  <a:pt x="734685" y="107037"/>
                </a:lnTo>
                <a:lnTo>
                  <a:pt x="735457" y="107314"/>
                </a:lnTo>
                <a:lnTo>
                  <a:pt x="733806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2" y="99313"/>
                </a:lnTo>
                <a:lnTo>
                  <a:pt x="734685" y="107037"/>
                </a:lnTo>
                <a:lnTo>
                  <a:pt x="733806" y="106679"/>
                </a:lnTo>
                <a:lnTo>
                  <a:pt x="895068" y="106679"/>
                </a:lnTo>
                <a:lnTo>
                  <a:pt x="883919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3" y="105028"/>
                </a:moveTo>
                <a:lnTo>
                  <a:pt x="439546" y="105917"/>
                </a:lnTo>
                <a:lnTo>
                  <a:pt x="439913" y="105917"/>
                </a:lnTo>
                <a:lnTo>
                  <a:pt x="441833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7"/>
                </a:moveTo>
                <a:lnTo>
                  <a:pt x="688720" y="91947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7"/>
                </a:lnTo>
                <a:close/>
              </a:path>
              <a:path w="1155700" h="694689">
                <a:moveTo>
                  <a:pt x="464058" y="96265"/>
                </a:moveTo>
                <a:lnTo>
                  <a:pt x="461898" y="97027"/>
                </a:lnTo>
                <a:lnTo>
                  <a:pt x="463176" y="96613"/>
                </a:lnTo>
                <a:lnTo>
                  <a:pt x="464058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8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8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4" y="86232"/>
                </a:lnTo>
                <a:lnTo>
                  <a:pt x="667765" y="86740"/>
                </a:lnTo>
                <a:lnTo>
                  <a:pt x="690371" y="92455"/>
                </a:lnTo>
                <a:lnTo>
                  <a:pt x="688720" y="91947"/>
                </a:lnTo>
                <a:lnTo>
                  <a:pt x="872935" y="91947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7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3" y="81787"/>
                </a:lnTo>
                <a:lnTo>
                  <a:pt x="644906" y="82168"/>
                </a:lnTo>
                <a:lnTo>
                  <a:pt x="667668" y="86721"/>
                </a:lnTo>
                <a:lnTo>
                  <a:pt x="665734" y="86232"/>
                </a:lnTo>
                <a:lnTo>
                  <a:pt x="863947" y="86232"/>
                </a:lnTo>
                <a:lnTo>
                  <a:pt x="860551" y="84073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6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3" y="81787"/>
                </a:moveTo>
                <a:lnTo>
                  <a:pt x="644495" y="82110"/>
                </a:lnTo>
                <a:lnTo>
                  <a:pt x="644906" y="82168"/>
                </a:lnTo>
                <a:lnTo>
                  <a:pt x="642873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3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5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1" y="79247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1" y="79247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7"/>
                </a:moveTo>
                <a:lnTo>
                  <a:pt x="531621" y="79247"/>
                </a:lnTo>
                <a:lnTo>
                  <a:pt x="530713" y="79419"/>
                </a:lnTo>
                <a:lnTo>
                  <a:pt x="532257" y="79247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5" y="78866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5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2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3" y="76834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3" y="76834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7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4"/>
                </a:moveTo>
                <a:lnTo>
                  <a:pt x="553973" y="76834"/>
                </a:lnTo>
                <a:lnTo>
                  <a:pt x="551925" y="77062"/>
                </a:lnTo>
                <a:lnTo>
                  <a:pt x="558364" y="76834"/>
                </a:lnTo>
                <a:close/>
              </a:path>
              <a:path w="1155700" h="694689">
                <a:moveTo>
                  <a:pt x="596899" y="76834"/>
                </a:moveTo>
                <a:lnTo>
                  <a:pt x="598195" y="76939"/>
                </a:lnTo>
                <a:lnTo>
                  <a:pt x="598932" y="76962"/>
                </a:lnTo>
                <a:lnTo>
                  <a:pt x="596899" y="76834"/>
                </a:lnTo>
                <a:close/>
              </a:path>
              <a:path w="1155700" h="694689">
                <a:moveTo>
                  <a:pt x="847833" y="76834"/>
                </a:moveTo>
                <a:lnTo>
                  <a:pt x="596899" y="76834"/>
                </a:lnTo>
                <a:lnTo>
                  <a:pt x="598932" y="76962"/>
                </a:lnTo>
                <a:lnTo>
                  <a:pt x="848056" y="76962"/>
                </a:lnTo>
                <a:lnTo>
                  <a:pt x="847833" y="76834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5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899" y="76834"/>
                </a:lnTo>
                <a:lnTo>
                  <a:pt x="847833" y="76834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5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5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703917" y="328594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5"/>
                </a:lnTo>
                <a:lnTo>
                  <a:pt x="410591" y="35432"/>
                </a:lnTo>
                <a:lnTo>
                  <a:pt x="359028" y="61213"/>
                </a:lnTo>
                <a:lnTo>
                  <a:pt x="309372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29"/>
                </a:lnTo>
                <a:lnTo>
                  <a:pt x="48641" y="439165"/>
                </a:lnTo>
                <a:lnTo>
                  <a:pt x="28067" y="500760"/>
                </a:lnTo>
                <a:lnTo>
                  <a:pt x="12826" y="563879"/>
                </a:lnTo>
                <a:lnTo>
                  <a:pt x="3175" y="628269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7"/>
                </a:lnTo>
                <a:lnTo>
                  <a:pt x="76961" y="663701"/>
                </a:lnTo>
                <a:lnTo>
                  <a:pt x="79121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5" y="465581"/>
                </a:lnTo>
                <a:lnTo>
                  <a:pt x="130447" y="440054"/>
                </a:lnTo>
                <a:lnTo>
                  <a:pt x="131064" y="438531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6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5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50" y="224662"/>
                </a:lnTo>
                <a:lnTo>
                  <a:pt x="291575" y="206501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6"/>
                </a:lnTo>
                <a:lnTo>
                  <a:pt x="352808" y="155701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2" y="141097"/>
                </a:lnTo>
                <a:lnTo>
                  <a:pt x="375793" y="140080"/>
                </a:lnTo>
                <a:lnTo>
                  <a:pt x="395943" y="128015"/>
                </a:lnTo>
                <a:lnTo>
                  <a:pt x="397636" y="127000"/>
                </a:lnTo>
                <a:lnTo>
                  <a:pt x="417827" y="116204"/>
                </a:lnTo>
                <a:lnTo>
                  <a:pt x="419480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7" y="105917"/>
                </a:lnTo>
                <a:lnTo>
                  <a:pt x="462122" y="97027"/>
                </a:lnTo>
                <a:lnTo>
                  <a:pt x="461899" y="97027"/>
                </a:lnTo>
                <a:lnTo>
                  <a:pt x="464057" y="96265"/>
                </a:lnTo>
                <a:lnTo>
                  <a:pt x="464245" y="96265"/>
                </a:lnTo>
                <a:lnTo>
                  <a:pt x="486536" y="89026"/>
                </a:lnTo>
                <a:lnTo>
                  <a:pt x="487179" y="89026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5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5"/>
                </a:lnTo>
                <a:lnTo>
                  <a:pt x="656462" y="6857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4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8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7" y="539369"/>
                </a:lnTo>
                <a:lnTo>
                  <a:pt x="1141400" y="369569"/>
                </a:lnTo>
                <a:lnTo>
                  <a:pt x="1021206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4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6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6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6" y="369569"/>
                </a:lnTo>
                <a:lnTo>
                  <a:pt x="1141400" y="369569"/>
                </a:lnTo>
                <a:lnTo>
                  <a:pt x="1155700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7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4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6" y="292988"/>
                </a:moveTo>
                <a:lnTo>
                  <a:pt x="982759" y="294259"/>
                </a:lnTo>
                <a:lnTo>
                  <a:pt x="981836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7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5"/>
                </a:lnTo>
                <a:lnTo>
                  <a:pt x="968121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6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5"/>
                </a:moveTo>
                <a:lnTo>
                  <a:pt x="234823" y="267588"/>
                </a:lnTo>
                <a:lnTo>
                  <a:pt x="235839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3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8" y="221995"/>
                </a:lnTo>
                <a:lnTo>
                  <a:pt x="935862" y="240029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4" y="205866"/>
                </a:lnTo>
                <a:lnTo>
                  <a:pt x="900556" y="206882"/>
                </a:lnTo>
                <a:lnTo>
                  <a:pt x="918591" y="223138"/>
                </a:lnTo>
                <a:lnTo>
                  <a:pt x="917448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7" y="191515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1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4"/>
                </a:moveTo>
                <a:lnTo>
                  <a:pt x="881887" y="191515"/>
                </a:lnTo>
                <a:lnTo>
                  <a:pt x="994856" y="191515"/>
                </a:lnTo>
                <a:lnTo>
                  <a:pt x="989710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59" y="175894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7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6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20" y="148970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5" y="136905"/>
                </a:lnTo>
                <a:lnTo>
                  <a:pt x="800861" y="137667"/>
                </a:lnTo>
                <a:lnTo>
                  <a:pt x="820620" y="149097"/>
                </a:lnTo>
                <a:lnTo>
                  <a:pt x="820420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3" y="140080"/>
                </a:moveTo>
                <a:lnTo>
                  <a:pt x="374142" y="141097"/>
                </a:lnTo>
                <a:lnTo>
                  <a:pt x="375473" y="140297"/>
                </a:lnTo>
                <a:lnTo>
                  <a:pt x="375793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2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5"/>
                </a:moveTo>
                <a:lnTo>
                  <a:pt x="800172" y="137313"/>
                </a:lnTo>
                <a:lnTo>
                  <a:pt x="800861" y="137667"/>
                </a:lnTo>
                <a:lnTo>
                  <a:pt x="799465" y="136905"/>
                </a:lnTo>
                <a:close/>
              </a:path>
              <a:path w="1155700" h="694689">
                <a:moveTo>
                  <a:pt x="777875" y="125856"/>
                </a:moveTo>
                <a:lnTo>
                  <a:pt x="800172" y="137313"/>
                </a:lnTo>
                <a:lnTo>
                  <a:pt x="799465" y="136905"/>
                </a:lnTo>
                <a:lnTo>
                  <a:pt x="935439" y="136905"/>
                </a:lnTo>
                <a:lnTo>
                  <a:pt x="928370" y="131063"/>
                </a:lnTo>
                <a:lnTo>
                  <a:pt x="922285" y="126491"/>
                </a:lnTo>
                <a:lnTo>
                  <a:pt x="779399" y="126491"/>
                </a:lnTo>
                <a:lnTo>
                  <a:pt x="777875" y="125856"/>
                </a:lnTo>
                <a:close/>
              </a:path>
              <a:path w="1155700" h="694689">
                <a:moveTo>
                  <a:pt x="397636" y="127000"/>
                </a:moveTo>
                <a:lnTo>
                  <a:pt x="395858" y="128015"/>
                </a:lnTo>
                <a:lnTo>
                  <a:pt x="396673" y="127578"/>
                </a:lnTo>
                <a:lnTo>
                  <a:pt x="397636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0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5" y="106679"/>
                </a:lnTo>
                <a:lnTo>
                  <a:pt x="735456" y="107314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0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79"/>
                </a:moveTo>
                <a:lnTo>
                  <a:pt x="734685" y="107037"/>
                </a:lnTo>
                <a:lnTo>
                  <a:pt x="735456" y="107314"/>
                </a:lnTo>
                <a:lnTo>
                  <a:pt x="733805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79"/>
                </a:lnTo>
                <a:lnTo>
                  <a:pt x="895068" y="106679"/>
                </a:lnTo>
                <a:lnTo>
                  <a:pt x="883920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2" y="105028"/>
                </a:moveTo>
                <a:lnTo>
                  <a:pt x="439547" y="105917"/>
                </a:lnTo>
                <a:lnTo>
                  <a:pt x="439913" y="105917"/>
                </a:lnTo>
                <a:lnTo>
                  <a:pt x="441832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5"/>
                </a:moveTo>
                <a:lnTo>
                  <a:pt x="461899" y="97027"/>
                </a:lnTo>
                <a:lnTo>
                  <a:pt x="463176" y="96613"/>
                </a:lnTo>
                <a:lnTo>
                  <a:pt x="464057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7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3" y="86232"/>
                </a:lnTo>
                <a:lnTo>
                  <a:pt x="667766" y="86740"/>
                </a:lnTo>
                <a:lnTo>
                  <a:pt x="690372" y="92455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6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8"/>
                </a:lnTo>
                <a:lnTo>
                  <a:pt x="667668" y="86721"/>
                </a:lnTo>
                <a:lnTo>
                  <a:pt x="665733" y="86232"/>
                </a:lnTo>
                <a:lnTo>
                  <a:pt x="863947" y="86232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8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6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6" y="78612"/>
                </a:moveTo>
                <a:lnTo>
                  <a:pt x="621183" y="78797"/>
                </a:lnTo>
                <a:lnTo>
                  <a:pt x="622046" y="78866"/>
                </a:lnTo>
                <a:lnTo>
                  <a:pt x="619886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6" y="78612"/>
                </a:lnTo>
                <a:lnTo>
                  <a:pt x="622046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6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5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929214" y="3135069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6"/>
                </a:lnTo>
                <a:lnTo>
                  <a:pt x="410591" y="35433"/>
                </a:lnTo>
                <a:lnTo>
                  <a:pt x="359028" y="61213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30"/>
                </a:lnTo>
                <a:lnTo>
                  <a:pt x="48641" y="439166"/>
                </a:lnTo>
                <a:lnTo>
                  <a:pt x="28067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9121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94" y="579247"/>
                </a:lnTo>
                <a:lnTo>
                  <a:pt x="93617" y="550799"/>
                </a:lnTo>
                <a:lnTo>
                  <a:pt x="93979" y="549148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5" y="465582"/>
                </a:lnTo>
                <a:lnTo>
                  <a:pt x="130447" y="440055"/>
                </a:lnTo>
                <a:lnTo>
                  <a:pt x="131064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5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8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2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977" y="155575"/>
                </a:lnTo>
                <a:lnTo>
                  <a:pt x="352805" y="155575"/>
                </a:lnTo>
                <a:lnTo>
                  <a:pt x="374285" y="141097"/>
                </a:lnTo>
                <a:lnTo>
                  <a:pt x="374142" y="141097"/>
                </a:lnTo>
                <a:lnTo>
                  <a:pt x="375793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7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4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247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148"/>
                </a:moveTo>
                <a:lnTo>
                  <a:pt x="93599" y="550799"/>
                </a:lnTo>
                <a:lnTo>
                  <a:pt x="93708" y="550387"/>
                </a:lnTo>
                <a:lnTo>
                  <a:pt x="93979" y="549148"/>
                </a:lnTo>
                <a:close/>
              </a:path>
              <a:path w="1155700" h="694689">
                <a:moveTo>
                  <a:pt x="93708" y="550387"/>
                </a:moveTo>
                <a:lnTo>
                  <a:pt x="93599" y="550799"/>
                </a:lnTo>
                <a:lnTo>
                  <a:pt x="93708" y="550387"/>
                </a:lnTo>
                <a:close/>
              </a:path>
              <a:path w="1155700" h="694689">
                <a:moveTo>
                  <a:pt x="94036" y="549148"/>
                </a:moveTo>
                <a:lnTo>
                  <a:pt x="93708" y="550387"/>
                </a:lnTo>
                <a:lnTo>
                  <a:pt x="94036" y="549148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6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9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6"/>
                </a:lnTo>
                <a:lnTo>
                  <a:pt x="968121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6"/>
                </a:moveTo>
                <a:lnTo>
                  <a:pt x="234823" y="267588"/>
                </a:lnTo>
                <a:lnTo>
                  <a:pt x="235839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3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4" y="205867"/>
                </a:lnTo>
                <a:lnTo>
                  <a:pt x="900556" y="206883"/>
                </a:lnTo>
                <a:lnTo>
                  <a:pt x="918591" y="223138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2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59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20" y="148971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329" y="154559"/>
                </a:moveTo>
                <a:lnTo>
                  <a:pt x="352805" y="155575"/>
                </a:lnTo>
                <a:lnTo>
                  <a:pt x="352977" y="155575"/>
                </a:lnTo>
                <a:lnTo>
                  <a:pt x="354329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5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20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3" y="140081"/>
                </a:moveTo>
                <a:lnTo>
                  <a:pt x="374142" y="141097"/>
                </a:lnTo>
                <a:lnTo>
                  <a:pt x="375449" y="140312"/>
                </a:lnTo>
                <a:lnTo>
                  <a:pt x="375793" y="140081"/>
                </a:lnTo>
                <a:close/>
              </a:path>
              <a:path w="1155700" h="694689">
                <a:moveTo>
                  <a:pt x="375449" y="140312"/>
                </a:moveTo>
                <a:lnTo>
                  <a:pt x="374142" y="141097"/>
                </a:lnTo>
                <a:lnTo>
                  <a:pt x="374285" y="141097"/>
                </a:lnTo>
                <a:lnTo>
                  <a:pt x="375449" y="140312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49" y="140312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5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5" y="136906"/>
                </a:lnTo>
                <a:lnTo>
                  <a:pt x="935439" y="136906"/>
                </a:lnTo>
                <a:lnTo>
                  <a:pt x="928370" y="131063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8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20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3" y="86233"/>
                </a:lnTo>
                <a:lnTo>
                  <a:pt x="667766" y="86741"/>
                </a:lnTo>
                <a:lnTo>
                  <a:pt x="690372" y="92456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8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3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7"/>
                </a:lnTo>
                <a:lnTo>
                  <a:pt x="622046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7" y="79248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6" y="78867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6" y="78867"/>
                </a:lnTo>
                <a:lnTo>
                  <a:pt x="851403" y="78867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08534" y="3474348"/>
            <a:ext cx="2372868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484973" y="3645024"/>
            <a:ext cx="5304662" cy="2029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0EF4167-2B58-4667-A322-A4C3FFA281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8874" y="3448050"/>
            <a:ext cx="8086249" cy="171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L4</a:t>
            </a:r>
            <a:r>
              <a:rPr sz="2100" b="1" spc="1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00AF50"/>
                </a:solidFill>
                <a:latin typeface="Calibri"/>
                <a:cs typeface="Calibri"/>
              </a:rPr>
              <a:t>ú</a:t>
            </a:r>
            <a:r>
              <a:rPr sz="2100" b="1" spc="-4" dirty="0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sz="2100" b="1" spc="-26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Puer</a:t>
            </a:r>
            <a:r>
              <a:rPr sz="2100" b="1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os:</a:t>
            </a:r>
            <a:r>
              <a:rPr sz="2100" b="1" spc="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</a:t>
            </a:r>
            <a:r>
              <a:rPr sz="2100" spc="-4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3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sacione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apl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aciones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ocesos.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6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L3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ló</a:t>
            </a:r>
            <a:r>
              <a:rPr sz="2100" b="1" spc="-23" dirty="0">
                <a:solidFill>
                  <a:srgbClr val="502CD1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rgbClr val="502CD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as</a:t>
            </a:r>
            <a:r>
              <a:rPr sz="2100" b="1" spc="4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(IP</a:t>
            </a:r>
            <a:r>
              <a:rPr sz="2100" b="1" spc="11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502CD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502CD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502CD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502CD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502CD1"/>
                </a:solidFill>
                <a:latin typeface="Calibri"/>
                <a:cs typeface="Calibri"/>
              </a:rPr>
              <a:t> 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edes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lang="es-ES"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L2</a:t>
            </a:r>
            <a:r>
              <a:rPr sz="2100" b="1" spc="11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E22C91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físicas</a:t>
            </a:r>
            <a:r>
              <a:rPr sz="2100" b="1" spc="-4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(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M</a:t>
            </a:r>
            <a:r>
              <a:rPr sz="2100" b="1" spc="-45" dirty="0">
                <a:solidFill>
                  <a:srgbClr val="E22C91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C</a:t>
            </a:r>
            <a:r>
              <a:rPr sz="2100" b="1" spc="26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E22C91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E22C91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E22C91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E22C91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E22C91"/>
                </a:solidFill>
                <a:latin typeface="Calibri"/>
                <a:cs typeface="Calibri"/>
              </a:rPr>
              <a:t> 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un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</a:t>
            </a:r>
            <a:r>
              <a:rPr sz="2100" spc="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34" y="1729494"/>
            <a:ext cx="701182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Clr>
                <a:srgbClr val="454551"/>
              </a:buClr>
              <a:buFont typeface="Arial"/>
              <a:buChar char="•"/>
              <a:tabLst>
                <a:tab pos="352425" algn="l"/>
              </a:tabLst>
            </a:pP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ot</a:t>
            </a:r>
            <a:r>
              <a:rPr sz="2100" spc="-5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spc="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osas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f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an</a:t>
            </a:r>
            <a:r>
              <a:rPr sz="2100" spc="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al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ori</a:t>
            </a:r>
            <a:r>
              <a:rPr sz="2100" spc="-3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ada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107691" y="2245995"/>
            <a:ext cx="4928616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8638AF-04EF-4AC3-8783-B62D858E7A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Información de control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328167" y="1723644"/>
            <a:ext cx="6487667" cy="4041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6B537B-B24C-4B7D-B0B8-2F22F261E70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Segmentación y encapsulamiento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67544" y="928688"/>
            <a:ext cx="868102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¿Si deseamos transportar copas de vidrio fino a Europa?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65325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1600">
                <a:latin typeface="ZapfHumnst BT"/>
              </a:rPr>
              <a:t>Las copas se envuelven en </a:t>
            </a:r>
            <a:r>
              <a:rPr lang="es-MX" sz="1600" b="1">
                <a:latin typeface="ZapfHumnst BT"/>
              </a:rPr>
              <a:t>papel periódico</a:t>
            </a:r>
            <a:endParaRPr lang="es-MX" sz="1600">
              <a:latin typeface="ZapfHumnst BT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1500" y="1608138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457200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Des-encapsulación: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571500" y="492918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ejecuta la función inversa.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71500" y="5429250"/>
            <a:ext cx="2928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571500" y="5786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Se  detectan errores conforme las capas van avanzando</a:t>
            </a:r>
          </a:p>
        </p:txBody>
      </p:sp>
      <p:pic>
        <p:nvPicPr>
          <p:cNvPr id="16394" name="9 Imagen" descr="cop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75" y="3286125"/>
            <a:ext cx="210343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571500" y="23574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1600">
                <a:latin typeface="ZapfHumnst BT"/>
              </a:rPr>
              <a:t>Cuando llegan a UPS, se meten en una </a:t>
            </a:r>
            <a:r>
              <a:rPr lang="es-MX" sz="1600" b="1">
                <a:latin typeface="ZapfHumnst BT"/>
              </a:rPr>
              <a:t>caja que lleva hule espuma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71500" y="2776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1600">
                <a:latin typeface="ZapfHumnst BT"/>
              </a:rPr>
              <a:t>Se etiqueta la caja con información </a:t>
            </a:r>
            <a:r>
              <a:rPr lang="es-MX" sz="1600" b="1">
                <a:latin typeface="ZapfHumnst BT"/>
              </a:rPr>
              <a:t>fuente</a:t>
            </a:r>
            <a:r>
              <a:rPr lang="es-MX" sz="1600">
                <a:latin typeface="ZapfHumnst BT"/>
              </a:rPr>
              <a:t> y </a:t>
            </a:r>
            <a:r>
              <a:rPr lang="es-MX" sz="1600" b="1">
                <a:latin typeface="ZapfHumnst BT"/>
              </a:rPr>
              <a:t>destino</a:t>
            </a:r>
            <a:r>
              <a:rPr lang="es-MX" sz="1600">
                <a:latin typeface="ZapfHumnst BT"/>
              </a:rPr>
              <a:t>.</a:t>
            </a: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571500" y="3157538"/>
            <a:ext cx="81438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1600">
                <a:latin typeface="ZapfHumnst BT"/>
              </a:rPr>
              <a:t>Se mete en otro </a:t>
            </a:r>
            <a:r>
              <a:rPr lang="es-MX" sz="1600" b="1">
                <a:latin typeface="ZapfHumnst BT"/>
              </a:rPr>
              <a:t>embalaje</a:t>
            </a:r>
            <a:endParaRPr lang="es-MX" sz="1600">
              <a:latin typeface="ZapfHumnst BT"/>
            </a:endParaRP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571500" y="3527425"/>
            <a:ext cx="8143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1600">
                <a:latin typeface="ZapfHumnst BT"/>
              </a:rPr>
              <a:t>Todo lo frágil se va a un </a:t>
            </a:r>
            <a:r>
              <a:rPr lang="es-MX" sz="1600" b="1">
                <a:latin typeface="ZapfHumnst BT"/>
              </a:rPr>
              <a:t>contenedor especial </a:t>
            </a:r>
            <a:r>
              <a:rPr lang="es-MX" sz="1600">
                <a:latin typeface="ZapfHumnst BT"/>
              </a:rPr>
              <a:t>que se </a:t>
            </a:r>
          </a:p>
          <a:p>
            <a:pPr>
              <a:lnSpc>
                <a:spcPct val="150000"/>
              </a:lnSpc>
            </a:pPr>
            <a:r>
              <a:rPr lang="es-MX" sz="1600">
                <a:latin typeface="ZapfHumnst BT"/>
              </a:rPr>
              <a:t>       transporta a Europa.</a:t>
            </a:r>
          </a:p>
        </p:txBody>
      </p:sp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26113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6" grpId="0"/>
      <p:bldP spid="8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/>
      <p:bldP spid="17" grpId="0"/>
      <p:bldP spid="19" grpId="0"/>
      <p:bldP spid="2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A61FB84-1F26-4142-8C7D-E0ADFDC4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82" y="2060848"/>
            <a:ext cx="4320480" cy="317403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552" y="2492896"/>
            <a:ext cx="3528392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Elementos de un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Unidades de datos de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Segmentación, encapsulación y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des-encapsulación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modelo OSI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842147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4 Imag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000125"/>
            <a:ext cx="7286625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162798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19481" y="1808225"/>
            <a:ext cx="8239887" cy="36770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D884921-A568-411D-8E93-679134642CC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por capa</a:t>
            </a:r>
          </a:p>
        </p:txBody>
      </p:sp>
    </p:spTree>
    <p:extLst>
      <p:ext uri="{BB962C8B-B14F-4D97-AF65-F5344CB8AC3E}">
        <p14:creationId xmlns:p14="http://schemas.microsoft.com/office/powerpoint/2010/main" val="3925757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4528912"/>
            <a:ext cx="2356472" cy="2356472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182" y="1883277"/>
            <a:ext cx="4816996" cy="2823206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36757" y="980728"/>
            <a:ext cx="26939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3 CuadroTexto"/>
          <p:cNvSpPr txBox="1"/>
          <p:nvPr/>
        </p:nvSpPr>
        <p:spPr>
          <a:xfrm>
            <a:off x="531101" y="2104816"/>
            <a:ext cx="24040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3 CuadroTexto"/>
          <p:cNvSpPr txBox="1"/>
          <p:nvPr/>
        </p:nvSpPr>
        <p:spPr>
          <a:xfrm>
            <a:off x="539552" y="4972362"/>
            <a:ext cx="4032448" cy="965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342900" indent="-342900" eaLnBrk="0" hangingPunct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RS-232 (Puerto serial)  </a:t>
            </a:r>
            <a:endParaRPr lang="es-MX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538753" y="1493663"/>
            <a:ext cx="6500813" cy="50430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423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800" y="2257832"/>
            <a:ext cx="3038118" cy="1675224"/>
          </a:xfrm>
          <a:prstGeom prst="rect">
            <a:avLst/>
          </a:prstGeom>
        </p:spPr>
      </p:pic>
      <p:sp>
        <p:nvSpPr>
          <p:cNvPr id="7" name="6 CuadroTexto"/>
          <p:cNvSpPr txBox="1"/>
          <p:nvPr/>
        </p:nvSpPr>
        <p:spPr>
          <a:xfrm>
            <a:off x="467544" y="980728"/>
            <a:ext cx="6500813" cy="116955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enlace de datos</a:t>
            </a:r>
          </a:p>
          <a:p>
            <a:pPr eaLnBrk="0" hangingPunct="0">
              <a:lnSpc>
                <a:spcPct val="150000"/>
              </a:lnSpc>
              <a:spcAft>
                <a:spcPts val="1200"/>
              </a:spcAft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Algunos ejemplos de estándares de esta capa son: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/>
          <p:nvPr/>
        </p:nvSpPr>
        <p:spPr>
          <a:xfrm>
            <a:off x="506286" y="5395282"/>
            <a:ext cx="30576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Wireless (802.11)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6 CuadroTexto"/>
          <p:cNvSpPr txBox="1"/>
          <p:nvPr/>
        </p:nvSpPr>
        <p:spPr>
          <a:xfrm>
            <a:off x="459519" y="2541125"/>
            <a:ext cx="31043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Ethernet (802.3)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6 CuadroTexto"/>
          <p:cNvSpPr txBox="1"/>
          <p:nvPr/>
        </p:nvSpPr>
        <p:spPr>
          <a:xfrm>
            <a:off x="459519" y="3955122"/>
            <a:ext cx="6500813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Token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ring (802.5) 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4788612"/>
              </p:ext>
            </p:extLst>
          </p:nvPr>
        </p:nvGraphicFramePr>
        <p:xfrm>
          <a:off x="2915816" y="3440330"/>
          <a:ext cx="2084667" cy="1788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Imagen" r:id="rId4" imgW="1077063" imgH="924514" progId="Word.Picture.8">
                  <p:embed/>
                </p:oleObj>
              </mc:Choice>
              <mc:Fallback>
                <p:oleObj name="Imagen" r:id="rId4" imgW="1077063" imgH="924514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440330"/>
                        <a:ext cx="2084667" cy="1788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n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985" y="4797152"/>
            <a:ext cx="261937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787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14910"/>
            <a:ext cx="3749241" cy="2808312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467545" y="1052736"/>
            <a:ext cx="237626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8" name="3 CuadroTexto"/>
          <p:cNvSpPr txBox="1"/>
          <p:nvPr/>
        </p:nvSpPr>
        <p:spPr>
          <a:xfrm>
            <a:off x="467544" y="1772766"/>
            <a:ext cx="7960369" cy="223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IP (IPv4 e IPv6)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Encargado de dirigir y encaminar los paquetes a través de una red.</a:t>
            </a: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ICMP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(Internet Control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Message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de mensajes de control de Internet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Ping y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tracert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85750" indent="-285750" eaLnBrk="0" hangingPunct="0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  <a:defRPr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ARP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Protocolo responsable de encontrar la dirección de hardware (Ethernet MAC) que corresponde a una determinada dirección IP. </a:t>
            </a:r>
          </a:p>
        </p:txBody>
      </p:sp>
    </p:spTree>
    <p:extLst>
      <p:ext uri="{BB962C8B-B14F-4D97-AF65-F5344CB8AC3E}">
        <p14:creationId xmlns:p14="http://schemas.microsoft.com/office/powerpoint/2010/main" val="235361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01600" y="396000"/>
            <a:ext cx="8772157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ARP (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Address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Resolution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6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</a:t>
            </a:r>
            <a:r>
              <a:rPr lang="es-ES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DB6BD8F-DB32-4EE9-B8E8-E850B30F9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689" y="1303149"/>
            <a:ext cx="7701559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29878"/>
      </p:ext>
    </p:extLst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612" y="3810000"/>
            <a:ext cx="5675707" cy="3048000"/>
          </a:xfrm>
          <a:prstGeom prst="rect">
            <a:avLst/>
          </a:prstGeom>
        </p:spPr>
      </p:pic>
      <p:sp>
        <p:nvSpPr>
          <p:cNvPr id="4" name="3 CuadroTexto"/>
          <p:cNvSpPr txBox="1"/>
          <p:nvPr/>
        </p:nvSpPr>
        <p:spPr>
          <a:xfrm>
            <a:off x="500063" y="1000125"/>
            <a:ext cx="8536433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spcAft>
                <a:spcPts val="600"/>
              </a:spcAft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red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4580" name="4 CuadroTexto"/>
          <p:cNvSpPr txBox="1">
            <a:spLocks noChangeArrowheads="1"/>
          </p:cNvSpPr>
          <p:nvPr/>
        </p:nvSpPr>
        <p:spPr bwMode="auto">
          <a:xfrm>
            <a:off x="4771106" y="1628800"/>
            <a:ext cx="3820417" cy="2385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exterior: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entre diferentes sistemas. Utilizados entre Proveedores de Servicio de Internet (ISP)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BGP</a:t>
            </a:r>
          </a:p>
        </p:txBody>
      </p:sp>
      <p:sp>
        <p:nvSpPr>
          <p:cNvPr id="24581" name="5 CuadroTexto"/>
          <p:cNvSpPr txBox="1">
            <a:spLocks noChangeArrowheads="1"/>
          </p:cNvSpPr>
          <p:nvPr/>
        </p:nvSpPr>
        <p:spPr bwMode="auto">
          <a:xfrm>
            <a:off x="500063" y="1628800"/>
            <a:ext cx="3960440" cy="349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Protocolos de enrutamiento interior: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Se encargan de distribuir información de enrutamiento  (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topología, condiciones de tráfico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retardo de redes interconectadas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entre los dispositivos de un mismo sistema.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(RIP V1 y RIP V2)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IGRP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(Propietario CISCO)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EIGRP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 OSPF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326446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2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4580" grpId="0"/>
      <p:bldP spid="2458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0" name="Grupo 9"/>
          <p:cNvGrpSpPr/>
          <p:nvPr/>
        </p:nvGrpSpPr>
        <p:grpSpPr>
          <a:xfrm>
            <a:off x="3788024" y="1844824"/>
            <a:ext cx="4824536" cy="4824536"/>
            <a:chOff x="3788024" y="1772816"/>
            <a:chExt cx="4824536" cy="482453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12" name="Nube 11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3" name="Nube 12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No, más lento para que pueda guardar con precisión!</a:t>
              </a:r>
            </a:p>
          </p:txBody>
        </p:sp>
        <p:sp>
          <p:nvSpPr>
            <p:cNvPr id="14" name="Rectángulo 13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22532" name="5 CuadroTexto"/>
          <p:cNvSpPr txBox="1">
            <a:spLocks noChangeArrowheads="1"/>
          </p:cNvSpPr>
          <p:nvPr/>
        </p:nvSpPr>
        <p:spPr bwMode="auto">
          <a:xfrm>
            <a:off x="395536" y="1574624"/>
            <a:ext cx="8001000" cy="41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</a:pPr>
            <a:r>
              <a:rPr lang="es-MX" sz="1800" dirty="0">
                <a:latin typeface="ZapfHumnst BT"/>
              </a:rPr>
              <a:t>Se han especificado dos protocolos para la capa de transporte: TCP y UDP</a:t>
            </a:r>
          </a:p>
        </p:txBody>
      </p:sp>
      <p:sp>
        <p:nvSpPr>
          <p:cNvPr id="7" name="5 CuadroTexto"/>
          <p:cNvSpPr txBox="1">
            <a:spLocks noChangeArrowheads="1"/>
          </p:cNvSpPr>
          <p:nvPr/>
        </p:nvSpPr>
        <p:spPr bwMode="auto">
          <a:xfrm>
            <a:off x="403648" y="2276872"/>
            <a:ext cx="6184576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TCP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Control de Transmisión/</a:t>
            </a:r>
            <a:r>
              <a:rPr lang="es-MX" sz="1400" dirty="0" err="1">
                <a:latin typeface="ZapfHumnst BT"/>
              </a:rPr>
              <a:t>Transmission</a:t>
            </a:r>
            <a:r>
              <a:rPr lang="es-MX" sz="1400" dirty="0">
                <a:latin typeface="ZapfHumnst BT"/>
              </a:rPr>
              <a:t> Control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orientado a conexión</a:t>
            </a:r>
          </a:p>
        </p:txBody>
      </p:sp>
      <p:sp>
        <p:nvSpPr>
          <p:cNvPr id="8" name="5 CuadroTexto"/>
          <p:cNvSpPr txBox="1">
            <a:spLocks noChangeArrowheads="1"/>
          </p:cNvSpPr>
          <p:nvPr/>
        </p:nvSpPr>
        <p:spPr bwMode="auto">
          <a:xfrm>
            <a:off x="269444" y="3276271"/>
            <a:ext cx="403244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Exploradores web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Correo electrónico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Transferencia de archivos</a:t>
            </a:r>
          </a:p>
        </p:txBody>
      </p:sp>
    </p:spTree>
    <p:extLst>
      <p:ext uri="{BB962C8B-B14F-4D97-AF65-F5344CB8AC3E}">
        <p14:creationId xmlns:p14="http://schemas.microsoft.com/office/powerpoint/2010/main" val="247817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532" grpId="0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223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395536" y="908720"/>
            <a:ext cx="3000375" cy="5539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transporte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3788024" y="1772816"/>
            <a:ext cx="4824536" cy="4824536"/>
            <a:chOff x="3788024" y="1772816"/>
            <a:chExt cx="4824536" cy="4824536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8024" y="1772816"/>
              <a:ext cx="4824536" cy="4824536"/>
            </a:xfrm>
            <a:prstGeom prst="rect">
              <a:avLst/>
            </a:prstGeom>
          </p:spPr>
        </p:pic>
        <p:sp>
          <p:nvSpPr>
            <p:cNvPr id="3" name="Nube 2"/>
            <p:cNvSpPr/>
            <p:nvPr/>
          </p:nvSpPr>
          <p:spPr>
            <a:xfrm>
              <a:off x="4427984" y="3011161"/>
              <a:ext cx="1656184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¿Estás recibiendo todo esto?</a:t>
              </a:r>
            </a:p>
          </p:txBody>
        </p:sp>
        <p:sp>
          <p:nvSpPr>
            <p:cNvPr id="11" name="Nube 10"/>
            <p:cNvSpPr/>
            <p:nvPr/>
          </p:nvSpPr>
          <p:spPr>
            <a:xfrm>
              <a:off x="6084168" y="2860040"/>
              <a:ext cx="2142316" cy="1857999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s-MX" b="1" dirty="0">
                  <a:solidFill>
                    <a:srgbClr val="FF0000"/>
                  </a:solidFill>
                </a:rPr>
                <a:t>A quién le importa envíalo más rápido!</a:t>
              </a:r>
            </a:p>
          </p:txBody>
        </p:sp>
        <p:sp>
          <p:nvSpPr>
            <p:cNvPr id="10" name="Rectángulo 9"/>
            <p:cNvSpPr/>
            <p:nvPr/>
          </p:nvSpPr>
          <p:spPr>
            <a:xfrm>
              <a:off x="5698092" y="1988840"/>
              <a:ext cx="890132" cy="72007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459432" y="1597986"/>
            <a:ext cx="8001000" cy="927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800"/>
              </a:lnSpc>
              <a:spcAft>
                <a:spcPts val="1200"/>
              </a:spcAft>
            </a:pPr>
            <a:r>
              <a:rPr lang="es-MX" sz="1800" b="1" dirty="0">
                <a:latin typeface="ZapfHumnst BT"/>
              </a:rPr>
              <a:t>UDP</a:t>
            </a:r>
            <a:r>
              <a:rPr lang="es-MX" sz="1800" dirty="0">
                <a:latin typeface="ZapfHumnst BT"/>
              </a:rPr>
              <a:t> </a:t>
            </a:r>
            <a:r>
              <a:rPr lang="es-MX" sz="1400" dirty="0">
                <a:latin typeface="ZapfHumnst BT"/>
              </a:rPr>
              <a:t>(Protocolo de Datagrama de Usuario/</a:t>
            </a:r>
            <a:r>
              <a:rPr lang="es-MX" sz="1400" dirty="0" err="1">
                <a:latin typeface="ZapfHumnst BT"/>
              </a:rPr>
              <a:t>User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Datagram</a:t>
            </a:r>
            <a:r>
              <a:rPr lang="es-MX" sz="1400" dirty="0">
                <a:latin typeface="ZapfHumnst BT"/>
              </a:rPr>
              <a:t> </a:t>
            </a:r>
            <a:r>
              <a:rPr lang="es-MX" sz="1400" dirty="0" err="1">
                <a:latin typeface="ZapfHumnst BT"/>
              </a:rPr>
              <a:t>Protocol</a:t>
            </a:r>
            <a:r>
              <a:rPr lang="es-MX" sz="1400" dirty="0">
                <a:latin typeface="ZapfHumnst BT"/>
              </a:rPr>
              <a:t>)</a:t>
            </a:r>
          </a:p>
          <a:p>
            <a:pPr lvl="1">
              <a:lnSpc>
                <a:spcPts val="2800"/>
              </a:lnSpc>
              <a:buFont typeface="Wingdings" pitchFamily="2" charset="2"/>
              <a:buChar char="ü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no orientado a conexión, sin confirmación</a:t>
            </a:r>
          </a:p>
        </p:txBody>
      </p:sp>
      <p:sp>
        <p:nvSpPr>
          <p:cNvPr id="9" name="5 CuadroTexto"/>
          <p:cNvSpPr txBox="1">
            <a:spLocks noChangeArrowheads="1"/>
          </p:cNvSpPr>
          <p:nvPr/>
        </p:nvSpPr>
        <p:spPr bwMode="auto">
          <a:xfrm>
            <a:off x="211040" y="2684025"/>
            <a:ext cx="3830868" cy="2605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 err="1">
                <a:latin typeface="ZapfHumnst BT"/>
              </a:rPr>
              <a:t>Streaming</a:t>
            </a:r>
            <a:r>
              <a:rPr lang="es-MX" sz="1600" dirty="0">
                <a:latin typeface="ZapfHumnst BT"/>
              </a:rPr>
              <a:t> video (distribución digital de contenido multimedia)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Voz sobre </a:t>
            </a:r>
            <a:r>
              <a:rPr lang="es-MX" sz="1600" dirty="0" err="1">
                <a:latin typeface="ZapfHumnst BT"/>
              </a:rPr>
              <a:t>ip</a:t>
            </a:r>
            <a:endParaRPr lang="es-MX" sz="1600" dirty="0">
              <a:latin typeface="ZapfHumnst BT"/>
            </a:endParaRP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Sistema de nombres de dominio</a:t>
            </a:r>
          </a:p>
          <a:p>
            <a:pPr marL="1200150" lvl="2" indent="-285750">
              <a:lnSpc>
                <a:spcPts val="2800"/>
              </a:lnSpc>
              <a:buFont typeface="Courier New" panose="02070309020205020404" pitchFamily="49" charset="0"/>
              <a:buChar char="o"/>
            </a:pPr>
            <a:r>
              <a:rPr lang="es-MX" sz="1600" dirty="0">
                <a:latin typeface="ZapfHumnst BT"/>
              </a:rPr>
              <a:t>Juegos en línea</a:t>
            </a:r>
          </a:p>
        </p:txBody>
      </p:sp>
    </p:spTree>
    <p:extLst>
      <p:ext uri="{BB962C8B-B14F-4D97-AF65-F5344CB8AC3E}">
        <p14:creationId xmlns:p14="http://schemas.microsoft.com/office/powerpoint/2010/main" val="201091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MX"/>
          </a:p>
        </p:txBody>
      </p:sp>
      <p:pic>
        <p:nvPicPr>
          <p:cNvPr id="24577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268760"/>
            <a:ext cx="6120680" cy="291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57200" y="2524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712" y="4581128"/>
            <a:ext cx="6334583" cy="145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16633030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CuadroTexto"/>
          <p:cNvSpPr txBox="1">
            <a:spLocks noChangeArrowheads="1"/>
          </p:cNvSpPr>
          <p:nvPr/>
        </p:nvSpPr>
        <p:spPr bwMode="auto">
          <a:xfrm>
            <a:off x="395536" y="4918809"/>
            <a:ext cx="2584751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video: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QuickTime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66974" y="3140968"/>
            <a:ext cx="3456954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de imágenes gráficas: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GIF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JPEG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PNG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441699" y="1052736"/>
            <a:ext cx="391427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presentación</a:t>
            </a:r>
            <a:endParaRPr lang="es-MX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  <p:sp>
        <p:nvSpPr>
          <p:cNvPr id="9" name="6 CuadroTexto"/>
          <p:cNvSpPr txBox="1">
            <a:spLocks noChangeArrowheads="1"/>
          </p:cNvSpPr>
          <p:nvPr/>
        </p:nvSpPr>
        <p:spPr bwMode="auto">
          <a:xfrm>
            <a:off x="508877" y="1670698"/>
            <a:ext cx="3703083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Estándares para dar formato al texto: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EBCDIC</a:t>
            </a:r>
          </a:p>
          <a:p>
            <a:pPr lvl="1">
              <a:lnSpc>
                <a:spcPts val="3000"/>
              </a:lnSpc>
              <a:buFont typeface="Wingdings" pitchFamily="2" charset="2"/>
              <a:buChar char="ü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ASCII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983" y="3026047"/>
            <a:ext cx="2610663" cy="2122217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937" y="4726037"/>
            <a:ext cx="1632037" cy="1632037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252" y="1953394"/>
            <a:ext cx="3771900" cy="971550"/>
          </a:xfrm>
          <a:prstGeom prst="rect">
            <a:avLst/>
          </a:prstGeom>
        </p:spPr>
      </p:pic>
      <p:sp>
        <p:nvSpPr>
          <p:cNvPr id="13" name="Llamada ovalada 12"/>
          <p:cNvSpPr/>
          <p:nvPr/>
        </p:nvSpPr>
        <p:spPr>
          <a:xfrm>
            <a:off x="5580112" y="889249"/>
            <a:ext cx="2844040" cy="892785"/>
          </a:xfrm>
          <a:prstGeom prst="wedgeEllipseCallou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</a:rPr>
              <a:t>Opera como traductor entre estos dos tipos de códigos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88" y="4565074"/>
            <a:ext cx="1650916" cy="160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3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89" y="4365104"/>
            <a:ext cx="3197610" cy="2131740"/>
          </a:xfrm>
          <a:prstGeom prst="rect">
            <a:avLst/>
          </a:prstGeom>
        </p:spPr>
      </p:pic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611560" y="4365104"/>
            <a:ext cx="5350722" cy="209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3000"/>
              </a:lnSpc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HTTP posibilita la descarga de páginas Web.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FTP permite la transferencia de archivos.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SMTP para la transferencia  de correo.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DNS para la búsqueda de direcciones IP.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11560" y="973191"/>
            <a:ext cx="5211277" cy="3211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sesión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ASP (AppleTalk Protocolo de Sesión)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 (Network File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Services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X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Window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System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Terminal X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RPC (Remote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Procedure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Call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SCP (protocolo de comunicaciones serie)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SQL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Structured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Query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Language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lvl="1" indent="-285750" eaLnBrk="0" hangingPunct="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ZIP (Zona AppleTalk Protocolo de información)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Modelo OSI</a:t>
            </a:r>
          </a:p>
        </p:txBody>
      </p:sp>
    </p:spTree>
    <p:extLst>
      <p:ext uri="{BB962C8B-B14F-4D97-AF65-F5344CB8AC3E}">
        <p14:creationId xmlns:p14="http://schemas.microsoft.com/office/powerpoint/2010/main" val="2046544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" y="108992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56" y="-99392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785812" y="1013041"/>
            <a:ext cx="7786688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ts val="3200"/>
              </a:lnSpc>
              <a:spcBef>
                <a:spcPts val="600"/>
              </a:spcBef>
            </a:pPr>
            <a:r>
              <a:rPr lang="es-MX" sz="1800" b="1" dirty="0">
                <a:solidFill>
                  <a:srgbClr val="0070C0"/>
                </a:solidFill>
                <a:latin typeface="ZapfHumnst BT"/>
              </a:rPr>
              <a:t>Conjunto de reglas bien definidas que definen como interactúan las entidades de comunicación y gobiernan el intercambio de datos.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tiene reglas diferentes.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500063" y="2703165"/>
            <a:ext cx="8077200" cy="457200"/>
          </a:xfrm>
          <a:prstGeom prst="rect">
            <a:avLst/>
          </a:prstGeom>
          <a:gradFill rotWithShape="0">
            <a:gsLst>
              <a:gs pos="0">
                <a:schemeClr val="accent4">
                  <a:lumMod val="75000"/>
                </a:schemeClr>
              </a:gs>
              <a:gs pos="50000">
                <a:schemeClr val="accent4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b="1" dirty="0">
                <a:solidFill>
                  <a:schemeClr val="bg1"/>
                </a:solidFill>
              </a:rPr>
              <a:t>Elementos de un protocolo</a:t>
            </a:r>
            <a:r>
              <a:rPr lang="es-MX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3450109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71500" y="4593109"/>
            <a:ext cx="1985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 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571500" y="5693246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2737743" y="3450109"/>
            <a:ext cx="6011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Establece el formato o estructura de los datos que se intercambian.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737743" y="4521671"/>
            <a:ext cx="615473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información de control para la coordinación y manejo de errores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2737743" y="5583709"/>
            <a:ext cx="472598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Incluye la rapidez y la secuenciación.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</a:t>
            </a:r>
          </a:p>
        </p:txBody>
      </p:sp>
    </p:spTree>
    <p:extLst>
      <p:ext uri="{BB962C8B-B14F-4D97-AF65-F5344CB8AC3E}">
        <p14:creationId xmlns:p14="http://schemas.microsoft.com/office/powerpoint/2010/main" val="288871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autoUpdateAnimBg="0"/>
      <p:bldP spid="10244" grpId="0" animBg="1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1518979"/>
            <a:ext cx="4641134" cy="3043615"/>
          </a:xfrm>
          <a:prstGeom prst="rect">
            <a:avLst/>
          </a:prstGeom>
        </p:spPr>
      </p:pic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1500" y="1481361"/>
            <a:ext cx="335756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 que se intercambian.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71500" y="5124674"/>
            <a:ext cx="48577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Interpretación individual o significado de cada uno de los datos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642938" y="2338611"/>
            <a:ext cx="36433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de una </a:t>
            </a:r>
            <a:r>
              <a:rPr lang="es-MX" sz="1600" b="1" u="sng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429250" y="4706888"/>
            <a:ext cx="2963863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niños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servicios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 de estudio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 de niños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71500" y="1052736"/>
            <a:ext cx="1571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Casa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00063" y="2749774"/>
            <a:ext cx="3357562" cy="23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Cochera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Cuartos 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Jardín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Baño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Cocina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Sala</a:t>
            </a:r>
          </a:p>
          <a:p>
            <a:pPr lvl="1"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Comedor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8872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utoUpdateAnimBg="0"/>
      <p:bldP spid="11" grpId="0" autoUpdateAnimBg="0"/>
      <p:bldP spid="15" grpId="0"/>
      <p:bldP spid="16" grpId="0"/>
      <p:bldP spid="18" grpId="0" autoUpdateAnimBg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00063" y="1428750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Servicio Postal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571500" y="19970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Sintaxis: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Estructura de los datos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357813" y="3429000"/>
            <a:ext cx="33575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Información de control que define el significado de los datos (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819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1357313"/>
            <a:ext cx="3357562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571500" y="2441575"/>
            <a:ext cx="4786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Elementos básicos para escribir una carta: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71500" y="2919413"/>
            <a:ext cx="47863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Contenido de la carta (Información a transmitir)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envía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Datos de la persona que recibe.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Postal   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391150" y="4724400"/>
            <a:ext cx="335756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Todo lo que está extra al contenido de la carta es el Overhead.</a:t>
            </a:r>
          </a:p>
        </p:txBody>
      </p:sp>
      <p:sp>
        <p:nvSpPr>
          <p:cNvPr id="10" name="9 Cerrar llave"/>
          <p:cNvSpPr>
            <a:spLocks/>
          </p:cNvSpPr>
          <p:nvPr/>
        </p:nvSpPr>
        <p:spPr bwMode="auto">
          <a:xfrm>
            <a:off x="4143375" y="3500438"/>
            <a:ext cx="357188" cy="928687"/>
          </a:xfrm>
          <a:prstGeom prst="rightBrace">
            <a:avLst>
              <a:gd name="adj1" fmla="val 8330"/>
              <a:gd name="adj2" fmla="val 50000"/>
            </a:avLst>
          </a:prstGeom>
          <a:solidFill>
            <a:schemeClr val="bg1"/>
          </a:solidFill>
          <a:ln w="254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s-MX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28449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17" grpId="0" autoUpdateAnimBg="0"/>
      <p:bldP spid="7" grpId="0" autoUpdateAnimBg="0"/>
      <p:bldP spid="8" grpId="0" autoUpdateAnimBg="0"/>
      <p:bldP spid="9" grpId="0" autoUpdateAnimBg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8625" y="1639888"/>
            <a:ext cx="45720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Temporización: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Rapidez y secuenciación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función de tiempos.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Quién inicia y quién termina la comunicación.</a:t>
            </a:r>
          </a:p>
          <a:p>
            <a:pPr marL="273050" indent="-27305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Cuando haces una llamada telefónica, si una persona no entiende lo que se le dice, le pide a la otra persona que se lo repita.</a:t>
            </a:r>
          </a:p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0244" name="6 Imagen" descr="negocio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4762" y="1484784"/>
            <a:ext cx="37592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15270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Semántica: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Overhead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un protocolo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1781</Words>
  <Application>Microsoft Office PowerPoint</Application>
  <PresentationFormat>Presentación en pantalla (4:3)</PresentationFormat>
  <Paragraphs>263</Paragraphs>
  <Slides>33</Slides>
  <Notes>15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Calibri</vt:lpstr>
      <vt:lpstr>Courier New</vt:lpstr>
      <vt:lpstr>Dom Casual</vt:lpstr>
      <vt:lpstr>Times New Roman</vt:lpstr>
      <vt:lpstr>Wingdings</vt:lpstr>
      <vt:lpstr>ZapfHumnst BT</vt:lpstr>
      <vt:lpstr>Tema de Office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ARP (Address Resolution Protocol)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91</cp:revision>
  <dcterms:created xsi:type="dcterms:W3CDTF">2013-06-11T22:32:36Z</dcterms:created>
  <dcterms:modified xsi:type="dcterms:W3CDTF">2022-03-21T21:29:34Z</dcterms:modified>
</cp:coreProperties>
</file>