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1054" r:id="rId4"/>
    <p:sldId id="1168" r:id="rId5"/>
    <p:sldId id="1161" r:id="rId6"/>
    <p:sldId id="1162" r:id="rId7"/>
    <p:sldId id="1163" r:id="rId8"/>
    <p:sldId id="1165" r:id="rId9"/>
    <p:sldId id="1164" r:id="rId10"/>
    <p:sldId id="1167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3067" autoAdjust="0"/>
  </p:normalViewPr>
  <p:slideViewPr>
    <p:cSldViewPr>
      <p:cViewPr varScale="1">
        <p:scale>
          <a:sx n="102" d="100"/>
          <a:sy n="102" d="100"/>
        </p:scale>
        <p:origin x="180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28/01/2022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422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12 — Direccionamiento IPv6</a:t>
            </a:r>
          </a:p>
          <a:p>
            <a:pPr rtl="0"/>
            <a:r>
              <a:rPr lang="es-419"/>
              <a:t>12.1 — Problemas de IPv4</a:t>
            </a:r>
          </a:p>
          <a:p>
            <a:pPr rtl="0"/>
            <a:r>
              <a:rPr lang="es-419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12 — Direccionamiento IPv6</a:t>
            </a:r>
          </a:p>
          <a:p>
            <a:pPr rtl="0"/>
            <a:r>
              <a:rPr lang="es-419"/>
              <a:t>12.1 — Problemas de IPv4</a:t>
            </a:r>
          </a:p>
          <a:p>
            <a:pPr rtl="0"/>
            <a:r>
              <a:rPr lang="es-419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843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214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731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2001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6360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53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3" y="1797051"/>
            <a:ext cx="8280057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455085"/>
            <a:ext cx="8345488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38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28/01/2022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Direccionamiento IPv6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181B4F07-5CC0-4C06-A57F-0AD6063D4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23" y="3587460"/>
            <a:ext cx="2286005" cy="214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90" y="18864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 err="1"/>
              <a:t>IPv6</a:t>
            </a:r>
            <a:r>
              <a:rPr lang="es-419" sz="2000" dirty="0"/>
              <a:t> </a:t>
            </a:r>
            <a:r>
              <a:rPr lang="es-419" sz="2000" dirty="0" err="1"/>
              <a:t>unicast</a:t>
            </a:r>
            <a:r>
              <a:rPr lang="es-419" sz="2000" dirty="0"/>
              <a:t> globales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A1E4E8-0B0C-44B1-B0E7-AF5E0CFFFB31}"/>
              </a:ext>
            </a:extLst>
          </p:cNvPr>
          <p:cNvSpPr txBox="1"/>
          <p:nvPr/>
        </p:nvSpPr>
        <p:spPr>
          <a:xfrm>
            <a:off x="432090" y="1484784"/>
            <a:ext cx="2930696" cy="4753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457105">
              <a:lnSpc>
                <a:spcPts val="2500"/>
              </a:lnSpc>
              <a:spcBef>
                <a:spcPts val="600"/>
              </a:spcBef>
            </a:pP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Las direcciones </a:t>
            </a:r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IPv6 </a:t>
            </a:r>
            <a:r>
              <a:rPr lang="es-419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 globales </a:t>
            </a: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(GUA), son únicas globalmente y constan de tres partes:</a:t>
            </a:r>
          </a:p>
          <a:p>
            <a:pPr marL="285750" indent="-285750" fontAlgn="base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Prefijo de enrutamiento global: </a:t>
            </a:r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parte de la dirección asignada por el proveedor. Típicamente </a:t>
            </a:r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/48</a:t>
            </a:r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fontAlgn="base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de la subred: </a:t>
            </a:r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para crear subredes dentro de una organización. </a:t>
            </a:r>
          </a:p>
          <a:p>
            <a:pPr marL="285750" indent="-285750" fontAlgn="base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de la interfaz: </a:t>
            </a:r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 a la porción de host de una dirección IPv4.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457105">
              <a:lnSpc>
                <a:spcPts val="2500"/>
              </a:lnSpc>
              <a:spcBef>
                <a:spcPts val="600"/>
              </a:spcBef>
            </a:pPr>
            <a:endParaRPr lang="es-419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A0034869-0DA2-44B5-91C7-0FBAC2EE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435278"/>
            <a:ext cx="5322223" cy="1872208"/>
          </a:xfrm>
          <a:prstGeom prst="rect">
            <a:avLst/>
          </a:prstGeom>
        </p:spPr>
      </p:pic>
      <p:pic>
        <p:nvPicPr>
          <p:cNvPr id="17" name="Picture 5" descr="Introduction to Networks - Mozilla Firefox">
            <a:extLst>
              <a:ext uri="{FF2B5EF4-FFF2-40B4-BE49-F238E27FC236}">
                <a16:creationId xmlns:a16="http://schemas.microsoft.com/office/drawing/2014/main" id="{070B942E-33AE-4153-8F26-8C5A3C699E6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7277" y="3163470"/>
            <a:ext cx="5294818" cy="33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1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679788" y="2460205"/>
            <a:ext cx="5962972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la representación del direccionamiento lógico IPv6.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B1C0E8-9A48-4776-9AE6-431C4EFFF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443" y="1772816"/>
            <a:ext cx="4612627" cy="273630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88" y="404664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Necesidad de IPv6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30" y="1789632"/>
            <a:ext cx="3456384" cy="3312368"/>
          </a:xfrm>
        </p:spPr>
        <p:txBody>
          <a:bodyPr/>
          <a:lstStyle/>
          <a:p>
            <a:pPr marL="342900" indent="-342900" algn="l">
              <a:lnSpc>
                <a:spcPts val="2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IPv4 se está quedando sin direcciones. IPv6 es el sucesor de IPv4. IPv6 tiene un espacio de direcciones de 128 bits mucho más grande.</a:t>
            </a:r>
          </a:p>
          <a:p>
            <a:pPr marL="342900" indent="-342900" algn="l">
              <a:lnSpc>
                <a:spcPts val="2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desarrollo de IPv6 también incluyó correcciones para limitaciones de IPv4 y otras mejoras.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FF4A684-9F33-42D3-8A08-B5194EE0F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038" y="1700808"/>
            <a:ext cx="5627163" cy="329931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260648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Necesidad de IPv6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DE3B983-917F-4D1C-A579-CB5361568F4E}"/>
              </a:ext>
            </a:extLst>
          </p:cNvPr>
          <p:cNvSpPr txBox="1">
            <a:spLocks/>
          </p:cNvSpPr>
          <p:nvPr/>
        </p:nvSpPr>
        <p:spPr>
          <a:xfrm>
            <a:off x="410268" y="1700808"/>
            <a:ext cx="3657676" cy="4032448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kern="1200" baseline="0">
                <a:solidFill>
                  <a:schemeClr val="bg1"/>
                </a:solidFill>
                <a:latin typeface="+mn-lt"/>
                <a:ea typeface="+mn-ea"/>
                <a:cs typeface="CiscoSans Extra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una población que accede a Internet cada vez mayor, un espacio de direcciones IPv4 limitado, los problemas de NAT y el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de las cosas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llegó el momento de comenzar la transición hacia IPv6.</a:t>
            </a: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lnSpc>
                <a:spcPts val="2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Tanto IPv4 como IPv6 coexistirán en un futuro próximo y la transición llevará varios años.</a:t>
            </a:r>
            <a:endParaRPr lang="es-419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25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12" y="18864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DE6EDAA-A627-4BBE-BF37-2D23F179C5FE}"/>
              </a:ext>
            </a:extLst>
          </p:cNvPr>
          <p:cNvSpPr txBox="1">
            <a:spLocks/>
          </p:cNvSpPr>
          <p:nvPr/>
        </p:nvSpPr>
        <p:spPr>
          <a:xfrm>
            <a:off x="848815" y="1427408"/>
            <a:ext cx="7913516" cy="4003184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kern="1200" baseline="0">
                <a:solidFill>
                  <a:schemeClr val="bg1"/>
                </a:solidFill>
                <a:latin typeface="+mn-lt"/>
                <a:ea typeface="+mn-ea"/>
                <a:cs typeface="CiscoSans Extra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direcciones IPv6 tienen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 bits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longitud y están escritas en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hexadecimal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direcciones IPv6 no distinguen entre mayúsculas y minúsculas, y pueden escribirse en minúsculas o en mayúsculas.</a:t>
            </a: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formato preferido para escribir una dirección IPv6 es </a:t>
            </a:r>
            <a:r>
              <a:rPr lang="es-419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: x : x : x : x : x : x : x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donde cada "x" consta de cuatro valores hexadecimales. En IPv6, un “</a:t>
            </a:r>
            <a:r>
              <a:rPr lang="es-419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hexteto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es el término no oficial que se utiliza para referirse a un segmento de 16 bits o cuatro valores hexadecimales.</a:t>
            </a:r>
          </a:p>
          <a:p>
            <a:pPr marL="0" indent="0" algn="l">
              <a:spcBef>
                <a:spcPts val="0"/>
              </a:spcBef>
            </a:pPr>
            <a:endParaRPr lang="es-419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ts val="2500"/>
              </a:lnSpc>
              <a:spcBef>
                <a:spcPts val="60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Ejemplos:</a:t>
            </a:r>
          </a:p>
          <a:p>
            <a:pPr marL="457200" lvl="5" indent="0" defTabSz="457105">
              <a:lnSpc>
                <a:spcPts val="2500"/>
              </a:lnSpc>
              <a:spcBef>
                <a:spcPts val="600"/>
              </a:spcBef>
              <a:buNone/>
            </a:pP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 : 0db8 : 0000 : 1111 : 0000 : 0000 : 0000 : 0200 </a:t>
            </a:r>
          </a:p>
          <a:p>
            <a:pPr marL="457200" lvl="5" indent="0" defTabSz="457105">
              <a:lnSpc>
                <a:spcPts val="2500"/>
              </a:lnSpc>
              <a:spcBef>
                <a:spcPts val="600"/>
              </a:spcBef>
              <a:buNone/>
            </a:pP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 : 0db8 : 0000 : 00a3 : </a:t>
            </a:r>
            <a:r>
              <a:rPr lang="es-419" sz="1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abcd</a:t>
            </a: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0000 : 0000 : 1234 </a:t>
            </a: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3C11561-BEDA-4642-89B0-D3FB2F6A99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900" y="5117110"/>
            <a:ext cx="2743200" cy="154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18864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/>
              <a:t>Regla 1 - Omitir el cero inicial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20A02-1863-4D7A-BCF1-04101608B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340768"/>
            <a:ext cx="7272808" cy="3456384"/>
          </a:xfrm>
        </p:spPr>
        <p:txBody>
          <a:bodyPr/>
          <a:lstStyle/>
          <a:p>
            <a:pPr marL="0" indent="0" algn="just">
              <a:lnSpc>
                <a:spcPts val="2500"/>
              </a:lnSpc>
              <a:spcBef>
                <a:spcPts val="600"/>
              </a:spcBef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primera regla para ayudar a reducir la notación de las direcciones IPv6 es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omitir los 0s (ceros) iniciales.</a:t>
            </a:r>
          </a:p>
          <a:p>
            <a:pPr marL="0" lvl="1" indent="0" defTabSz="457105">
              <a:lnSpc>
                <a:spcPts val="2500"/>
              </a:lnSpc>
              <a:spcBef>
                <a:spcPts val="600"/>
              </a:spcBef>
              <a:buNone/>
            </a:pPr>
            <a:r>
              <a:rPr lang="es-419" sz="1400" b="1" dirty="0">
                <a:latin typeface="Arial" panose="020B0604020202020204" pitchFamily="34" charset="0"/>
                <a:cs typeface="Arial" panose="020B0604020202020204" pitchFamily="34" charset="0"/>
              </a:rPr>
              <a:t>Ejemplos: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01ab se puede representar como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1ab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09f0 se puede representar como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9f0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0a00 se puede representar como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a00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00ab se puede representar como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  <a:p>
            <a:pPr marL="0" indent="0" algn="just">
              <a:lnSpc>
                <a:spcPts val="2500"/>
              </a:lnSpc>
              <a:spcBef>
                <a:spcPts val="60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 regla solo es válida para los ceros iniciales, y NO para los ceros finales; de lo contrario, la dirección sería ambigua. 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22ABAD5B-840B-4EA9-81F0-89303E5623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34911"/>
              </p:ext>
            </p:extLst>
          </p:nvPr>
        </p:nvGraphicFramePr>
        <p:xfrm>
          <a:off x="1547664" y="4941168"/>
          <a:ext cx="6264647" cy="1008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79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4125568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360173">
                <a:tc>
                  <a:txBody>
                    <a:bodyPr/>
                    <a:lstStyle/>
                    <a:p>
                      <a:pPr algn="ctr"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rtl="0"/>
                      <a:r>
                        <a:rPr lang="es-419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db8: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0:1111: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 los ceros iniciales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 : db8 : 0 : 1111 : 0 : 0 : 0 : 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86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6989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/>
              <a:t>Regla 2 – Dos puntos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31C3D99-A7C8-444E-BD92-69486F8D0629}"/>
              </a:ext>
            </a:extLst>
          </p:cNvPr>
          <p:cNvSpPr txBox="1">
            <a:spLocks/>
          </p:cNvSpPr>
          <p:nvPr/>
        </p:nvSpPr>
        <p:spPr>
          <a:xfrm>
            <a:off x="755576" y="1484784"/>
            <a:ext cx="7769424" cy="2736304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kern="1200" baseline="0">
                <a:solidFill>
                  <a:schemeClr val="bg1"/>
                </a:solidFill>
                <a:latin typeface="+mn-lt"/>
                <a:ea typeface="+mn-ea"/>
                <a:cs typeface="CiscoSans Extra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600"/>
              </a:spcBef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puntos dobles (::)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pueden reemplazar cualquier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cadena única y contigua de uno o más segmentos de 16 bits (</a:t>
            </a:r>
            <a:r>
              <a:rPr lang="es-419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hextetos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que estén compuestas solo por ceros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lnSpc>
                <a:spcPts val="2500"/>
              </a:lnSpc>
              <a:spcBef>
                <a:spcPts val="60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2001:db8:cafe: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1:0:0:0:1</a:t>
            </a: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(0s iniciales omitidos) podría representarse como </a:t>
            </a: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2001:db8:cafe: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:1</a:t>
            </a:r>
          </a:p>
          <a:p>
            <a:pPr marL="0" indent="0" algn="just"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ts val="2500"/>
              </a:lnSpc>
              <a:spcBef>
                <a:spcPts val="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puntos dobles (::) se pueden utilizar solamente una vez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dentro de una dirección; de lo contrario, habría más de una dirección resultante posible.</a:t>
            </a: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40524DF1-9813-409E-B41A-C733555115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615880"/>
              </p:ext>
            </p:extLst>
          </p:nvPr>
        </p:nvGraphicFramePr>
        <p:xfrm>
          <a:off x="1795972" y="4509120"/>
          <a:ext cx="568863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675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4000957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s-419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db8: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0:1111: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170900"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Comprimido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2001:db8:0:1111::200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48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18864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/>
              <a:t>Regla 2 – Dos puntos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31C3D99-A7C8-444E-BD92-69486F8D0629}"/>
              </a:ext>
            </a:extLst>
          </p:cNvPr>
          <p:cNvSpPr txBox="1">
            <a:spLocks/>
          </p:cNvSpPr>
          <p:nvPr/>
        </p:nvSpPr>
        <p:spPr>
          <a:xfrm>
            <a:off x="755576" y="1484784"/>
            <a:ext cx="7769424" cy="2736304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kern="1200" baseline="0">
                <a:solidFill>
                  <a:schemeClr val="bg1"/>
                </a:solidFill>
                <a:latin typeface="+mn-lt"/>
                <a:ea typeface="+mn-ea"/>
                <a:cs typeface="CiscoSans Extra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puntos dobles (::) se pueden utilizar solamente una vez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dentro de una dirección; de lo contrario, habría más de una dirección resultante posible.</a:t>
            </a: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4" name="Picture 6" descr="Introduction to Networks - Mozilla Firefox">
            <a:extLst>
              <a:ext uri="{FF2B5EF4-FFF2-40B4-BE49-F238E27FC236}">
                <a16:creationId xmlns:a16="http://schemas.microsoft.com/office/drawing/2014/main" id="{0F208FEA-1B14-4DB9-9E15-B7D81F4550E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3688" y="2420888"/>
            <a:ext cx="607639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0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186822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/>
              <a:t>Longitud del prefijo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BA49EBC-6274-4ABE-9AC7-D82F85072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459848"/>
            <a:ext cx="7452816" cy="1312365"/>
          </a:xfrm>
        </p:spPr>
        <p:txBody>
          <a:bodyPr/>
          <a:lstStyle/>
          <a:p>
            <a:pPr marL="0" indent="0" algn="just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longitud del prefijo se representa en notación de barra diagonal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se usa para indicar la porción de red de una dirección IPv6.</a:t>
            </a:r>
          </a:p>
          <a:p>
            <a:pPr marL="0" indent="0" algn="just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longitud de prefijo puede ir de 0 a 128. La longitud de prefijo IPv6 recomendada para las redes locales (LAN) y la mayoría de los otros tipos de redes es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/64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89010" lvl="2" indent="-342900"/>
            <a:endParaRPr lang="en-US" sz="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0474DAE-9889-4AC1-A534-428B50E7B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281878"/>
            <a:ext cx="5474913" cy="211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7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798</Words>
  <Application>Microsoft Office PowerPoint</Application>
  <PresentationFormat>Presentación en pantalla (4:3)</PresentationFormat>
  <Paragraphs>91</Paragraphs>
  <Slides>10</Slides>
  <Notes>10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Dom Casual</vt:lpstr>
      <vt:lpstr>Times New Roman</vt:lpstr>
      <vt:lpstr>ZapfHumnst BT</vt:lpstr>
      <vt:lpstr>Tema de Office</vt:lpstr>
      <vt:lpstr>Bitmap Image</vt:lpstr>
      <vt:lpstr>TC 2006B  Interconexión de dispositivos</vt:lpstr>
      <vt:lpstr>Presentación de PowerPoint</vt:lpstr>
      <vt:lpstr>Necesidad de IPv6</vt:lpstr>
      <vt:lpstr>Necesidad de IPv6</vt:lpstr>
      <vt:lpstr>Representación IPv6</vt:lpstr>
      <vt:lpstr>Representación IPv6 Regla 1 - Omitir el cero inicial</vt:lpstr>
      <vt:lpstr>Representación IPv6 Regla 2 – Dos puntos</vt:lpstr>
      <vt:lpstr>Representación IPv6 Regla 2 – Dos puntos</vt:lpstr>
      <vt:lpstr>Representación IPv6 Longitud del prefijo</vt:lpstr>
      <vt:lpstr>Representación IPv6 IPv6 unicast globales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75</cp:revision>
  <dcterms:created xsi:type="dcterms:W3CDTF">2013-06-11T22:32:36Z</dcterms:created>
  <dcterms:modified xsi:type="dcterms:W3CDTF">2022-01-28T17:59:29Z</dcterms:modified>
</cp:coreProperties>
</file>