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460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795" r:id="rId13"/>
    <p:sldId id="346" r:id="rId14"/>
    <p:sldId id="347" r:id="rId15"/>
    <p:sldId id="801" r:id="rId16"/>
    <p:sldId id="794" r:id="rId17"/>
    <p:sldId id="799" r:id="rId18"/>
    <p:sldId id="800" r:id="rId19"/>
    <p:sldId id="30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115" d="100"/>
          <a:sy n="115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conmutación de paquetes</a:t>
            </a:r>
            <a:r>
              <a:rPr lang="es-MX" dirty="0"/>
              <a:t> es un método de envío de datos en una red de computadoras.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27838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16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32383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3.2.2 – </a:t>
            </a:r>
            <a:r>
              <a:rPr lang="es-ES" altLang="en-US" sz="1200" dirty="0"/>
              <a:t>Suites de protocolos</a:t>
            </a:r>
          </a:p>
          <a:p>
            <a:r>
              <a:rPr lang="es-ES" dirty="0">
                <a:latin typeface="Arial" charset="0"/>
              </a:rPr>
              <a:t>3.2.2.4 – Proceso de comunicación TCP/IP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72419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18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3.2.2 – </a:t>
            </a:r>
            <a:r>
              <a:rPr lang="es-ES" altLang="en-US" sz="1200" dirty="0"/>
              <a:t>Suites de protocolos</a:t>
            </a:r>
          </a:p>
          <a:p>
            <a:r>
              <a:rPr lang="es-ES" dirty="0">
                <a:latin typeface="Arial" charset="0"/>
              </a:rPr>
              <a:t>3.2.2.4 – Proceso de comunicación TCP/IP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708579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0549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164F6C8-E87B-4386-A846-43C8533A0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00808"/>
            <a:ext cx="6711259" cy="403244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964CC6-0729-4058-AD7E-188E5A27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3688" y="197768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7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42906751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 (PDU)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0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97768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7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  <p:pic>
        <p:nvPicPr>
          <p:cNvPr id="4" name="Picture 3" descr="Introduction to Networks - Mozilla Firefox">
            <a:extLst>
              <a:ext uri="{FF2B5EF4-FFF2-40B4-BE49-F238E27FC236}">
                <a16:creationId xmlns:a16="http://schemas.microsoft.com/office/drawing/2014/main" id="{A8840FCC-DB06-4A15-A6FE-CB01B10F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7" y="1628800"/>
            <a:ext cx="567203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26674" y="2636912"/>
            <a:ext cx="3735569" cy="509748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s-ES" sz="1600" b="1" dirty="0"/>
              <a:t>TCP</a:t>
            </a:r>
            <a:r>
              <a:rPr lang="es-ES" sz="1600" dirty="0"/>
              <a:t>: protocolo de transporte que administra las conversaciones individuales. 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IP</a:t>
            </a:r>
            <a:r>
              <a:rPr lang="es-ES" sz="1600" dirty="0"/>
              <a:t>: encapsula los segmentos TCP en paquetes, asigna direcciones y entrega al host de destino.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Ethernet</a:t>
            </a:r>
            <a:r>
              <a:rPr lang="es-ES" sz="1600" dirty="0"/>
              <a:t>: permite la comunicación a través de un enlace de datos y la transmisión física de datos en los medios de red.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27" y="2575210"/>
            <a:ext cx="4262599" cy="267122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461BB12-DDC7-4544-B13A-38DA09F8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64272"/>
            <a:ext cx="55446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Interacción de protocolos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95D53D-2353-42E5-A7E2-73D76539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74" y="1423296"/>
            <a:ext cx="799816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dirty="0"/>
              <a:t>La comunicación entre un </a:t>
            </a:r>
            <a:r>
              <a:rPr lang="es-ES" sz="1600" b="1" dirty="0"/>
              <a:t>servidor web </a:t>
            </a:r>
            <a:r>
              <a:rPr lang="es-ES" sz="1600" dirty="0"/>
              <a:t>y un </a:t>
            </a:r>
            <a:r>
              <a:rPr lang="es-ES" sz="1600" b="1" dirty="0"/>
              <a:t>cliente web </a:t>
            </a:r>
            <a:r>
              <a:rPr lang="es-ES" sz="1600" dirty="0"/>
              <a:t>es un ejemplo de interacción entre varios protocolos: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HTTP</a:t>
            </a:r>
            <a:r>
              <a:rPr lang="es-ES" sz="1600" dirty="0"/>
              <a:t>: protocolo de aplicación que rige la forma en que interactúan un servidor web y un cliente web.</a:t>
            </a:r>
          </a:p>
        </p:txBody>
      </p:sp>
    </p:spTree>
    <p:extLst>
      <p:ext uri="{BB962C8B-B14F-4D97-AF65-F5344CB8AC3E}">
        <p14:creationId xmlns:p14="http://schemas.microsoft.com/office/powerpoint/2010/main" val="275387897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549672" y="1424100"/>
            <a:ext cx="7910760" cy="1631216"/>
          </a:xfr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1600" dirty="0"/>
              <a:t>Cuando envía datos desde un </a:t>
            </a:r>
            <a:r>
              <a:rPr lang="es-ES" sz="1600" b="1" dirty="0"/>
              <a:t>servidor web </a:t>
            </a:r>
            <a:r>
              <a:rPr lang="es-ES" sz="1600" dirty="0"/>
              <a:t>a un </a:t>
            </a:r>
            <a:r>
              <a:rPr lang="es-ES" sz="1600" b="1" dirty="0"/>
              <a:t>cliente</a:t>
            </a:r>
            <a:r>
              <a:rPr lang="es-ES" sz="1600" dirty="0"/>
              <a:t>, el procedimiento de </a:t>
            </a:r>
            <a:r>
              <a:rPr lang="es-ES" sz="1600" b="1" dirty="0"/>
              <a:t>encapsulamiento</a:t>
            </a:r>
            <a:r>
              <a:rPr lang="es-ES" sz="1600" dirty="0"/>
              <a:t> sería el siguiente: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/>
              <a:t>El servidor web prepara la página de lenguaje de marcado de hipertexto (HTML). El protocolo de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capa de aplicación </a:t>
            </a:r>
            <a:r>
              <a:rPr lang="es-ES" sz="1600" dirty="0"/>
              <a:t>HTTP envía los datos a la capa de transporte.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/>
              <a:t>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capa de transporte </a:t>
            </a:r>
            <a:r>
              <a:rPr lang="es-ES" sz="1600" dirty="0"/>
              <a:t>divide los datos en segmentos e identifica cada uno.</a:t>
            </a:r>
          </a:p>
        </p:txBody>
      </p:sp>
      <p:pic>
        <p:nvPicPr>
          <p:cNvPr id="6" name="Content Placeholder 4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44510" y="3284984"/>
            <a:ext cx="4215922" cy="243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79998B-A020-4D87-9CA7-595422E2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Proceso de comunicación TCP / IP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364C4A-933D-4E1F-B01A-2F29A0F4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72" y="3187132"/>
            <a:ext cx="359028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A continuación, se añaden las direcciones IP de origen y de destino, y así se crea un paquete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información de Ethernet se agrega para crear la trama de Ethernet o el marco de enlace de datos.</a:t>
            </a:r>
          </a:p>
        </p:txBody>
      </p:sp>
    </p:spTree>
    <p:extLst>
      <p:ext uri="{BB962C8B-B14F-4D97-AF65-F5344CB8AC3E}">
        <p14:creationId xmlns:p14="http://schemas.microsoft.com/office/powerpoint/2010/main" val="362562116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1331640"/>
            <a:ext cx="7910760" cy="224676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dirty="0"/>
              <a:t>Cuando recibe la información encapsulada el cliente procesa y elimina el encabezado de cada protocolo en el orden inverso al que se añadió: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primero se elimina el encabezado de Ethernet;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luego el encabezado de IP; 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a continuación, el encabezado de la capa de transporte; 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finalmente, la información HTTP es procesada y enviada al navegador web del cliente.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79998B-A020-4D87-9CA7-595422E2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Proceso de comunicación TCP / IP</a:t>
            </a:r>
          </a:p>
        </p:txBody>
      </p:sp>
      <p:pic>
        <p:nvPicPr>
          <p:cNvPr id="7" name="Picture 1" descr="Introduction to Networks - Mozilla Firefox">
            <a:extLst>
              <a:ext uri="{FF2B5EF4-FFF2-40B4-BE49-F238E27FC236}">
                <a16:creationId xmlns:a16="http://schemas.microsoft.com/office/drawing/2014/main" id="{86FEF22A-075C-4706-B9B9-5AC2D9B8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358" y="3861048"/>
            <a:ext cx="4191834" cy="24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1241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43596" y="2910650"/>
            <a:ext cx="6479858" cy="1311116"/>
          </a:xfrm>
          <a:custGeom>
            <a:avLst/>
            <a:gdLst/>
            <a:ahLst/>
            <a:cxnLst/>
            <a:rect l="l" t="t" r="r" b="b"/>
            <a:pathLst>
              <a:path w="8639810" h="1748154">
                <a:moveTo>
                  <a:pt x="0" y="291338"/>
                </a:moveTo>
                <a:lnTo>
                  <a:pt x="3812" y="244079"/>
                </a:lnTo>
                <a:lnTo>
                  <a:pt x="14851" y="199249"/>
                </a:lnTo>
                <a:lnTo>
                  <a:pt x="32517" y="157448"/>
                </a:lnTo>
                <a:lnTo>
                  <a:pt x="56209" y="119274"/>
                </a:lnTo>
                <a:lnTo>
                  <a:pt x="85328" y="85328"/>
                </a:lnTo>
                <a:lnTo>
                  <a:pt x="119274" y="56209"/>
                </a:lnTo>
                <a:lnTo>
                  <a:pt x="157448" y="32517"/>
                </a:lnTo>
                <a:lnTo>
                  <a:pt x="199249" y="14851"/>
                </a:lnTo>
                <a:lnTo>
                  <a:pt x="244079" y="3812"/>
                </a:lnTo>
                <a:lnTo>
                  <a:pt x="291338" y="0"/>
                </a:lnTo>
                <a:lnTo>
                  <a:pt x="8348217" y="0"/>
                </a:lnTo>
                <a:lnTo>
                  <a:pt x="8395476" y="3812"/>
                </a:lnTo>
                <a:lnTo>
                  <a:pt x="8440306" y="14851"/>
                </a:lnTo>
                <a:lnTo>
                  <a:pt x="8482107" y="32517"/>
                </a:lnTo>
                <a:lnTo>
                  <a:pt x="8520281" y="56209"/>
                </a:lnTo>
                <a:lnTo>
                  <a:pt x="8554227" y="85328"/>
                </a:lnTo>
                <a:lnTo>
                  <a:pt x="8583346" y="119274"/>
                </a:lnTo>
                <a:lnTo>
                  <a:pt x="8607038" y="157448"/>
                </a:lnTo>
                <a:lnTo>
                  <a:pt x="8624704" y="199249"/>
                </a:lnTo>
                <a:lnTo>
                  <a:pt x="8635743" y="244079"/>
                </a:lnTo>
                <a:lnTo>
                  <a:pt x="8639556" y="291338"/>
                </a:lnTo>
                <a:lnTo>
                  <a:pt x="8639556" y="1456690"/>
                </a:lnTo>
                <a:lnTo>
                  <a:pt x="8635743" y="1503948"/>
                </a:lnTo>
                <a:lnTo>
                  <a:pt x="8624704" y="1548778"/>
                </a:lnTo>
                <a:lnTo>
                  <a:pt x="8607038" y="1590579"/>
                </a:lnTo>
                <a:lnTo>
                  <a:pt x="8583346" y="1628753"/>
                </a:lnTo>
                <a:lnTo>
                  <a:pt x="8554227" y="1662699"/>
                </a:lnTo>
                <a:lnTo>
                  <a:pt x="8520281" y="1691818"/>
                </a:lnTo>
                <a:lnTo>
                  <a:pt x="8482107" y="1715510"/>
                </a:lnTo>
                <a:lnTo>
                  <a:pt x="8440306" y="1733176"/>
                </a:lnTo>
                <a:lnTo>
                  <a:pt x="8395476" y="1744215"/>
                </a:lnTo>
                <a:lnTo>
                  <a:pt x="8348217" y="1748028"/>
                </a:lnTo>
                <a:lnTo>
                  <a:pt x="291338" y="1748028"/>
                </a:lnTo>
                <a:lnTo>
                  <a:pt x="244079" y="1744215"/>
                </a:lnTo>
                <a:lnTo>
                  <a:pt x="199249" y="1733176"/>
                </a:lnTo>
                <a:lnTo>
                  <a:pt x="157448" y="1715510"/>
                </a:lnTo>
                <a:lnTo>
                  <a:pt x="119274" y="1691818"/>
                </a:lnTo>
                <a:lnTo>
                  <a:pt x="85328" y="1662699"/>
                </a:lnTo>
                <a:lnTo>
                  <a:pt x="56209" y="1628753"/>
                </a:lnTo>
                <a:lnTo>
                  <a:pt x="32517" y="1590579"/>
                </a:lnTo>
                <a:lnTo>
                  <a:pt x="14851" y="1548778"/>
                </a:lnTo>
                <a:lnTo>
                  <a:pt x="3812" y="1503948"/>
                </a:lnTo>
                <a:lnTo>
                  <a:pt x="0" y="1456690"/>
                </a:lnTo>
                <a:lnTo>
                  <a:pt x="0" y="291338"/>
                </a:lnTo>
                <a:close/>
              </a:path>
            </a:pathLst>
          </a:custGeom>
          <a:ln w="25908">
            <a:solidFill>
              <a:srgbClr val="7E7E7E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562350" y="2190845"/>
            <a:ext cx="4008120" cy="2868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81940"/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Es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la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in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ace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us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ario,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además</a:t>
            </a:r>
            <a:r>
              <a:rPr sz="1350" b="1" spc="-3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carg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 format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los datos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y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diálogo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de</a:t>
            </a:r>
            <a:r>
              <a:rPr sz="1350"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ntrol.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16"/>
              </a:spcBef>
            </a:pPr>
            <a:endParaRPr>
              <a:latin typeface="Times New Roman"/>
              <a:cs typeface="Times New Roman"/>
            </a:endParaRPr>
          </a:p>
          <a:p>
            <a:pPr marL="9525" marR="391954"/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rmit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sta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b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lec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la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caci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ó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tre</a:t>
            </a:r>
            <a:r>
              <a:rPr sz="1350" b="1" spc="-3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disti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tos dis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tiv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disti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tas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red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s.</a:t>
            </a:r>
            <a:endParaRPr sz="1350">
              <a:latin typeface="Calibri"/>
              <a:cs typeface="Calibri"/>
            </a:endParaRPr>
          </a:p>
          <a:p>
            <a:pPr>
              <a:spcBef>
                <a:spcPts val="31"/>
              </a:spcBef>
            </a:pPr>
            <a:endParaRPr sz="1463">
              <a:latin typeface="Times New Roman"/>
              <a:cs typeface="Times New Roman"/>
            </a:endParaRPr>
          </a:p>
          <a:p>
            <a:pPr marL="9525"/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termina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mej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camin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tr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vé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las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135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para</a:t>
            </a:r>
            <a:endParaRPr sz="1350">
              <a:latin typeface="Calibri"/>
              <a:cs typeface="Calibri"/>
            </a:endParaRPr>
          </a:p>
          <a:p>
            <a:pPr marL="9525"/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hac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llega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los datos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sti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19"/>
              </a:spcBef>
            </a:pPr>
            <a:endParaRPr sz="1875">
              <a:latin typeface="Times New Roman"/>
              <a:cs typeface="Times New Roman"/>
            </a:endParaRPr>
          </a:p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Contro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los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on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es</a:t>
            </a:r>
            <a:r>
              <a:rPr sz="135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h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ardware</a:t>
            </a:r>
            <a:r>
              <a:rPr sz="135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y</a:t>
            </a:r>
            <a:r>
              <a:rPr sz="135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dio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físic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endParaRPr sz="1350">
              <a:latin typeface="Calibri"/>
              <a:cs typeface="Calibri"/>
            </a:endParaRPr>
          </a:p>
          <a:p>
            <a:pPr marL="9525"/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se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int</a:t>
            </a:r>
            <a:r>
              <a:rPr sz="1350" b="1" spc="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g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an</a:t>
            </a:r>
            <a:r>
              <a:rPr sz="135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la</a:t>
            </a:r>
            <a:r>
              <a:rPr sz="135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spc="-4" dirty="0">
                <a:solidFill>
                  <a:srgbClr val="454551"/>
                </a:solidFill>
                <a:latin typeface="Calibri"/>
                <a:cs typeface="Calibri"/>
              </a:rPr>
              <a:t>re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local.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8775" y="1928241"/>
            <a:ext cx="1587627" cy="3274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C4A618-E315-4E0E-BE7C-10A6F4D01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A075BE-7631-4DBC-BC6F-099E2CE9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2816"/>
            <a:ext cx="4036529" cy="2857318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348880"/>
            <a:ext cx="4036529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Funciones de las capas del 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TCP/IP.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707</Words>
  <Application>Microsoft Office PowerPoint</Application>
  <PresentationFormat>Presentación en pantalla (4:3)</PresentationFormat>
  <Paragraphs>103</Paragraphs>
  <Slides>19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Wingdings</vt:lpstr>
      <vt:lpstr>Tema de Office</vt:lpstr>
      <vt:lpstr>Imagen de mapa de bits</vt:lpstr>
      <vt:lpstr>TC 2006B  Interconexión de dispositivos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 Protocolos</vt:lpstr>
      <vt:lpstr>Modelo OSI vs TCP/IP</vt:lpstr>
      <vt:lpstr>Modelo OSI vs TCP/IP Unidades de datos de protocolo (PDU)</vt:lpstr>
      <vt:lpstr>Modelo OSI vs TCP/IP Protocolos</vt:lpstr>
      <vt:lpstr>Presentación de PowerPoint</vt:lpstr>
      <vt:lpstr>Presentación de PowerPoint</vt:lpstr>
      <vt:lpstr>Presentación de PowerPoint</vt:lpstr>
      <vt:lpstr>Modelo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91</cp:revision>
  <dcterms:created xsi:type="dcterms:W3CDTF">2013-06-11T22:32:36Z</dcterms:created>
  <dcterms:modified xsi:type="dcterms:W3CDTF">2022-03-21T21:54:44Z</dcterms:modified>
</cp:coreProperties>
</file>