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45.jpg" ContentType="image/jpg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9" r:id="rId2"/>
    <p:sldId id="460" r:id="rId3"/>
    <p:sldId id="291" r:id="rId4"/>
    <p:sldId id="459" r:id="rId5"/>
    <p:sldId id="462" r:id="rId6"/>
    <p:sldId id="463" r:id="rId7"/>
    <p:sldId id="325" r:id="rId8"/>
    <p:sldId id="464" r:id="rId9"/>
    <p:sldId id="465" r:id="rId10"/>
    <p:sldId id="466" r:id="rId11"/>
    <p:sldId id="467" r:id="rId12"/>
    <p:sldId id="468" r:id="rId13"/>
    <p:sldId id="355" r:id="rId14"/>
    <p:sldId id="356" r:id="rId15"/>
    <p:sldId id="469" r:id="rId16"/>
    <p:sldId id="470" r:id="rId17"/>
    <p:sldId id="821" r:id="rId18"/>
    <p:sldId id="471" r:id="rId19"/>
    <p:sldId id="472" r:id="rId20"/>
    <p:sldId id="300" r:id="rId21"/>
    <p:sldId id="816" r:id="rId22"/>
    <p:sldId id="301" r:id="rId23"/>
    <p:sldId id="302" r:id="rId24"/>
    <p:sldId id="353" r:id="rId25"/>
    <p:sldId id="473" r:id="rId26"/>
    <p:sldId id="357" r:id="rId27"/>
    <p:sldId id="819" r:id="rId28"/>
    <p:sldId id="820" r:id="rId29"/>
    <p:sldId id="327" r:id="rId30"/>
    <p:sldId id="348" r:id="rId31"/>
    <p:sldId id="351" r:id="rId32"/>
    <p:sldId id="352" r:id="rId33"/>
    <p:sldId id="338" r:id="rId34"/>
    <p:sldId id="332" r:id="rId35"/>
    <p:sldId id="334" r:id="rId36"/>
    <p:sldId id="335" r:id="rId37"/>
    <p:sldId id="349" r:id="rId38"/>
    <p:sldId id="350" r:id="rId39"/>
    <p:sldId id="337" r:id="rId40"/>
    <p:sldId id="354" r:id="rId41"/>
    <p:sldId id="298" r:id="rId42"/>
    <p:sldId id="297" r:id="rId43"/>
    <p:sldId id="824" r:id="rId44"/>
    <p:sldId id="825" r:id="rId45"/>
    <p:sldId id="822" r:id="rId46"/>
    <p:sldId id="299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60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2486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951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58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543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998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190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5038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63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12</a:t>
            </a:fld>
            <a:endParaRPr lang="es-ES" altLang="es-MX" dirty="0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174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8140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13</a:t>
            </a:fld>
            <a:endParaRPr lang="es-ES" altLang="es-MX" dirty="0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1.1 – Conectados globalmente</a:t>
            </a:r>
          </a:p>
          <a:p>
            <a:r>
              <a:rPr lang="es-ES" dirty="0"/>
              <a:t>1.1.2 – Aprovisionamiento de recursos en una red</a:t>
            </a:r>
          </a:p>
          <a:p>
            <a:r>
              <a:rPr lang="es-ES" dirty="0"/>
              <a:t>1.1.2.2 – Clientes y servidores</a:t>
            </a:r>
          </a:p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41018C-6CAF-B84E-B92C-ECB119457FBA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56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22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98513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23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165496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24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3327628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1695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046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2134035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1656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45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25963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Extranets</a:t>
            </a: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 dirty="0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WANs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Extranets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Tunneling”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Private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 dirty="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Clientes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 </a:t>
            </a:r>
            <a:r>
              <a:rPr lang="es-MX" altLang="es-MX" sz="2000" b="1" i="1" dirty="0">
                <a:latin typeface="Times New Roman" panose="02020603050405020304" pitchFamily="18" charset="0"/>
              </a:rPr>
              <a:t>Vendedores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MX" altLang="es-MX" sz="2000" b="1" i="1" dirty="0">
                <a:latin typeface="Times New Roman" panose="02020603050405020304" pitchFamily="18" charset="0"/>
              </a:rPr>
              <a:t>Proveedores</a:t>
            </a:r>
            <a:endParaRPr lang="es-MX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 dirty="0">
                <a:latin typeface="Times New Roman" panose="02020603050405020304" pitchFamily="18" charset="0"/>
              </a:rPr>
              <a:t>Distribuidores</a:t>
            </a:r>
            <a:endParaRPr lang="en-US" altLang="es-MX" sz="2000" i="1" dirty="0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F39C3C89-B763-4F4F-BDE2-C2C6EF22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2736"/>
            <a:ext cx="5560597" cy="511256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65E5CB1-DEEA-41AA-862F-D3475C4DC5C1}"/>
              </a:ext>
            </a:extLst>
          </p:cNvPr>
          <p:cNvSpPr txBox="1"/>
          <p:nvPr/>
        </p:nvSpPr>
        <p:spPr>
          <a:xfrm>
            <a:off x="287288" y="253942"/>
            <a:ext cx="8533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1410156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interacción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917340" y="1475656"/>
            <a:ext cx="2736169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Broadcast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Cliente - servidor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Peer to peer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ACF2058-70A2-447A-9E9F-883077972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475656"/>
            <a:ext cx="2263108" cy="1706191"/>
          </a:xfrm>
          <a:prstGeom prst="rect">
            <a:avLst/>
          </a:prstGeom>
        </p:spPr>
      </p:pic>
      <p:grpSp>
        <p:nvGrpSpPr>
          <p:cNvPr id="21" name="Grupo 20">
            <a:extLst>
              <a:ext uri="{FF2B5EF4-FFF2-40B4-BE49-F238E27FC236}">
                <a16:creationId xmlns:a16="http://schemas.microsoft.com/office/drawing/2014/main" id="{F4E7F7D6-09E8-46CC-9E1C-8046C07B4EA6}"/>
              </a:ext>
            </a:extLst>
          </p:cNvPr>
          <p:cNvGrpSpPr/>
          <p:nvPr/>
        </p:nvGrpSpPr>
        <p:grpSpPr>
          <a:xfrm>
            <a:off x="3995936" y="3676154"/>
            <a:ext cx="4039703" cy="2088232"/>
            <a:chOff x="4067944" y="3977715"/>
            <a:chExt cx="4039703" cy="2088232"/>
          </a:xfrm>
        </p:grpSpPr>
        <p:pic>
          <p:nvPicPr>
            <p:cNvPr id="8" name="Imagen 7" descr="Diagrama&#10;&#10;Descripción generada automáticamente">
              <a:extLst>
                <a:ext uri="{FF2B5EF4-FFF2-40B4-BE49-F238E27FC236}">
                  <a16:creationId xmlns:a16="http://schemas.microsoft.com/office/drawing/2014/main" id="{AFB9E03D-44ED-453E-B7A3-4DE4DAC73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44" y="3977715"/>
              <a:ext cx="4039703" cy="2088232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2AC3B1CD-6E6A-4663-9AB6-2B18D483C9B7}"/>
                </a:ext>
              </a:extLst>
            </p:cNvPr>
            <p:cNvSpPr txBox="1"/>
            <p:nvPr/>
          </p:nvSpPr>
          <p:spPr>
            <a:xfrm>
              <a:off x="4479634" y="5696615"/>
              <a:ext cx="3548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2572665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EFA2062-A155-494A-8619-130F87B1C0DC}"/>
              </a:ext>
            </a:extLst>
          </p:cNvPr>
          <p:cNvGrpSpPr/>
          <p:nvPr/>
        </p:nvGrpSpPr>
        <p:grpSpPr>
          <a:xfrm>
            <a:off x="5384529" y="1142788"/>
            <a:ext cx="3658288" cy="2437335"/>
            <a:chOff x="5220072" y="2851915"/>
            <a:chExt cx="3658288" cy="2437335"/>
          </a:xfrm>
        </p:grpSpPr>
        <p:pic>
          <p:nvPicPr>
            <p:cNvPr id="4" name="Imagen 3" descr="Gráfico, Gráfico de burbujas&#10;&#10;Descripción generada automáticamente">
              <a:extLst>
                <a:ext uri="{FF2B5EF4-FFF2-40B4-BE49-F238E27FC236}">
                  <a16:creationId xmlns:a16="http://schemas.microsoft.com/office/drawing/2014/main" id="{C3CFBBBF-1363-49EA-97E3-6D58EBC93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0072" y="2851915"/>
              <a:ext cx="3658288" cy="2437335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0F0B4116-0760-4D7A-84E6-D2238BBAEDDD}"/>
                </a:ext>
              </a:extLst>
            </p:cNvPr>
            <p:cNvSpPr txBox="1"/>
            <p:nvPr/>
          </p:nvSpPr>
          <p:spPr>
            <a:xfrm>
              <a:off x="5652120" y="4136873"/>
              <a:ext cx="6480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Emisor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89CF33A6-864E-41F5-A479-3B16CD81B0FE}"/>
                </a:ext>
              </a:extLst>
            </p:cNvPr>
            <p:cNvSpPr txBox="1"/>
            <p:nvPr/>
          </p:nvSpPr>
          <p:spPr>
            <a:xfrm>
              <a:off x="7884368" y="4107765"/>
              <a:ext cx="86409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b="1" dirty="0"/>
                <a:t>Receptores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28A8E22-36AF-4A6C-85EC-F429AC6A26D4}"/>
                </a:ext>
              </a:extLst>
            </p:cNvPr>
            <p:cNvSpPr txBox="1"/>
            <p:nvPr/>
          </p:nvSpPr>
          <p:spPr>
            <a:xfrm>
              <a:off x="6156176" y="5021943"/>
              <a:ext cx="158417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s-MX" sz="1100" b="1" dirty="0"/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263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broadcast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3692342" y="4110140"/>
            <a:ext cx="4896542" cy="1337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las redes, el </a:t>
            </a:r>
            <a:r>
              <a:rPr lang="es-E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broadcast</a:t>
            </a:r>
            <a:r>
              <a:rPr lang="es-ES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mensaje que se transmite a todos los miembros de una red 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que no necesita ninguna acción de retroalimentación.</a:t>
            </a:r>
            <a:endParaRPr lang="es-MX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467544" y="1207935"/>
            <a:ext cx="5400600" cy="2357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principio, este concepto se refería a la transmisión de señales de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televisión</a:t>
            </a:r>
            <a:r>
              <a:rPr lang="es-ES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través de la red inalámbrica. De ahí se derivó su segundo significado: una forma de comunicación dentro de una red, mediante la cual se envían mensajes sin un receptor específico. </a:t>
            </a:r>
            <a:endParaRPr lang="es-MX" dirty="0">
              <a:solidFill>
                <a:schemeClr val="bg2">
                  <a:lumMod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6C27087-F910-4B6E-BF1C-8453081BD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36" y="4110140"/>
            <a:ext cx="2263108" cy="17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6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16832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1844824"/>
            <a:ext cx="446226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red.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Modelo de la comunicación.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Clasificación de las Redes.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Propietario.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Interacción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Medio de transmisión</a:t>
            </a:r>
          </a:p>
          <a:p>
            <a:pPr marL="57150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Extensión geográfica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Dispositivos.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776210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35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752"/>
            <a:ext cx="7416824" cy="566418"/>
          </a:xfrm>
        </p:spPr>
        <p:txBody>
          <a:bodyPr>
            <a:normAutofit/>
          </a:bodyPr>
          <a:lstStyle/>
          <a:p>
            <a:pPr eaLnBrk="1" hangingPunct="1">
              <a:lnSpc>
                <a:spcPct val="160000"/>
              </a:lnSpc>
            </a:pPr>
            <a:r>
              <a:rPr lang="es-ES" altLang="en-US" sz="1600" dirty="0"/>
              <a:t>Cada computadora conectada a una red se denomina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host </a:t>
            </a:r>
            <a:r>
              <a:rPr lang="es-ES" altLang="en-US" sz="1600" dirty="0"/>
              <a:t>o terminal.</a:t>
            </a:r>
            <a:endParaRPr lang="es-ES" altLang="en-US" sz="1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2204864"/>
            <a:ext cx="3704196" cy="321945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5EF3EAF-A702-46B2-B8C3-76B4F6E9D25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224136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FE6272-412F-49DA-B8DB-DC5880BD9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63170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servidores</a:t>
            </a:r>
            <a:r>
              <a:rPr lang="es-ES" altLang="en-US" sz="1600" dirty="0"/>
              <a:t> son computadoras que proporcionan información a los terminales de la red. Por ejemplo: servidores de correo electrónico, servidores web o servidores de archivos.</a:t>
            </a:r>
            <a:endParaRPr lang="es-ES" altLang="en-US" sz="1650" b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EF036C-57C2-4C07-B3EB-424E3D4A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3" y="3861048"/>
            <a:ext cx="4209121" cy="2097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s-ES" altLang="en-US" sz="1600" dirty="0"/>
              <a:t>Los </a:t>
            </a:r>
            <a:r>
              <a:rPr lang="es-ES" altLang="en-US" sz="1600" b="1" dirty="0">
                <a:solidFill>
                  <a:schemeClr val="accent6">
                    <a:lumMod val="75000"/>
                  </a:schemeClr>
                </a:solidFill>
              </a:rPr>
              <a:t>clientes</a:t>
            </a:r>
            <a:r>
              <a:rPr lang="es-ES" altLang="en-US" sz="1600" dirty="0"/>
              <a:t> son computadoras que envían solicitudes a los servidores para recuperar información, como una página web desde un servidor web o un correo electrónico desde un servidor de correo electrónico.</a:t>
            </a:r>
            <a:endParaRPr lang="es-ES" altLang="en-US" sz="1650" b="1" dirty="0"/>
          </a:p>
        </p:txBody>
      </p:sp>
    </p:spTree>
    <p:extLst>
      <p:ext uri="{BB962C8B-B14F-4D97-AF65-F5344CB8AC3E}">
        <p14:creationId xmlns:p14="http://schemas.microsoft.com/office/powerpoint/2010/main" val="3799071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  <p:bldP spid="5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154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683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12 CuadroTexto">
            <a:extLst>
              <a:ext uri="{FF2B5EF4-FFF2-40B4-BE49-F238E27FC236}">
                <a16:creationId xmlns:a16="http://schemas.microsoft.com/office/drawing/2014/main" id="{6F5C345A-529A-4858-9950-D6A71FF1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603214"/>
            <a:ext cx="3500438" cy="1912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Los miembros registraban la música que tenían en sus discos duros. Si alguien buscaba una canción, verificaba la base de datos e iba a obtenerla.</a:t>
            </a:r>
          </a:p>
        </p:txBody>
      </p:sp>
    </p:spTree>
    <p:extLst>
      <p:ext uri="{BB962C8B-B14F-4D97-AF65-F5344CB8AC3E}">
        <p14:creationId xmlns:p14="http://schemas.microsoft.com/office/powerpoint/2010/main" val="416036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peer-to-peer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  <p:pic>
        <p:nvPicPr>
          <p:cNvPr id="4" name="Imagen 3" descr="Pantalla de celular con imagen de la pantalla de un computador&#10;&#10;Descripción generada automáticamente con confianza baja">
            <a:extLst>
              <a:ext uri="{FF2B5EF4-FFF2-40B4-BE49-F238E27FC236}">
                <a16:creationId xmlns:a16="http://schemas.microsoft.com/office/drawing/2014/main" id="{7A012AD3-E7FB-4DE9-9991-C3B1406F6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340" y="3802341"/>
            <a:ext cx="2952328" cy="305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8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CDBA5024-6BAE-4393-8E27-9E61FACC8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22" y="1916832"/>
            <a:ext cx="6338155" cy="327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73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Alámbricos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Inalámbricos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51401846-35A0-492F-B344-B55777B04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916832"/>
            <a:ext cx="3409884" cy="26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aphicFrame>
        <p:nvGraphicFramePr>
          <p:cNvPr id="10245" name="Object 2"/>
          <p:cNvGraphicFramePr>
            <a:graphicFrameLocks/>
          </p:cNvGraphicFramePr>
          <p:nvPr/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9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10245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/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0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10246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/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1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10247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/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2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10248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/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10249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 dirty="0"/>
              <a:t>Access Wave </a:t>
            </a:r>
          </a:p>
          <a:p>
            <a:pPr algn="ctr" defTabSz="762000"/>
            <a:r>
              <a:rPr lang="es-ES_tradnl" sz="1600" b="1" dirty="0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 dirty="0"/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453084" y="3278238"/>
            <a:ext cx="634704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57200" y="1247243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53084" y="2362664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61397" y="2878010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9FA46C76-AE60-447B-9FA7-D00C28FFBDA8}"/>
              </a:ext>
            </a:extLst>
          </p:cNvPr>
          <p:cNvSpPr txBox="1">
            <a:spLocks noChangeArrowheads="1"/>
          </p:cNvSpPr>
          <p:nvPr/>
        </p:nvSpPr>
        <p:spPr>
          <a:xfrm>
            <a:off x="152302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5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medio de comunicación</a:t>
            </a:r>
          </a:p>
          <a:p>
            <a:pPr>
              <a:lnSpc>
                <a:spcPts val="35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Redes inalámbricas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01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por medio de comunicación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33942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Area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Area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(Metropolitan Area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Area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Area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39360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51519" y="1354997"/>
            <a:ext cx="8640960" cy="1287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interconectados entre sí por un medio de comunicación, con el propósito de comunicarse para compartir información o recursos.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4363" y="3052567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tablets,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0" y="494905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526B034-8AF0-4E31-972F-56DF0F3E2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925571"/>
            <a:ext cx="3698259" cy="30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Area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tablets,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Wi-Fi o Rayos infrarojos).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9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(WPANs)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21" y="3865172"/>
            <a:ext cx="3563498" cy="188865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23494" y="2673879"/>
            <a:ext cx="8005531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043608" y="1396037"/>
            <a:ext cx="7344816" cy="121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Abarcan dispositivos y periféricos conectados dentro de un área geográfica pequeña, como una oficina, sucursal,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23494" y="3978463"/>
            <a:ext cx="3672408" cy="1257019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Por lo general, </a:t>
            </a:r>
            <a:r>
              <a:rPr lang="es-ES" sz="1600" dirty="0"/>
              <a:t>la administración está a cargo de una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única organización </a:t>
            </a:r>
            <a:r>
              <a:rPr lang="es-ES" sz="1600" dirty="0"/>
              <a:t>o persona.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10851" y="5172950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9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Area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8" name="Imagen 7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E39B9F3D-1476-4459-A2C9-D283DB42D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924944"/>
            <a:ext cx="4762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15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5840" y="1520804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877272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69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(Metropolitan Area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4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2389973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867" y="3695395"/>
            <a:ext cx="5600266" cy="2010622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91580" y="1422016"/>
            <a:ext cx="784887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geográficos: por ejemplo, entre ciudades, estados o países. </a:t>
            </a:r>
          </a:p>
        </p:txBody>
      </p:sp>
    </p:spTree>
    <p:extLst>
      <p:ext uri="{BB962C8B-B14F-4D97-AF65-F5344CB8AC3E}">
        <p14:creationId xmlns:p14="http://schemas.microsoft.com/office/powerpoint/2010/main" val="333725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Area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Por lo general, la administración está a cargo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varios proveedores de servicios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1560" y="4707868"/>
            <a:ext cx="5056544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409675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B5A75352-A5E7-461F-9D0D-BD3F825E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633" y="174186"/>
            <a:ext cx="1988351" cy="141277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219" y="5126811"/>
            <a:ext cx="2481834" cy="159664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74335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LANs, MANs y WANs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788436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Area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8318" y="2420888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18" y="3429000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BA0F987-7DE3-4BBA-89F9-64E6DA445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757348"/>
            <a:ext cx="2006476" cy="196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99704" y="1303157"/>
            <a:ext cx="7992888" cy="170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un modelo de comunicación existen tres elementos: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Origen o emisor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Destino o receptor </a:t>
            </a:r>
            <a:endParaRPr lang="es-ES" sz="18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1028700"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Canal o medio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6018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0" y="4380104"/>
            <a:ext cx="8244408" cy="1451699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BC9AC995-0680-4833-83A0-136F9037F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4" y="3143888"/>
            <a:ext cx="79928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un conjunto de reglas y procedimientos que definen como interactúan las entidades de comunicación.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081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DCEF2C-7C94-40EE-A59C-A68FF47BDBE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por extensión geográfica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3ACB41E-254D-4469-BEFD-5FC87CF4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687848"/>
            <a:ext cx="4316390" cy="280831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7AE5778-D3E0-491E-9563-7507AEA72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1383294"/>
            <a:ext cx="4371196" cy="2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563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3483" y="2165435"/>
            <a:ext cx="1761173" cy="78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TERMIN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L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endParaRPr sz="2100" dirty="0">
              <a:latin typeface="Calibri"/>
              <a:cs typeface="Calibri"/>
            </a:endParaRPr>
          </a:p>
          <a:p>
            <a:pPr marL="39529"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Ori</a:t>
            </a:r>
            <a:r>
              <a:rPr sz="1500" b="1" spc="-23" dirty="0">
                <a:solidFill>
                  <a:srgbClr val="44536A"/>
                </a:solidFill>
                <a:latin typeface="Calibri"/>
                <a:cs typeface="Calibri"/>
              </a:rPr>
              <a:t>g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en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/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tino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Clie</a:t>
            </a:r>
            <a:r>
              <a:rPr sz="1500" b="1" spc="-15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spc="-19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e/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vid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o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r/</a:t>
            </a:r>
            <a:r>
              <a:rPr sz="1500" b="1" spc="-26" dirty="0">
                <a:solidFill>
                  <a:srgbClr val="44536A"/>
                </a:solidFill>
                <a:latin typeface="Calibri"/>
                <a:cs typeface="Calibri"/>
              </a:rPr>
              <a:t>P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eer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471" y="3648383"/>
            <a:ext cx="1966436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2100" b="1" spc="-8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2100" b="1" spc="-23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44536A"/>
                </a:solidFill>
                <a:latin typeface="Calibri"/>
                <a:cs typeface="Calibri"/>
              </a:rPr>
              <a:t>TERMEDIARIOS</a:t>
            </a:r>
            <a:endParaRPr sz="2100" dirty="0">
              <a:latin typeface="Calibri"/>
              <a:cs typeface="Calibri"/>
            </a:endParaRPr>
          </a:p>
          <a:p>
            <a:pPr algn="ctr">
              <a:spcBef>
                <a:spcPts val="41"/>
              </a:spcBef>
            </a:pP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Comu</a:t>
            </a:r>
            <a:r>
              <a:rPr sz="1500" b="1" spc="4" dirty="0">
                <a:solidFill>
                  <a:srgbClr val="44536A"/>
                </a:solidFill>
                <a:latin typeface="Calibri"/>
                <a:cs typeface="Calibri"/>
              </a:rPr>
              <a:t>n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i</a:t>
            </a:r>
            <a:r>
              <a:rPr sz="1500" b="1" spc="-11" dirty="0">
                <a:solidFill>
                  <a:srgbClr val="44536A"/>
                </a:solidFill>
                <a:latin typeface="Calibri"/>
                <a:cs typeface="Calibri"/>
              </a:rPr>
              <a:t>c</a:t>
            </a:r>
            <a:r>
              <a:rPr sz="1500" b="1" dirty="0">
                <a:solidFill>
                  <a:srgbClr val="44536A"/>
                </a:solidFill>
                <a:latin typeface="Calibri"/>
                <a:cs typeface="Calibri"/>
              </a:rPr>
              <a:t>aciones/</a:t>
            </a:r>
            <a:r>
              <a:rPr sz="1500" b="1" spc="-30" dirty="0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1500" b="1" spc="-4" dirty="0">
                <a:solidFill>
                  <a:srgbClr val="44536A"/>
                </a:solidFill>
                <a:latin typeface="Calibri"/>
                <a:cs typeface="Calibri"/>
              </a:rPr>
              <a:t>ed</a:t>
            </a:r>
            <a:endParaRPr sz="15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R="54293" algn="ctr"/>
            <a:r>
              <a:rPr sz="2100" b="1" spc="-19" dirty="0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s</a:t>
            </a:r>
            <a:r>
              <a:rPr sz="2100" b="1" spc="11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endParaRPr sz="2100" dirty="0">
              <a:latin typeface="Calibri"/>
              <a:cs typeface="Calibri"/>
            </a:endParaRPr>
          </a:p>
          <a:p>
            <a:pPr marL="1429" algn="ctr"/>
            <a:r>
              <a:rPr lang="es-ES" sz="2100" b="1" spc="-124" dirty="0">
                <a:solidFill>
                  <a:srgbClr val="44536A"/>
                </a:solidFill>
                <a:latin typeface="Calibri"/>
                <a:cs typeface="Calibri"/>
              </a:rPr>
              <a:t>t</a:t>
            </a:r>
            <a:r>
              <a:rPr sz="2100" b="1" spc="-49" dirty="0" err="1">
                <a:solidFill>
                  <a:srgbClr val="44536A"/>
                </a:solidFill>
                <a:latin typeface="Calibri"/>
                <a:cs typeface="Calibri"/>
              </a:rPr>
              <a:t>r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ans</a:t>
            </a:r>
            <a:r>
              <a:rPr sz="2100" b="1" spc="-15" dirty="0" err="1">
                <a:solidFill>
                  <a:srgbClr val="44536A"/>
                </a:solidFill>
                <a:latin typeface="Calibri"/>
                <a:cs typeface="Calibri"/>
              </a:rPr>
              <a:t>m</a:t>
            </a:r>
            <a:r>
              <a:rPr sz="2100" b="1" spc="-11" dirty="0" err="1">
                <a:solidFill>
                  <a:srgbClr val="44536A"/>
                </a:solidFill>
                <a:latin typeface="Calibri"/>
                <a:cs typeface="Calibri"/>
              </a:rPr>
              <a:t>isión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7211" y="3318151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7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object 6"/>
          <p:cNvSpPr/>
          <p:nvPr/>
        </p:nvSpPr>
        <p:spPr>
          <a:xfrm>
            <a:off x="297211" y="4514873"/>
            <a:ext cx="8519636" cy="17621"/>
          </a:xfrm>
          <a:custGeom>
            <a:avLst/>
            <a:gdLst/>
            <a:ahLst/>
            <a:cxnLst/>
            <a:rect l="l" t="t" r="r" b="b"/>
            <a:pathLst>
              <a:path w="11359515" h="23495">
                <a:moveTo>
                  <a:pt x="0" y="0"/>
                </a:moveTo>
                <a:lnTo>
                  <a:pt x="11359007" y="22986"/>
                </a:lnTo>
              </a:path>
            </a:pathLst>
          </a:custGeom>
          <a:ln w="6096">
            <a:solidFill>
              <a:srgbClr val="E22C91"/>
            </a:solidFill>
            <a:prstDash val="dash"/>
          </a:ln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>
            <a:off x="2483768" y="1844824"/>
            <a:ext cx="6333363" cy="34564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6A72229-3705-4BE7-BFEF-3A88D510A161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0048" y="108194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80048" y="1514235"/>
            <a:ext cx="8136904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4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“dispositivos terminales” o “hosts” </a:t>
            </a:r>
            <a:r>
              <a:rPr lang="es-ES" sz="1400" dirty="0">
                <a:solidFill>
                  <a:srgbClr val="0A0A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aquellos con los que el usuario final interactúa, una terminal es el origen y el destino de un mensaje transmitido a través de la red.</a:t>
            </a:r>
            <a:endParaRPr lang="es-ES" sz="14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B830CAC-4AB7-485D-994D-DCF342C9FF7C}"/>
              </a:ext>
            </a:extLst>
          </p:cNvPr>
          <p:cNvSpPr txBox="1"/>
          <p:nvPr/>
        </p:nvSpPr>
        <p:spPr>
          <a:xfrm>
            <a:off x="711691" y="2341974"/>
            <a:ext cx="799640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Algunos ejemplos de dispositivos finales son: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Computadoras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(estaciones de trabajo, laptops, servidores)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Impresoras de red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Teléfonos VoIP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Cámaras de seguridad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portátiles móviles </a:t>
            </a:r>
            <a:r>
              <a:rPr lang="es-ES" sz="1400" b="0" i="0" dirty="0">
                <a:solidFill>
                  <a:srgbClr val="0A0A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(smartphones, tablets, lectores inalámbricos de tarjetas de crédito, escáneres de códigos de barras)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B7283D-C1AC-4E21-852E-4A351D67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91" y="4663104"/>
            <a:ext cx="7991475" cy="1943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236689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Dispositivos intermediarios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663025" y="1677628"/>
            <a:ext cx="8136904" cy="1980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1600" b="1" i="0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dispositivos intermediarios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interconectan dispositivos finales. Son aquellos dispositivos encargados de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gestionar el acceso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y las 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comunicaciones en la red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garantizando el flujo de datos a través de ella.</a:t>
            </a:r>
          </a:p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dispositivos intermediarios conectan terminales individuales a la red y pueden conectar varias redes individuales para formar una </a:t>
            </a:r>
            <a:r>
              <a:rPr lang="es-ES" sz="1600" b="1" i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internetwork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603150-5164-4318-8B87-540D596CA826}"/>
              </a:ext>
            </a:extLst>
          </p:cNvPr>
          <p:cNvSpPr txBox="1"/>
          <p:nvPr/>
        </p:nvSpPr>
        <p:spPr>
          <a:xfrm>
            <a:off x="663025" y="3765860"/>
            <a:ext cx="6429255" cy="159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siguientes son ejemplos de dispositivos de red intermediarios: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Acceso a la red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(switches y puntos de acceso inalámbrico)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Internetworking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(routers)</a:t>
            </a:r>
          </a:p>
          <a:p>
            <a:pPr marL="285750" indent="-285750" algn="just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Seguridad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(firewalls)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7F4ED3-5210-4F0C-8708-C9B1EBC3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5" y="5469372"/>
            <a:ext cx="80391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92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55576" y="1101564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Medios de transmisión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8C25195-34C0-4A5C-B890-6EFAF430DA0F}"/>
              </a:ext>
            </a:extLst>
          </p:cNvPr>
          <p:cNvSpPr txBox="1"/>
          <p:nvPr/>
        </p:nvSpPr>
        <p:spPr>
          <a:xfrm>
            <a:off x="721499" y="1589078"/>
            <a:ext cx="7954957" cy="81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comunicación a través de una red es transportada por un 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El medio proporciona el </a:t>
            </a:r>
            <a:r>
              <a:rPr lang="es-ES" sz="1600" b="1" i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canal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por el cual viaja el mensaje desde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origen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hasta el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destino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55812-BF05-4DB8-83D5-E057950C8F68}"/>
              </a:ext>
            </a:extLst>
          </p:cNvPr>
          <p:cNvSpPr txBox="1"/>
          <p:nvPr/>
        </p:nvSpPr>
        <p:spPr>
          <a:xfrm>
            <a:off x="721499" y="2538327"/>
            <a:ext cx="5925199" cy="3512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3000"/>
              </a:lnSpc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medios de red pueden clasificarse por tipo de conexión como: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Guiados o dirigidos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(conformados por cables)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Cable coaxial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 trenzado (UTP/STP)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Fibra óptica</a:t>
            </a:r>
          </a:p>
          <a:p>
            <a:pPr fontAlgn="base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guiados 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(Inalámbricos)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Ondas de radio (Wi-Fi y Bluetooth)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Infrarrojas</a:t>
            </a:r>
          </a:p>
          <a:p>
            <a:pPr marL="285750" indent="-285750" fontAlgn="base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Microondas</a:t>
            </a:r>
            <a:endParaRPr lang="es-ES" sz="1600" b="0" i="0" dirty="0">
              <a:solidFill>
                <a:srgbClr val="0A0A0A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1B0125-E78A-45B9-B265-14CEA3883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43" y="5952615"/>
            <a:ext cx="5828789" cy="616166"/>
          </a:xfrm>
          <a:prstGeom prst="rect">
            <a:avLst/>
          </a:prstGeom>
        </p:spPr>
      </p:pic>
      <p:pic>
        <p:nvPicPr>
          <p:cNvPr id="11" name="Imagen 10" descr="Diagrama&#10;&#10;Descripción generada automáticamente">
            <a:extLst>
              <a:ext uri="{FF2B5EF4-FFF2-40B4-BE49-F238E27FC236}">
                <a16:creationId xmlns:a16="http://schemas.microsoft.com/office/drawing/2014/main" id="{9E1E7EDD-38B5-4D3F-BFF2-E1A47AB2B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74" y="3573016"/>
            <a:ext cx="2548291" cy="196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946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731150" y="1916832"/>
            <a:ext cx="36485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algn="ctr"/>
            <a:r>
              <a:rPr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lang="es-ES" sz="2100"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ntermediarios y terminales</a:t>
            </a:r>
            <a:endParaRPr sz="21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2124" y="2627757"/>
            <a:ext cx="7126605" cy="2852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C1FB87-3324-41B6-B2C2-1CEDEA7F7814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dispositivos</a:t>
            </a:r>
          </a:p>
        </p:txBody>
      </p:sp>
    </p:spTree>
    <p:extLst>
      <p:ext uri="{BB962C8B-B14F-4D97-AF65-F5344CB8AC3E}">
        <p14:creationId xmlns:p14="http://schemas.microsoft.com/office/powerpoint/2010/main" val="111081924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1720" y="1628800"/>
            <a:ext cx="5447537" cy="3771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4F6A25-EC93-47E1-AA36-3F1FD81F2F6F}"/>
              </a:ext>
            </a:extLst>
          </p:cNvPr>
          <p:cNvSpPr txBox="1">
            <a:spLocks noChangeArrowheads="1"/>
          </p:cNvSpPr>
          <p:nvPr/>
        </p:nvSpPr>
        <p:spPr>
          <a:xfrm>
            <a:off x="177225" y="12014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Instalación de Packet Tracer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Modelo de comunicación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739419-EB77-4894-A838-855AA253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6" y="4620667"/>
            <a:ext cx="8244408" cy="1451699"/>
          </a:xfrm>
          <a:prstGeom prst="rect">
            <a:avLst/>
          </a:prstGeom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60" y="1196752"/>
            <a:ext cx="7443300" cy="3103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Los </a:t>
            </a:r>
            <a:r>
              <a:rPr lang="es-ES" sz="18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protocolos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son necesarios para la comunicación eficaz e incluyen lo siguiente: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emisor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un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receptor</a:t>
            </a:r>
            <a:r>
              <a:rPr lang="es-E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identificados.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Idioma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gramática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común.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Velocidad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puntualidad</a:t>
            </a:r>
            <a:r>
              <a:rPr lang="es-ES" sz="18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de entrega.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Requisitos de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confirmación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 o acuse de recibo.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063750" algn="l"/>
              </a:tabLst>
            </a:pPr>
            <a:r>
              <a:rPr lang="es-ES" sz="1800" dirty="0">
                <a:latin typeface="Arial" pitchFamily="34" charset="0"/>
                <a:cs typeface="Arial" pitchFamily="34" charset="0"/>
              </a:rPr>
              <a:t>En caso de se necesario </a:t>
            </a: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repetir la información</a:t>
            </a:r>
            <a:r>
              <a:rPr lang="es-ES" sz="1800" dirty="0">
                <a:latin typeface="Arial" pitchFamily="34" charset="0"/>
                <a:cs typeface="Arial" pitchFamily="34" charset="0"/>
              </a:rPr>
              <a:t>.</a:t>
            </a:r>
            <a:endParaRPr lang="es-MX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59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Una computadora en una mesa&#10;&#10;Descripción generada automáticamente con confianza media">
            <a:extLst>
              <a:ext uri="{FF2B5EF4-FFF2-40B4-BE49-F238E27FC236}">
                <a16:creationId xmlns:a16="http://schemas.microsoft.com/office/drawing/2014/main" id="{72910E3C-CB23-4A75-9AED-9C1572B81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3604528"/>
            <a:ext cx="3816424" cy="2625700"/>
          </a:xfrm>
          <a:prstGeom prst="rect">
            <a:avLst/>
          </a:prstGeom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51723" y="29147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Clasificación de las redes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FC090DE-BD25-4039-B877-2AE2E791F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048" y="1267801"/>
            <a:ext cx="770719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PROPIETARIO: 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Pública/Extranet • Privada/Intranet • Privada virtual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INTERACCIÓN: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Broadcast • Cliente-Servidor • Peer-2-Peer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MEDIO DE TRANSMISIÓN: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Alámbricas • Inalámbricas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EXTENSIÓN GEOGRÁFICA:</a:t>
            </a:r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Personal • Local • Metropolitana • Amplia •  Global</a:t>
            </a:r>
          </a:p>
        </p:txBody>
      </p:sp>
    </p:spTree>
    <p:extLst>
      <p:ext uri="{BB962C8B-B14F-4D97-AF65-F5344CB8AC3E}">
        <p14:creationId xmlns:p14="http://schemas.microsoft.com/office/powerpoint/2010/main" val="1745026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812803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 o propietario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8" y="1845770"/>
            <a:ext cx="2736169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P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rivadas virtuales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protege contra usuarios y redes no autorizados.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2391</Words>
  <Application>Microsoft Office PowerPoint</Application>
  <PresentationFormat>Presentación en pantalla (4:3)</PresentationFormat>
  <Paragraphs>259</Paragraphs>
  <Slides>46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Dom Casual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Redes Privadas Virtuales (VPN = Virtual Private Network)</vt:lpstr>
      <vt:lpstr>4. Redes Privadas Virtuales (VPN = Virtual Private Network)</vt:lpstr>
      <vt:lpstr>4. Redes Privadas Virtuales (VPN = Virtual Private Network)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68</cp:revision>
  <dcterms:created xsi:type="dcterms:W3CDTF">2021-02-08T03:07:42Z</dcterms:created>
  <dcterms:modified xsi:type="dcterms:W3CDTF">2022-04-20T17:01:15Z</dcterms:modified>
</cp:coreProperties>
</file>