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91" r:id="rId3"/>
    <p:sldId id="317" r:id="rId4"/>
    <p:sldId id="318" r:id="rId5"/>
    <p:sldId id="319" r:id="rId6"/>
    <p:sldId id="344" r:id="rId7"/>
    <p:sldId id="320" r:id="rId8"/>
    <p:sldId id="628" r:id="rId9"/>
    <p:sldId id="635" r:id="rId10"/>
    <p:sldId id="631" r:id="rId11"/>
    <p:sldId id="637" r:id="rId12"/>
    <p:sldId id="636" r:id="rId13"/>
    <p:sldId id="634" r:id="rId14"/>
    <p:sldId id="632" r:id="rId15"/>
    <p:sldId id="321" r:id="rId16"/>
    <p:sldId id="346" r:id="rId17"/>
    <p:sldId id="347" r:id="rId18"/>
    <p:sldId id="322" r:id="rId19"/>
    <p:sldId id="323" r:id="rId20"/>
    <p:sldId id="324" r:id="rId21"/>
    <p:sldId id="339" r:id="rId22"/>
    <p:sldId id="304" r:id="rId23"/>
    <p:sldId id="305" r:id="rId2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250" autoAdjust="0"/>
  </p:normalViewPr>
  <p:slideViewPr>
    <p:cSldViewPr>
      <p:cViewPr varScale="1">
        <p:scale>
          <a:sx n="110" d="100"/>
          <a:sy n="110" d="100"/>
        </p:scale>
        <p:origin x="15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. Ejemplos NOS: Microsoft Windows Server, Linux y Novel Open Enterprise Server.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Enrutador: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dirty="0"/>
              <a:t>Un procesador de comunicaciones que se utiliza para </a:t>
            </a:r>
            <a:r>
              <a:rPr lang="es-MX" dirty="0" err="1"/>
              <a:t>enrutar</a:t>
            </a:r>
            <a:r>
              <a:rPr lang="es-MX" dirty="0"/>
              <a:t> paquetes de datos a través de distintas redes y asegurar que los datos enviados lleguen a la dirección correcta.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90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6445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122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5595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4553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5078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746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044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03556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Dispositivos de red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8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899592" y="1149017"/>
            <a:ext cx="7488832" cy="2294474"/>
          </a:xfrm>
        </p:spPr>
        <p:txBody>
          <a:bodyPr wrap="square">
            <a:sp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Puertos LAN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Comúnmente cuatro puertos LAN. 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Son donde conectamos nuestras </a:t>
            </a:r>
            <a:r>
              <a:rPr lang="es-ES" sz="1600" dirty="0" err="1"/>
              <a:t>PCs</a:t>
            </a:r>
            <a:r>
              <a:rPr lang="es-ES" sz="1600" dirty="0"/>
              <a:t>, impresoras, servidores y cualquier dispositivo cableado. 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La velocidad de los puertos ethernet puede ser de </a:t>
            </a:r>
            <a:r>
              <a:rPr lang="es-ES" sz="1600" b="1" dirty="0"/>
              <a:t>10/100/1000 Mbps</a:t>
            </a:r>
            <a:r>
              <a:rPr lang="es-ES" sz="1600" dirty="0"/>
              <a:t>, aunque podríamos tener velocidades superiores como </a:t>
            </a:r>
            <a:r>
              <a:rPr lang="es-ES" sz="1600" b="1" dirty="0"/>
              <a:t>2.5 Gbps</a:t>
            </a:r>
            <a:r>
              <a:rPr lang="es-ES" sz="1600" dirty="0"/>
              <a:t>, </a:t>
            </a:r>
            <a:r>
              <a:rPr lang="es-ES" sz="1600" b="1" dirty="0"/>
              <a:t>5 Gbps</a:t>
            </a:r>
            <a:r>
              <a:rPr lang="es-ES" sz="1600" dirty="0"/>
              <a:t> y </a:t>
            </a:r>
            <a:r>
              <a:rPr lang="es-ES" sz="1600" b="1" dirty="0"/>
              <a:t>10 Gbps</a:t>
            </a:r>
            <a:r>
              <a:rPr lang="es-ES" sz="1600" dirty="0"/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 doméstico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76042F-B7D6-4413-9517-714BB3E19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179" y="3861048"/>
            <a:ext cx="3877641" cy="199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348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611560" y="987439"/>
            <a:ext cx="7200800" cy="396519"/>
          </a:xfrm>
        </p:spPr>
        <p:txBody>
          <a:bodyPr wrap="square">
            <a:sp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Puerto DSL (Digital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</a:rPr>
              <a:t>Subscriber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 Line – Línea de suscriptor digital)</a:t>
            </a:r>
            <a:endParaRPr lang="es-ES" sz="1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 doméstico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A91DE02E-02A2-418E-BB9F-A18359B54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817" y="4178509"/>
            <a:ext cx="3744416" cy="72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dirty="0"/>
              <a:t>Este tipo de Internet de alta velocidad requiere un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módem DSL</a:t>
            </a:r>
            <a:r>
              <a:rPr lang="es-ES" sz="1600" dirty="0"/>
              <a:t>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F3A71A8-E945-4E3A-B912-ED44C187E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3" y="1644345"/>
            <a:ext cx="2827200" cy="1424615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98B2FD3E-9E69-474D-A637-D97FDA7E3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561984"/>
            <a:ext cx="4752528" cy="173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DSL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(Digital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</a:rPr>
              <a:t>Subscriber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 Line)</a:t>
            </a:r>
            <a:r>
              <a:rPr lang="es-ES" sz="1600" dirty="0"/>
              <a:t>, es una tecnología que permite el acceso a Internet, utilizando las </a:t>
            </a:r>
            <a:r>
              <a:rPr lang="es-ES" sz="1600" b="1" dirty="0"/>
              <a:t>líneas telefónicas normales de par trenzado </a:t>
            </a:r>
            <a:r>
              <a:rPr lang="es-ES" sz="1600" dirty="0"/>
              <a:t>existentes en los hogares y empresas para la transmisión de datos a alta velocidad.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EEAE4B-1150-4D3C-BADD-3C8E11331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396275"/>
            <a:ext cx="3492679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257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611560" y="987439"/>
            <a:ext cx="7776864" cy="2217530"/>
          </a:xfrm>
        </p:spPr>
        <p:txBody>
          <a:bodyPr wrap="square">
            <a:sp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Puerto DSL (Digital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</a:rPr>
              <a:t>Subscriber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 Line – Línea de suscriptor digital)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Un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</a:rPr>
              <a:t>router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 módem DSL </a:t>
            </a:r>
            <a:r>
              <a:rPr lang="es-ES" sz="1600" dirty="0"/>
              <a:t>es un dispositivo combinado que funciona como módem y </a:t>
            </a:r>
            <a:r>
              <a:rPr lang="es-ES" sz="1600" dirty="0" err="1"/>
              <a:t>router</a:t>
            </a:r>
            <a:r>
              <a:rPr lang="es-ES" sz="1600" dirty="0"/>
              <a:t>. Por lo general, necesitamos un módem y un </a:t>
            </a:r>
            <a:r>
              <a:rPr lang="es-ES" sz="1600" dirty="0" err="1"/>
              <a:t>router</a:t>
            </a:r>
            <a:r>
              <a:rPr lang="es-ES" sz="1600" dirty="0"/>
              <a:t> para conectarnos al ISP y proporcionar Internet a otros dispositivos.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000000"/>
                </a:solidFill>
                <a:effectLst/>
              </a:rPr>
              <a:t>Un </a:t>
            </a:r>
            <a:r>
              <a:rPr lang="es-ES" sz="1600" b="1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router</a:t>
            </a:r>
            <a:r>
              <a:rPr lang="es-ES" sz="16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 módem DSL 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utiliza la línea telefónica como medio para conectarse directamente al ISP. </a:t>
            </a:r>
            <a:endParaRPr lang="es-ES" sz="1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400D01-7127-4CBE-8EC8-B06D1311C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621998"/>
            <a:ext cx="4919240" cy="244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391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683568" y="1493259"/>
            <a:ext cx="7776864" cy="1140312"/>
          </a:xfrm>
        </p:spPr>
        <p:txBody>
          <a:bodyPr wrap="square">
            <a:sp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Puerto VoIP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VoIP</a:t>
            </a:r>
            <a:r>
              <a:rPr lang="es-ES" sz="1600" dirty="0"/>
              <a:t> significa Voz sobre el protocolo de Internet. Se utiliza para realizar llamadas por Internet.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F6C6927-7280-4DAC-BB54-719630EF5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279" y="2636912"/>
            <a:ext cx="37814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773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971600" y="980728"/>
            <a:ext cx="7488832" cy="2245743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WLAN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El </a:t>
            </a:r>
            <a:r>
              <a:rPr lang="es-ES" sz="1600" b="1" dirty="0" err="1"/>
              <a:t>Wi</a:t>
            </a:r>
            <a:r>
              <a:rPr lang="es-ES" sz="1600" b="1" dirty="0"/>
              <a:t>-Fi</a:t>
            </a:r>
            <a:r>
              <a:rPr lang="es-ES" sz="1600" dirty="0"/>
              <a:t> de nuestro </a:t>
            </a:r>
            <a:r>
              <a:rPr lang="es-ES" sz="1600" dirty="0" err="1"/>
              <a:t>router</a:t>
            </a:r>
            <a:r>
              <a:rPr lang="es-ES" sz="1600" dirty="0"/>
              <a:t> inalámbrico se denomina como </a:t>
            </a:r>
            <a:r>
              <a:rPr lang="es-ES" sz="1600" b="1" dirty="0"/>
              <a:t>WLAN</a:t>
            </a:r>
            <a:r>
              <a:rPr lang="es-ES" sz="1600" dirty="0"/>
              <a:t>. 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La única diferencia entre </a:t>
            </a:r>
            <a:r>
              <a:rPr lang="es-ES" sz="1600" b="1" dirty="0"/>
              <a:t>WLAN</a:t>
            </a:r>
            <a:r>
              <a:rPr lang="es-ES" sz="1600" dirty="0"/>
              <a:t> y </a:t>
            </a:r>
            <a:r>
              <a:rPr lang="es-ES" sz="1600" b="1" dirty="0"/>
              <a:t>LAN</a:t>
            </a:r>
            <a:r>
              <a:rPr lang="es-ES" sz="1600" dirty="0"/>
              <a:t>, es el medio de transmisión. </a:t>
            </a:r>
          </a:p>
          <a:p>
            <a:pPr lvl="1" algn="just">
              <a:lnSpc>
                <a:spcPts val="26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ES" sz="1600" dirty="0"/>
              <a:t>En la </a:t>
            </a:r>
            <a:r>
              <a:rPr lang="es-ES" sz="1600" b="1" dirty="0">
                <a:solidFill>
                  <a:srgbClr val="FF0000"/>
                </a:solidFill>
              </a:rPr>
              <a:t>LAN </a:t>
            </a:r>
            <a:r>
              <a:rPr lang="es-ES" sz="1600" dirty="0"/>
              <a:t>se hace uso de cables de par trenzado o de fibra óptica.</a:t>
            </a:r>
          </a:p>
          <a:p>
            <a:pPr lvl="1" algn="just">
              <a:lnSpc>
                <a:spcPts val="26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ES" sz="1600" dirty="0"/>
              <a:t>En la </a:t>
            </a:r>
            <a:r>
              <a:rPr lang="es-ES" sz="1600" b="1" dirty="0">
                <a:solidFill>
                  <a:srgbClr val="FF0000"/>
                </a:solidFill>
              </a:rPr>
              <a:t>WLAN</a:t>
            </a:r>
            <a:r>
              <a:rPr lang="es-ES" sz="1600" dirty="0"/>
              <a:t> utilizamos el aire como medio de transmisión, es decir, hacemos uso de la tecnología </a:t>
            </a:r>
            <a:r>
              <a:rPr lang="es-ES" sz="1600" dirty="0" err="1"/>
              <a:t>Wi</a:t>
            </a:r>
            <a:r>
              <a:rPr lang="es-ES" sz="1600" dirty="0"/>
              <a:t>-Fi.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B33FF7-3325-4973-AF36-806DBBF2A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635330"/>
            <a:ext cx="4164852" cy="203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40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33191" y="1268760"/>
            <a:ext cx="799367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Access Point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(Punto de acceso inalámbrico (WAP-Wireless Access Point) o AP-Access Point)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748464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Access Point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5292080" y="2381448"/>
            <a:ext cx="3241142" cy="3469993"/>
            <a:chOff x="5532768" y="2016789"/>
            <a:chExt cx="3241142" cy="3469993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4035" y="2572132"/>
              <a:ext cx="2809875" cy="2914650"/>
            </a:xfrm>
            <a:prstGeom prst="rect">
              <a:avLst/>
            </a:prstGeom>
          </p:spPr>
        </p:pic>
        <p:sp>
          <p:nvSpPr>
            <p:cNvPr id="7" name="Nube 6"/>
            <p:cNvSpPr/>
            <p:nvPr/>
          </p:nvSpPr>
          <p:spPr>
            <a:xfrm>
              <a:off x="5532768" y="2016789"/>
              <a:ext cx="1199472" cy="600075"/>
            </a:xfrm>
            <a:prstGeom prst="cloud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/>
                <a:t>Internet</a:t>
              </a:r>
            </a:p>
          </p:txBody>
        </p:sp>
      </p:grp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33191" y="1995561"/>
            <a:ext cx="4314345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Son dispositivos que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permiten la conexión inalámbrica de un dispositivo móvil de cómputo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(computadora,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tablet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smartphone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 una red.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1560" y="3756661"/>
            <a:ext cx="4314345" cy="212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Normalmente, puede conectarse a una red cableada, y puede transmitir datos entre los dispositivos conectados a la red cableada y los dispositivos inalámbricos.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7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844409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vs Access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point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59" y="2132856"/>
            <a:ext cx="7559905" cy="4608305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187624" y="1124744"/>
            <a:ext cx="63357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point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interconecta dispositivos de comunicación inalámbrica para formar una red inalámbrica. Reciben la información, la almacenan la trasmiten entre la red inalámbrica y la red cableada.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99592" y="5085184"/>
            <a:ext cx="29523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varias redes, por lo que permite la conexión a Internet.</a:t>
            </a: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671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75" y="1757782"/>
            <a:ext cx="5057775" cy="2419350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22030" y="1289660"/>
            <a:ext cx="1901698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conecta a clientes inalámbricos a una red cableada. Tiene un conector RJ-45 en el que se conecta "la red cableada" y los clientes (laptops,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pdas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pcs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etc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se conectan a la red por medio del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access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point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804248" y="1152515"/>
            <a:ext cx="2220314" cy="458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inalámbrico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 dispositivo que salió de la mezcla de un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 </a:t>
            </a:r>
            <a:r>
              <a:rPr lang="es-MX" altLang="es-MX" sz="1600" b="1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Switch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diseñado para compartir una conexión hacia Internet. Tiene conectores RJ-45 para la "LAN", 1 conector RJ-45 para "el enlace a Internet" o red WAN e incluye antenas para permitir la conexión de clientes inalámbricos.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7504" y="-18256"/>
            <a:ext cx="891705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inalámbrico vs Access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point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618384" y="5521991"/>
            <a:ext cx="5184576" cy="105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2500"/>
              </a:lnSpc>
              <a:spcBef>
                <a:spcPts val="600"/>
              </a:spcBef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puede transferir datos de forma inalámbrica o por cable.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puede ser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Point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pero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 puede ser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2" name="Nube 1"/>
          <p:cNvSpPr/>
          <p:nvPr/>
        </p:nvSpPr>
        <p:spPr>
          <a:xfrm rot="7777100">
            <a:off x="2036549" y="1794371"/>
            <a:ext cx="2249247" cy="3299078"/>
          </a:xfrm>
          <a:prstGeom prst="cloud">
            <a:avLst/>
          </a:prstGeom>
          <a:noFill/>
          <a:ln w="12700">
            <a:solidFill>
              <a:schemeClr val="accent6">
                <a:lumMod val="75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36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376" y="2022083"/>
            <a:ext cx="2824814" cy="3024336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Radio frecuencia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3568" y="1695286"/>
            <a:ext cx="4624342" cy="36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término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radiofrecuencia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se aplica a la porción menos energética del espectro electromagnético, situada entre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 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GHz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ondas electromagnéticas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 esta región del espectro se pueden transmitir aplicando la corriente alterna originada en un generador a una antena. </a:t>
            </a:r>
          </a:p>
        </p:txBody>
      </p:sp>
    </p:spTree>
    <p:extLst>
      <p:ext uri="{BB962C8B-B14F-4D97-AF65-F5344CB8AC3E}">
        <p14:creationId xmlns:p14="http://schemas.microsoft.com/office/powerpoint/2010/main" val="40904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Microondas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18613" y="1556792"/>
            <a:ext cx="770677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radiocomunicación por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se refiere a la transmisión de datos o energía a través de radiofrecuencias. Se denomina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a las ondas electromagnéticas; generalmente de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40B842-678F-4802-BF79-FCEA8634C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17" y="3134076"/>
            <a:ext cx="3672408" cy="2832711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18613" y="3000839"/>
            <a:ext cx="4536504" cy="295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desventaja es que viajan en línea directa y no curva (sobre la tierra), por tanto, necesitan estar relativamente cerca una estación de otra. (máximo de 40 a 48 kilómetros de distancia) y se deben encontrar en lugares altos para asegurar las transmisión sin obstrucción. </a:t>
            </a:r>
          </a:p>
        </p:txBody>
      </p:sp>
    </p:spTree>
    <p:extLst>
      <p:ext uri="{BB962C8B-B14F-4D97-AF65-F5344CB8AC3E}">
        <p14:creationId xmlns:p14="http://schemas.microsoft.com/office/powerpoint/2010/main" val="286834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319677"/>
            <a:ext cx="3448645" cy="3548945"/>
          </a:xfrm>
          <a:prstGeom prst="rect">
            <a:avLst/>
          </a:prstGeom>
        </p:spPr>
      </p:pic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5800" y="1413242"/>
            <a:ext cx="7848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dos o más dispositivos de red conectados juntos por un medio de comunicación.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85800" y="2637071"/>
            <a:ext cx="446226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medio de comunicación puede ser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cable coaxial, fibra óptica, par trenzado, microondas, ondas satelitales 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y los dispositivos de red pueden ser computadoras personales, </a:t>
            </a:r>
            <a:r>
              <a:rPr lang="es-MX" sz="1800" dirty="0" err="1">
                <a:latin typeface="Arial" pitchFamily="34" charset="0"/>
                <a:cs typeface="Arial" pitchFamily="34" charset="0"/>
              </a:rPr>
              <a:t>tablets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, dispositivos inalámbricos,  impresoras, etc.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85812" y="47667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 Qué es una red ?</a:t>
            </a:r>
          </a:p>
        </p:txBody>
      </p:sp>
    </p:spTree>
    <p:extLst>
      <p:ext uri="{BB962C8B-B14F-4D97-AF65-F5344CB8AC3E}">
        <p14:creationId xmlns:p14="http://schemas.microsoft.com/office/powerpoint/2010/main" val="993937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7" grpId="1"/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340768"/>
            <a:ext cx="3558854" cy="2299567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Cables UTP, coaxial y fibra óptica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72" y="3018033"/>
            <a:ext cx="3411855" cy="11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210" y="3374496"/>
            <a:ext cx="3474452" cy="249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4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489476" y="1465263"/>
            <a:ext cx="7258988" cy="4035512"/>
            <a:chOff x="1501669" y="2008159"/>
            <a:chExt cx="6890837" cy="3443495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669" y="2008159"/>
              <a:ext cx="6140662" cy="3443495"/>
            </a:xfrm>
            <a:prstGeom prst="rect">
              <a:avLst/>
            </a:prstGeom>
          </p:spPr>
        </p:pic>
        <p:sp>
          <p:nvSpPr>
            <p:cNvPr id="4" name="Triángulo rectángulo 3"/>
            <p:cNvSpPr/>
            <p:nvPr/>
          </p:nvSpPr>
          <p:spPr>
            <a:xfrm rot="14934962">
              <a:off x="7106711" y="3810514"/>
              <a:ext cx="817148" cy="93903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Triángulo rectángulo 12"/>
            <p:cNvSpPr/>
            <p:nvPr/>
          </p:nvSpPr>
          <p:spPr>
            <a:xfrm rot="21064234">
              <a:off x="7575358" y="2720274"/>
              <a:ext cx="817148" cy="93903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516081" y="2089749"/>
            <a:ext cx="37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Tarjeta de interfaz de red </a:t>
            </a:r>
            <a:r>
              <a:rPr lang="es-MX" sz="1600" dirty="0">
                <a:cs typeface="Arial" panose="020B0604020202020204" pitchFamily="34" charset="0"/>
              </a:rPr>
              <a:t>(NIC)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444127" y="1402382"/>
            <a:ext cx="3304337" cy="13747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Sistema operativo de red </a:t>
            </a:r>
            <a:r>
              <a:rPr lang="es-MX" dirty="0"/>
              <a:t>(NOS)</a:t>
            </a:r>
            <a:r>
              <a:rPr lang="es-MX" b="1" dirty="0"/>
              <a:t>:</a:t>
            </a:r>
            <a:r>
              <a:rPr lang="es-MX" dirty="0"/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</a:rPr>
              <a:t>Enruta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y administra las comunicaciones en la red y coordina los recursos de esta.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835464" y="4500223"/>
            <a:ext cx="2696976" cy="1695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Ruteador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</a:rPr>
              <a:t>Enruta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paquetes de datos a través de distintas redes y asegura que los datos enviados lleguen a la dirección correcta.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11560" y="5503778"/>
            <a:ext cx="3005177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Switch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Envía datos a un destino especificado en la red.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44016" y="44624"/>
            <a:ext cx="8684639" cy="1202605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Componentes de una red simple</a:t>
            </a:r>
          </a:p>
        </p:txBody>
      </p:sp>
    </p:spTree>
    <p:extLst>
      <p:ext uri="{BB962C8B-B14F-4D97-AF65-F5344CB8AC3E}">
        <p14:creationId xmlns:p14="http://schemas.microsoft.com/office/powerpoint/2010/main" val="71630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56" y="2571328"/>
            <a:ext cx="5080000" cy="3810000"/>
          </a:xfrm>
          <a:prstGeom prst="rect">
            <a:avLst/>
          </a:prstGeom>
        </p:spPr>
      </p:pic>
      <p:sp>
        <p:nvSpPr>
          <p:cNvPr id="16387" name="Rectangle 18"/>
          <p:cNvSpPr>
            <a:spLocks noChangeArrowheads="1"/>
          </p:cNvSpPr>
          <p:nvPr/>
        </p:nvSpPr>
        <p:spPr bwMode="auto">
          <a:xfrm>
            <a:off x="755576" y="1340768"/>
            <a:ext cx="4500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s-ES_tradnl" sz="2000" b="1" dirty="0">
                <a:solidFill>
                  <a:schemeClr val="accent5">
                    <a:lumMod val="75000"/>
                  </a:schemeClr>
                </a:solidFill>
              </a:rPr>
              <a:t>Ventajas: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1043608" y="2924944"/>
            <a:ext cx="255284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ts val="3500"/>
              </a:lnSpc>
              <a:spcBef>
                <a:spcPct val="10000"/>
              </a:spcBef>
              <a:buClr>
                <a:schemeClr val="tx2"/>
              </a:buClr>
              <a:buSzPct val="7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Las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LAN’s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están limitadas por su alcance geográfico, inter-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nerworking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elimina la barrera de la distancia y alcance geográfico.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713234" y="1852216"/>
            <a:ext cx="7819206" cy="107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Permite a los usuarios comunicarse y compartir recursos sin importar la localización geográfica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0040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Inter-redes</a:t>
            </a:r>
          </a:p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(Inter-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networking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9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611782" y="1844824"/>
            <a:ext cx="8136681" cy="162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Dispositivos de interconexión pueden ser configurados para que usuarios de una red no tengan acceso a otro segmento de red,  mejorando así la seguridad.</a:t>
            </a: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683568" y="1340768"/>
            <a:ext cx="4500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s-ES_tradnl" sz="2000" b="1" dirty="0">
                <a:solidFill>
                  <a:schemeClr val="accent5">
                    <a:lumMod val="75000"/>
                  </a:schemeClr>
                </a:solidFill>
              </a:rPr>
              <a:t>Ventajas: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88032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Inter-redes</a:t>
            </a:r>
          </a:p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(Inter-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networking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063771"/>
            <a:ext cx="5688632" cy="2101533"/>
          </a:xfrm>
          <a:prstGeom prst="rect">
            <a:avLst/>
          </a:prstGeom>
        </p:spPr>
      </p:pic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971600" y="3467350"/>
            <a:ext cx="5002946" cy="39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500"/>
              </a:lnSpc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Inter-red básica: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router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crea una inter-red.</a:t>
            </a:r>
          </a:p>
        </p:txBody>
      </p:sp>
    </p:spTree>
    <p:extLst>
      <p:ext uri="{BB962C8B-B14F-4D97-AF65-F5344CB8AC3E}">
        <p14:creationId xmlns:p14="http://schemas.microsoft.com/office/powerpoint/2010/main" val="103436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266728"/>
            <a:ext cx="4461147" cy="2592288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0589" y="2065368"/>
            <a:ext cx="7488832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Hubs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Switches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Ruteadores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 frecuencia/ microondas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Cables UTP, Coaxial o de Fibra óptica</a:t>
            </a:r>
          </a:p>
          <a:p>
            <a:pPr algn="ctr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435724"/>
            <a:ext cx="739907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Las redes se comunican gracias al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hardware de comunicaciones:</a:t>
            </a:r>
            <a:endParaRPr lang="es-MX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7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86710" y="1412776"/>
            <a:ext cx="7773721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49263" lvl="1" indent="7938" algn="just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Conectan componentes de red, para lo cual envían un paquete de datos a todos los dispositivos conectados.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Hub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128375"/>
            <a:ext cx="4227566" cy="1872208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187624" y="5563559"/>
            <a:ext cx="4143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200" i="1" dirty="0">
                <a:solidFill>
                  <a:schemeClr val="bg2">
                    <a:lumMod val="50000"/>
                  </a:schemeClr>
                </a:solidFill>
              </a:rPr>
              <a:t>http://www.directsystems.com/support/diff_hubanim.gif</a:t>
            </a:r>
          </a:p>
        </p:txBody>
      </p:sp>
    </p:spTree>
    <p:extLst>
      <p:ext uri="{BB962C8B-B14F-4D97-AF65-F5344CB8AC3E}">
        <p14:creationId xmlns:p14="http://schemas.microsoft.com/office/powerpoint/2010/main" val="39347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Switch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930" y="2828118"/>
            <a:ext cx="3312368" cy="2586801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55576" y="1443081"/>
            <a:ext cx="777372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 aparato muy semejante al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hub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pero tiene una gran diferencia: Este sí 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diferencia los equipos conectados a el por su “MAC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address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”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3584" y="2441902"/>
            <a:ext cx="415476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Los datos enviados por una computadora llegan solamente a la computadora a la que se ha enviado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 creando una especie de canal de comunicación exclusiva entre el origen y el destino.</a:t>
            </a:r>
          </a:p>
          <a:p>
            <a:pPr algn="just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6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Hub vs Switch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72816"/>
            <a:ext cx="581269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3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816" y="1916832"/>
            <a:ext cx="3528392" cy="3443516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67545" y="3590097"/>
            <a:ext cx="4322649" cy="160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función principal consiste en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enviar paquetes de datos de una red a otra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es decir, interconectar subredes.</a:t>
            </a:r>
            <a:r>
              <a:rPr lang="es-ES" altLang="es-MX" sz="2000" dirty="0">
                <a:solidFill>
                  <a:srgbClr val="212121"/>
                </a:solidFill>
                <a:latin typeface="inherit"/>
              </a:rPr>
              <a:t>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7544" y="1916832"/>
            <a:ext cx="453867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ES" altLang="es-MX" sz="20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router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es un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tipo especializado de computadora 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utilizado para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dirigir el tráfico a través de Internet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529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1" y="1463298"/>
            <a:ext cx="6149219" cy="3815919"/>
          </a:xfrm>
          <a:prstGeom prst="rect">
            <a:avLst/>
          </a:prstGeom>
        </p:spPr>
      </p:pic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827584" y="1124744"/>
            <a:ext cx="7488832" cy="33855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Conexión inalámbrica </a:t>
            </a:r>
            <a:r>
              <a:rPr lang="es-ES" sz="1600" dirty="0"/>
              <a:t>mediante ondas de radio.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4A166D-831D-4CD8-88F9-A0D7B7263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5382530"/>
            <a:ext cx="7488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Conexión física </a:t>
            </a:r>
            <a:r>
              <a:rPr lang="es-ES" sz="1600" dirty="0"/>
              <a:t>puede ser una conexión por cable.</a:t>
            </a:r>
          </a:p>
        </p:txBody>
      </p:sp>
    </p:spTree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2606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 doméstico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DEB74275-8F94-41ED-AB54-12AF9158F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68760"/>
            <a:ext cx="5904656" cy="443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5188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1292</Words>
  <Application>Microsoft Office PowerPoint</Application>
  <PresentationFormat>Presentación en pantalla (4:3)</PresentationFormat>
  <Paragraphs>118</Paragraphs>
  <Slides>23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Dom Casual</vt:lpstr>
      <vt:lpstr>inherit</vt:lpstr>
      <vt:lpstr>Wingdings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173</cp:revision>
  <dcterms:created xsi:type="dcterms:W3CDTF">2013-06-11T22:32:36Z</dcterms:created>
  <dcterms:modified xsi:type="dcterms:W3CDTF">2022-04-20T17:01:08Z</dcterms:modified>
</cp:coreProperties>
</file>