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41" r:id="rId2"/>
    <p:sldId id="457" r:id="rId3"/>
    <p:sldId id="459" r:id="rId4"/>
    <p:sldId id="460" r:id="rId5"/>
    <p:sldId id="461" r:id="rId6"/>
    <p:sldId id="462" r:id="rId7"/>
    <p:sldId id="463" r:id="rId8"/>
    <p:sldId id="464" r:id="rId9"/>
    <p:sldId id="492" r:id="rId10"/>
    <p:sldId id="465" r:id="rId11"/>
    <p:sldId id="467" r:id="rId12"/>
    <p:sldId id="490" r:id="rId13"/>
    <p:sldId id="468" r:id="rId14"/>
    <p:sldId id="471" r:id="rId15"/>
    <p:sldId id="472" r:id="rId16"/>
    <p:sldId id="473" r:id="rId17"/>
    <p:sldId id="474" r:id="rId18"/>
    <p:sldId id="491" r:id="rId19"/>
    <p:sldId id="486" r:id="rId20"/>
    <p:sldId id="487" r:id="rId21"/>
    <p:sldId id="488" r:id="rId22"/>
    <p:sldId id="489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5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1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111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Wired Equivalent Privacy (WEP) is a security algorithm for IEEE 802.11 wireless networks. </a:t>
            </a:r>
          </a:p>
          <a:p>
            <a:r>
              <a:rPr lang="en-US" dirty="0"/>
              <a:t>Wi-Fi Protected Access (WPA) and Wi-Fi Protected Access II (WPA2) are two security protocols and security certification programs developed by the Wi-Fi Alliance to secure wireless computer networks.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148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265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591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782893"/>
            <a:ext cx="2984527" cy="22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27038" y="1196752"/>
            <a:ext cx="8183562" cy="4608512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EL ESTANDAR 802.11n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600 Mbps.</a:t>
            </a:r>
            <a:endParaRPr lang="es-ES" altLang="es-MX" sz="2300" dirty="0">
              <a:solidFill>
                <a:schemeClr val="bg2">
                  <a:lumMod val="25000"/>
                </a:schemeClr>
              </a:solidFill>
            </a:endParaRP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Puede trabajar en dos bandas de frecuencias: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</a:t>
            </a:r>
            <a:r>
              <a:rPr lang="es-ES" altLang="es-MX" sz="23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</a:rPr>
              <a:t>Es útil que trabaje en la banda de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</a:rPr>
              <a:t>5 GHz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</a:rPr>
              <a:t>, ya que está menos congestionada y permite alcanzar un mayor rendimiento.</a:t>
            </a: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81968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533400" y="1196752"/>
            <a:ext cx="8143056" cy="52752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Existen varias alternativas para garantizar la seguridad de estas redes. Las más comunes son: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Utilización de protocolos de cifrado de datos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para los estándares Wi-Fi como el WEP y el WPA, encargados de la codificación de la  información transmitida para proteger su confidencialidad.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IPSEC (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túneles IP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),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VPN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y el conjunto de estándares IEEE 802.1X, permitiendo la autenticación y autorización de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Filtrado de MAC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, sólo se permite acceso a los dispositivos autorizados.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400507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 idx="1"/>
          </p:nvPr>
        </p:nvSpPr>
        <p:spPr>
          <a:xfrm>
            <a:off x="611560" y="1322089"/>
            <a:ext cx="7776864" cy="52752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Ocultación del punto de acceso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(SSID): punto de acceso (Router) invisible a otros usuarios.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n-US" altLang="es-MX" sz="2100" b="1" dirty="0">
                <a:solidFill>
                  <a:schemeClr val="bg2">
                    <a:lumMod val="25000"/>
                  </a:schemeClr>
                </a:solidFill>
              </a:rPr>
              <a:t>protocolo de seguridad WPA2 </a:t>
            </a: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(estándar 802.11i). En principio es el protocolo de seguridad más seguro para Wi-Fi en este momento. Sin embargo requieren hardware y software compatibles.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100" dirty="0">
                <a:solidFill>
                  <a:schemeClr val="bg2">
                    <a:lumMod val="25000"/>
                  </a:schemeClr>
                </a:solidFill>
              </a:rPr>
              <a:t>No existe ninguna alternativa fiable 100%, todas se pueden burlar.</a:t>
            </a:r>
            <a:endParaRPr lang="es-ES_tradnl" altLang="es-MX" sz="2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Seguridad Wi-Fi</a:t>
            </a:r>
          </a:p>
        </p:txBody>
      </p:sp>
    </p:spTree>
    <p:extLst>
      <p:ext uri="{BB962C8B-B14F-4D97-AF65-F5344CB8AC3E}">
        <p14:creationId xmlns:p14="http://schemas.microsoft.com/office/powerpoint/2010/main" val="3631589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/>
          </p:cNvSpPr>
          <p:nvPr>
            <p:ph type="body" idx="1"/>
          </p:nvPr>
        </p:nvSpPr>
        <p:spPr>
          <a:xfrm>
            <a:off x="251520" y="1486527"/>
            <a:ext cx="8359080" cy="4462753"/>
          </a:xfrm>
        </p:spPr>
        <p:txBody>
          <a:bodyPr/>
          <a:lstStyle/>
          <a:p>
            <a:pPr marL="914400" lvl="2" indent="0" eaLnBrk="1" hangingPunct="1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es-MX" dirty="0">
                <a:solidFill>
                  <a:schemeClr val="bg2">
                    <a:lumMod val="25000"/>
                  </a:schemeClr>
                </a:solidFill>
              </a:rPr>
              <a:t>El tipo de la antena determina su patrón de radiación. Existen tres tipos: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Unidireccional</a:t>
            </a:r>
            <a:r>
              <a:rPr lang="es-ES_tradnl" altLang="es-MX" sz="2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Omnidireccional </a:t>
            </a:r>
          </a:p>
          <a:p>
            <a:pPr lvl="4">
              <a:lnSpc>
                <a:spcPct val="150000"/>
              </a:lnSpc>
              <a:spcBef>
                <a:spcPts val="600"/>
              </a:spcBef>
            </a:pPr>
            <a:r>
              <a:rPr lang="en-US" altLang="es-MX" sz="2400" b="1" dirty="0">
                <a:solidFill>
                  <a:schemeClr val="bg2">
                    <a:lumMod val="25000"/>
                  </a:schemeClr>
                </a:solidFill>
              </a:rPr>
              <a:t>Bidireccional</a:t>
            </a:r>
          </a:p>
          <a:p>
            <a:pPr lvl="4" eaLnBrk="1" hangingPunct="1">
              <a:lnSpc>
                <a:spcPct val="150000"/>
              </a:lnSpc>
              <a:spcBef>
                <a:spcPts val="600"/>
              </a:spcBef>
            </a:pPr>
            <a:endParaRPr lang="es-ES_tradnl" altLang="es-MX" sz="2400" b="1" dirty="0">
              <a:solidFill>
                <a:schemeClr val="bg2">
                  <a:lumMod val="25000"/>
                </a:schemeClr>
              </a:solidFill>
            </a:endParaRPr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  <a:p>
            <a:pPr lvl="4" eaLnBrk="1" hangingPunct="1">
              <a:buFont typeface="Wingdings 2" pitchFamily="18" charset="2"/>
              <a:buNone/>
            </a:pPr>
            <a:endParaRPr lang="en-US" altLang="es-MX" sz="2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Tipos de antenas Wi-Fi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3933056"/>
            <a:ext cx="28464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body" idx="1"/>
          </p:nvPr>
        </p:nvSpPr>
        <p:spPr>
          <a:xfrm>
            <a:off x="533400" y="1196753"/>
            <a:ext cx="6198840" cy="1440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Orientan la señal en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una dirección muy determinada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con un haz estrecho pero de largo alcance. </a:t>
            </a:r>
          </a:p>
        </p:txBody>
      </p:sp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24744"/>
            <a:ext cx="1950368" cy="163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Unidireccional (Direccional)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533400" y="2492896"/>
            <a:ext cx="7855024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Una antena direccional actúa de forma parecida a un foco que emite un haz concreto y estrecho pero de forma intensa (más alcance).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antenas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direccionales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envían la información a una cierta zona de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</a:rPr>
              <a:t>cobertura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, a un ángulo determinado.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Alcance mayor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1">
                  <a:lumMod val="95000"/>
                  <a:lumOff val="5000"/>
                </a:schemeClr>
              </a:buClr>
              <a:buFont typeface="Calibri" panose="020F0502020204030204" pitchFamily="34" charset="0"/>
              <a:buChar char="•"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Fuera de la zona de cobertura no se "escucha" nada, no se puede establecer comunicación entre los interlocutores.</a:t>
            </a:r>
          </a:p>
        </p:txBody>
      </p:sp>
    </p:spTree>
    <p:extLst>
      <p:ext uri="{BB962C8B-B14F-4D97-AF65-F5344CB8AC3E}">
        <p14:creationId xmlns:p14="http://schemas.microsoft.com/office/powerpoint/2010/main" val="3942524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body" idx="1"/>
          </p:nvPr>
        </p:nvSpPr>
        <p:spPr>
          <a:xfrm>
            <a:off x="699425" y="2852936"/>
            <a:ext cx="5528759" cy="18722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Envían la información en un radio de </a:t>
            </a: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360 grados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b="1" dirty="0">
                <a:solidFill>
                  <a:schemeClr val="bg2">
                    <a:lumMod val="25000"/>
                  </a:schemeClr>
                </a:solidFill>
              </a:rPr>
              <a:t>Alcance menor </a:t>
            </a: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que el de las antenas direccionales.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286124"/>
            <a:ext cx="2232025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Omnidireccional</a:t>
            </a:r>
          </a:p>
        </p:txBody>
      </p:sp>
      <p:sp>
        <p:nvSpPr>
          <p:cNvPr id="5" name="Rectangle 2"/>
          <p:cNvSpPr txBox="1">
            <a:spLocks/>
          </p:cNvSpPr>
          <p:nvPr/>
        </p:nvSpPr>
        <p:spPr>
          <a:xfrm>
            <a:off x="637283" y="1556793"/>
            <a:ext cx="5446885" cy="1152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n-US" altLang="es-MX" sz="2200" dirty="0">
                <a:solidFill>
                  <a:schemeClr val="bg2">
                    <a:lumMod val="25000"/>
                  </a:schemeClr>
                </a:solidFill>
              </a:rPr>
              <a:t>Orientan la señal en todas direcciones con un haz amplio pero de corto alcance. </a:t>
            </a:r>
            <a:endParaRPr lang="es-ES_tradnl" altLang="es-MX" sz="2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88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444" y="1188577"/>
            <a:ext cx="19335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Rectangle 3"/>
          <p:cNvSpPr>
            <a:spLocks noGrp="1"/>
          </p:cNvSpPr>
          <p:nvPr>
            <p:ph type="body" idx="1"/>
          </p:nvPr>
        </p:nvSpPr>
        <p:spPr>
          <a:xfrm>
            <a:off x="683568" y="1213310"/>
            <a:ext cx="7927032" cy="55172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Mezcla de antenas direccionales y omnidireccionales.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Emiten un haz más amplio que una direccional pero no tan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 2" pitchFamily="18" charset="2"/>
              <a:buNone/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	amplio como una omnidireccional.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 intensidad (alcance) de la antena sectorial es mayor que la omnidireccional pero algo menor que la direccional.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Para tener una cobertura de 360º (como una antena omnidireccional) y un largo alcance (como una antena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direccional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)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deberemos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instalar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es-MX" sz="1900" dirty="0" err="1">
                <a:solidFill>
                  <a:schemeClr val="bg2">
                    <a:lumMod val="25000"/>
                  </a:schemeClr>
                </a:solidFill>
              </a:rPr>
              <a:t>tres</a:t>
            </a: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 antenas sectoriales de 120º ó 4 antenas sectoriales de 80º.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s-MX" sz="1900" dirty="0">
                <a:solidFill>
                  <a:schemeClr val="bg2">
                    <a:lumMod val="25000"/>
                  </a:schemeClr>
                </a:solidFill>
              </a:rPr>
              <a:t>Las antenas sectoriales suelen ser más costosas que las antenas direccionales u omnidireccionales.</a:t>
            </a:r>
            <a:endParaRPr lang="es-ES_tradnl" altLang="es-MX" sz="1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Bidireccional (sectorial)</a:t>
            </a:r>
          </a:p>
        </p:txBody>
      </p:sp>
    </p:spTree>
    <p:extLst>
      <p:ext uri="{BB962C8B-B14F-4D97-AF65-F5344CB8AC3E}">
        <p14:creationId xmlns:p14="http://schemas.microsoft.com/office/powerpoint/2010/main" val="2937287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871526" y="1484784"/>
            <a:ext cx="7400948" cy="4176464"/>
          </a:xfrm>
        </p:spPr>
        <p:txBody>
          <a:bodyPr>
            <a:noAutofit/>
          </a:bodyPr>
          <a:lstStyle/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Union de dos puntos a largas distancias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omnidireccionales: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 Se suelen  utilizar para dar señal extensa en los alrededores. </a:t>
            </a:r>
          </a:p>
          <a:p>
            <a:pPr marL="258763" indent="-258763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antenas sectoriales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: Se utilizan cuando se necesita un balance de las dos cosas, llegar a largas distancias y a un área extensa.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322741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/>
          </p:cNvSpPr>
          <p:nvPr>
            <p:ph type="body" idx="1"/>
          </p:nvPr>
        </p:nvSpPr>
        <p:spPr>
          <a:xfrm>
            <a:off x="477268" y="1340768"/>
            <a:ext cx="8199188" cy="4824536"/>
          </a:xfrm>
        </p:spPr>
        <p:txBody>
          <a:bodyPr>
            <a:noAutofit/>
          </a:bodyPr>
          <a:lstStyle/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toda un área próxima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(una planta de un edificio o un parque por ejemplo) una antena omnidireccional. 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b="1" dirty="0">
                <a:solidFill>
                  <a:schemeClr val="bg2">
                    <a:lumMod val="25000"/>
                  </a:schemeClr>
                </a:solidFill>
              </a:rPr>
              <a:t>Cobertura de red inalámbrica en un punto muy concreto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(por ejemplo un PC que está bastante lejos) utilizará una antena direccional.</a:t>
            </a:r>
          </a:p>
          <a:p>
            <a:pPr marL="317500" indent="-317500" algn="just">
              <a:lnSpc>
                <a:spcPct val="150000"/>
              </a:lnSpc>
              <a:spcBef>
                <a:spcPts val="1800"/>
              </a:spcBef>
              <a:buFont typeface="Verdana"/>
              <a:buChar char="◦"/>
              <a:defRPr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</a:rPr>
              <a:t>Si necesita dar cobertura amplia y a la vez a larga distancia, utilizará antenas sectoriales.</a:t>
            </a:r>
            <a:endParaRPr lang="es-ES_tradnl" sz="2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antena debemos instalar?</a:t>
            </a:r>
          </a:p>
        </p:txBody>
      </p:sp>
    </p:spTree>
    <p:extLst>
      <p:ext uri="{BB962C8B-B14F-4D97-AF65-F5344CB8AC3E}">
        <p14:creationId xmlns:p14="http://schemas.microsoft.com/office/powerpoint/2010/main" val="48440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body" idx="1"/>
          </p:nvPr>
        </p:nvSpPr>
        <p:spPr>
          <a:xfrm>
            <a:off x="539552" y="1052736"/>
            <a:ext cx="8183562" cy="5346700"/>
          </a:xfrm>
        </p:spPr>
        <p:txBody>
          <a:bodyPr/>
          <a:lstStyle/>
          <a:p>
            <a:pPr lvl="1" eaLnBrk="1" hangingPunct="1"/>
            <a:endParaRPr lang="es-ES_tradnl" altLang="es-MX" dirty="0"/>
          </a:p>
          <a:p>
            <a:pPr lvl="1" eaLnBrk="1" hangingPunct="1"/>
            <a:endParaRPr lang="es-ES_tradnl" altLang="es-MX" dirty="0"/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</a:p>
          <a:p>
            <a:pPr marL="992188" lvl="2" indent="-461963">
              <a:buFont typeface="Wingdings" panose="05000000000000000000" pitchFamily="2" charset="2"/>
              <a:buChar char="v"/>
            </a:pPr>
            <a:endParaRPr lang="es-ES_tradnl" alt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992188" lvl="1" indent="-461963">
              <a:buFont typeface="Wingdings" panose="05000000000000000000" pitchFamily="2" charset="2"/>
              <a:buChar char="v"/>
            </a:pPr>
            <a:r>
              <a:rPr lang="es-ES_tradnl" altLang="es-MX" dirty="0">
                <a:solidFill>
                  <a:schemeClr val="bg2">
                    <a:lumMod val="25000"/>
                  </a:schemeClr>
                </a:solidFill>
              </a:rPr>
              <a:t>Atenuación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Problemas de la Wi-Fi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852936"/>
            <a:ext cx="4167992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3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211960" y="2120096"/>
            <a:ext cx="3888432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alt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altLang="es-MX" sz="2000" dirty="0">
                <a:latin typeface="Arial" pitchFamily="34" charset="0"/>
                <a:cs typeface="Arial" pitchFamily="34" charset="0"/>
              </a:rPr>
              <a:t> las características más importantes de las redes inalámbricas.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  <p:pic>
        <p:nvPicPr>
          <p:cNvPr id="12" name="Imagen 11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CE516EE9-CDC0-4098-B7FA-2818EE772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 idx="1"/>
          </p:nvPr>
        </p:nvSpPr>
        <p:spPr>
          <a:xfrm>
            <a:off x="480219" y="1263851"/>
            <a:ext cx="7980213" cy="454141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Algunos 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pPr eaLnBrk="1" hangingPunct="1"/>
            <a:endParaRPr lang="es-ES_tradnl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Interferencias</a:t>
            </a:r>
          </a:p>
        </p:txBody>
      </p:sp>
    </p:spTree>
    <p:extLst>
      <p:ext uri="{BB962C8B-B14F-4D97-AF65-F5344CB8AC3E}">
        <p14:creationId xmlns:p14="http://schemas.microsoft.com/office/powerpoint/2010/main" val="3030285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body" idx="1"/>
          </p:nvPr>
        </p:nvSpPr>
        <p:spPr>
          <a:xfrm>
            <a:off x="611560" y="1340768"/>
            <a:ext cx="7999040" cy="53467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s-ES" alt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La siguiente tabla muestra como afectan estos materiales a las señales inalámbricas:</a:t>
            </a:r>
          </a:p>
          <a:p>
            <a:pPr lvl="1" eaLnBrk="1" hangingPunct="1">
              <a:buFont typeface="Verdana" pitchFamily="34" charset="0"/>
              <a:buNone/>
            </a:pPr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31676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011801"/>
              </p:ext>
            </p:extLst>
          </p:nvPr>
        </p:nvGraphicFramePr>
        <p:xfrm>
          <a:off x="507504" y="1340768"/>
          <a:ext cx="8077200" cy="504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6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047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Atenuación</a:t>
            </a:r>
          </a:p>
        </p:txBody>
      </p:sp>
    </p:spTree>
    <p:extLst>
      <p:ext uri="{BB962C8B-B14F-4D97-AF65-F5344CB8AC3E}">
        <p14:creationId xmlns:p14="http://schemas.microsoft.com/office/powerpoint/2010/main" val="112842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2 Marcador de contenido"/>
          <p:cNvSpPr>
            <a:spLocks noGrp="1"/>
          </p:cNvSpPr>
          <p:nvPr>
            <p:ph idx="1"/>
          </p:nvPr>
        </p:nvSpPr>
        <p:spPr>
          <a:xfrm>
            <a:off x="503238" y="1466329"/>
            <a:ext cx="7597154" cy="3906887"/>
          </a:xfrm>
        </p:spPr>
        <p:txBody>
          <a:bodyPr>
            <a:normAutofit/>
          </a:bodyPr>
          <a:lstStyle/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ESTANDARES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SEGURIDAD EN LAS CONEXIONES WIFI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TIPOS DE ANTENAS</a:t>
            </a:r>
          </a:p>
          <a:p>
            <a:pPr marL="987425" lvl="1" indent="-530225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PROBLEMAS DE LA WIFI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Redes inalámbricas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93096"/>
            <a:ext cx="2520280" cy="178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5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2 Marcador de contenido"/>
          <p:cNvSpPr>
            <a:spLocks noGrp="1"/>
          </p:cNvSpPr>
          <p:nvPr>
            <p:ph idx="1"/>
          </p:nvPr>
        </p:nvSpPr>
        <p:spPr>
          <a:xfrm>
            <a:off x="1403648" y="1772816"/>
            <a:ext cx="6840760" cy="3960440"/>
          </a:xfrm>
        </p:spPr>
        <p:txBody>
          <a:bodyPr>
            <a:normAutofit/>
          </a:bodyPr>
          <a:lstStyle/>
          <a:p>
            <a:pPr lvl="1" eaLnBrk="1" hangingPunct="1">
              <a:spcAft>
                <a:spcPts val="1200"/>
              </a:spcAft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¿Qué es un estándar </a:t>
            </a:r>
            <a:r>
              <a:rPr lang="es-ES" altLang="es-MX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-Fi?</a:t>
            </a:r>
          </a:p>
          <a:p>
            <a:pPr lvl="1" eaLnBrk="1" hangingPunct="1">
              <a:spcAft>
                <a:spcPts val="1200"/>
              </a:spcAft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Los estándares mas comunes:</a:t>
            </a:r>
          </a:p>
          <a:p>
            <a:pPr lvl="2" eaLnBrk="1" hangingPunct="1"/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802.11</a:t>
            </a:r>
          </a:p>
          <a:p>
            <a:pPr lvl="2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802.11a</a:t>
            </a:r>
          </a:p>
          <a:p>
            <a:pPr lvl="2" eaLnBrk="1" hangingPunct="1"/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802.11b</a:t>
            </a:r>
          </a:p>
          <a:p>
            <a:pPr lvl="2" eaLnBrk="1" hangingPunct="1"/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</a:rPr>
              <a:t>802.11g</a:t>
            </a:r>
          </a:p>
          <a:p>
            <a:pPr lvl="2"/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802.11n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Estándares Wi-Fi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94B95F8-6816-42C8-8F97-9E1177FC0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28" y="4221088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02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45" y="1196752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altLang="es-MX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-Fi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IEEE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ha sido el encargado de definir un conjunto de estándares para el entorno de la gestión de las redes inalámbricas, bajo la denominación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Wi-Fi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A los dispositivos certificados por la Wi-Fi Alliance se les permite usar este logotipo: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317" y="515719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¿Qué es un estándar Wi-Fi?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2 Marcador de contenido"/>
          <p:cNvSpPr>
            <a:spLocks noGrp="1"/>
          </p:cNvSpPr>
          <p:nvPr>
            <p:ph idx="1"/>
          </p:nvPr>
        </p:nvSpPr>
        <p:spPr>
          <a:xfrm>
            <a:off x="536848" y="1628800"/>
            <a:ext cx="7851576" cy="4320480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ESTANDAR 802.11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802.11 es el primer estándar y ofrece una velocidad de entre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 a 2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El estándar original se ha modificado para optimizar el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ancho de banda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y para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garantizar mayor seguridad o compatibilidad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3922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2 Marcador de contenido"/>
          <p:cNvSpPr>
            <a:spLocks noGrp="1"/>
          </p:cNvSpPr>
          <p:nvPr>
            <p:ph idx="1"/>
          </p:nvPr>
        </p:nvSpPr>
        <p:spPr>
          <a:xfrm>
            <a:off x="927047" y="1700808"/>
            <a:ext cx="7605393" cy="4170420"/>
          </a:xfrm>
        </p:spPr>
        <p:txBody>
          <a:bodyPr>
            <a:normAutofit/>
          </a:bodyPr>
          <a:lstStyle/>
          <a:p>
            <a:pPr marL="57150" indent="0"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802.11a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unos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/>
            <a:endParaRPr lang="es-ES" altLang="es-MX" dirty="0"/>
          </a:p>
          <a:p>
            <a:pPr lvl="2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35926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2 Marcador de contenido"/>
          <p:cNvSpPr>
            <a:spLocks noGrp="1"/>
          </p:cNvSpPr>
          <p:nvPr>
            <p:ph idx="1"/>
          </p:nvPr>
        </p:nvSpPr>
        <p:spPr>
          <a:xfrm>
            <a:off x="776310" y="1268760"/>
            <a:ext cx="7468098" cy="4104456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</a:rPr>
              <a:t>ESTANDAR 802.11b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11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Utiliza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hasta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 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en un espacio abierto.</a:t>
            </a:r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2432617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Marcador de contenido"/>
          <p:cNvSpPr>
            <a:spLocks noGrp="1"/>
          </p:cNvSpPr>
          <p:nvPr>
            <p:ph idx="1"/>
          </p:nvPr>
        </p:nvSpPr>
        <p:spPr>
          <a:xfrm>
            <a:off x="427038" y="1196752"/>
            <a:ext cx="8183562" cy="5327650"/>
          </a:xfrm>
        </p:spPr>
        <p:txBody>
          <a:bodyPr>
            <a:normAutofit/>
          </a:bodyPr>
          <a:lstStyle/>
          <a:p>
            <a:pPr marL="457200" lvl="1" indent="0" eaLnBrk="1" hangingPunct="1">
              <a:lnSpc>
                <a:spcPct val="150000"/>
              </a:lnSpc>
              <a:spcBef>
                <a:spcPts val="1200"/>
              </a:spcBef>
              <a:buNone/>
            </a:pPr>
            <a:r>
              <a:rPr lang="es-ES" altLang="es-MX" sz="2400" b="1" dirty="0">
                <a:solidFill>
                  <a:schemeClr val="accent6">
                    <a:lumMod val="75000"/>
                  </a:schemeClr>
                </a:solidFill>
              </a:rPr>
              <a:t>EL ESTANDAR 802.11g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Ofrece una velocidad máxima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54 Mbps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Esta en el rango de frecuencia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2.4 GHz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Tiene un alcance de </a:t>
            </a:r>
            <a:r>
              <a:rPr lang="es-ES" altLang="es-MX" sz="2300" b="1" dirty="0">
                <a:solidFill>
                  <a:schemeClr val="bg2">
                    <a:lumMod val="25000"/>
                  </a:schemeClr>
                </a:solidFill>
              </a:rPr>
              <a:t>300 metros</a:t>
            </a:r>
            <a:r>
              <a:rPr lang="es-ES" altLang="es-MX" sz="23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Los estándares más comunes</a:t>
            </a:r>
          </a:p>
        </p:txBody>
      </p:sp>
    </p:spTree>
    <p:extLst>
      <p:ext uri="{BB962C8B-B14F-4D97-AF65-F5344CB8AC3E}">
        <p14:creationId xmlns:p14="http://schemas.microsoft.com/office/powerpoint/2010/main" val="3198181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1048</Words>
  <Application>Microsoft Office PowerPoint</Application>
  <PresentationFormat>Presentación en pantalla (4:3)</PresentationFormat>
  <Paragraphs>157</Paragraphs>
  <Slides>22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Wingdings 2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105</cp:revision>
  <cp:lastPrinted>2013-10-21T22:10:45Z</cp:lastPrinted>
  <dcterms:created xsi:type="dcterms:W3CDTF">2013-06-11T22:32:36Z</dcterms:created>
  <dcterms:modified xsi:type="dcterms:W3CDTF">2022-01-24T18:20:45Z</dcterms:modified>
</cp:coreProperties>
</file>