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341" r:id="rId2"/>
    <p:sldId id="493" r:id="rId3"/>
    <p:sldId id="856" r:id="rId4"/>
    <p:sldId id="852" r:id="rId5"/>
    <p:sldId id="853" r:id="rId6"/>
    <p:sldId id="461" r:id="rId7"/>
    <p:sldId id="628" r:id="rId8"/>
    <p:sldId id="854" r:id="rId9"/>
    <p:sldId id="855" r:id="rId10"/>
    <p:sldId id="634" r:id="rId11"/>
    <p:sldId id="629" r:id="rId12"/>
    <p:sldId id="630" r:id="rId13"/>
    <p:sldId id="632" r:id="rId14"/>
    <p:sldId id="631" r:id="rId15"/>
    <p:sldId id="351" r:id="rId16"/>
    <p:sldId id="352" r:id="rId17"/>
    <p:sldId id="633" r:id="rId18"/>
    <p:sldId id="635" r:id="rId19"/>
    <p:sldId id="636" r:id="rId20"/>
    <p:sldId id="482" r:id="rId21"/>
    <p:sldId id="484" r:id="rId2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300" autoAdjust="0"/>
    <p:restoredTop sz="92639" autoAdjust="0"/>
  </p:normalViewPr>
  <p:slideViewPr>
    <p:cSldViewPr>
      <p:cViewPr varScale="1">
        <p:scale>
          <a:sx n="102" d="100"/>
          <a:sy n="102" d="100"/>
        </p:scale>
        <p:origin x="2166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724662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267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sz="1200" b="0" dirty="0"/>
              <a:t>4.1 – Protocolos de la capa física</a:t>
            </a:r>
            <a:endParaRPr lang="es-ES" b="0" dirty="0"/>
          </a:p>
          <a:p>
            <a:pPr>
              <a:lnSpc>
                <a:spcPct val="80000"/>
              </a:lnSpc>
              <a:buFontTx/>
              <a:buNone/>
            </a:pPr>
            <a:r>
              <a:rPr lang="es-ES" b="0" dirty="0">
                <a:latin typeface="Arial" charset="0"/>
              </a:rPr>
              <a:t>4.1.1 – Conexiones de la capa física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4.1.1.1 – Tipos de conexiones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01/04/2022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F4426B1-8847-41D6-9026-3DCDCEE88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196" y="1304764"/>
            <a:ext cx="7477608" cy="424847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8E8C645-F8D9-410B-A4E7-11A88C102EE7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11663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Protocolo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24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Versiones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599C9D5-321B-48E1-9BEF-86D822F7A757}"/>
              </a:ext>
            </a:extLst>
          </p:cNvPr>
          <p:cNvSpPr txBox="1"/>
          <p:nvPr/>
        </p:nvSpPr>
        <p:spPr>
          <a:xfrm>
            <a:off x="683568" y="5671929"/>
            <a:ext cx="7848872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600" dirty="0">
                <a:solidFill>
                  <a:srgbClr val="000000"/>
                </a:solidFill>
              </a:rPr>
              <a:t>Banda de frecuencias de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6GHz</a:t>
            </a:r>
          </a:p>
          <a:p>
            <a:pPr algn="just"/>
            <a:r>
              <a:rPr lang="es-ES" sz="1400" dirty="0" err="1">
                <a:solidFill>
                  <a:srgbClr val="000000"/>
                </a:solidFill>
              </a:rPr>
              <a:t>Wi</a:t>
            </a:r>
            <a:r>
              <a:rPr lang="es-ES" sz="1400" dirty="0">
                <a:solidFill>
                  <a:srgbClr val="000000"/>
                </a:solidFill>
              </a:rPr>
              <a:t>-Fi 6 no es la utilización de la banda de 6 GHz, si no la utilización de la banda de 2.4 GHz y la banda de 5 GHz para poder aprovechar las ventajas de ambas, la banda de 2.4 GHz tiene una mayor cobertura, y la banda de 5 GHz tiene una mayor velocidad.</a:t>
            </a:r>
          </a:p>
        </p:txBody>
      </p:sp>
    </p:spTree>
    <p:extLst>
      <p:ext uri="{BB962C8B-B14F-4D97-AF65-F5344CB8AC3E}">
        <p14:creationId xmlns:p14="http://schemas.microsoft.com/office/powerpoint/2010/main" val="29418439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</a:t>
            </a:r>
            <a:r>
              <a:rPr lang="es-ES" sz="1800" dirty="0" err="1">
                <a:solidFill>
                  <a:schemeClr val="bg2">
                    <a:lumMod val="10000"/>
                  </a:schemeClr>
                </a:solidFill>
                <a:effectLst/>
              </a:rPr>
              <a:t>router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marL="342900" indent="-342900"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920880" cy="3744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</a:p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cómo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709895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3054780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3935332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6046" y="2204864"/>
            <a:ext cx="5904426" cy="4248472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623361"/>
            <a:ext cx="7416824" cy="8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2127417"/>
            <a:ext cx="2376264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</a:t>
            </a:r>
            <a:r>
              <a:rPr lang="es-MX" sz="1800" dirty="0">
                <a:latin typeface="ZapfHumnst BT"/>
              </a:rPr>
              <a:t>.</a:t>
            </a: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755576" y="764704"/>
            <a:ext cx="2304256" cy="893382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2800" b="1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lt"/>
              </a:rPr>
              <a:t>Bluetooth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1. PAN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973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cono&#10;&#10;Descripción generada automáticamente">
            <a:extLst>
              <a:ext uri="{FF2B5EF4-FFF2-40B4-BE49-F238E27FC236}">
                <a16:creationId xmlns:a16="http://schemas.microsoft.com/office/drawing/2014/main" id="{77EC9833-F1EC-438B-B0D5-6DBCB39D65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638" y="4832535"/>
            <a:ext cx="3199345" cy="1927201"/>
          </a:xfrm>
          <a:prstGeom prst="rect">
            <a:avLst/>
          </a:prstGeom>
        </p:spPr>
      </p:pic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34" y="1155818"/>
            <a:ext cx="7989998" cy="3281294"/>
          </a:xfrm>
        </p:spPr>
        <p:txBody>
          <a:bodyPr>
            <a:normAutofit fontScale="92500"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600" b="1" i="0" dirty="0">
                <a:solidFill>
                  <a:schemeClr val="bg2">
                    <a:lumMod val="25000"/>
                  </a:schemeClr>
                </a:solidFill>
                <a:effectLst/>
              </a:rPr>
              <a:t> </a:t>
            </a: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es un protocolo de comunicación inalámbrica entre dispositivos. Su objetivo es permitir que diferentes dispositivos establezcan una conexión permanente entre ambos mediante un sistema de radiofrecuencia segura.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Con el Bluetooth vas a poder conectar uno o más dispositivos entre sí, y en cada conexión que se realiza, se pueden transmitir voz y datos entre ellos sin necesitar conectarlos por cable. 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Este protocolo tiene muchos usos, como: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</a:pPr>
            <a:r>
              <a:rPr lang="es-ES" sz="1500" dirty="0">
                <a:solidFill>
                  <a:schemeClr val="bg2">
                    <a:lumMod val="25000"/>
                  </a:schemeClr>
                </a:solidFill>
              </a:rPr>
              <a:t>C</a:t>
            </a:r>
            <a:r>
              <a:rPr lang="es-ES" sz="15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onectar periféricos como teclados y ratones a tu computadora o móvil para poder utilizarlos.</a:t>
            </a:r>
          </a:p>
          <a:p>
            <a:pPr lvl="1" algn="just">
              <a:lnSpc>
                <a:spcPts val="2600"/>
              </a:lnSpc>
              <a:spcBef>
                <a:spcPts val="0"/>
              </a:spcBef>
            </a:pPr>
            <a:r>
              <a:rPr lang="es-ES" sz="15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Compartir todo tipo de archivos entre dispositivos.</a:t>
            </a:r>
          </a:p>
          <a:p>
            <a:pPr algn="just">
              <a:lnSpc>
                <a:spcPts val="2600"/>
              </a:lnSpc>
              <a:spcBef>
                <a:spcPts val="600"/>
              </a:spcBef>
            </a:pPr>
            <a:r>
              <a:rPr lang="es-ES" sz="16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Un mismo dispositivo puede tener conectados varios dispositivos y periféricos.</a:t>
            </a:r>
            <a:endParaRPr lang="es-ES" altLang="es-MX" sz="1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5598F7A0-F360-4564-995A-EB695128B650}"/>
              </a:ext>
            </a:extLst>
          </p:cNvPr>
          <p:cNvSpPr txBox="1">
            <a:spLocks/>
          </p:cNvSpPr>
          <p:nvPr/>
        </p:nvSpPr>
        <p:spPr>
          <a:xfrm>
            <a:off x="467544" y="4437112"/>
            <a:ext cx="6912768" cy="432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Teniendo en cuenta su alcance podemos distinguir tres clases de bluetooth:</a:t>
            </a:r>
            <a:endParaRPr lang="es-ES" altLang="es-MX" sz="1600" dirty="0"/>
          </a:p>
        </p:txBody>
      </p:sp>
      <p:graphicFrame>
        <p:nvGraphicFramePr>
          <p:cNvPr id="8" name="3 Tabla">
            <a:extLst>
              <a:ext uri="{FF2B5EF4-FFF2-40B4-BE49-F238E27FC236}">
                <a16:creationId xmlns:a16="http://schemas.microsoft.com/office/drawing/2014/main" id="{C9423CEC-BCC7-4A4E-91AA-10DF616DEA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826266"/>
              </p:ext>
            </p:extLst>
          </p:nvPr>
        </p:nvGraphicFramePr>
        <p:xfrm>
          <a:off x="931092" y="5145763"/>
          <a:ext cx="4248474" cy="111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4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4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1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100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2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20 metros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Clase 3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800" dirty="0"/>
                        <a:t>1 metro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2045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70434" y="1155818"/>
            <a:ext cx="7773974" cy="977038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i="0" dirty="0">
                <a:solidFill>
                  <a:srgbClr val="333333"/>
                </a:solidFill>
                <a:effectLst/>
              </a:rPr>
              <a:t>La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velocidad del Bluetooth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va de alrededor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721 kbps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con la versión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Bluetooth 1.1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hasta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50 Mb/s 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con la versión de </a:t>
            </a:r>
            <a:r>
              <a:rPr lang="es-ES" sz="1400" b="1" i="0" dirty="0">
                <a:solidFill>
                  <a:srgbClr val="333333"/>
                </a:solidFill>
                <a:effectLst/>
              </a:rPr>
              <a:t>Bluetooth 5.0</a:t>
            </a:r>
            <a:r>
              <a:rPr lang="es-ES" sz="1400" b="0" i="0" dirty="0">
                <a:solidFill>
                  <a:srgbClr val="333333"/>
                </a:solidFill>
                <a:effectLst/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9253" y="2141478"/>
            <a:ext cx="5376335" cy="403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17043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0070" y="2533830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251" y="2392970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699688" y="1556792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4930070" y="1556792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198884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2016112"/>
            <a:ext cx="345638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LAN inalámbricas.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Estandar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683568" y="1435401"/>
            <a:ext cx="7992888" cy="46578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MAN, en lugar de una red de área local como puede proporcionar Wifi.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Puede ser simétrico 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Las antenas de WiMAX operan a una frecuencia de hasta </a:t>
            </a:r>
            <a:r>
              <a:rPr lang="es-ES_tradnl" altLang="es-MX" sz="20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20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20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55321" y="229331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LAN inalámbricas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9712" y="692696"/>
            <a:ext cx="4702832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845094-FDD9-4BA5-98CC-B95946CE533D}"/>
              </a:ext>
            </a:extLst>
          </p:cNvPr>
          <p:cNvSpPr txBox="1">
            <a:spLocks noChangeArrowheads="1"/>
          </p:cNvSpPr>
          <p:nvPr/>
        </p:nvSpPr>
        <p:spPr>
          <a:xfrm>
            <a:off x="572202" y="1547949"/>
            <a:ext cx="7806586" cy="1884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Punto de acceso inalámbrico (AP)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:</a:t>
            </a:r>
            <a:r>
              <a:rPr lang="es-ES" sz="1600" dirty="0">
                <a:solidFill>
                  <a:srgbClr val="0070C0"/>
                </a:solidFill>
              </a:rPr>
              <a:t>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Concentra las señales inalámbricas de los usuarios y se conecta a la infraestructura de red cableada.</a:t>
            </a:r>
          </a:p>
          <a:p>
            <a:pPr marL="57150" indent="0" algn="just">
              <a:lnSpc>
                <a:spcPts val="2600"/>
              </a:lnSpc>
              <a:spcBef>
                <a:spcPts val="1200"/>
              </a:spcBef>
              <a:buNone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Adaptadores NIC inalámbricos</a:t>
            </a:r>
            <a:r>
              <a:rPr lang="es-ES" sz="1600" dirty="0">
                <a:solidFill>
                  <a:schemeClr val="accent5">
                    <a:lumMod val="75000"/>
                  </a:schemeClr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Proporcionan capacidad de comunicación inalámbrica a cada dispositivo de red.</a:t>
            </a:r>
            <a:endParaRPr lang="es-ES" altLang="en-US" sz="1600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5603AD-8D3A-4C14-974F-4C91A1218643}"/>
              </a:ext>
            </a:extLst>
          </p:cNvPr>
          <p:cNvSpPr txBox="1"/>
          <p:nvPr/>
        </p:nvSpPr>
        <p:spPr>
          <a:xfrm>
            <a:off x="5601671" y="3754365"/>
            <a:ext cx="2726668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algn="just">
              <a:lnSpc>
                <a:spcPts val="2600"/>
              </a:lnSpc>
            </a:pPr>
            <a:r>
              <a:rPr lang="es-ES" sz="1600" dirty="0"/>
              <a:t>Los </a:t>
            </a:r>
            <a:r>
              <a:rPr lang="es-ES" sz="1600" b="1" dirty="0">
                <a:solidFill>
                  <a:srgbClr val="FF0000"/>
                </a:solidFill>
              </a:rPr>
              <a:t>routers inalámbricos domésticos</a:t>
            </a:r>
            <a:r>
              <a:rPr lang="es-ES" sz="1600" dirty="0"/>
              <a:t> y de pequeñas empresas integran las funciones de un router, un switch y un punto de acceso en un solo dispositivo.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81076F-01D5-4033-A20B-329B74E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3" y="3645024"/>
            <a:ext cx="4666697" cy="21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291839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46060" y="2069920"/>
            <a:ext cx="4486808" cy="166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Bluetooth: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3" name="Imagen 2" descr="Imagen que contiene medidor, teléfono&#10;&#10;Descripción generada automáticamente">
            <a:extLst>
              <a:ext uri="{FF2B5EF4-FFF2-40B4-BE49-F238E27FC236}">
                <a16:creationId xmlns:a16="http://schemas.microsoft.com/office/drawing/2014/main" id="{6114799D-7569-4D96-AB43-337D4C81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064" y="3068960"/>
            <a:ext cx="2882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WIFI?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536504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 conectar dispositivos a Internet, aunque también puede ayudar al intercambio de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Una red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red que cumple con el </a:t>
            </a:r>
            <a:r>
              <a:rPr lang="es-ES" altLang="es-MX" b="1" dirty="0">
                <a:solidFill>
                  <a:schemeClr val="bg2">
                    <a:lumMod val="25000"/>
                  </a:schemeClr>
                </a:solidFill>
              </a:rPr>
              <a:t>estándar 802.11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es-ES" altLang="es-MX" dirty="0"/>
          </a:p>
          <a:p>
            <a:pPr lvl="1" eaLnBrk="1" hangingPunct="1"/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WIFI?</a:t>
            </a:r>
          </a:p>
        </p:txBody>
      </p:sp>
    </p:spTree>
    <p:extLst>
      <p:ext uri="{BB962C8B-B14F-4D97-AF65-F5344CB8AC3E}">
        <p14:creationId xmlns:p14="http://schemas.microsoft.com/office/powerpoint/2010/main" val="3915313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Estándar WIFI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89856"/>
            <a:ext cx="763284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</a:t>
            </a:r>
            <a:r>
              <a:rPr lang="es-ES" sz="160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recibe Internet a través de un cable (fibra óptica),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WiFi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1205880"/>
            <a:ext cx="6480720" cy="42292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755576" y="1700808"/>
            <a:ext cx="3816424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baja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832902" y="1700808"/>
            <a:ext cx="3915562" cy="32403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altLang="es-MX" sz="16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58398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78" y="129929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62472"/>
            <a:ext cx="4896544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539552" y="2564904"/>
            <a:ext cx="391556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 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baja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Más interferencias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410236" y="2564904"/>
            <a:ext cx="4005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</p:txBody>
      </p:sp>
    </p:spTree>
    <p:extLst>
      <p:ext uri="{BB962C8B-B14F-4D97-AF65-F5344CB8AC3E}">
        <p14:creationId xmlns:p14="http://schemas.microsoft.com/office/powerpoint/2010/main" val="2627315263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1699</TotalTime>
  <Words>1555</Words>
  <Application>Microsoft Office PowerPoint</Application>
  <PresentationFormat>Presentación en pantalla (4:3)</PresentationFormat>
  <Paragraphs>199</Paragraphs>
  <Slides>21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30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143</cp:revision>
  <cp:lastPrinted>2013-10-21T22:10:45Z</cp:lastPrinted>
  <dcterms:created xsi:type="dcterms:W3CDTF">2013-06-11T22:32:36Z</dcterms:created>
  <dcterms:modified xsi:type="dcterms:W3CDTF">2022-04-02T04:12:06Z</dcterms:modified>
</cp:coreProperties>
</file>