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12.JPG" ContentType="image/jpe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21.jpg" ContentType="image/jpeg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media/image37.jpg" ContentType="image/jpeg"/>
  <Override PartName="/ppt/media/image39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460" r:id="rId3"/>
    <p:sldId id="803" r:id="rId4"/>
    <p:sldId id="817" r:id="rId5"/>
    <p:sldId id="853" r:id="rId6"/>
    <p:sldId id="807" r:id="rId7"/>
    <p:sldId id="818" r:id="rId8"/>
    <p:sldId id="804" r:id="rId9"/>
    <p:sldId id="819" r:id="rId10"/>
    <p:sldId id="805" r:id="rId11"/>
    <p:sldId id="806" r:id="rId12"/>
    <p:sldId id="820" r:id="rId13"/>
    <p:sldId id="821" r:id="rId14"/>
    <p:sldId id="833" r:id="rId15"/>
    <p:sldId id="808" r:id="rId16"/>
    <p:sldId id="822" r:id="rId17"/>
    <p:sldId id="823" r:id="rId18"/>
    <p:sldId id="824" r:id="rId19"/>
    <p:sldId id="854" r:id="rId20"/>
    <p:sldId id="835" r:id="rId21"/>
    <p:sldId id="841" r:id="rId22"/>
    <p:sldId id="843" r:id="rId23"/>
    <p:sldId id="850" r:id="rId24"/>
    <p:sldId id="846" r:id="rId25"/>
    <p:sldId id="844" r:id="rId26"/>
    <p:sldId id="845" r:id="rId27"/>
    <p:sldId id="847" r:id="rId28"/>
    <p:sldId id="852" r:id="rId29"/>
  </p:sldIdLst>
  <p:sldSz cx="9144000" cy="6858000" type="screen4x3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253" autoAdjust="0"/>
    <p:restoredTop sz="93250" autoAdjust="0"/>
  </p:normalViewPr>
  <p:slideViewPr>
    <p:cSldViewPr>
      <p:cViewPr varScale="1">
        <p:scale>
          <a:sx n="103" d="100"/>
          <a:sy n="103" d="100"/>
        </p:scale>
        <p:origin x="137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01/04/2022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12" tIns="46306" rIns="92612" bIns="46306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612" tIns="46306" rIns="92612" bIns="46306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095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99460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21313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34422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30806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81155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21444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7957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8754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51507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1867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4831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9547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D7D9DC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8734" y="1077013"/>
            <a:ext cx="3403283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57261" y="1110540"/>
            <a:ext cx="2015490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2772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6605684"/>
            <a:ext cx="676910" cy="252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‹Nº›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1065260"/>
            <a:ext cx="8853286" cy="55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55191"/>
            <a:ext cx="9144000" cy="101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289048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01/04/2022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01/04/2022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01/04/2022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01/04/2022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01/04/2022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01/04/2022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01/04/2022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s.wikipedia.org/wiki/Hz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5.jpg"/><Relationship Id="rId7" Type="http://schemas.openxmlformats.org/officeDocument/2006/relationships/image" Target="../media/image1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Medios de comunicación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6" name="Imagen 5" descr="Imagen que contiene objeto, computadora, reloj, computer&#10;&#10;Descripción generada automáticamente">
            <a:extLst>
              <a:ext uri="{FF2B5EF4-FFF2-40B4-BE49-F238E27FC236}">
                <a16:creationId xmlns:a16="http://schemas.microsoft.com/office/drawing/2014/main" id="{312AF659-87F7-4323-AB61-3C55089583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625751"/>
            <a:ext cx="5775530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683568" y="980728"/>
            <a:ext cx="8044942" cy="742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15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Los cables de par trenzado están divididos en categorías, y estas representan las características del cable y el ancho de banda que pueden llegar a alcanzar. </a:t>
            </a:r>
            <a:endParaRPr lang="es-MX" sz="1600" dirty="0">
              <a:latin typeface="ZapfHumnst BT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683568" y="5949280"/>
            <a:ext cx="8188959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bg2">
                    <a:lumMod val="10000"/>
                  </a:schemeClr>
                </a:solidFill>
                <a:latin typeface="ZapfHumnst BT"/>
              </a:rPr>
              <a:t>El </a:t>
            </a:r>
            <a:r>
              <a:rPr lang="es-MX" sz="1400" b="1" dirty="0">
                <a:solidFill>
                  <a:schemeClr val="bg2">
                    <a:lumMod val="10000"/>
                  </a:schemeClr>
                </a:solidFill>
                <a:latin typeface="ZapfHumnst BT"/>
              </a:rPr>
              <a:t>ancho de banda</a:t>
            </a:r>
            <a:r>
              <a:rPr lang="es-MX" sz="1400" dirty="0">
                <a:solidFill>
                  <a:schemeClr val="bg2">
                    <a:lumMod val="10000"/>
                  </a:schemeClr>
                </a:solidFill>
                <a:latin typeface="ZapfHumnst BT"/>
              </a:rPr>
              <a:t> es la longitud, medida en </a:t>
            </a:r>
            <a:r>
              <a:rPr lang="es-MX" sz="1400" dirty="0">
                <a:solidFill>
                  <a:schemeClr val="bg2">
                    <a:lumMod val="10000"/>
                  </a:schemeClr>
                </a:solidFill>
                <a:latin typeface="ZapfHumnst BT"/>
                <a:hlinkClick r:id="rId3" tooltip="Hz"/>
              </a:rPr>
              <a:t>Hz</a:t>
            </a:r>
            <a:r>
              <a:rPr lang="es-MX" sz="1400" dirty="0">
                <a:solidFill>
                  <a:schemeClr val="bg2">
                    <a:lumMod val="10000"/>
                  </a:schemeClr>
                </a:solidFill>
                <a:latin typeface="ZapfHumnst BT"/>
              </a:rPr>
              <a:t>, del rango de frecuencias en el que se concentra la mayor parte de la potencia de la señal.</a:t>
            </a:r>
            <a:endParaRPr lang="es-MX" sz="1500" dirty="0">
              <a:solidFill>
                <a:schemeClr val="bg2">
                  <a:lumMod val="10000"/>
                </a:schemeClr>
              </a:solidFill>
              <a:latin typeface="ZapfHumnst BT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703521" y="1736079"/>
            <a:ext cx="8044942" cy="395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500" dirty="0">
                <a:latin typeface="ZapfHumnst BT"/>
              </a:rPr>
              <a:t>Los cables Ethernet, son UTP principalmente categoría 5 o 6.</a:t>
            </a:r>
            <a:endParaRPr lang="es-MX" sz="1600" dirty="0">
              <a:latin typeface="ZapfHumnst BT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0DAF87C-4815-4910-B198-325B27462147}"/>
              </a:ext>
            </a:extLst>
          </p:cNvPr>
          <p:cNvGraphicFramePr>
            <a:graphicFrameLocks noGrp="1"/>
          </p:cNvGraphicFramePr>
          <p:nvPr/>
        </p:nvGraphicFramePr>
        <p:xfrm>
          <a:off x="1095662" y="2135652"/>
          <a:ext cx="7364770" cy="3736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912">
                  <a:extLst>
                    <a:ext uri="{9D8B030D-6E8A-4147-A177-3AD203B41FA5}">
                      <a16:colId xmlns:a16="http://schemas.microsoft.com/office/drawing/2014/main" val="473241102"/>
                    </a:ext>
                  </a:extLst>
                </a:gridCol>
                <a:gridCol w="3941658">
                  <a:extLst>
                    <a:ext uri="{9D8B030D-6E8A-4147-A177-3AD203B41FA5}">
                      <a16:colId xmlns:a16="http://schemas.microsoft.com/office/drawing/2014/main" val="3601927037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218797259"/>
                    </a:ext>
                  </a:extLst>
                </a:gridCol>
              </a:tblGrid>
              <a:tr h="213228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Tipo</a:t>
                      </a:r>
                      <a:endParaRPr lang="es-MX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Uso y velocidad</a:t>
                      </a:r>
                      <a:endParaRPr lang="es-MX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Ancho de banda</a:t>
                      </a:r>
                      <a:endParaRPr lang="es-MX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0149858"/>
                  </a:ext>
                </a:extLst>
              </a:tr>
              <a:tr h="26281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1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Voz solamente (cable telefónico)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-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4540024"/>
                  </a:ext>
                </a:extLst>
              </a:tr>
              <a:tr h="31240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Categoría 2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4 Mbps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-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980496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3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Mbps (Ethernet)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16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5345389"/>
                  </a:ext>
                </a:extLst>
              </a:tr>
              <a:tr h="26561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Categoría 4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20 Mbps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20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9542576"/>
                  </a:ext>
                </a:extLst>
              </a:tr>
              <a:tr h="3152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5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100 Mbps (</a:t>
                      </a:r>
                      <a:r>
                        <a:rPr lang="es-MX" sz="1600" u="none" strike="noStrike" dirty="0" err="1">
                          <a:effectLst/>
                        </a:rPr>
                        <a:t>FastEthernet</a:t>
                      </a:r>
                      <a:r>
                        <a:rPr lang="es-MX" sz="1600" u="none" strike="noStrike" dirty="0">
                          <a:effectLst/>
                        </a:rPr>
                        <a:t>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100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3622877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Categoría 5e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1000 Mbps (</a:t>
                      </a:r>
                      <a:r>
                        <a:rPr lang="es-MX" sz="1600" u="none" strike="noStrike" dirty="0" err="1">
                          <a:effectLst/>
                        </a:rPr>
                        <a:t>GigabitEthernet</a:t>
                      </a:r>
                      <a:r>
                        <a:rPr lang="es-MX" sz="1600" u="none" strike="noStrike" dirty="0">
                          <a:effectLst/>
                        </a:rPr>
                        <a:t>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100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7811998"/>
                  </a:ext>
                </a:extLst>
              </a:tr>
              <a:tr h="26561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6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1000 Mbps (</a:t>
                      </a:r>
                      <a:r>
                        <a:rPr lang="es-MX" sz="1600" u="none" strike="noStrike" dirty="0" err="1">
                          <a:effectLst/>
                        </a:rPr>
                        <a:t>GigabitEthernet</a:t>
                      </a:r>
                      <a:r>
                        <a:rPr lang="es-MX" sz="1600" u="none" strike="noStrike" dirty="0">
                          <a:effectLst/>
                        </a:rPr>
                        <a:t>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250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1623616"/>
                  </a:ext>
                </a:extLst>
              </a:tr>
              <a:tr h="3152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6a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</a:t>
                      </a:r>
                      <a:r>
                        <a:rPr lang="es-MX" sz="1600" u="none" strike="noStrike" dirty="0" err="1">
                          <a:effectLst/>
                        </a:rPr>
                        <a:t>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500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093515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7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</a:t>
                      </a:r>
                      <a:r>
                        <a:rPr lang="es-MX" sz="1600" u="none" strike="noStrike" dirty="0" err="1">
                          <a:effectLst/>
                        </a:rPr>
                        <a:t>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600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6790393"/>
                  </a:ext>
                </a:extLst>
              </a:tr>
              <a:tr h="22077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7a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</a:t>
                      </a:r>
                      <a:r>
                        <a:rPr lang="es-MX" sz="1600" u="none" strike="noStrike" dirty="0" err="1">
                          <a:effectLst/>
                        </a:rPr>
                        <a:t>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1000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4055028"/>
                  </a:ext>
                </a:extLst>
              </a:tr>
              <a:tr h="20777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8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40 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2000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709578"/>
                  </a:ext>
                </a:extLst>
              </a:tr>
            </a:tbl>
          </a:graphicData>
        </a:graphic>
      </p:graphicFrame>
      <p:sp>
        <p:nvSpPr>
          <p:cNvPr id="9" name="Text Box 5">
            <a:extLst>
              <a:ext uri="{FF2B5EF4-FFF2-40B4-BE49-F238E27FC236}">
                <a16:creationId xmlns:a16="http://schemas.microsoft.com/office/drawing/2014/main" id="{4CD804A1-AABE-4941-B84D-D91F5E4D8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0" y="463292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no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(UTP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4A9DF7A4-4C2E-4EB9-BF01-95C529A8F10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13258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</p:spTree>
    <p:extLst>
      <p:ext uri="{BB962C8B-B14F-4D97-AF65-F5344CB8AC3E}">
        <p14:creationId xmlns:p14="http://schemas.microsoft.com/office/powerpoint/2010/main" val="2609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  <p:bldP spid="10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18 CuadroTexto"/>
          <p:cNvSpPr txBox="1">
            <a:spLocks noChangeArrowheads="1"/>
          </p:cNvSpPr>
          <p:nvPr/>
        </p:nvSpPr>
        <p:spPr bwMode="auto">
          <a:xfrm>
            <a:off x="467544" y="1720300"/>
            <a:ext cx="453198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Son cables de cobre aislados dentro de una cubierta protectora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lo que permite la inmunidad al ruido al contrario que UTP que no dispone de dicho aislamiento.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(STP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045621"/>
            <a:ext cx="3101883" cy="3024336"/>
          </a:xfrm>
          <a:prstGeom prst="rect">
            <a:avLst/>
          </a:prstGeom>
        </p:spPr>
      </p:pic>
      <p:sp>
        <p:nvSpPr>
          <p:cNvPr id="18" name="13 CuadroTexto"/>
          <p:cNvSpPr txBox="1">
            <a:spLocks noChangeArrowheads="1"/>
          </p:cNvSpPr>
          <p:nvPr/>
        </p:nvSpPr>
        <p:spPr bwMode="auto">
          <a:xfrm>
            <a:off x="567957" y="4406356"/>
            <a:ext cx="5550768" cy="8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Ventajas: 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inherit"/>
              </a:rPr>
              <a:t>Se utilizan para conexiones de alta velocidad.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13 CuadroTexto"/>
          <p:cNvSpPr txBox="1">
            <a:spLocks noChangeArrowheads="1"/>
          </p:cNvSpPr>
          <p:nvPr/>
        </p:nvSpPr>
        <p:spPr bwMode="auto">
          <a:xfrm>
            <a:off x="598756" y="5043179"/>
            <a:ext cx="8109179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Desventajas: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inherit"/>
              </a:rPr>
              <a:t>Es mas caro, mas pesado y su flexibilidad es mas reducida que el UTP. 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18 CuadroTexto"/>
          <p:cNvSpPr txBox="1">
            <a:spLocks noChangeArrowheads="1"/>
          </p:cNvSpPr>
          <p:nvPr/>
        </p:nvSpPr>
        <p:spPr bwMode="auto">
          <a:xfrm>
            <a:off x="459535" y="3239322"/>
            <a:ext cx="4531982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longitud máxima de los cables de par trenzado están limitados 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90 metros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DCDAE5B1-7BD5-4249-A84C-4F566B0DDAA6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</p:spTree>
    <p:extLst>
      <p:ext uri="{BB962C8B-B14F-4D97-AF65-F5344CB8AC3E}">
        <p14:creationId xmlns:p14="http://schemas.microsoft.com/office/powerpoint/2010/main" val="256343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8" grpId="0"/>
      <p:bldP spid="13" grpId="0"/>
      <p:bldP spid="18" grpId="0"/>
      <p:bldP spid="19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828424" y="1791014"/>
            <a:ext cx="4449699" cy="38724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817301" y="2348880"/>
            <a:ext cx="1923669" cy="19876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467544" y="1919097"/>
            <a:ext cx="262318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Shielded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56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15" dirty="0">
                <a:solidFill>
                  <a:srgbClr val="454551"/>
                </a:solidFill>
                <a:latin typeface="Calibri"/>
                <a:cs typeface="Calibri"/>
              </a:rPr>
              <a:t>wi</a:t>
            </a:r>
            <a:r>
              <a:rPr b="1" spc="-26" dirty="0">
                <a:solidFill>
                  <a:srgbClr val="454551"/>
                </a:solidFill>
                <a:latin typeface="Calibri"/>
                <a:cs typeface="Calibri"/>
              </a:rPr>
              <a:t>s</a:t>
            </a:r>
            <a:r>
              <a:rPr b="1" spc="-30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b="1" spc="8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41" dirty="0">
                <a:solidFill>
                  <a:srgbClr val="454551"/>
                </a:solidFill>
                <a:latin typeface="Calibri"/>
                <a:cs typeface="Calibri"/>
              </a:rPr>
              <a:t>P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air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(UTP)</a:t>
            </a:r>
            <a:endParaRPr>
              <a:latin typeface="Calibri"/>
              <a:cs typeface="Calibri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AF79D962-E0E1-404F-BB0A-ED5904A67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(STP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42AC8D8-65B4-44CB-A61A-53CC65C811A4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790438" y="2383822"/>
            <a:ext cx="1120139" cy="21013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7839" y="2524887"/>
            <a:ext cx="1679067" cy="18528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9451" y="2451734"/>
            <a:ext cx="948690" cy="19453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06091" y="2499741"/>
            <a:ext cx="992123" cy="19453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79341" y="2490597"/>
            <a:ext cx="1668780" cy="18939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00267" y="2457450"/>
            <a:ext cx="2241422" cy="19442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6301B898-CB36-4476-B23B-BDF7AF003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0" y="1052736"/>
            <a:ext cx="6286500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2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ZapfHumnst BT"/>
                <a:ea typeface="+mn-ea"/>
                <a:cs typeface="+mn-cs"/>
              </a:rPr>
              <a:t>Evolución del</a:t>
            </a:r>
            <a:r>
              <a:rPr kumimoji="0" lang="es-MX" sz="1800" b="1" i="0" u="none" strike="noStrike" kern="1200" cap="none" spc="0" normalizeH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ZapfHumnst BT"/>
                <a:ea typeface="+mn-ea"/>
                <a:cs typeface="+mn-cs"/>
              </a:rPr>
              <a:t> </a:t>
            </a: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ZapfHumnst BT"/>
                <a:ea typeface="+mn-ea"/>
                <a:cs typeface="+mn-cs"/>
              </a:rPr>
              <a:t>cable par trenzado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rgbClr val="F79646">
                  <a:lumMod val="75000"/>
                </a:srgbClr>
              </a:solidFill>
              <a:effectLst/>
              <a:uLnTx/>
              <a:uFillTx/>
              <a:latin typeface="ZapfHumnst BT"/>
              <a:ea typeface="+mn-ea"/>
              <a:cs typeface="+mn-cs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F0732541-317F-4BAA-8D6A-A632E4114CD8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33265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Dom Casual" charset="0"/>
                <a:ea typeface="+mj-ea"/>
                <a:cs typeface="+mj-cs"/>
              </a:rPr>
              <a:t> </a:t>
            </a:r>
            <a:r>
              <a:rPr kumimoji="0" lang="es-ES_tradnl" sz="3200" b="1" i="0" u="none" strike="noStrike" kern="1200" cap="none" spc="0" normalizeH="0" baseline="0" noProof="0" dirty="0">
                <a:ln>
                  <a:noFill/>
                </a:ln>
                <a:solidFill>
                  <a:srgbClr val="8064A2">
                    <a:lumMod val="5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Dom Casual" charset="0"/>
                <a:ea typeface="+mj-ea"/>
                <a:cs typeface="+mj-cs"/>
              </a:rPr>
              <a:t>Medios de cobre</a:t>
            </a:r>
          </a:p>
        </p:txBody>
      </p:sp>
    </p:spTree>
    <p:extLst>
      <p:ext uri="{BB962C8B-B14F-4D97-AF65-F5344CB8AC3E}">
        <p14:creationId xmlns:p14="http://schemas.microsoft.com/office/powerpoint/2010/main" val="15761759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">
            <a:extLst>
              <a:ext uri="{FF2B5EF4-FFF2-40B4-BE49-F238E27FC236}">
                <a16:creationId xmlns:a16="http://schemas.microsoft.com/office/drawing/2014/main" id="{AF79D962-E0E1-404F-BB0A-ED5904A67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84403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- Conectores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42AC8D8-65B4-44CB-A61A-53CC65C811A4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16145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B80E6337-2B66-4AF0-AB78-4E8BFFB4D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971" y="1803147"/>
            <a:ext cx="1602773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just">
              <a:lnSpc>
                <a:spcPct val="150000"/>
              </a:lnSpc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RJ45</a:t>
            </a:r>
          </a:p>
        </p:txBody>
      </p:sp>
      <p:sp>
        <p:nvSpPr>
          <p:cNvPr id="10" name="25 CuadroTexto">
            <a:extLst>
              <a:ext uri="{FF2B5EF4-FFF2-40B4-BE49-F238E27FC236}">
                <a16:creationId xmlns:a16="http://schemas.microsoft.com/office/drawing/2014/main" id="{3E7A7E22-5F8C-4405-8AE8-0B0A0903E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971" y="2401771"/>
            <a:ext cx="4267069" cy="792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dirty="0">
                <a:latin typeface="ZapfHumnst BT"/>
              </a:rPr>
              <a:t>Es una interfaz física usada para conectar redes de cableado estructurado, (categorías 5, 6, 7 y 8). </a:t>
            </a:r>
          </a:p>
        </p:txBody>
      </p:sp>
      <p:sp>
        <p:nvSpPr>
          <p:cNvPr id="11" name="16 CuadroTexto">
            <a:extLst>
              <a:ext uri="{FF2B5EF4-FFF2-40B4-BE49-F238E27FC236}">
                <a16:creationId xmlns:a16="http://schemas.microsoft.com/office/drawing/2014/main" id="{1B0E96D6-2BFD-4AC4-8327-92BBDA57C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609" y="3337715"/>
            <a:ext cx="4172423" cy="1531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dirty="0">
                <a:latin typeface="ZapfHumnst BT"/>
              </a:rPr>
              <a:t>Posee ocho "pines“ o conexiones eléctricas, que normalmente se usan como extremos de cables de </a:t>
            </a:r>
            <a:r>
              <a:rPr lang="es-MX" sz="1600" b="1" dirty="0">
                <a:latin typeface="ZapfHumnst BT"/>
              </a:rPr>
              <a:t>par trenzado</a:t>
            </a:r>
            <a:r>
              <a:rPr lang="es-MX" sz="1600" dirty="0">
                <a:latin typeface="ZapfHumnst BT"/>
              </a:rPr>
              <a:t> (cables de red </a:t>
            </a:r>
            <a:r>
              <a:rPr lang="es-MX" sz="1600" b="1" dirty="0">
                <a:latin typeface="ZapfHumnst BT"/>
              </a:rPr>
              <a:t>Ethernet</a:t>
            </a:r>
            <a:r>
              <a:rPr lang="es-MX" sz="1600" dirty="0">
                <a:latin typeface="ZapfHumnst BT"/>
              </a:rPr>
              <a:t>) de 8 pines (4 pares). </a:t>
            </a:r>
          </a:p>
        </p:txBody>
      </p:sp>
      <p:pic>
        <p:nvPicPr>
          <p:cNvPr id="3" name="Imagen 2" descr="Imagen que contiene interior, tabla, comida, cocina&#10;&#10;Descripción generada automáticamente">
            <a:extLst>
              <a:ext uri="{FF2B5EF4-FFF2-40B4-BE49-F238E27FC236}">
                <a16:creationId xmlns:a16="http://schemas.microsoft.com/office/drawing/2014/main" id="{E8CF80BE-4D83-4A40-807D-F5FE1F229B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065" y="2082134"/>
            <a:ext cx="3143677" cy="325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039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8 CuadroTexto"/>
          <p:cNvSpPr txBox="1">
            <a:spLocks noChangeArrowheads="1"/>
          </p:cNvSpPr>
          <p:nvPr/>
        </p:nvSpPr>
        <p:spPr bwMode="auto">
          <a:xfrm>
            <a:off x="714375" y="1491012"/>
            <a:ext cx="7715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Están formadas de cientos a miles de hebras de fibras de vidrio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que son tan delgadas como un cabello humano.</a:t>
            </a:r>
          </a:p>
        </p:txBody>
      </p:sp>
      <p:sp>
        <p:nvSpPr>
          <p:cNvPr id="14341" name="6 CuadroTexto"/>
          <p:cNvSpPr txBox="1">
            <a:spLocks noChangeArrowheads="1"/>
          </p:cNvSpPr>
          <p:nvPr/>
        </p:nvSpPr>
        <p:spPr bwMode="auto">
          <a:xfrm>
            <a:off x="500062" y="3362674"/>
            <a:ext cx="6072188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  <a:cs typeface="Times New Roman" pitchFamily="18" charset="0"/>
              </a:rPr>
              <a:t>Como las transmisiones de fibra óptica usan luz, y no voltaje eléctrico,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ZapfHumnst BT"/>
                <a:cs typeface="Times New Roman" pitchFamily="18" charset="0"/>
              </a:rPr>
              <a:t>no es sujeto a interferencia eléctrica.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pic>
        <p:nvPicPr>
          <p:cNvPr id="8198" name="10 Imagen" descr="fibr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010" y="3071523"/>
            <a:ext cx="1952625" cy="292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CuadroTexto"/>
          <p:cNvSpPr txBox="1">
            <a:spLocks noChangeArrowheads="1"/>
          </p:cNvSpPr>
          <p:nvPr/>
        </p:nvSpPr>
        <p:spPr bwMode="auto">
          <a:xfrm>
            <a:off x="500062" y="4219924"/>
            <a:ext cx="6072188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Son recomendables para transmitir grandes cantidades de datos a más velocidad.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7 CuadroTexto"/>
          <p:cNvSpPr txBox="1">
            <a:spLocks noChangeArrowheads="1"/>
          </p:cNvSpPr>
          <p:nvPr/>
        </p:nvSpPr>
        <p:spPr bwMode="auto">
          <a:xfrm>
            <a:off x="500062" y="5053362"/>
            <a:ext cx="6072188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desventaja es que es mucho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más costoso y más difícil de instalar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8 CuadroTexto"/>
          <p:cNvSpPr txBox="1">
            <a:spLocks noChangeArrowheads="1"/>
          </p:cNvSpPr>
          <p:nvPr/>
        </p:nvSpPr>
        <p:spPr bwMode="auto">
          <a:xfrm>
            <a:off x="714375" y="2362549"/>
            <a:ext cx="7715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Los datos son transformados en pulsos de luz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emitidos por un dispositivo láser y transmitidos a alta velocidad. </a:t>
            </a: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FCCD994D-9FA4-4FF7-B216-A7A5180A3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Fibra óptica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83DEE48-1BF8-411D-A5C8-51AC207470A0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ópticos</a:t>
            </a:r>
          </a:p>
        </p:txBody>
      </p:sp>
    </p:spTree>
    <p:extLst>
      <p:ext uri="{BB962C8B-B14F-4D97-AF65-F5344CB8AC3E}">
        <p14:creationId xmlns:p14="http://schemas.microsoft.com/office/powerpoint/2010/main" val="210588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  <p:bldP spid="14341" grpId="0"/>
      <p:bldP spid="7" grpId="0"/>
      <p:bldP spid="8" grpId="0"/>
      <p:bldP spid="9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15616" y="1853169"/>
            <a:ext cx="2817320" cy="10348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b="1" spc="-8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Fib</a:t>
            </a:r>
            <a:r>
              <a:rPr b="1" spc="-49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b="1" spc="-1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 Mul</a:t>
            </a:r>
            <a:r>
              <a:rPr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b="1" spc="-1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imodo</a:t>
            </a:r>
            <a:r>
              <a:rPr b="1" spc="-8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spc="-1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(MMF)</a:t>
            </a:r>
            <a:endParaRPr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  <a:p>
            <a:pPr>
              <a:spcBef>
                <a:spcPts val="37"/>
              </a:spcBef>
            </a:pPr>
            <a:endParaRPr sz="1425" dirty="0">
              <a:latin typeface="Times New Roman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1500" dirty="0">
                <a:latin typeface="Calibri"/>
                <a:cs typeface="Calibri"/>
              </a:rPr>
              <a:t>Nú</a:t>
            </a:r>
            <a:r>
              <a:rPr sz="1500" spc="4" dirty="0">
                <a:latin typeface="Calibri"/>
                <a:cs typeface="Calibri"/>
              </a:rPr>
              <a:t>c</a:t>
            </a:r>
            <a:r>
              <a:rPr sz="1500" dirty="0">
                <a:latin typeface="Calibri"/>
                <a:cs typeface="Calibri"/>
              </a:rPr>
              <a:t>l</a:t>
            </a:r>
            <a:r>
              <a:rPr sz="1500" spc="-8" dirty="0">
                <a:latin typeface="Calibri"/>
                <a:cs typeface="Calibri"/>
              </a:rPr>
              <a:t>e</a:t>
            </a:r>
            <a:r>
              <a:rPr sz="1500" dirty="0">
                <a:latin typeface="Calibri"/>
                <a:cs typeface="Calibri"/>
              </a:rPr>
              <a:t>o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e  </a:t>
            </a:r>
            <a:r>
              <a:rPr lang="es-ES" sz="1500" dirty="0">
                <a:latin typeface="Calibri"/>
                <a:cs typeface="Calibri"/>
              </a:rPr>
              <a:t>50 o 62.5 micras.</a:t>
            </a:r>
            <a:endParaRPr sz="1500" dirty="0">
              <a:latin typeface="Calibri"/>
              <a:cs typeface="Calibri"/>
            </a:endParaRPr>
          </a:p>
          <a:p>
            <a:pPr marL="180975" indent="-171450">
              <a:spcBef>
                <a:spcPts val="574"/>
              </a:spcBef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1500" spc="-41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34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8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di</a:t>
            </a:r>
            <a:r>
              <a:rPr sz="1500" spc="-26" dirty="0">
                <a:latin typeface="Calibri"/>
                <a:cs typeface="Calibri"/>
              </a:rPr>
              <a:t>s</a:t>
            </a:r>
            <a:r>
              <a:rPr sz="1500" spc="-19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ancias</a:t>
            </a:r>
            <a:r>
              <a:rPr sz="1500" spc="4" dirty="0">
                <a:latin typeface="Calibri"/>
                <a:cs typeface="Calibri"/>
              </a:rPr>
              <a:t> </a:t>
            </a:r>
            <a:r>
              <a:rPr sz="1500" spc="-8" dirty="0">
                <a:latin typeface="Calibri"/>
                <a:cs typeface="Calibri"/>
              </a:rPr>
              <a:t>c</a:t>
            </a:r>
            <a:r>
              <a:rPr sz="1500" spc="-4" dirty="0">
                <a:latin typeface="Calibri"/>
                <a:cs typeface="Calibri"/>
              </a:rPr>
              <a:t>or</a:t>
            </a:r>
            <a:r>
              <a:rPr sz="1500" spc="-23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as </a:t>
            </a:r>
            <a:r>
              <a:rPr sz="1500" spc="-4" dirty="0">
                <a:latin typeface="Calibri"/>
                <a:cs typeface="Calibri"/>
              </a:rPr>
              <a:t>(&lt;</a:t>
            </a:r>
            <a:r>
              <a:rPr sz="1500" spc="-30" dirty="0">
                <a:latin typeface="Calibri"/>
                <a:cs typeface="Calibri"/>
              </a:rPr>
              <a:t>K</a:t>
            </a:r>
            <a:r>
              <a:rPr sz="1500" dirty="0">
                <a:latin typeface="Calibri"/>
                <a:cs typeface="Calibri"/>
              </a:rPr>
              <a:t>m).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80112" y="1817022"/>
            <a:ext cx="2608281" cy="10926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b="1" spc="-8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Fib</a:t>
            </a:r>
            <a:r>
              <a:rPr b="1" spc="-49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b="1" spc="-1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 </a:t>
            </a:r>
            <a:r>
              <a:rPr b="1" spc="-19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M</a:t>
            </a:r>
            <a:r>
              <a:rPr b="1" spc="-8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o</a:t>
            </a:r>
            <a:r>
              <a:rPr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nom</a:t>
            </a:r>
            <a:r>
              <a:rPr b="1" spc="-8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o</a:t>
            </a:r>
            <a:r>
              <a:rPr b="1" spc="-1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do</a:t>
            </a:r>
            <a:r>
              <a:rPr b="1" spc="-3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spc="-1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(SM</a:t>
            </a:r>
            <a:r>
              <a:rPr b="1" spc="-4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F</a:t>
            </a:r>
            <a:r>
              <a:rPr b="1" spc="-8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)</a:t>
            </a:r>
            <a:endParaRPr lang="es-ES" b="1" spc="-8"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  <a:p>
            <a:pPr algn="ctr"/>
            <a:endParaRPr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1500" dirty="0" err="1">
                <a:latin typeface="Calibri"/>
                <a:cs typeface="Calibri"/>
              </a:rPr>
              <a:t>Nú</a:t>
            </a:r>
            <a:r>
              <a:rPr sz="1500" spc="4" dirty="0" err="1">
                <a:latin typeface="Calibri"/>
                <a:cs typeface="Calibri"/>
              </a:rPr>
              <a:t>c</a:t>
            </a:r>
            <a:r>
              <a:rPr sz="1500" dirty="0" err="1">
                <a:latin typeface="Calibri"/>
                <a:cs typeface="Calibri"/>
              </a:rPr>
              <a:t>l</a:t>
            </a:r>
            <a:r>
              <a:rPr sz="1500" spc="-8" dirty="0" err="1">
                <a:latin typeface="Calibri"/>
                <a:cs typeface="Calibri"/>
              </a:rPr>
              <a:t>e</a:t>
            </a:r>
            <a:r>
              <a:rPr sz="1500" dirty="0" err="1">
                <a:latin typeface="Calibri"/>
                <a:cs typeface="Calibri"/>
              </a:rPr>
              <a:t>o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e </a:t>
            </a:r>
            <a:r>
              <a:rPr sz="1500" spc="8" dirty="0">
                <a:latin typeface="Calibri"/>
                <a:cs typeface="Calibri"/>
              </a:rPr>
              <a:t>9</a:t>
            </a:r>
            <a:r>
              <a:rPr lang="es-ES" sz="1500" spc="8" dirty="0">
                <a:latin typeface="Calibri"/>
                <a:cs typeface="Calibri"/>
              </a:rPr>
              <a:t> micras.</a:t>
            </a:r>
            <a:endParaRPr sz="1500" dirty="0">
              <a:latin typeface="Calibri"/>
              <a:cs typeface="Calibri"/>
            </a:endParaRPr>
          </a:p>
          <a:p>
            <a:pPr marL="180975" indent="-171450">
              <a:spcBef>
                <a:spcPts val="574"/>
              </a:spcBef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1500" spc="-41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34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8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di</a:t>
            </a:r>
            <a:r>
              <a:rPr sz="1500" spc="-26" dirty="0">
                <a:latin typeface="Calibri"/>
                <a:cs typeface="Calibri"/>
              </a:rPr>
              <a:t>s</a:t>
            </a:r>
            <a:r>
              <a:rPr sz="1500" spc="-19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ancias</a:t>
            </a:r>
            <a:r>
              <a:rPr sz="1500" spc="4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</a:t>
            </a:r>
            <a:r>
              <a:rPr sz="1500" spc="-8" dirty="0">
                <a:latin typeface="Calibri"/>
                <a:cs typeface="Calibri"/>
              </a:rPr>
              <a:t>a</a:t>
            </a:r>
            <a:r>
              <a:rPr sz="1500" spc="-23" dirty="0">
                <a:latin typeface="Calibri"/>
                <a:cs typeface="Calibri"/>
              </a:rPr>
              <a:t>r</a:t>
            </a:r>
            <a:r>
              <a:rPr sz="1500" spc="-26" dirty="0">
                <a:latin typeface="Calibri"/>
                <a:cs typeface="Calibri"/>
              </a:rPr>
              <a:t>g</a:t>
            </a:r>
            <a:r>
              <a:rPr sz="1500" dirty="0">
                <a:latin typeface="Calibri"/>
                <a:cs typeface="Calibri"/>
              </a:rPr>
              <a:t>as </a:t>
            </a:r>
            <a:r>
              <a:rPr sz="1500" spc="-4" dirty="0">
                <a:latin typeface="Calibri"/>
                <a:cs typeface="Calibri"/>
              </a:rPr>
              <a:t>(&gt;</a:t>
            </a:r>
            <a:r>
              <a:rPr sz="1500" spc="-30" dirty="0">
                <a:latin typeface="Calibri"/>
                <a:cs typeface="Calibri"/>
              </a:rPr>
              <a:t>K</a:t>
            </a:r>
            <a:r>
              <a:rPr sz="1500" spc="-8" dirty="0">
                <a:latin typeface="Calibri"/>
                <a:cs typeface="Calibri"/>
              </a:rPr>
              <a:t>m</a:t>
            </a:r>
            <a:r>
              <a:rPr sz="1500" dirty="0">
                <a:latin typeface="Calibri"/>
                <a:cs typeface="Calibri"/>
              </a:rPr>
              <a:t>)</a:t>
            </a:r>
            <a:r>
              <a:rPr lang="es-ES" sz="1500" dirty="0">
                <a:latin typeface="Calibri"/>
                <a:cs typeface="Calibri"/>
              </a:rPr>
              <a:t>.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75503" y="3647313"/>
            <a:ext cx="3257550" cy="1971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658368" y="3654171"/>
            <a:ext cx="3358134" cy="19648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FD32C8B4-B783-43FF-81F1-C35848668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772023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Fibra óptica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09947E4D-2786-47DB-9117-C43C8A8CF251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894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ópticos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97456C9-CEC6-4059-B376-AEB6F639303B}"/>
              </a:ext>
            </a:extLst>
          </p:cNvPr>
          <p:cNvSpPr txBox="1"/>
          <p:nvPr/>
        </p:nvSpPr>
        <p:spPr>
          <a:xfrm>
            <a:off x="2195736" y="3569384"/>
            <a:ext cx="18207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/>
              <a:t>Múltiples rutas o caminos para la luz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B60CFD6-4912-43B1-97CD-5F9B4BC5924F}"/>
              </a:ext>
            </a:extLst>
          </p:cNvPr>
          <p:cNvSpPr txBox="1"/>
          <p:nvPr/>
        </p:nvSpPr>
        <p:spPr>
          <a:xfrm>
            <a:off x="1136224" y="4797152"/>
            <a:ext cx="3435776" cy="803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s-MX" sz="1200" b="1" dirty="0"/>
              <a:t>Núcleo de vidrio = 50/62.5 micras</a:t>
            </a:r>
          </a:p>
          <a:p>
            <a:pPr>
              <a:lnSpc>
                <a:spcPts val="1900"/>
              </a:lnSpc>
            </a:pPr>
            <a:r>
              <a:rPr lang="es-MX" sz="1200" b="1" dirty="0"/>
              <a:t>Revestimiento de vidrio de 125 micras de diámetro</a:t>
            </a:r>
          </a:p>
          <a:p>
            <a:pPr>
              <a:lnSpc>
                <a:spcPts val="1900"/>
              </a:lnSpc>
            </a:pPr>
            <a:r>
              <a:rPr lang="es-MX" sz="1200" b="1" dirty="0"/>
              <a:t>Revestimiento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8A95AF9-29CB-416B-9E69-D52DB43A5342}"/>
              </a:ext>
            </a:extLst>
          </p:cNvPr>
          <p:cNvSpPr txBox="1"/>
          <p:nvPr/>
        </p:nvSpPr>
        <p:spPr>
          <a:xfrm>
            <a:off x="5672728" y="4797152"/>
            <a:ext cx="3435776" cy="803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s-MX" sz="1200" b="1" dirty="0"/>
              <a:t>Núcleo de vidrio = 9 micras</a:t>
            </a:r>
          </a:p>
          <a:p>
            <a:pPr>
              <a:lnSpc>
                <a:spcPts val="1900"/>
              </a:lnSpc>
            </a:pPr>
            <a:r>
              <a:rPr lang="es-MX" sz="1200" b="1" dirty="0"/>
              <a:t>Revestimiento de vidrio de 125 micras de diámetro</a:t>
            </a:r>
          </a:p>
          <a:p>
            <a:pPr>
              <a:lnSpc>
                <a:spcPts val="1900"/>
              </a:lnSpc>
            </a:pPr>
            <a:r>
              <a:rPr lang="es-MX" sz="1200" b="1" dirty="0"/>
              <a:t>Revestimiento polimérico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5F27DAF-8ADC-4C76-8170-4719BE3DECF0}"/>
              </a:ext>
            </a:extLst>
          </p:cNvPr>
          <p:cNvSpPr txBox="1"/>
          <p:nvPr/>
        </p:nvSpPr>
        <p:spPr>
          <a:xfrm>
            <a:off x="6612287" y="3598454"/>
            <a:ext cx="18207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/>
              <a:t>Un solo camino recto para la luz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052829" y="1919097"/>
            <a:ext cx="4989194" cy="37981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7189B3AC-EC0B-498A-9094-3C9FF2876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720" y="916039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Fibra óptica - Conectores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B781D5E-7265-4AE0-8246-1E8E08499CF5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23346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ópticos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>
            <a:extLst>
              <a:ext uri="{FF2B5EF4-FFF2-40B4-BE49-F238E27FC236}">
                <a16:creationId xmlns:a16="http://schemas.microsoft.com/office/drawing/2014/main" id="{2AB94440-3293-44A0-9F92-796ABF813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Ondas Electromagnéticas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93B4F92-DF38-457C-8423-F3DA7EE51D7A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A024CD6-3ABB-4BF5-902F-F9386B713D67}"/>
              </a:ext>
            </a:extLst>
          </p:cNvPr>
          <p:cNvSpPr txBox="1"/>
          <p:nvPr/>
        </p:nvSpPr>
        <p:spPr>
          <a:xfrm>
            <a:off x="673011" y="1471320"/>
            <a:ext cx="7931437" cy="1070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600"/>
              </a:lnSpc>
            </a:pPr>
            <a:r>
              <a:rPr lang="es-ES" dirty="0"/>
              <a:t>Los medios inalámbricos transportan </a:t>
            </a:r>
            <a:r>
              <a:rPr lang="es-ES" b="1" dirty="0">
                <a:solidFill>
                  <a:srgbClr val="FF0000"/>
                </a:solidFill>
              </a:rPr>
              <a:t>señales electromagnéticas </a:t>
            </a:r>
            <a:r>
              <a:rPr lang="es-ES" dirty="0"/>
              <a:t>que representan los dígitos binarios de las comunicaciones de datos mediante </a:t>
            </a: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frecuencias de radio </a:t>
            </a:r>
            <a:r>
              <a:rPr lang="es-ES" dirty="0"/>
              <a:t>y de </a:t>
            </a: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microondas</a:t>
            </a:r>
            <a:r>
              <a:rPr lang="es-ES" dirty="0"/>
              <a:t>.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107884A-2339-4ACC-AFA0-28D74D8E1C18}"/>
              </a:ext>
            </a:extLst>
          </p:cNvPr>
          <p:cNvSpPr txBox="1"/>
          <p:nvPr/>
        </p:nvSpPr>
        <p:spPr>
          <a:xfrm>
            <a:off x="673010" y="2988089"/>
            <a:ext cx="3322925" cy="1403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s-ES" dirty="0"/>
              <a:t>Una </a:t>
            </a:r>
            <a:r>
              <a:rPr lang="es-ES" b="1" dirty="0"/>
              <a:t>señal electromagnética</a:t>
            </a:r>
            <a:r>
              <a:rPr lang="es-ES" dirty="0"/>
              <a:t> se transmite por el espacio</a:t>
            </a:r>
            <a:r>
              <a:rPr lang="es-ES" b="1" dirty="0"/>
              <a:t> en forma de </a:t>
            </a:r>
            <a:r>
              <a:rPr lang="es-ES" b="1" dirty="0">
                <a:solidFill>
                  <a:srgbClr val="FF0000"/>
                </a:solidFill>
              </a:rPr>
              <a:t>ondas electromagnéticas</a:t>
            </a:r>
            <a:r>
              <a:rPr lang="es-ES" dirty="0"/>
              <a:t>:</a:t>
            </a:r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98F4FF63-CC0A-4787-B340-550672915A70}"/>
              </a:ext>
            </a:extLst>
          </p:cNvPr>
          <p:cNvSpPr/>
          <p:nvPr/>
        </p:nvSpPr>
        <p:spPr>
          <a:xfrm>
            <a:off x="5148067" y="2546786"/>
            <a:ext cx="2258568" cy="16219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5">
            <a:extLst>
              <a:ext uri="{FF2B5EF4-FFF2-40B4-BE49-F238E27FC236}">
                <a16:creationId xmlns:a16="http://schemas.microsoft.com/office/drawing/2014/main" id="{71582698-91FE-4BE0-B972-D4C1B160A77E}"/>
              </a:ext>
            </a:extLst>
          </p:cNvPr>
          <p:cNvSpPr/>
          <p:nvPr/>
        </p:nvSpPr>
        <p:spPr>
          <a:xfrm>
            <a:off x="5148067" y="4561568"/>
            <a:ext cx="2264283" cy="16242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>
            <a:extLst>
              <a:ext uri="{FF2B5EF4-FFF2-40B4-BE49-F238E27FC236}">
                <a16:creationId xmlns:a16="http://schemas.microsoft.com/office/drawing/2014/main" id="{2AB94440-3293-44A0-9F92-796ABF813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Ondas Electromagnéticas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93B4F92-DF38-457C-8423-F3DA7EE51D7A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23" name="object 6">
            <a:extLst>
              <a:ext uri="{FF2B5EF4-FFF2-40B4-BE49-F238E27FC236}">
                <a16:creationId xmlns:a16="http://schemas.microsoft.com/office/drawing/2014/main" id="{F3762DC0-C0CE-4FE7-A056-C0FC3EB73D1D}"/>
              </a:ext>
            </a:extLst>
          </p:cNvPr>
          <p:cNvSpPr/>
          <p:nvPr/>
        </p:nvSpPr>
        <p:spPr>
          <a:xfrm>
            <a:off x="5214205" y="3501008"/>
            <a:ext cx="2626820" cy="19914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7">
            <a:extLst>
              <a:ext uri="{FF2B5EF4-FFF2-40B4-BE49-F238E27FC236}">
                <a16:creationId xmlns:a16="http://schemas.microsoft.com/office/drawing/2014/main" id="{4586D61E-7B31-4538-801B-3FB11314C4A7}"/>
              </a:ext>
            </a:extLst>
          </p:cNvPr>
          <p:cNvSpPr/>
          <p:nvPr/>
        </p:nvSpPr>
        <p:spPr>
          <a:xfrm>
            <a:off x="5508104" y="1798191"/>
            <a:ext cx="1813464" cy="13027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5A981E6-1BD6-495F-9C12-0BACD04F835C}"/>
              </a:ext>
            </a:extLst>
          </p:cNvPr>
          <p:cNvSpPr txBox="1"/>
          <p:nvPr/>
        </p:nvSpPr>
        <p:spPr>
          <a:xfrm>
            <a:off x="827584" y="2016274"/>
            <a:ext cx="3135073" cy="2403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600"/>
              </a:lnSpc>
            </a:pPr>
            <a:r>
              <a:rPr lang="es-ES" spc="-19" dirty="0">
                <a:latin typeface="Calibri"/>
                <a:cs typeface="Calibri"/>
              </a:rPr>
              <a:t>Las </a:t>
            </a:r>
            <a:r>
              <a:rPr lang="es-ES" b="1" spc="-19" dirty="0">
                <a:solidFill>
                  <a:srgbClr val="FF0000"/>
                </a:solidFill>
                <a:latin typeface="Calibri"/>
                <a:cs typeface="Calibri"/>
              </a:rPr>
              <a:t>ondas electromagnéticas (OEM) </a:t>
            </a:r>
            <a:r>
              <a:rPr lang="es-ES" spc="-19" dirty="0">
                <a:latin typeface="Calibri"/>
                <a:cs typeface="Calibri"/>
              </a:rPr>
              <a:t>son generadas por cargas eléctricas que oscilan por un conductor, como podría ser una antena, y que está compuesta por campos eléctricos y magnéticos.</a:t>
            </a:r>
            <a:endParaRPr lang="es-MX" spc="-19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7583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332656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Agenda de esta sesión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C1718B89-3B0B-4193-9832-4821A226F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1748973"/>
            <a:ext cx="3528392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Medios guiados y no guiados</a:t>
            </a:r>
            <a:r>
              <a:rPr lang="es-ES" sz="1600" spc="-1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Medios de cobre.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Medios ópticos.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Medios inalámbricos.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 descr="Imagen que contiene objeto, computadora, reloj, computer&#10;&#10;Descripción generada automáticamente">
            <a:extLst>
              <a:ext uri="{FF2B5EF4-FFF2-40B4-BE49-F238E27FC236}">
                <a16:creationId xmlns:a16="http://schemas.microsoft.com/office/drawing/2014/main" id="{7E54ADF8-CBCD-4F02-B82D-E430AEE7B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949302"/>
            <a:ext cx="4736418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64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>
            <a:extLst>
              <a:ext uri="{FF2B5EF4-FFF2-40B4-BE49-F238E27FC236}">
                <a16:creationId xmlns:a16="http://schemas.microsoft.com/office/drawing/2014/main" id="{2AB94440-3293-44A0-9F92-796ABF813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Propiedades de las Ondas Electromagnéticas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93B4F92-DF38-457C-8423-F3DA7EE51D7A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107884A-2339-4ACC-AFA0-28D74D8E1C18}"/>
              </a:ext>
            </a:extLst>
          </p:cNvPr>
          <p:cNvSpPr txBox="1"/>
          <p:nvPr/>
        </p:nvSpPr>
        <p:spPr>
          <a:xfrm>
            <a:off x="606282" y="1628800"/>
            <a:ext cx="8214190" cy="1900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1" dirty="0"/>
              <a:t>Longitud de onda </a:t>
            </a:r>
            <a:r>
              <a:rPr lang="el-GR" sz="1600" b="1" i="0" dirty="0">
                <a:solidFill>
                  <a:srgbClr val="000000"/>
                </a:solidFill>
                <a:effectLst/>
              </a:rPr>
              <a:t>(</a:t>
            </a:r>
            <a:r>
              <a:rPr lang="el-GR" sz="1600" b="0" i="0" dirty="0">
                <a:solidFill>
                  <a:srgbClr val="000000"/>
                </a:solidFill>
                <a:effectLst/>
              </a:rPr>
              <a:t>λ</a:t>
            </a:r>
            <a:r>
              <a:rPr lang="el-GR" sz="1600" b="1" i="0" dirty="0">
                <a:solidFill>
                  <a:srgbClr val="000000"/>
                </a:solidFill>
                <a:effectLst/>
              </a:rPr>
              <a:t>)</a:t>
            </a:r>
            <a:r>
              <a:rPr lang="es-ES" sz="1600" b="1" dirty="0"/>
              <a:t>: </a:t>
            </a:r>
            <a:r>
              <a:rPr lang="es-ES" sz="1600" dirty="0"/>
              <a:t>La distancia entre dos picos. Se mide en metros (m).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1" dirty="0"/>
              <a:t>Amplitud (A) : </a:t>
            </a:r>
            <a:r>
              <a:rPr lang="es-ES" sz="1600" dirty="0"/>
              <a:t>La distancia entre el pico y el punto medio de la onda)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1" dirty="0"/>
              <a:t>Frecuencia (F): </a:t>
            </a:r>
            <a:r>
              <a:rPr lang="es-ES" sz="1600" dirty="0"/>
              <a:t>Cuantas ondas llegan al receptor por segundo. Se mide en Hertz (</a:t>
            </a:r>
            <a:r>
              <a:rPr lang="es-ES" sz="1600" dirty="0" err="1"/>
              <a:t>hz</a:t>
            </a:r>
            <a:r>
              <a:rPr lang="es-ES" sz="1600" dirty="0"/>
              <a:t>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effectLst/>
              </a:rPr>
              <a:t>Período (T): </a:t>
            </a:r>
            <a:r>
              <a:rPr lang="es-MX" sz="1600" dirty="0">
                <a:effectLst/>
              </a:rPr>
              <a:t>El tiempo transcurrido para que se realice una onda completa. Se mide en segundos (</a:t>
            </a:r>
            <a:r>
              <a:rPr lang="es-MX" sz="1600" dirty="0" err="1">
                <a:effectLst/>
              </a:rPr>
              <a:t>seg</a:t>
            </a:r>
            <a:r>
              <a:rPr lang="es-MX" sz="1600" dirty="0">
                <a:effectLst/>
              </a:rPr>
              <a:t>).</a:t>
            </a:r>
            <a:endParaRPr lang="es-ES" sz="1600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E48CDF55-3B77-4F5B-A4C2-E2C28FF98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3717032"/>
            <a:ext cx="3942857" cy="1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3435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7 CuadroTexto">
            <a:extLst>
              <a:ext uri="{FF2B5EF4-FFF2-40B4-BE49-F238E27FC236}">
                <a16:creationId xmlns:a16="http://schemas.microsoft.com/office/drawing/2014/main" id="{7FAD1FBE-413E-41FE-966F-61F006016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5676" y="476672"/>
            <a:ext cx="508062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El espectro electromagnético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17140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55D82-CF78-44F8-8E33-B4AB4AD15D84}"/>
              </a:ext>
            </a:extLst>
          </p:cNvPr>
          <p:cNvSpPr txBox="1"/>
          <p:nvPr/>
        </p:nvSpPr>
        <p:spPr>
          <a:xfrm>
            <a:off x="395536" y="1124744"/>
            <a:ext cx="8352928" cy="2303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El espectro electromagnético es el conjunto de señales electromagnéticas, ordenadas según su 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frecuencia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 y 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longitud de onda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algn="just">
              <a:lnSpc>
                <a:spcPts val="2500"/>
              </a:lnSpc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Los usos del espectro electromagnético pueden ser muy diversos. Por ejemplo:</a:t>
            </a:r>
          </a:p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Las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1400" b="1" dirty="0">
                <a:solidFill>
                  <a:srgbClr val="FF0000"/>
                </a:solidFill>
              </a:rPr>
              <a:t>ondas de frecuencia de radio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. 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Se emplean para transmitir información por el aire, tales como: Emisiones de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radio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, 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televisión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 o </a:t>
            </a:r>
            <a:r>
              <a:rPr lang="es-ES" sz="1400" b="1" dirty="0" err="1">
                <a:solidFill>
                  <a:schemeClr val="bg2">
                    <a:lumMod val="25000"/>
                  </a:schemeClr>
                </a:solidFill>
              </a:rPr>
              <a:t>WiFi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Las </a:t>
            </a:r>
            <a:r>
              <a:rPr lang="es-ES" sz="1400" b="1" dirty="0">
                <a:solidFill>
                  <a:srgbClr val="FF0000"/>
                </a:solidFill>
              </a:rPr>
              <a:t>microondas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. Se emplean para transmitir información y también para calentar comida </a:t>
            </a:r>
            <a:r>
              <a:rPr lang="es-ES" sz="1400" b="0" i="0" dirty="0">
                <a:solidFill>
                  <a:schemeClr val="bg2">
                    <a:lumMod val="25000"/>
                  </a:schemeClr>
                </a:solidFill>
                <a:effectLst/>
              </a:rPr>
              <a:t>en los </a:t>
            </a:r>
            <a:r>
              <a:rPr lang="es-ES" sz="1400" b="1" i="0" dirty="0">
                <a:solidFill>
                  <a:schemeClr val="bg2">
                    <a:lumMod val="25000"/>
                  </a:schemeClr>
                </a:solidFill>
                <a:effectLst/>
              </a:rPr>
              <a:t>hornos de microondas</a:t>
            </a:r>
            <a:r>
              <a:rPr lang="es-ES" sz="1400" b="0" i="0" dirty="0">
                <a:solidFill>
                  <a:schemeClr val="bg2">
                    <a:lumMod val="25000"/>
                  </a:schemeClr>
                </a:solidFill>
                <a:effectLst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E15453E-7066-4AEC-8F06-932CF0162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3234207"/>
            <a:ext cx="6048852" cy="321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5285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7 CuadroTexto">
            <a:extLst>
              <a:ext uri="{FF2B5EF4-FFF2-40B4-BE49-F238E27FC236}">
                <a16:creationId xmlns:a16="http://schemas.microsoft.com/office/drawing/2014/main" id="{7FAD1FBE-413E-41FE-966F-61F006016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3728" y="555585"/>
            <a:ext cx="508062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El espectro electromagnético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17018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55D82-CF78-44F8-8E33-B4AB4AD15D84}"/>
              </a:ext>
            </a:extLst>
          </p:cNvPr>
          <p:cNvSpPr txBox="1"/>
          <p:nvPr/>
        </p:nvSpPr>
        <p:spPr>
          <a:xfrm>
            <a:off x="251520" y="1116842"/>
            <a:ext cx="8712968" cy="2938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La </a:t>
            </a:r>
            <a:r>
              <a:rPr lang="es-ES" sz="1200" b="1" dirty="0">
                <a:solidFill>
                  <a:srgbClr val="FF0000"/>
                </a:solidFill>
              </a:rPr>
              <a:t>radiación ultravioleta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. Es emitida por el Sol.</a:t>
            </a:r>
          </a:p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La </a:t>
            </a:r>
            <a:r>
              <a:rPr lang="es-ES" sz="1200" b="1" dirty="0">
                <a:solidFill>
                  <a:srgbClr val="FF0000"/>
                </a:solidFill>
              </a:rPr>
              <a:t>radiación infrarroja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. Se emplea en </a:t>
            </a:r>
            <a:r>
              <a:rPr lang="es-ES" sz="1200" b="1" dirty="0">
                <a:solidFill>
                  <a:schemeClr val="bg2">
                    <a:lumMod val="25000"/>
                  </a:schemeClr>
                </a:solidFill>
              </a:rPr>
              <a:t>controles remotos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, que de otro modo tendrían que acudir a las ondas de radio y generarían “ruido ambiental” para otras formas más importantes de transmisión de datos, como el </a:t>
            </a:r>
            <a:r>
              <a:rPr lang="es-ES" sz="1200" dirty="0" err="1">
                <a:solidFill>
                  <a:schemeClr val="bg2">
                    <a:lumMod val="25000"/>
                  </a:schemeClr>
                </a:solidFill>
              </a:rPr>
              <a:t>Wi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-Fi. También se emplean señales infrarrojas, en la </a:t>
            </a:r>
            <a:r>
              <a:rPr lang="es-ES" sz="1200" b="1" dirty="0">
                <a:solidFill>
                  <a:schemeClr val="bg2">
                    <a:lumMod val="25000"/>
                  </a:schemeClr>
                </a:solidFill>
              </a:rPr>
              <a:t>transmisión digital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 de datos a corta distancia entre las computadoras y sus periféricos cercanos. </a:t>
            </a:r>
          </a:p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El </a:t>
            </a:r>
            <a:r>
              <a:rPr lang="es-ES" sz="1200" b="1" dirty="0">
                <a:solidFill>
                  <a:srgbClr val="FF0000"/>
                </a:solidFill>
              </a:rPr>
              <a:t>espectro de luz visible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. Hace visibles las cosas. Además, puede aprovecharse para otros mecanismos visuales como el </a:t>
            </a:r>
            <a:r>
              <a:rPr lang="es-ES" sz="1200" b="1" dirty="0">
                <a:solidFill>
                  <a:schemeClr val="bg2">
                    <a:lumMod val="25000"/>
                  </a:schemeClr>
                </a:solidFill>
              </a:rPr>
              <a:t>cine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, las </a:t>
            </a:r>
            <a:r>
              <a:rPr lang="es-ES" sz="1200" b="1" dirty="0">
                <a:solidFill>
                  <a:schemeClr val="bg2">
                    <a:lumMod val="25000"/>
                  </a:schemeClr>
                </a:solidFill>
              </a:rPr>
              <a:t>linternas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, etc.</a:t>
            </a:r>
          </a:p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Los </a:t>
            </a:r>
            <a:r>
              <a:rPr lang="es-ES" sz="1200" b="1" dirty="0">
                <a:solidFill>
                  <a:srgbClr val="FF0000"/>
                </a:solidFill>
              </a:rPr>
              <a:t>rayos X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. Se emplean en la medicina para</a:t>
            </a:r>
            <a:r>
              <a:rPr lang="es-ES" sz="1200" b="1" dirty="0">
                <a:solidFill>
                  <a:schemeClr val="bg2">
                    <a:lumMod val="25000"/>
                  </a:schemeClr>
                </a:solidFill>
              </a:rPr>
              <a:t> tomar impresiones visuales 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del interior de nuestros cuerpos, como de nuestros huesos.</a:t>
            </a:r>
          </a:p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Los </a:t>
            </a:r>
            <a:r>
              <a:rPr lang="es-ES" sz="1200" b="1" dirty="0">
                <a:solidFill>
                  <a:srgbClr val="FF0000"/>
                </a:solidFill>
              </a:rPr>
              <a:t>rayos gamma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.  Se emplean como forma de </a:t>
            </a:r>
            <a:r>
              <a:rPr lang="es-ES" sz="1200" b="1" dirty="0">
                <a:solidFill>
                  <a:schemeClr val="bg2">
                    <a:lumMod val="25000"/>
                  </a:schemeClr>
                </a:solidFill>
              </a:rPr>
              <a:t>radioterapia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 o tratamiento para el cáncer, dado que destruyen el ADN de las células que se reproducen desordenadamente.</a:t>
            </a:r>
            <a:endParaRPr lang="es-MX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6F9F31C-74C5-4E72-B1C2-BE05A7F1D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4113241"/>
            <a:ext cx="6026284" cy="240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0527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7 CuadroTexto">
            <a:extLst>
              <a:ext uri="{FF2B5EF4-FFF2-40B4-BE49-F238E27FC236}">
                <a16:creationId xmlns:a16="http://schemas.microsoft.com/office/drawing/2014/main" id="{7FAD1FBE-413E-41FE-966F-61F006016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555585"/>
            <a:ext cx="6552728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El espectro electromagnético – Rango de frecuencias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17018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55D82-CF78-44F8-8E33-B4AB4AD15D84}"/>
              </a:ext>
            </a:extLst>
          </p:cNvPr>
          <p:cNvSpPr txBox="1"/>
          <p:nvPr/>
        </p:nvSpPr>
        <p:spPr>
          <a:xfrm>
            <a:off x="647483" y="1159574"/>
            <a:ext cx="7849033" cy="2944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400" b="0" i="0" dirty="0">
                <a:solidFill>
                  <a:srgbClr val="333333"/>
                </a:solidFill>
                <a:effectLst/>
                <a:latin typeface="AsapRegular"/>
              </a:rPr>
              <a:t>A continuación podemos ver el rango de frecuencias que habitualmente se utilizan en las comunicaciones:</a:t>
            </a: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Radio AM: 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Alrededor de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10MHz</a:t>
            </a: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Radio FM: 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Alrededor de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100MHz</a:t>
            </a: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Televisión: 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Muchas frecuencias de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470MHz 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a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800MHz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, y otras.</a:t>
            </a: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Teléfonos celulares: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850MHz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,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1900MHz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, y otras</a:t>
            </a: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 err="1">
                <a:solidFill>
                  <a:srgbClr val="FF0000"/>
                </a:solidFill>
                <a:effectLst/>
                <a:latin typeface="AsapRegular"/>
              </a:rPr>
              <a:t>Wi</a:t>
            </a: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-Fi: </a:t>
            </a:r>
            <a:r>
              <a:rPr lang="es-MX" sz="1400" b="1" i="0" dirty="0">
                <a:solidFill>
                  <a:schemeClr val="bg2">
                    <a:lumMod val="25000"/>
                  </a:schemeClr>
                </a:solidFill>
                <a:effectLst/>
                <a:latin typeface="AsapRegular"/>
              </a:rPr>
              <a:t>2.4GHz</a:t>
            </a: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Satélite: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3.5GHz</a:t>
            </a: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 err="1">
                <a:solidFill>
                  <a:srgbClr val="FF0000"/>
                </a:solidFill>
                <a:effectLst/>
                <a:latin typeface="AsapRegular"/>
              </a:rPr>
              <a:t>Wi</a:t>
            </a: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-Fi: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5GHz</a:t>
            </a:r>
          </a:p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Imagen 3" descr="Un conjunto de letras negras en un fondo negro&#10;&#10;Descripción generada automáticamente con confianza baja">
            <a:extLst>
              <a:ext uri="{FF2B5EF4-FFF2-40B4-BE49-F238E27FC236}">
                <a16:creationId xmlns:a16="http://schemas.microsoft.com/office/drawing/2014/main" id="{C095B87B-4CF5-41CB-8D37-17CBBF110A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507" y="5405702"/>
            <a:ext cx="6299969" cy="11916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B8FAC53-2BF0-4A21-A04E-649478270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84" y="3032356"/>
            <a:ext cx="5688632" cy="226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16451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1841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55D82-CF78-44F8-8E33-B4AB4AD15D84}"/>
              </a:ext>
            </a:extLst>
          </p:cNvPr>
          <p:cNvSpPr txBox="1"/>
          <p:nvPr/>
        </p:nvSpPr>
        <p:spPr>
          <a:xfrm>
            <a:off x="888257" y="1988840"/>
            <a:ext cx="3323703" cy="1703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i="0" dirty="0">
                <a:solidFill>
                  <a:schemeClr val="bg2">
                    <a:lumMod val="25000"/>
                  </a:schemeClr>
                </a:solidFill>
                <a:effectLst/>
                <a:latin typeface="Century Gothic" panose="020B0502020202020204" pitchFamily="34" charset="0"/>
              </a:rPr>
              <a:t>Ondas de radio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Microondas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i="0" dirty="0">
                <a:solidFill>
                  <a:schemeClr val="bg2">
                    <a:lumMod val="25000"/>
                  </a:schemeClr>
                </a:solidFill>
                <a:effectLst/>
                <a:latin typeface="Century Gothic" panose="020B0502020202020204" pitchFamily="34" charset="0"/>
              </a:rPr>
              <a:t>Satélites</a:t>
            </a:r>
          </a:p>
          <a:p>
            <a:pPr algn="l"/>
            <a:endParaRPr lang="es-ES" sz="1400" b="0" i="0" dirty="0">
              <a:solidFill>
                <a:srgbClr val="333333"/>
              </a:solidFill>
              <a:effectLst/>
              <a:latin typeface="AsapRegular"/>
            </a:endParaRPr>
          </a:p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Imagen 2" descr="Imagen que contiene objeto, computadora, reloj, computer&#10;&#10;Descripción generada automáticamente">
            <a:extLst>
              <a:ext uri="{FF2B5EF4-FFF2-40B4-BE49-F238E27FC236}">
                <a16:creationId xmlns:a16="http://schemas.microsoft.com/office/drawing/2014/main" id="{4A03548A-9A3E-412E-9B56-FD9679D26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348880"/>
            <a:ext cx="68294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27817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7 CuadroTexto">
            <a:extLst>
              <a:ext uri="{FF2B5EF4-FFF2-40B4-BE49-F238E27FC236}">
                <a16:creationId xmlns:a16="http://schemas.microsoft.com/office/drawing/2014/main" id="{7FAD1FBE-413E-41FE-966F-61F006016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3728" y="555585"/>
            <a:ext cx="508062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Ondas de radio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17018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55D82-CF78-44F8-8E33-B4AB4AD15D84}"/>
              </a:ext>
            </a:extLst>
          </p:cNvPr>
          <p:cNvSpPr txBox="1"/>
          <p:nvPr/>
        </p:nvSpPr>
        <p:spPr>
          <a:xfrm>
            <a:off x="827584" y="1268760"/>
            <a:ext cx="7632848" cy="2850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</a:rPr>
              <a:t>Son las más usadas, s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e emplean para transmitir información por el aire, tales como: Emisiones de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radio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, 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televisión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 o </a:t>
            </a:r>
            <a:r>
              <a:rPr lang="es-ES" sz="1400" b="1" dirty="0" err="1">
                <a:solidFill>
                  <a:schemeClr val="bg2">
                    <a:lumMod val="25000"/>
                  </a:schemeClr>
                </a:solidFill>
              </a:rPr>
              <a:t>WiFi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</a:rPr>
              <a:t>Tienen un rango de ancho de banda entre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</a:rPr>
              <a:t>3 </a:t>
            </a:r>
            <a:r>
              <a:rPr lang="es-MX" sz="1400" b="1" dirty="0" err="1">
                <a:solidFill>
                  <a:schemeClr val="accent6">
                    <a:lumMod val="75000"/>
                  </a:schemeClr>
                </a:solidFill>
              </a:rPr>
              <a:t>Khz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</a:rPr>
              <a:t>y los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</a:rPr>
              <a:t>300 </a:t>
            </a:r>
            <a:r>
              <a:rPr lang="es-MX" sz="1400" b="1" dirty="0" err="1">
                <a:solidFill>
                  <a:schemeClr val="accent6">
                    <a:lumMod val="75000"/>
                  </a:schemeClr>
                </a:solidFill>
              </a:rPr>
              <a:t>Ghz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b="1" i="0" dirty="0">
                <a:solidFill>
                  <a:srgbClr val="FF0000"/>
                </a:solidFill>
                <a:effectLst/>
                <a:latin typeface="AsapRegular"/>
              </a:rPr>
              <a:t>Radio AM:</a:t>
            </a:r>
            <a:r>
              <a:rPr lang="es-ES" sz="1400" b="0" i="0" dirty="0">
                <a:solidFill>
                  <a:srgbClr val="FF0000"/>
                </a:solidFill>
                <a:effectLst/>
                <a:latin typeface="AsapRegular"/>
              </a:rPr>
              <a:t> </a:t>
            </a:r>
            <a:r>
              <a:rPr lang="es-ES" sz="1400" b="0" i="0" dirty="0">
                <a:solidFill>
                  <a:srgbClr val="333333"/>
                </a:solidFill>
                <a:effectLst/>
                <a:latin typeface="AsapRegular"/>
              </a:rPr>
              <a:t>Alrededor de </a:t>
            </a:r>
            <a:r>
              <a:rPr lang="es-ES" sz="1400" b="1" i="0" dirty="0">
                <a:solidFill>
                  <a:srgbClr val="333333"/>
                </a:solidFill>
                <a:effectLst/>
                <a:latin typeface="AsapRegular"/>
              </a:rPr>
              <a:t>10MHz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rgbClr val="FF0000"/>
                </a:solidFill>
                <a:latin typeface="AsapRegular"/>
              </a:rPr>
              <a:t>Radio FM</a:t>
            </a:r>
            <a:r>
              <a:rPr lang="es-ES" sz="1400" b="1" i="0" dirty="0">
                <a:solidFill>
                  <a:srgbClr val="FF0000"/>
                </a:solidFill>
                <a:effectLst/>
                <a:latin typeface="AsapRegular"/>
              </a:rPr>
              <a:t>:</a:t>
            </a:r>
            <a:r>
              <a:rPr lang="es-ES" sz="1400" b="0" i="0" dirty="0">
                <a:solidFill>
                  <a:srgbClr val="FF0000"/>
                </a:solidFill>
                <a:effectLst/>
                <a:latin typeface="AsapRegular"/>
              </a:rPr>
              <a:t> </a:t>
            </a:r>
            <a:r>
              <a:rPr lang="es-ES" sz="1400" b="0" i="0" dirty="0">
                <a:solidFill>
                  <a:srgbClr val="333333"/>
                </a:solidFill>
                <a:effectLst/>
                <a:latin typeface="AsapRegular"/>
              </a:rPr>
              <a:t>Alrededor de </a:t>
            </a:r>
            <a:r>
              <a:rPr lang="es-ES" sz="1400" b="1" i="0" dirty="0">
                <a:solidFill>
                  <a:srgbClr val="333333"/>
                </a:solidFill>
                <a:effectLst/>
                <a:latin typeface="AsapRegular"/>
              </a:rPr>
              <a:t>100MHz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b="1" i="0" dirty="0">
                <a:solidFill>
                  <a:srgbClr val="FF0000"/>
                </a:solidFill>
                <a:effectLst/>
                <a:latin typeface="AsapRegular"/>
              </a:rPr>
              <a:t>Televisión: </a:t>
            </a:r>
            <a:r>
              <a:rPr lang="es-ES" sz="1400" b="0" i="0" dirty="0">
                <a:solidFill>
                  <a:srgbClr val="333333"/>
                </a:solidFill>
                <a:effectLst/>
                <a:latin typeface="AsapRegular"/>
              </a:rPr>
              <a:t>Muchas frecuencias de </a:t>
            </a:r>
            <a:r>
              <a:rPr lang="es-ES" sz="1400" b="1" i="0" dirty="0">
                <a:solidFill>
                  <a:srgbClr val="333333"/>
                </a:solidFill>
                <a:effectLst/>
                <a:latin typeface="AsapRegular"/>
              </a:rPr>
              <a:t>470MHz</a:t>
            </a:r>
            <a:r>
              <a:rPr lang="es-ES" sz="1400" b="0" i="0" dirty="0">
                <a:solidFill>
                  <a:srgbClr val="333333"/>
                </a:solidFill>
                <a:effectLst/>
                <a:latin typeface="AsapRegular"/>
              </a:rPr>
              <a:t> a </a:t>
            </a:r>
            <a:r>
              <a:rPr lang="es-ES" sz="1400" b="1" i="0" dirty="0">
                <a:solidFill>
                  <a:srgbClr val="333333"/>
                </a:solidFill>
                <a:effectLst/>
                <a:latin typeface="AsapRegular"/>
              </a:rPr>
              <a:t>800MHz</a:t>
            </a:r>
            <a:r>
              <a:rPr lang="es-ES" sz="1400" b="0" i="0" dirty="0">
                <a:solidFill>
                  <a:srgbClr val="333333"/>
                </a:solidFill>
                <a:effectLst/>
                <a:latin typeface="AsapRegular"/>
              </a:rPr>
              <a:t>, y otras.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rgbClr val="FF0000"/>
                </a:solidFill>
                <a:latin typeface="AsapRegular"/>
              </a:rPr>
              <a:t>Señal </a:t>
            </a:r>
            <a:r>
              <a:rPr lang="es-ES" sz="1400" b="1" dirty="0" err="1">
                <a:solidFill>
                  <a:srgbClr val="FF0000"/>
                </a:solidFill>
                <a:latin typeface="AsapRegular"/>
              </a:rPr>
              <a:t>WiFi</a:t>
            </a:r>
            <a:r>
              <a:rPr lang="es-ES" sz="1400" b="1" dirty="0">
                <a:solidFill>
                  <a:srgbClr val="FF0000"/>
                </a:solidFill>
                <a:latin typeface="AsapRegular"/>
              </a:rPr>
              <a:t>: </a:t>
            </a:r>
            <a:r>
              <a:rPr lang="es-ES" sz="1400" b="1" dirty="0">
                <a:solidFill>
                  <a:srgbClr val="333333"/>
                </a:solidFill>
                <a:latin typeface="AsapRegular"/>
              </a:rPr>
              <a:t>2.4 </a:t>
            </a:r>
            <a:r>
              <a:rPr lang="es-ES" sz="1400" b="1" dirty="0" err="1">
                <a:solidFill>
                  <a:srgbClr val="333333"/>
                </a:solidFill>
                <a:latin typeface="AsapRegular"/>
              </a:rPr>
              <a:t>Ghz</a:t>
            </a:r>
            <a:r>
              <a:rPr lang="es-ES" sz="1400" dirty="0">
                <a:solidFill>
                  <a:srgbClr val="333333"/>
                </a:solidFill>
                <a:latin typeface="AsapRegular"/>
              </a:rPr>
              <a:t> Y </a:t>
            </a:r>
            <a:r>
              <a:rPr lang="es-ES" sz="1400" b="1" dirty="0">
                <a:solidFill>
                  <a:srgbClr val="333333"/>
                </a:solidFill>
                <a:latin typeface="AsapRegular"/>
              </a:rPr>
              <a:t>5 </a:t>
            </a:r>
            <a:r>
              <a:rPr lang="es-ES" sz="1400" b="1" dirty="0" err="1">
                <a:solidFill>
                  <a:srgbClr val="333333"/>
                </a:solidFill>
                <a:latin typeface="AsapRegular"/>
              </a:rPr>
              <a:t>Ghz</a:t>
            </a:r>
            <a:endParaRPr lang="es-ES" sz="1400" b="1" i="0" dirty="0">
              <a:solidFill>
                <a:srgbClr val="333333"/>
              </a:solidFill>
              <a:effectLst/>
              <a:latin typeface="AsapRegular"/>
            </a:endParaRPr>
          </a:p>
          <a:p>
            <a:pPr algn="l"/>
            <a:endParaRPr lang="es-ES" sz="1400" b="0" i="0" dirty="0">
              <a:solidFill>
                <a:srgbClr val="333333"/>
              </a:solidFill>
              <a:effectLst/>
              <a:latin typeface="AsapRegular"/>
            </a:endParaRPr>
          </a:p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359219A-86B1-484A-8387-148867515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3429000"/>
            <a:ext cx="2160240" cy="29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06870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7 CuadroTexto">
            <a:extLst>
              <a:ext uri="{FF2B5EF4-FFF2-40B4-BE49-F238E27FC236}">
                <a16:creationId xmlns:a16="http://schemas.microsoft.com/office/drawing/2014/main" id="{7FAD1FBE-413E-41FE-966F-61F006016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5980" y="906484"/>
            <a:ext cx="508062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Microondas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18071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55D82-CF78-44F8-8E33-B4AB4AD15D84}"/>
              </a:ext>
            </a:extLst>
          </p:cNvPr>
          <p:cNvSpPr txBox="1"/>
          <p:nvPr/>
        </p:nvSpPr>
        <p:spPr>
          <a:xfrm>
            <a:off x="827584" y="1700808"/>
            <a:ext cx="4752528" cy="2778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Su ancho de banda varia entre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300 MHz y 300 GHz</a:t>
            </a:r>
            <a:r>
              <a:rPr lang="es-MX" sz="14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.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 algn="just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Para la comunicación de microondas terrestres se deben usar antenas parabólicas, las cuales deben estar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alineadas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o tener visión directa entre ellas, además entre mayor sea la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altura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mayor el alcance.</a:t>
            </a:r>
          </a:p>
          <a:p>
            <a:pPr marL="285750" indent="-285750" algn="just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Sus problemas se dan perdidas de datos por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atenuación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e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interferencias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, y es muy sensible a las malas condiciones atmosféricas. </a:t>
            </a: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73CBBD8-E043-4F49-905C-053249402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576" y="1863037"/>
            <a:ext cx="2252599" cy="245380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B5D796C-627D-4EB0-BB0B-9CB2A248D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4767101"/>
            <a:ext cx="4087338" cy="123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7905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Ratón de computadora&#10;&#10;Descripción generada automáticamente con confianza media">
            <a:extLst>
              <a:ext uri="{FF2B5EF4-FFF2-40B4-BE49-F238E27FC236}">
                <a16:creationId xmlns:a16="http://schemas.microsoft.com/office/drawing/2014/main" id="{F9DBA315-D833-45C2-8A3B-8583FBF6EF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0"/>
            <a:ext cx="2016224" cy="1975898"/>
          </a:xfrm>
          <a:prstGeom prst="rect">
            <a:avLst/>
          </a:prstGeom>
        </p:spPr>
      </p:pic>
      <p:sp>
        <p:nvSpPr>
          <p:cNvPr id="5" name="7 CuadroTexto">
            <a:extLst>
              <a:ext uri="{FF2B5EF4-FFF2-40B4-BE49-F238E27FC236}">
                <a16:creationId xmlns:a16="http://schemas.microsoft.com/office/drawing/2014/main" id="{7FAD1FBE-413E-41FE-966F-61F006016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906484"/>
            <a:ext cx="4846848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Satélite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180717"/>
            <a:ext cx="871296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55D82-CF78-44F8-8E33-B4AB4AD15D84}"/>
              </a:ext>
            </a:extLst>
          </p:cNvPr>
          <p:cNvSpPr txBox="1"/>
          <p:nvPr/>
        </p:nvSpPr>
        <p:spPr>
          <a:xfrm>
            <a:off x="323528" y="1941832"/>
            <a:ext cx="8280920" cy="700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Conocidos como </a:t>
            </a: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microondas por satélite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realizan la transmisión de todo tipo de datos, imágenes, etc., según el fin con que se han creado. </a:t>
            </a: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789E670-2852-4EF3-9DE8-FE95E709D532}"/>
              </a:ext>
            </a:extLst>
          </p:cNvPr>
          <p:cNvSpPr txBox="1"/>
          <p:nvPr/>
        </p:nvSpPr>
        <p:spPr>
          <a:xfrm>
            <a:off x="323528" y="2813895"/>
            <a:ext cx="4248472" cy="3329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satélite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 en si no procesa información sino que actúan como un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repetidor-amplificador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 y puede cubrir un </a:t>
            </a:r>
            <a:r>
              <a:rPr lang="es-ES" sz="1400" dirty="0" err="1">
                <a:solidFill>
                  <a:schemeClr val="bg2">
                    <a:lumMod val="25000"/>
                  </a:schemeClr>
                </a:solidFill>
              </a:rPr>
              <a:t>ampli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-o espacio de espectro terrestre. </a:t>
            </a: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 algn="just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Las microondas por satélite manejan un ancho de banda entre los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 y los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30 </a:t>
            </a:r>
            <a:r>
              <a:rPr lang="es-ES" sz="1400" b="1" dirty="0" err="1">
                <a:solidFill>
                  <a:schemeClr val="accent6">
                    <a:lumMod val="75000"/>
                  </a:schemeClr>
                </a:solidFill>
              </a:rPr>
              <a:t>Ghz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marL="285750" indent="-285750" algn="just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Son usados para:</a:t>
            </a:r>
          </a:p>
          <a:p>
            <a:pPr marL="742950" lvl="1" indent="-285750" algn="just">
              <a:lnSpc>
                <a:spcPts val="25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Sistemas de televisión.</a:t>
            </a:r>
          </a:p>
          <a:p>
            <a:pPr marL="742950" lvl="1" indent="-285750" algn="just">
              <a:lnSpc>
                <a:spcPts val="25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Transmisión telefónica a larga distancia. </a:t>
            </a:r>
          </a:p>
          <a:p>
            <a:pPr marL="742950" lvl="1" indent="-285750" algn="just">
              <a:lnSpc>
                <a:spcPts val="25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Redes privadas. </a:t>
            </a:r>
            <a:endParaRPr lang="es-MX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E439B1C-54CE-4EFA-83E3-9873C39440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2852936"/>
            <a:ext cx="3852428" cy="240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28470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Una pantalla de una computadora&#10;&#10;Descripción generada automáticamente con confianza media">
            <a:extLst>
              <a:ext uri="{FF2B5EF4-FFF2-40B4-BE49-F238E27FC236}">
                <a16:creationId xmlns:a16="http://schemas.microsoft.com/office/drawing/2014/main" id="{069253FC-52A6-4B7E-B893-87B9E83FE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502355"/>
            <a:ext cx="4104456" cy="2815657"/>
          </a:xfrm>
          <a:prstGeom prst="rect">
            <a:avLst/>
          </a:prstGeom>
        </p:spPr>
      </p:pic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802481" y="2102659"/>
            <a:ext cx="4486808" cy="142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Estándar IEEE 802.11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Bluetooth: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Estándar IEEE 802.15 </a:t>
            </a:r>
            <a:r>
              <a:rPr lang="es-E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-Max: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Estándar IEEE 802.16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555516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Medios inalámbricos</a:t>
            </a:r>
          </a:p>
        </p:txBody>
      </p:sp>
      <p:sp>
        <p:nvSpPr>
          <p:cNvPr id="5" name="7 CuadroTexto">
            <a:extLst>
              <a:ext uri="{FF2B5EF4-FFF2-40B4-BE49-F238E27FC236}">
                <a16:creationId xmlns:a16="http://schemas.microsoft.com/office/drawing/2014/main" id="{E7C64DDA-814C-45BB-9962-5F313C80A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424" y="1059572"/>
            <a:ext cx="4846848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Tipos de medios inalámbricos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2603705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23 Imagen" descr="cable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1769393"/>
            <a:ext cx="1857375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928688" y="1340768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de comunicación que utilizan líneas físicas (guiados)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1357313" y="1983706"/>
            <a:ext cx="3643312" cy="13111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 trenzado ( UTP /STP)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 coaxial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Fibra óptica</a:t>
            </a:r>
          </a:p>
          <a:p>
            <a:pPr>
              <a:defRPr/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928688" y="3437856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de comunicación inalámbricos (no guiados)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1357313" y="4080793"/>
            <a:ext cx="3643312" cy="10341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Ondas de radio</a:t>
            </a:r>
            <a:endParaRPr lang="es-ES_tradnl" sz="1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Microondas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Satélite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5369" name="6 Imagen" descr="ofice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3983956"/>
            <a:ext cx="1973262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07504" y="12576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comunicación</a:t>
            </a:r>
          </a:p>
        </p:txBody>
      </p:sp>
    </p:spTree>
    <p:extLst>
      <p:ext uri="{BB962C8B-B14F-4D97-AF65-F5344CB8AC3E}">
        <p14:creationId xmlns:p14="http://schemas.microsoft.com/office/powerpoint/2010/main" val="216163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89756" y="18864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comunicación</a:t>
            </a:r>
          </a:p>
        </p:txBody>
      </p:sp>
      <p:graphicFrame>
        <p:nvGraphicFramePr>
          <p:cNvPr id="11" name="object 3">
            <a:extLst>
              <a:ext uri="{FF2B5EF4-FFF2-40B4-BE49-F238E27FC236}">
                <a16:creationId xmlns:a16="http://schemas.microsoft.com/office/drawing/2014/main" id="{8D48D18B-B2B2-4A0F-9636-200ABBD9B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34019"/>
              </p:ext>
            </p:extLst>
          </p:nvPr>
        </p:nvGraphicFramePr>
        <p:xfrm>
          <a:off x="1619673" y="1710734"/>
          <a:ext cx="5904656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5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8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85979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DIO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OS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object 4">
            <a:extLst>
              <a:ext uri="{FF2B5EF4-FFF2-40B4-BE49-F238E27FC236}">
                <a16:creationId xmlns:a16="http://schemas.microsoft.com/office/drawing/2014/main" id="{CCE185B3-33B5-4E32-AA80-EEBA18F5F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951626"/>
              </p:ext>
            </p:extLst>
          </p:nvPr>
        </p:nvGraphicFramePr>
        <p:xfrm>
          <a:off x="1629617" y="2306885"/>
          <a:ext cx="5904656" cy="11887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88719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b="1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BR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sz="1800" spc="-5" dirty="0" err="1">
                          <a:latin typeface="Calibri"/>
                          <a:cs typeface="Calibri"/>
                        </a:rPr>
                        <a:t>Se</a:t>
                      </a:r>
                      <a:r>
                        <a:rPr sz="1800" spc="5" dirty="0" err="1">
                          <a:latin typeface="Calibri"/>
                          <a:cs typeface="Calibri"/>
                        </a:rPr>
                        <a:t>ñ</a:t>
                      </a:r>
                      <a:r>
                        <a:rPr sz="1800" dirty="0" err="1">
                          <a:latin typeface="Calibri"/>
                          <a:cs typeface="Calibri"/>
                        </a:rPr>
                        <a:t>ales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s-ES" sz="18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0" dirty="0" err="1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 err="1">
                          <a:latin typeface="Calibri"/>
                          <a:cs typeface="Calibri"/>
                        </a:rPr>
                        <a:t>éct</a:t>
                      </a:r>
                      <a:r>
                        <a:rPr sz="1800" spc="-10" dirty="0" err="1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5" dirty="0" err="1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20" dirty="0" err="1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dirty="0" err="1">
                          <a:latin typeface="Calibri"/>
                          <a:cs typeface="Calibri"/>
                        </a:rPr>
                        <a:t>as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Co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xi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al</a:t>
                      </a:r>
                    </a:p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spc="-7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n-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</a:p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40" dirty="0">
                          <a:latin typeface="Calibri"/>
                          <a:cs typeface="Calibri"/>
                        </a:rPr>
                        <a:t>P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35" dirty="0">
                          <a:latin typeface="Calibri"/>
                          <a:cs typeface="Calibri"/>
                        </a:rPr>
                        <a:t>P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object 5">
            <a:extLst>
              <a:ext uri="{FF2B5EF4-FFF2-40B4-BE49-F238E27FC236}">
                <a16:creationId xmlns:a16="http://schemas.microsoft.com/office/drawing/2014/main" id="{66DDEAFC-590B-4AB9-89EA-726E18437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964815"/>
              </p:ext>
            </p:extLst>
          </p:nvPr>
        </p:nvGraphicFramePr>
        <p:xfrm>
          <a:off x="1619673" y="3647739"/>
          <a:ext cx="5904656" cy="664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4945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FIB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ÓPTICA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Impulsos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uz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Mu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moda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</a:t>
                      </a:r>
                      <a:endParaRPr lang="es-ES" sz="1800" dirty="0">
                        <a:latin typeface="Calibri"/>
                        <a:cs typeface="Calibri"/>
                      </a:endParaRPr>
                    </a:p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dirty="0" err="1">
                          <a:latin typeface="Calibri"/>
                          <a:cs typeface="Calibri"/>
                        </a:rPr>
                        <a:t>Monomodo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object 6">
            <a:extLst>
              <a:ext uri="{FF2B5EF4-FFF2-40B4-BE49-F238E27FC236}">
                <a16:creationId xmlns:a16="http://schemas.microsoft.com/office/drawing/2014/main" id="{011C8765-6398-4036-9656-2B97EF043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875396"/>
              </p:ext>
            </p:extLst>
          </p:nvPr>
        </p:nvGraphicFramePr>
        <p:xfrm>
          <a:off x="1619672" y="4552590"/>
          <a:ext cx="5904656" cy="124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40205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INALÁMB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O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Onda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adio</a:t>
                      </a: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sz="1800" dirty="0" err="1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spc="-10" dirty="0" err="1">
                          <a:latin typeface="Calibri"/>
                          <a:cs typeface="Calibri"/>
                        </a:rPr>
                        <a:t>ic</a:t>
                      </a:r>
                      <a:r>
                        <a:rPr sz="1800" spc="-30" dirty="0" err="1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5" dirty="0" err="1">
                          <a:latin typeface="Calibri"/>
                          <a:cs typeface="Calibri"/>
                        </a:rPr>
                        <a:t>oond</a:t>
                      </a:r>
                      <a:r>
                        <a:rPr sz="1800" spc="5" dirty="0" err="1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" dirty="0" err="1">
                          <a:latin typeface="Calibri"/>
                          <a:cs typeface="Calibri"/>
                        </a:rPr>
                        <a:t>s</a:t>
                      </a:r>
                      <a:endParaRPr lang="es-ES" sz="1800" spc="-5" dirty="0">
                        <a:latin typeface="Calibri"/>
                        <a:cs typeface="Calibri"/>
                      </a:endParaRP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lang="es-MX" sz="1800" spc="-5" dirty="0">
                          <a:latin typeface="Calibri"/>
                          <a:cs typeface="Calibri"/>
                        </a:rPr>
                        <a:t>Satélite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WLA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–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lang="es-MX" sz="1800" spc="-5" dirty="0">
                          <a:latin typeface="Calibri"/>
                          <a:cs typeface="Calibri"/>
                        </a:rPr>
                        <a:t>i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885" indent="-287020">
                        <a:lnSpc>
                          <a:spcPct val="100000"/>
                        </a:lnSpc>
                        <a:spcBef>
                          <a:spcPts val="1080"/>
                        </a:spcBef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spc="-14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 – Blu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ooth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885" indent="-287020">
                        <a:lnSpc>
                          <a:spcPct val="100000"/>
                        </a:lnSpc>
                        <a:spcBef>
                          <a:spcPts val="1080"/>
                        </a:spcBef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spc="-9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–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él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 err="1">
                          <a:latin typeface="Calibri"/>
                          <a:cs typeface="Calibri"/>
                        </a:rPr>
                        <a:t>Wi</a:t>
                      </a:r>
                      <a:r>
                        <a:rPr sz="1800" dirty="0" err="1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spc="-15" dirty="0" err="1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" dirty="0" err="1">
                          <a:latin typeface="Calibri"/>
                          <a:cs typeface="Calibri"/>
                        </a:rPr>
                        <a:t>x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7388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07504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comunicación</a:t>
            </a:r>
          </a:p>
          <a:p>
            <a:pPr>
              <a:defRPr/>
            </a:pP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Formatos básicos de medios de red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6D82E12-EF26-4221-888B-AB821867D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83768" y="1412776"/>
            <a:ext cx="5209462" cy="4620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F71473C-1DAE-42CA-9EDE-DF0DEEF46D86}"/>
              </a:ext>
            </a:extLst>
          </p:cNvPr>
          <p:cNvSpPr txBox="1"/>
          <p:nvPr/>
        </p:nvSpPr>
        <p:spPr>
          <a:xfrm>
            <a:off x="6300192" y="4869160"/>
            <a:ext cx="1224136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Señales de ondas de radio o microondas</a:t>
            </a:r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tecnología inalámbrica</a:t>
            </a:r>
          </a:p>
        </p:txBody>
      </p:sp>
    </p:spTree>
    <p:extLst>
      <p:ext uri="{BB962C8B-B14F-4D97-AF65-F5344CB8AC3E}">
        <p14:creationId xmlns:p14="http://schemas.microsoft.com/office/powerpoint/2010/main" val="728554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8 CuadroTexto"/>
          <p:cNvSpPr txBox="1">
            <a:spLocks noChangeArrowheads="1"/>
          </p:cNvSpPr>
          <p:nvPr/>
        </p:nvSpPr>
        <p:spPr bwMode="auto">
          <a:xfrm>
            <a:off x="642938" y="1340768"/>
            <a:ext cx="78581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ES_tradnl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Consta de un alambre de cobre duro en su parte central rodeado por un material aislante. Este material aislante está rodeado por una malla metálica que a su vez está cubierta por una capa de plástico protectora.</a:t>
            </a:r>
            <a:endParaRPr lang="es-MX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42938" y="764704"/>
            <a:ext cx="6305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Cable coaxial</a:t>
            </a:r>
          </a:p>
        </p:txBody>
      </p:sp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5021535"/>
            <a:ext cx="497205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14 CuadroTexto"/>
          <p:cNvSpPr txBox="1">
            <a:spLocks noChangeArrowheads="1"/>
          </p:cNvSpPr>
          <p:nvPr/>
        </p:nvSpPr>
        <p:spPr bwMode="auto">
          <a:xfrm>
            <a:off x="642938" y="3447405"/>
            <a:ext cx="7929562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/>
              <a:buChar char="o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más caro que el par trenzado, pero puede transmitir una gran cantidad de datos más rápido que el par trenzado y no sufre interferencias eléctricas.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42938" y="4267838"/>
            <a:ext cx="7929562" cy="3852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/>
              <a:buChar char="o"/>
              <a:defRPr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 cable muy popular en la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industria de la televisión por cable. </a:t>
            </a:r>
            <a:endParaRPr lang="es-MX" sz="16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8" name="7 CuadroTexto"/>
          <p:cNvSpPr txBox="1">
            <a:spLocks noChangeArrowheads="1"/>
          </p:cNvSpPr>
          <p:nvPr/>
        </p:nvSpPr>
        <p:spPr bwMode="auto">
          <a:xfrm>
            <a:off x="642938" y="2688555"/>
            <a:ext cx="7929562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primera generación de redes utilizaban cable coaxial y se sigue usando para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tendidos mayores de 100 metros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</p:spTree>
    <p:extLst>
      <p:ext uri="{BB962C8B-B14F-4D97-AF65-F5344CB8AC3E}">
        <p14:creationId xmlns:p14="http://schemas.microsoft.com/office/powerpoint/2010/main" val="420456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14" grpId="0"/>
      <p:bldP spid="15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03944" y="3989898"/>
            <a:ext cx="3416427" cy="9921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4063925" y="1971123"/>
            <a:ext cx="5022342" cy="29969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357683" y="2015108"/>
            <a:ext cx="3528441" cy="13144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/>
          <p:nvPr/>
        </p:nvSpPr>
        <p:spPr>
          <a:xfrm>
            <a:off x="581331" y="3469596"/>
            <a:ext cx="133921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56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wi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-</a:t>
            </a:r>
            <a:r>
              <a:rPr b="1" spc="-19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x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Cable</a:t>
            </a:r>
            <a:endParaRPr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9DB1953-67DD-4119-89A5-144F5ABBCD67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7652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E58F2546-AE6C-4DFA-B594-CAEEB1B44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484" y="1507919"/>
            <a:ext cx="6305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Cable coaxial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3" y="2492896"/>
            <a:ext cx="2563614" cy="1656489"/>
          </a:xfrm>
          <a:prstGeom prst="rect">
            <a:avLst/>
          </a:prstGeom>
        </p:spPr>
      </p:pic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1265391" y="897437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no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(UTP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12293" name="10 CuadroTexto"/>
          <p:cNvSpPr txBox="1">
            <a:spLocks noChangeArrowheads="1"/>
          </p:cNvSpPr>
          <p:nvPr/>
        </p:nvSpPr>
        <p:spPr bwMode="auto">
          <a:xfrm>
            <a:off x="576118" y="1539280"/>
            <a:ext cx="7858125" cy="78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lnSpc>
                <a:spcPct val="150000"/>
              </a:lnSpc>
            </a:pPr>
            <a:r>
              <a:rPr lang="es-ES_tradnl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Consiste de dos alambres de cobre aislados con un recubrimiento plástico, que se entrelazan en forma helicoidal. </a:t>
            </a:r>
            <a:endParaRPr lang="es-MX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294" name="11 CuadroTexto"/>
          <p:cNvSpPr txBox="1">
            <a:spLocks noChangeArrowheads="1"/>
          </p:cNvSpPr>
          <p:nvPr/>
        </p:nvSpPr>
        <p:spPr bwMode="auto">
          <a:xfrm>
            <a:off x="714374" y="2642797"/>
            <a:ext cx="7858125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 sido usado por años en las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líneas telefónicas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5" name="12 CuadroTexto"/>
          <p:cNvSpPr txBox="1">
            <a:spLocks noChangeArrowheads="1"/>
          </p:cNvSpPr>
          <p:nvPr/>
        </p:nvSpPr>
        <p:spPr bwMode="auto">
          <a:xfrm>
            <a:off x="767526" y="5974314"/>
            <a:ext cx="7932473" cy="373628"/>
          </a:xfrm>
          <a:prstGeom prst="rect">
            <a:avLst/>
          </a:prstGeom>
          <a:noFill/>
          <a:ln w="9525">
            <a:solidFill>
              <a:schemeClr val="bg2">
                <a:lumMod val="2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eaLnBrk="1" hangingPunct="1">
              <a:lnSpc>
                <a:spcPts val="2500"/>
              </a:lnSpc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U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UTP significa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'sin blindaje‘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por lo que no incorpora ninguna malla metálica que lo rodee. </a:t>
            </a:r>
          </a:p>
        </p:txBody>
      </p:sp>
      <p:sp>
        <p:nvSpPr>
          <p:cNvPr id="12296" name="13 CuadroTexto"/>
          <p:cNvSpPr txBox="1">
            <a:spLocks noChangeArrowheads="1"/>
          </p:cNvSpPr>
          <p:nvPr/>
        </p:nvSpPr>
        <p:spPr bwMode="auto">
          <a:xfrm>
            <a:off x="1040754" y="4354980"/>
            <a:ext cx="7143750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Ventajas: 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El cable es más económico, flexible, delgado y fácil de instalar.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11 CuadroTexto"/>
          <p:cNvSpPr txBox="1">
            <a:spLocks noChangeArrowheads="1"/>
          </p:cNvSpPr>
          <p:nvPr/>
        </p:nvSpPr>
        <p:spPr bwMode="auto">
          <a:xfrm>
            <a:off x="714374" y="3152385"/>
            <a:ext cx="7858125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el más popular para la implementación de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redes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13 CuadroTexto"/>
          <p:cNvSpPr txBox="1">
            <a:spLocks noChangeArrowheads="1"/>
          </p:cNvSpPr>
          <p:nvPr/>
        </p:nvSpPr>
        <p:spPr bwMode="auto">
          <a:xfrm>
            <a:off x="1040754" y="4866191"/>
            <a:ext cx="7143750" cy="78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Desventajas: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Presenta menor protección frente a interferencias electromagnéticas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11 CuadroTexto"/>
          <p:cNvSpPr txBox="1">
            <a:spLocks noChangeArrowheads="1"/>
          </p:cNvSpPr>
          <p:nvPr/>
        </p:nvSpPr>
        <p:spPr bwMode="auto">
          <a:xfrm>
            <a:off x="683568" y="3664701"/>
            <a:ext cx="5112568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limita a un tendido recomendado de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 metros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</p:spTree>
    <p:extLst>
      <p:ext uri="{BB962C8B-B14F-4D97-AF65-F5344CB8AC3E}">
        <p14:creationId xmlns:p14="http://schemas.microsoft.com/office/powerpoint/2010/main" val="238621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  <p:bldP spid="12293" grpId="0"/>
      <p:bldP spid="12294" grpId="0"/>
      <p:bldP spid="12295" grpId="0" animBg="1"/>
      <p:bldP spid="12296" grpId="0"/>
      <p:bldP spid="11" grpId="0"/>
      <p:bldP spid="12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739772" y="2196845"/>
            <a:ext cx="6404228" cy="34850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179451" y="2296288"/>
            <a:ext cx="2171700" cy="1571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238734" y="1969675"/>
            <a:ext cx="287845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Unshiel</a:t>
            </a:r>
            <a:r>
              <a:rPr b="1" spc="-19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53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15" dirty="0">
                <a:solidFill>
                  <a:srgbClr val="454551"/>
                </a:solidFill>
                <a:latin typeface="Calibri"/>
                <a:cs typeface="Calibri"/>
              </a:rPr>
              <a:t>wi</a:t>
            </a:r>
            <a:r>
              <a:rPr b="1" spc="-23" dirty="0">
                <a:solidFill>
                  <a:srgbClr val="454551"/>
                </a:solidFill>
                <a:latin typeface="Calibri"/>
                <a:cs typeface="Calibri"/>
              </a:rPr>
              <a:t>s</a:t>
            </a:r>
            <a:r>
              <a:rPr b="1" spc="-30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d </a:t>
            </a:r>
            <a:r>
              <a:rPr b="1" spc="-41" dirty="0">
                <a:solidFill>
                  <a:srgbClr val="454551"/>
                </a:solidFill>
                <a:latin typeface="Calibri"/>
                <a:cs typeface="Calibri"/>
              </a:rPr>
              <a:t>P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air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(UTP)</a:t>
            </a:r>
            <a:endParaRPr>
              <a:latin typeface="Calibri"/>
              <a:cs typeface="Calibri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F2B45743-1F10-46DF-8962-B43028AA1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5391" y="897437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no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(UTP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3106280-6B42-419A-A5A0-2E66DFE6B987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3767</TotalTime>
  <Words>1685</Words>
  <Application>Microsoft Office PowerPoint</Application>
  <PresentationFormat>Presentación en pantalla (4:3)</PresentationFormat>
  <Paragraphs>216</Paragraphs>
  <Slides>28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41" baseType="lpstr">
      <vt:lpstr>Arial</vt:lpstr>
      <vt:lpstr>AsapRegular</vt:lpstr>
      <vt:lpstr>Calibri</vt:lpstr>
      <vt:lpstr>Calibri Light</vt:lpstr>
      <vt:lpstr>Century Gothic</vt:lpstr>
      <vt:lpstr>Courier New</vt:lpstr>
      <vt:lpstr>Dom Casual</vt:lpstr>
      <vt:lpstr>inherit</vt:lpstr>
      <vt:lpstr>Monotype Sorts</vt:lpstr>
      <vt:lpstr>Times New Roman</vt:lpstr>
      <vt:lpstr>Wingdings</vt:lpstr>
      <vt:lpstr>ZapfHumnst BT</vt:lpstr>
      <vt:lpstr>Tema de Office</vt:lpstr>
      <vt:lpstr>TC 2006B  Interconexión de dispositivos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156</cp:revision>
  <cp:lastPrinted>2020-02-27T15:33:41Z</cp:lastPrinted>
  <dcterms:created xsi:type="dcterms:W3CDTF">2013-06-11T22:32:36Z</dcterms:created>
  <dcterms:modified xsi:type="dcterms:W3CDTF">2022-04-02T04:12:33Z</dcterms:modified>
</cp:coreProperties>
</file>