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791" r:id="rId3"/>
    <p:sldId id="991" r:id="rId4"/>
    <p:sldId id="993" r:id="rId5"/>
    <p:sldId id="994" r:id="rId6"/>
    <p:sldId id="996" r:id="rId7"/>
    <p:sldId id="997" r:id="rId8"/>
    <p:sldId id="998" r:id="rId9"/>
    <p:sldId id="999" r:id="rId10"/>
    <p:sldId id="913" r:id="rId11"/>
    <p:sldId id="1000" r:id="rId12"/>
    <p:sldId id="1001" r:id="rId13"/>
    <p:sldId id="1007" r:id="rId14"/>
    <p:sldId id="1008" r:id="rId15"/>
    <p:sldId id="1004" r:id="rId16"/>
    <p:sldId id="1005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3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211" autoAdjust="0"/>
    <p:restoredTop sz="76980" autoAdjust="0"/>
  </p:normalViewPr>
  <p:slideViewPr>
    <p:cSldViewPr snapToGrid="0">
      <p:cViewPr>
        <p:scale>
          <a:sx n="73" d="100"/>
          <a:sy n="73" d="100"/>
        </p:scale>
        <p:origin x="3396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760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5" Type="http://schemas.openxmlformats.org/officeDocument/2006/relationships/slide" Target="slides/slide6.xml"/><Relationship Id="rId10" Type="http://schemas.openxmlformats.org/officeDocument/2006/relationships/slide" Target="slides/slide12.xml"/><Relationship Id="rId4" Type="http://schemas.openxmlformats.org/officeDocument/2006/relationships/slide" Target="slides/slide5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182761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10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3.2.1.1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Modos de configuración RIP de un router</a:t>
            </a:r>
          </a:p>
        </p:txBody>
      </p:sp>
    </p:spTree>
    <p:extLst>
      <p:ext uri="{BB962C8B-B14F-4D97-AF65-F5344CB8AC3E}">
        <p14:creationId xmlns:p14="http://schemas.microsoft.com/office/powerpoint/2010/main" val="135249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3.2.1.3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Verificar el routing RIP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8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12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3.2.1.4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Habilitar y verificar RIPv2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8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13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3.2.1.5 – Deshabilitar la sumarización automática</a:t>
            </a:r>
          </a:p>
        </p:txBody>
      </p:sp>
    </p:spTree>
    <p:extLst>
      <p:ext uri="{BB962C8B-B14F-4D97-AF65-F5344CB8AC3E}">
        <p14:creationId xmlns:p14="http://schemas.microsoft.com/office/powerpoint/2010/main" val="19667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14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3.2.1.6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Configurar interfaces pasivas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72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15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3.2.1.7 – Propagar una ruta predeterminada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9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3.1.1 – Descripción general de los 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3.1.1.1 – Evolución de los protocolos de routing dinámico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00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P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rotocolos de routing dinámico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3.1.1 – Descripción general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3.1.1.2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Componentes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8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3.1.1 – Descripción general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3.1.1.2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Componentes de los protocolos de routing dinámico (continuación)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  <a:endParaRPr lang="es-E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3.1.2.1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Usos del routing estático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8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6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  <a:endParaRPr lang="es-E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3.1.2.1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Usos del routing estático (continuación)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6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7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Ventajas y desventajas del routing estático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9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Protocolos de routing dinámico</a:t>
            </a:r>
            <a:endParaRPr lang="es-E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3.1.2.4 – Ventajas y desventajas del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07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9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4209335" cy="1481138"/>
          </a:xfrm>
        </p:spPr>
        <p:txBody>
          <a:bodyPr/>
          <a:lstStyle/>
          <a:p>
            <a:pPr eaLnBrk="1" hangingPunct="1"/>
            <a:r>
              <a:rPr lang="es-ES" sz="2400" dirty="0"/>
              <a:t>3. Ruteo dinámico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71200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 RIP</a:t>
            </a:r>
            <a:br>
              <a:rPr dirty="0"/>
            </a:br>
            <a:r>
              <a:rPr lang="es-ES" sz="2800" dirty="0"/>
              <a:t>Modo de configuración RIP de un router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59" y="1828799"/>
            <a:ext cx="6111813" cy="156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5026" y="3598585"/>
            <a:ext cx="4827898" cy="293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3581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Verificar el ruteo RIP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191" y="1517531"/>
            <a:ext cx="3828639" cy="38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014" y="4609832"/>
            <a:ext cx="4171950" cy="2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F6D4568-04C0-43AF-9D84-79E8C091E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6830" y="1525704"/>
            <a:ext cx="4827898" cy="293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508862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Habilitar y verificar RIPv2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3211" y="1472631"/>
            <a:ext cx="6077578" cy="538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176112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3200"/>
            <a:ext cx="8456613" cy="871538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Deshabilitar la sumarización automática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178" y="1459743"/>
            <a:ext cx="8959821" cy="694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5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1500" dirty="0">
                <a:latin typeface="+mn-lt"/>
              </a:rPr>
              <a:t>En forma similar a RIPv1, RIPv2 resume automáticamente las redes principales de manera predeterminada.</a:t>
            </a:r>
            <a:endParaRPr lang="es-ES" sz="15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7A95280-3436-43CB-9AC9-5C2D40A79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062" y="1920815"/>
            <a:ext cx="3560760" cy="4382919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C4FAFF53-8C63-42F1-ACA0-8BA6C1EFDA27}"/>
              </a:ext>
            </a:extLst>
          </p:cNvPr>
          <p:cNvSpPr txBox="1"/>
          <p:nvPr/>
        </p:nvSpPr>
        <p:spPr>
          <a:xfrm>
            <a:off x="184178" y="2198508"/>
            <a:ext cx="5214884" cy="4105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5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1500" dirty="0">
                <a:latin typeface="+mn-lt"/>
              </a:rPr>
              <a:t>Para modificar el comportamiento predeterminado de sumarización automática de RIPv2, utilice el comando</a:t>
            </a:r>
            <a:r>
              <a:rPr lang="es-ES" sz="1500" b="1" dirty="0">
                <a:latin typeface="+mn-lt"/>
              </a:rPr>
              <a:t> no auto-summary</a:t>
            </a:r>
            <a:r>
              <a:rPr lang="es-ES" sz="1500" dirty="0">
                <a:latin typeface="+mn-lt"/>
              </a:rPr>
              <a:t>. Este comando no tiene ningún efecto cuando se utiliza RIPv1.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1500" dirty="0">
                <a:latin typeface="+mn-lt"/>
              </a:rPr>
              <a:t>Cuando se deshabilita la sumarización automática, RIPv2 ya no resume las redes a su dirección con clase en routers fronterizos. RIPv2 ahora incluye todas las subredes y sus máscaras correspondientes en sus actualizaciones de ruteo. 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1500" dirty="0">
                <a:latin typeface="+mn-lt"/>
              </a:rPr>
              <a:t>El comando</a:t>
            </a:r>
            <a:r>
              <a:rPr lang="es-ES" sz="1500" b="1" dirty="0">
                <a:latin typeface="+mn-lt"/>
              </a:rPr>
              <a:t> show ip protocols </a:t>
            </a:r>
            <a:r>
              <a:rPr lang="es-ES" sz="1500" dirty="0">
                <a:latin typeface="+mn-lt"/>
              </a:rPr>
              <a:t>ahora indica que la sumarización automática de redes no tiene efecto.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90811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Configurar interfaces pasivas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20" y="3581400"/>
            <a:ext cx="42576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8" y="1728080"/>
            <a:ext cx="4973638" cy="195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648" y="3904343"/>
            <a:ext cx="3710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000" dirty="0"/>
              <a:t>El envío de actualizaciones innecesarias a una LAN impacta en la red de tres maneras: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Desperdicio de ancho de banda 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Recursos desperdiciados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Riesgo de seguridad </a:t>
            </a:r>
          </a:p>
        </p:txBody>
      </p:sp>
    </p:spTree>
    <p:extLst>
      <p:ext uri="{BB962C8B-B14F-4D97-AF65-F5344CB8AC3E}">
        <p14:creationId xmlns:p14="http://schemas.microsoft.com/office/powerpoint/2010/main" val="2730322785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Propagar una ruta por default (predeterminada)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39" y="1535113"/>
            <a:ext cx="5157559" cy="188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9" y="3260759"/>
            <a:ext cx="4393291" cy="34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7660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dirty="0"/>
              <a:t>Evolución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799771"/>
            <a:ext cx="7940675" cy="4151767"/>
          </a:xfrm>
        </p:spPr>
        <p:txBody>
          <a:bodyPr/>
          <a:lstStyle/>
          <a:p>
            <a:r>
              <a:rPr lang="es-ES" dirty="0"/>
              <a:t>Los protocolos de ruteo dinámico se utilizan en el ámbito de las redes desde finales de la década de los ochenta.</a:t>
            </a:r>
          </a:p>
          <a:p>
            <a:r>
              <a:rPr lang="es-ES" dirty="0"/>
              <a:t>Las versiones más nuevas admiten la comunicación basada en IPv6.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622" y="4119192"/>
            <a:ext cx="8240636" cy="227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4848" y="3930504"/>
            <a:ext cx="59209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Clasificación de los protocolos de ruteo</a:t>
            </a:r>
          </a:p>
        </p:txBody>
      </p:sp>
    </p:spTree>
    <p:extLst>
      <p:ext uri="{BB962C8B-B14F-4D97-AF65-F5344CB8AC3E}">
        <p14:creationId xmlns:p14="http://schemas.microsoft.com/office/powerpoint/2010/main" val="32329909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99" y="826633"/>
            <a:ext cx="8804275" cy="871538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2800" dirty="0"/>
              <a:t>Componentes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214399" y="1698171"/>
            <a:ext cx="8715202" cy="45429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protocolos de ruteo se usan para facilitar el intercambio de información de ruteo entre los ruteadores.</a:t>
            </a:r>
          </a:p>
          <a:p>
            <a:pPr marL="0" indent="0">
              <a:buNone/>
            </a:pPr>
            <a:r>
              <a:rPr lang="es-ES" dirty="0"/>
              <a:t>El propósito de los protocolos de ruteo dinámico incluye:</a:t>
            </a:r>
          </a:p>
          <a:p>
            <a:r>
              <a:rPr lang="es-ES" dirty="0"/>
              <a:t>Descubrir redes remotas</a:t>
            </a:r>
          </a:p>
          <a:p>
            <a:r>
              <a:rPr lang="es-ES" dirty="0"/>
              <a:t>Mantener la información de ruteo actualizada</a:t>
            </a:r>
          </a:p>
          <a:p>
            <a:r>
              <a:rPr lang="es-ES" dirty="0"/>
              <a:t>Escoger el mejor camino hacia las redes de destino</a:t>
            </a:r>
          </a:p>
          <a:p>
            <a:r>
              <a:rPr lang="es-ES" dirty="0"/>
              <a:t>Poder encontrar un mejor camino nuevo si la ruta actual deja de estar disponible</a:t>
            </a:r>
          </a:p>
        </p:txBody>
      </p:sp>
    </p:spTree>
    <p:extLst>
      <p:ext uri="{BB962C8B-B14F-4D97-AF65-F5344CB8AC3E}">
        <p14:creationId xmlns:p14="http://schemas.microsoft.com/office/powerpoint/2010/main" val="80797501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" y="812119"/>
            <a:ext cx="8956675" cy="871538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2800" dirty="0"/>
              <a:t>Componentes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300039" y="1683657"/>
            <a:ext cx="8539161" cy="4731657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Los componentes principales de los protocolos de ruteo dinámico incluyen:</a:t>
            </a:r>
          </a:p>
          <a:p>
            <a:pPr lvl="0"/>
            <a:r>
              <a:rPr lang="es-ES" sz="2000" b="1" dirty="0"/>
              <a:t>Estructuras de datos:</a:t>
            </a:r>
            <a:r>
              <a:rPr lang="es-ES" sz="2000" dirty="0"/>
              <a:t> por lo general, los protocolos de ruteo utilizan tablas o bases de datos para sus operaciones. Esta información se guarda en la RAM. </a:t>
            </a:r>
          </a:p>
          <a:p>
            <a:pPr lvl="0"/>
            <a:r>
              <a:rPr lang="es-ES" sz="2000" b="1" dirty="0"/>
              <a:t>Mensajes del protocolo de ruteo:</a:t>
            </a:r>
            <a:r>
              <a:rPr lang="es-ES" sz="2000" dirty="0"/>
              <a:t> los protocolos de ruteo usan varios tipos de mensajes para descubrir routers vecinos e intercambiar información de ruteo. </a:t>
            </a:r>
          </a:p>
          <a:p>
            <a:pPr lvl="0"/>
            <a:r>
              <a:rPr lang="es-ES" sz="2000" b="1" dirty="0"/>
              <a:t>Algoritmo:</a:t>
            </a:r>
            <a:r>
              <a:rPr lang="es-ES" sz="2000" dirty="0"/>
              <a:t> los protocolos de ruteo usan algoritmos para facilitar información de ruteo, para determinar la mejor ruta. </a:t>
            </a:r>
          </a:p>
        </p:txBody>
      </p:sp>
    </p:spTree>
    <p:extLst>
      <p:ext uri="{BB962C8B-B14F-4D97-AF65-F5344CB8AC3E}">
        <p14:creationId xmlns:p14="http://schemas.microsoft.com/office/powerpoint/2010/main" val="91727211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Usos del ruteo estático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652361"/>
            <a:ext cx="7940675" cy="4386263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Las redes generalmente utilizan una combinación de ruteo estático y dinámico.</a:t>
            </a:r>
          </a:p>
          <a:p>
            <a:pPr marL="0" indent="0">
              <a:buNone/>
            </a:pPr>
            <a:r>
              <a:rPr lang="es-ES" dirty="0"/>
              <a:t>El ruteo estático tiene varios usos principales: </a:t>
            </a:r>
          </a:p>
          <a:p>
            <a:pPr marL="461963" indent="-342900"/>
            <a:r>
              <a:rPr lang="es-ES" sz="2000" dirty="0"/>
              <a:t>Facilita el mantenimiento de la tabla de ruteo en redes más pequeñas en las cuales no está previsto que crezcan significativamente.</a:t>
            </a:r>
          </a:p>
          <a:p>
            <a:pPr marL="461963" indent="-342900"/>
            <a:r>
              <a:rPr lang="es-ES" sz="2000" dirty="0"/>
              <a:t>Proporciona ruteo hacia y desde una </a:t>
            </a:r>
            <a:r>
              <a:rPr lang="es-ES" sz="2000" b="1" dirty="0"/>
              <a:t>red stub </a:t>
            </a:r>
            <a:r>
              <a:rPr lang="es-ES" sz="2000" dirty="0"/>
              <a:t>(de conexión única). Una red con solo una ruta predeterminada saliente y sin conocimiento de ninguna red remota.</a:t>
            </a:r>
          </a:p>
          <a:p>
            <a:pPr marL="461963" indent="-342900"/>
            <a:r>
              <a:rPr lang="es-ES" sz="2000" dirty="0"/>
              <a:t>Acceder a un único </a:t>
            </a:r>
            <a:r>
              <a:rPr lang="es-ES" sz="2000" b="1" dirty="0"/>
              <a:t>router por default</a:t>
            </a:r>
            <a:r>
              <a:rPr lang="es-ES" sz="2000" dirty="0"/>
              <a:t> o predeterminado. Se utiliza para representar una ruta hacia cualquier red que no tenga ninguna coincidencia en la tabla de ruteo. 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709883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Usos del ruteo estático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9258" y="1489669"/>
            <a:ext cx="7478289" cy="4780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60182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666052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Ventajas y desventajas del ruteo estático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359" y="1794241"/>
            <a:ext cx="7555603" cy="4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21735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519767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Ventajas y desventajas del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116" y="1842230"/>
            <a:ext cx="7967223" cy="339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72559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RIPv2 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33086</TotalTime>
  <Pages>28</Pages>
  <Words>845</Words>
  <Application>Microsoft Office PowerPoint</Application>
  <PresentationFormat>Presentación en pantalla (4:3)</PresentationFormat>
  <Paragraphs>101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Wingdings</vt:lpstr>
      <vt:lpstr>PPT-TMPLT-WHT_C</vt:lpstr>
      <vt:lpstr>NetAcad-4F_PPT-WHT_060408</vt:lpstr>
      <vt:lpstr>3. Ruteo dinámico</vt:lpstr>
      <vt:lpstr>Evolución de los protocolos de ruteo dinámico</vt:lpstr>
      <vt:lpstr>Componentes de los protocolos de ruteo dinámico</vt:lpstr>
      <vt:lpstr>Componentes de los protocolos de ruteo dinámico</vt:lpstr>
      <vt:lpstr>Comparación entre ruteo dinámico y estático Usos del ruteo estático</vt:lpstr>
      <vt:lpstr>Comparación entre ruteo dinámico y estático Usos del ruteo estático</vt:lpstr>
      <vt:lpstr>Comparación entre ruteo dinámico y estático Ventajas y desventajas del ruteo estático</vt:lpstr>
      <vt:lpstr>Comparación entre ruteo dinámico y estático Ventajas y desventajas del ruteo dinámico</vt:lpstr>
      <vt:lpstr>RIPv2 </vt:lpstr>
      <vt:lpstr>Configurar el protocolo RIP Modo de configuración RIP de un router</vt:lpstr>
      <vt:lpstr>Configurar el protocolo RIP Verificar el ruteo RIP</vt:lpstr>
      <vt:lpstr>Configurar el protocolo RIP Habilitar y verificar RIPv2</vt:lpstr>
      <vt:lpstr>Configurar el protocolo RIP Deshabilitar la sumarización automática</vt:lpstr>
      <vt:lpstr>Configurar el protocolo RIP Configurar interfaces pasivas</vt:lpstr>
      <vt:lpstr>Configurar el protocolo RIP Propagar una ruta por default (predeterminada)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1101</cp:revision>
  <cp:lastPrinted>1999-01-27T00:54:54Z</cp:lastPrinted>
  <dcterms:created xsi:type="dcterms:W3CDTF">2006-10-23T15:07:30Z</dcterms:created>
  <dcterms:modified xsi:type="dcterms:W3CDTF">2021-03-01T16:12:05Z</dcterms:modified>
</cp:coreProperties>
</file>