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0.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1.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22.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23.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24.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25.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26.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27.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28.xml" ContentType="application/vnd.openxmlformats-officedocument.presentationml.tag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29.xml" ContentType="application/vnd.openxmlformats-officedocument.presentationml.tags+xml"/>
  <Override PartName="/ppt/notesSlides/notesSlide69.xml" ContentType="application/vnd.openxmlformats-officedocument.presentationml.notesSlide+xml"/>
  <Override PartName="/ppt/tags/tag30.xml" ContentType="application/vnd.openxmlformats-officedocument.presentationml.tags+xml"/>
  <Override PartName="/ppt/notesSlides/notesSlide70.xml" ContentType="application/vnd.openxmlformats-officedocument.presentationml.notesSlide+xml"/>
  <Override PartName="/ppt/tags/tag31.xml" ContentType="application/vnd.openxmlformats-officedocument.presentationml.tags+xml"/>
  <Override PartName="/ppt/notesSlides/notesSlide71.xml" ContentType="application/vnd.openxmlformats-officedocument.presentationml.notesSlide+xml"/>
  <Override PartName="/ppt/tags/tag32.xml" ContentType="application/vnd.openxmlformats-officedocument.presentationml.tags+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6"/>
  </p:notesMasterIdLst>
  <p:sldIdLst>
    <p:sldId id="513" r:id="rId2"/>
    <p:sldId id="730" r:id="rId3"/>
    <p:sldId id="1158" r:id="rId4"/>
    <p:sldId id="1162" r:id="rId5"/>
    <p:sldId id="1053" r:id="rId6"/>
    <p:sldId id="1072" r:id="rId7"/>
    <p:sldId id="763" r:id="rId8"/>
    <p:sldId id="1094" r:id="rId9"/>
    <p:sldId id="1151" r:id="rId10"/>
    <p:sldId id="1052" r:id="rId11"/>
    <p:sldId id="1069" r:id="rId12"/>
    <p:sldId id="1160" r:id="rId13"/>
    <p:sldId id="1152" r:id="rId14"/>
    <p:sldId id="1153" r:id="rId15"/>
    <p:sldId id="876" r:id="rId16"/>
    <p:sldId id="1096" r:id="rId17"/>
    <p:sldId id="1161" r:id="rId18"/>
    <p:sldId id="759" r:id="rId19"/>
    <p:sldId id="1054" r:id="rId20"/>
    <p:sldId id="1098" r:id="rId21"/>
    <p:sldId id="1099" r:id="rId22"/>
    <p:sldId id="1100" r:id="rId23"/>
    <p:sldId id="1101" r:id="rId24"/>
    <p:sldId id="1102" r:id="rId25"/>
    <p:sldId id="1056" r:id="rId26"/>
    <p:sldId id="1103" r:id="rId27"/>
    <p:sldId id="1104" r:id="rId28"/>
    <p:sldId id="1106" r:id="rId29"/>
    <p:sldId id="1111" r:id="rId30"/>
    <p:sldId id="1118" r:id="rId31"/>
    <p:sldId id="1125" r:id="rId32"/>
    <p:sldId id="1126" r:id="rId33"/>
    <p:sldId id="1127" r:id="rId34"/>
    <p:sldId id="1128" r:id="rId35"/>
    <p:sldId id="1112" r:id="rId36"/>
    <p:sldId id="1119" r:id="rId37"/>
    <p:sldId id="1129" r:id="rId38"/>
    <p:sldId id="1130" r:id="rId39"/>
    <p:sldId id="1113" r:id="rId40"/>
    <p:sldId id="1120" r:id="rId41"/>
    <p:sldId id="1150" r:id="rId42"/>
    <p:sldId id="1131" r:id="rId43"/>
    <p:sldId id="1132" r:id="rId44"/>
    <p:sldId id="1133" r:id="rId45"/>
    <p:sldId id="1135" r:id="rId46"/>
    <p:sldId id="1114" r:id="rId47"/>
    <p:sldId id="1121" r:id="rId48"/>
    <p:sldId id="1137" r:id="rId49"/>
    <p:sldId id="1138" r:id="rId50"/>
    <p:sldId id="1139" r:id="rId51"/>
    <p:sldId id="1140" r:id="rId52"/>
    <p:sldId id="1115" r:id="rId53"/>
    <p:sldId id="1122" r:id="rId54"/>
    <p:sldId id="1141" r:id="rId55"/>
    <p:sldId id="1142" r:id="rId56"/>
    <p:sldId id="1143" r:id="rId57"/>
    <p:sldId id="1116" r:id="rId58"/>
    <p:sldId id="1123" r:id="rId59"/>
    <p:sldId id="1144" r:id="rId60"/>
    <p:sldId id="1145" r:id="rId61"/>
    <p:sldId id="1154" r:id="rId62"/>
    <p:sldId id="1146" r:id="rId63"/>
    <p:sldId id="1147" r:id="rId64"/>
    <p:sldId id="1117" r:id="rId65"/>
    <p:sldId id="1124" r:id="rId66"/>
    <p:sldId id="1148" r:id="rId67"/>
    <p:sldId id="1149" r:id="rId68"/>
    <p:sldId id="957" r:id="rId69"/>
    <p:sldId id="1155" r:id="rId70"/>
    <p:sldId id="1107" r:id="rId71"/>
    <p:sldId id="958" r:id="rId72"/>
    <p:sldId id="1157" r:id="rId73"/>
    <p:sldId id="874" r:id="rId74"/>
    <p:sldId id="291" r:id="rId75"/>
  </p:sldIdLst>
  <p:sldSz cx="9144000" cy="5143500" type="screen16x9"/>
  <p:notesSz cx="6858000" cy="9144000"/>
  <p:custDataLst>
    <p:tags r:id="rId7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77285" autoAdjust="0"/>
  </p:normalViewPr>
  <p:slideViewPr>
    <p:cSldViewPr snapToGrid="0" showGuides="1">
      <p:cViewPr varScale="1">
        <p:scale>
          <a:sx n="65" d="100"/>
          <a:sy n="65" d="100"/>
        </p:scale>
        <p:origin x="1472" y="5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00" d="100"/>
        <a:sy n="100" d="100"/>
      </p:scale>
      <p:origin x="0" y="-343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4/16/2021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Programa de la Academia de Redes de Cisco</a:t>
            </a:r>
          </a:p>
          <a:p>
            <a:pPr rtl="0">
              <a:buFontTx/>
              <a:buNone/>
            </a:pPr>
            <a:r>
              <a:rPr lang="es-419" b="0" baseline="0"/>
              <a:t>Introducción a Redes v</a:t>
            </a:r>
            <a:r>
              <a:rPr lang="es-419" b="0"/>
              <a:t>7.0 (ITN)</a:t>
            </a:r>
          </a:p>
          <a:p>
            <a:pPr rtl="0">
              <a:buFontTx/>
              <a:buNone/>
            </a:pPr>
            <a:r>
              <a:rPr lang="es-419">
                <a:solidFill>
                  <a:schemeClr val="accent5">
                    <a:lumMod val="40000"/>
                    <a:lumOff val="60000"/>
                  </a:schemeClr>
                </a:solidFill>
              </a:rPr>
              <a:t>Módulo 11: Direccionamiento IPv4</a:t>
            </a:r>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rtl="0"/>
              <a:t>12</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65193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rtl="0"/>
              <a:t>13</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793685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rtl="0"/>
              <a:t>14</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10745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Programa de la Academia de Redes de Cisco</a:t>
            </a:r>
          </a:p>
          <a:p>
            <a:pPr rtl="0">
              <a:buFontTx/>
              <a:buNone/>
            </a:pPr>
            <a:r>
              <a:rPr lang="es-419" b="0" baseline="0"/>
              <a:t>Introducción a Redes v</a:t>
            </a:r>
            <a:r>
              <a:rPr lang="es-419" b="0"/>
              <a:t>7.0 (ITN)</a:t>
            </a:r>
          </a:p>
          <a:p>
            <a:pPr rtl="0"/>
            <a:r>
              <a:rPr lang="es-419">
                <a:solidFill>
                  <a:schemeClr val="accent5">
                    <a:lumMod val="40000"/>
                    <a:lumOff val="60000"/>
                  </a:schemeClr>
                </a:solidFill>
              </a:rPr>
              <a:t>Módulo 11: Direccionamiento IPv4</a:t>
            </a:r>
          </a:p>
        </p:txBody>
      </p:sp>
      <p:sp>
        <p:nvSpPr>
          <p:cNvPr id="4" name="Slide Number Placeholder 3"/>
          <p:cNvSpPr>
            <a:spLocks noGrp="1"/>
          </p:cNvSpPr>
          <p:nvPr>
            <p:ph type="sldNum" sz="quarter" idx="10"/>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16</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17</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4055946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a:solidFill>
                  <a:schemeClr val="accent5">
                    <a:lumMod val="40000"/>
                    <a:lumOff val="60000"/>
                  </a:schemeClr>
                </a:solidFill>
              </a:rPr>
              <a:t>11</a:t>
            </a:r>
            <a:r>
              <a:rPr lang="es-419" sz="1200" baseline="0">
                <a:solidFill>
                  <a:schemeClr val="accent5">
                    <a:lumMod val="40000"/>
                    <a:lumOff val="60000"/>
                  </a:schemeClr>
                </a:solidFill>
              </a:rPr>
              <a:t> – </a:t>
            </a:r>
            <a:r>
              <a:rPr lang="es-419" sz="1200">
                <a:solidFill>
                  <a:schemeClr val="accent5">
                    <a:lumMod val="40000"/>
                    <a:lumOff val="60000"/>
                  </a:schemeClr>
                </a:solidFill>
              </a:rPr>
              <a:t>Direccionamiento IPv4</a:t>
            </a:r>
          </a:p>
          <a:p>
            <a:pPr rtl="0">
              <a:buFontTx/>
              <a:buNone/>
            </a:pPr>
            <a:r>
              <a:rPr lang="es-419" sz="1200" b="0"/>
              <a:t>11.1 – </a:t>
            </a:r>
            <a:r>
              <a:rPr lang="es-419"/>
              <a:t>Estructura de direcciones IPv4</a:t>
            </a:r>
          </a:p>
        </p:txBody>
      </p:sp>
      <p:sp>
        <p:nvSpPr>
          <p:cNvPr id="4" name="Slide Number Placeholder 3"/>
          <p:cNvSpPr>
            <a:spLocks noGrp="1"/>
          </p:cNvSpPr>
          <p:nvPr>
            <p:ph type="sldNum" sz="quarter" idx="10"/>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625529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a:solidFill>
                  <a:schemeClr val="accent5">
                    <a:lumMod val="40000"/>
                    <a:lumOff val="60000"/>
                  </a:schemeClr>
                </a:solidFill>
              </a:rPr>
              <a:t>11</a:t>
            </a:r>
            <a:r>
              <a:rPr lang="es-419" sz="1200" baseline="0">
                <a:solidFill>
                  <a:schemeClr val="accent5">
                    <a:lumMod val="40000"/>
                    <a:lumOff val="60000"/>
                  </a:schemeClr>
                </a:solidFill>
              </a:rPr>
              <a:t> – </a:t>
            </a:r>
            <a:r>
              <a:rPr lang="es-419" sz="1200">
                <a:solidFill>
                  <a:schemeClr val="accent5">
                    <a:lumMod val="40000"/>
                    <a:lumOff val="60000"/>
                  </a:schemeClr>
                </a:solidFill>
              </a:rPr>
              <a:t>Direccionamiento IPv4</a:t>
            </a:r>
          </a:p>
          <a:p>
            <a:pPr rtl="0"/>
            <a:r>
              <a:rPr lang="es-419"/>
              <a:t>11.1 – Estructura de direcciones IPv4</a:t>
            </a:r>
          </a:p>
          <a:p>
            <a:pPr rtl="0"/>
            <a:r>
              <a:rPr lang="es-419"/>
              <a:t>11.1.1 – Porciones de red y host</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3092312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a:solidFill>
                  <a:schemeClr val="accent5">
                    <a:lumMod val="40000"/>
                    <a:lumOff val="60000"/>
                  </a:schemeClr>
                </a:solidFill>
              </a:rPr>
              <a:t>11</a:t>
            </a:r>
            <a:r>
              <a:rPr lang="es-419" sz="1200" baseline="0">
                <a:solidFill>
                  <a:schemeClr val="accent5">
                    <a:lumMod val="40000"/>
                    <a:lumOff val="60000"/>
                  </a:schemeClr>
                </a:solidFill>
              </a:rPr>
              <a:t> – </a:t>
            </a:r>
            <a:r>
              <a:rPr lang="es-419" sz="1200">
                <a:solidFill>
                  <a:schemeClr val="accent5">
                    <a:lumMod val="40000"/>
                    <a:lumOff val="60000"/>
                  </a:schemeClr>
                </a:solidFill>
              </a:rPr>
              <a:t>Direccionamiento IPv4</a:t>
            </a:r>
          </a:p>
          <a:p>
            <a:pPr rtl="0"/>
            <a:r>
              <a:rPr lang="es-419"/>
              <a:t>11.1 – Estructura de direcciones IPv4</a:t>
            </a:r>
          </a:p>
          <a:p>
            <a:pPr rtl="0"/>
            <a:r>
              <a:rPr lang="es-419"/>
              <a:t>11.1.2 — La máscara de subred</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3189098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a:solidFill>
                  <a:schemeClr val="accent5">
                    <a:lumMod val="40000"/>
                    <a:lumOff val="60000"/>
                  </a:schemeClr>
                </a:solidFill>
              </a:rPr>
              <a:t>11</a:t>
            </a:r>
            <a:r>
              <a:rPr lang="es-419" sz="1200" baseline="0">
                <a:solidFill>
                  <a:schemeClr val="accent5">
                    <a:lumMod val="40000"/>
                    <a:lumOff val="60000"/>
                  </a:schemeClr>
                </a:solidFill>
              </a:rPr>
              <a:t> – </a:t>
            </a:r>
            <a:r>
              <a:rPr lang="es-419" sz="1200">
                <a:solidFill>
                  <a:schemeClr val="accent5">
                    <a:lumMod val="40000"/>
                    <a:lumOff val="60000"/>
                  </a:schemeClr>
                </a:solidFill>
              </a:rPr>
              <a:t>Direccionamiento IPv4</a:t>
            </a:r>
          </a:p>
          <a:p>
            <a:pPr rtl="0"/>
            <a:r>
              <a:rPr lang="es-419"/>
              <a:t>11.1 – Estructura de direcciones IPv4</a:t>
            </a:r>
          </a:p>
          <a:p>
            <a:pPr rtl="0"/>
            <a:r>
              <a:rPr lang="es-419"/>
              <a:t>11.1.3 – La longitud de prefijo</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1229588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a:solidFill>
                  <a:schemeClr val="accent5">
                    <a:lumMod val="40000"/>
                    <a:lumOff val="60000"/>
                  </a:schemeClr>
                </a:solidFill>
              </a:rPr>
              <a:t>11</a:t>
            </a:r>
            <a:r>
              <a:rPr lang="es-419" sz="1200" baseline="0">
                <a:solidFill>
                  <a:schemeClr val="accent5">
                    <a:lumMod val="40000"/>
                    <a:lumOff val="60000"/>
                  </a:schemeClr>
                </a:solidFill>
              </a:rPr>
              <a:t> – </a:t>
            </a:r>
            <a:r>
              <a:rPr lang="es-419" sz="1200">
                <a:solidFill>
                  <a:schemeClr val="accent5">
                    <a:lumMod val="40000"/>
                    <a:lumOff val="60000"/>
                  </a:schemeClr>
                </a:solidFill>
              </a:rPr>
              <a:t>Direccionamiento IPv4</a:t>
            </a:r>
          </a:p>
          <a:p>
            <a:pPr rtl="0"/>
            <a:r>
              <a:rPr lang="es-419"/>
              <a:t>11.1 – Estructura de direcciones IPv4</a:t>
            </a:r>
          </a:p>
          <a:p>
            <a:pPr rtl="0"/>
            <a:r>
              <a:rPr lang="es-419"/>
              <a:t>11.1.4 — Determinación de la red: lógica AND</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66883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11.1 – Estructura de direcciones IPv4</a:t>
            </a:r>
          </a:p>
          <a:p>
            <a:pPr rtl="0"/>
            <a:r>
              <a:rPr lang="es-419"/>
              <a:t>11.1.5 – Video: Direcciones de red, host y Direcciones Broadcast</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3015082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11.1 – Estructura de direcciones IPv4</a:t>
            </a:r>
          </a:p>
          <a:p>
            <a:pPr rtl="0"/>
            <a:r>
              <a:rPr lang="es-419"/>
              <a:t>11.1.6 – Direcciones de red, host y Direcciones Broadcast</a:t>
            </a:r>
          </a:p>
          <a:p>
            <a:pPr rtl="0"/>
            <a:r>
              <a:rPr lang="es-419"/>
              <a:t>11.1.7 – Actividad: Uso de la operación ANDing para determinar la dirección de red</a:t>
            </a:r>
          </a:p>
          <a:p>
            <a:pPr rtl="0"/>
            <a:r>
              <a:rPr lang="es-419"/>
              <a:t>11.1.8 — Compruebe su comprensión - Estructura de direcciones IPv4</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3732201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11.2 – IPv4 Unicast, Broadcast, y Multicast</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11.2 – IPv4 Unicast, Broadcast, y Multicast</a:t>
            </a:r>
          </a:p>
          <a:p>
            <a:pPr rtl="0"/>
            <a:r>
              <a:rPr lang="es-419"/>
              <a:t>11.2.1 — Unicast</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2449157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11.2 – IPv4 Unicast, Broadcast, y Multicast</a:t>
            </a:r>
          </a:p>
          <a:p>
            <a:pPr rtl="0"/>
            <a:r>
              <a:rPr lang="es-419"/>
              <a:t>11.2.2 — Broadcast</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3019084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11.2 – IPv4 Unicast, Broadcast, y Multicast</a:t>
            </a:r>
          </a:p>
          <a:p>
            <a:pPr rtl="0"/>
            <a:r>
              <a:rPr lang="es-419"/>
              <a:t>11.2.3 — Multicast</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11.2.4 – </a:t>
            </a:r>
            <a:r>
              <a:rPr lang="es-419" sz="1200" b="0" i="0" kern="1200">
                <a:solidFill>
                  <a:schemeClr val="tx1"/>
                </a:solidFill>
                <a:effectLst/>
                <a:latin typeface="+mn-lt"/>
                <a:ea typeface="+mn-ea"/>
                <a:cs typeface="+mn-cs"/>
              </a:rPr>
              <a:t>Actividad - Unicast, Broadcast, o Multicast</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29389940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11.3 — Tipos de direcciones IPv4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8967279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11.3 — Tipos de direcciones IPv4</a:t>
            </a:r>
          </a:p>
          <a:p>
            <a:pPr rtl="0"/>
            <a:r>
              <a:rPr lang="es-419"/>
              <a:t>11.3.1 – Direcciones IPv4 públicas y privadas</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12408230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11.3 — Tipos de direcciones IPv4</a:t>
            </a:r>
          </a:p>
          <a:p>
            <a:pPr rtl="0"/>
            <a:r>
              <a:rPr lang="es-419"/>
              <a:t>11.3.2 – Enrutamiento a Internet</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11.3.3 – </a:t>
            </a:r>
            <a:r>
              <a:rPr lang="es-419" sz="1200" b="0" i="0" kern="1200">
                <a:solidFill>
                  <a:schemeClr val="tx1"/>
                </a:solidFill>
                <a:effectLst/>
                <a:latin typeface="+mn-lt"/>
                <a:ea typeface="+mn-ea"/>
                <a:cs typeface="+mn-cs"/>
              </a:rPr>
              <a:t>Actividad: pasar o bloquear direcciones IPv4</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3362594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rtl="0"/>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11.3 — Tipos de direcciones IPv4</a:t>
            </a:r>
          </a:p>
          <a:p>
            <a:pPr rtl="0"/>
            <a:r>
              <a:rPr lang="es-419"/>
              <a:t>11.3.4 – Direcciones IPv4 de uso especial</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29014941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11.3 — Tipos de direcciones IPv4</a:t>
            </a:r>
          </a:p>
          <a:p>
            <a:pPr rtl="0"/>
            <a:r>
              <a:rPr lang="es-419"/>
              <a:t>11.3.5 - Direccionamiento con clase legacy</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9591470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11.3 — Tipos de direcciones IPv4</a:t>
            </a:r>
          </a:p>
          <a:p>
            <a:pPr rtl="0"/>
            <a:r>
              <a:rPr lang="es-419"/>
              <a:t>11.3.6 – Asignación de direcciones IP</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11.3.7 – </a:t>
            </a:r>
            <a:r>
              <a:rPr lang="es-419" sz="1200" b="0" i="0" kern="1200">
                <a:solidFill>
                  <a:schemeClr val="tx1"/>
                </a:solidFill>
                <a:effectLst/>
                <a:latin typeface="+mn-lt"/>
                <a:ea typeface="+mn-ea"/>
                <a:cs typeface="+mn-cs"/>
              </a:rPr>
              <a:t>Actividad - Direcciones IPv4 públicas o privadas</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11.3.8 — </a:t>
            </a:r>
            <a:r>
              <a:rPr lang="es-419" sz="1200" b="0" i="0" kern="1200">
                <a:solidFill>
                  <a:schemeClr val="tx1"/>
                </a:solidFill>
                <a:effectLst/>
                <a:latin typeface="+mn-lt"/>
                <a:ea typeface="+mn-ea"/>
                <a:cs typeface="+mn-cs"/>
              </a:rPr>
              <a:t>Compruebe su comprensión - Tipos de direcciones IPv4</a:t>
            </a:r>
          </a:p>
          <a:p>
            <a:endParaRPr lang="en-US" dirty="0"/>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20437822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11.4 — Segmentación de red</a:t>
            </a:r>
          </a:p>
          <a:p>
            <a:endParaRPr lang="en-US" dirty="0"/>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3074231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11.4 — Segmentación de red</a:t>
            </a:r>
          </a:p>
          <a:p>
            <a:pPr rtl="0"/>
            <a:r>
              <a:rPr lang="es-419"/>
              <a:t>11.4.1 — Dominios de broadcast y segmentación</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17490744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11.4 — Segmentación de red</a:t>
            </a:r>
          </a:p>
          <a:p>
            <a:pPr rtl="0"/>
            <a:r>
              <a:rPr lang="es-419"/>
              <a:t>11.4.2 – Problemas con los dominios de broadcast grandes</a:t>
            </a:r>
          </a:p>
        </p:txBody>
      </p:sp>
      <p:sp>
        <p:nvSpPr>
          <p:cNvPr id="4" name="Slide Number Placeholder 3"/>
          <p:cNvSpPr>
            <a:spLocks noGrp="1"/>
          </p:cNvSpPr>
          <p:nvPr>
            <p:ph type="sldNum" sz="quarter" idx="5"/>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33086440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11.4 — Segmentación de red</a:t>
            </a:r>
          </a:p>
          <a:p>
            <a:pPr rtl="0"/>
            <a:r>
              <a:rPr lang="es-419"/>
              <a:t>11.4.3 — Razones para segmentar redes</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11.4.4 — </a:t>
            </a:r>
            <a:r>
              <a:rPr lang="es-419" sz="1200" b="0" i="0" kern="1200">
                <a:solidFill>
                  <a:schemeClr val="tx1"/>
                </a:solidFill>
                <a:effectLst/>
                <a:latin typeface="+mn-lt"/>
                <a:ea typeface="+mn-ea"/>
                <a:cs typeface="+mn-cs"/>
              </a:rPr>
              <a:t>Compruebe su comprensión - Segmentación de red</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4592482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11.5 — Subnetear una red IPv4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29829977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11.5 — Subnetear una red IPv4</a:t>
            </a:r>
          </a:p>
          <a:p>
            <a:pPr rtl="0"/>
            <a:r>
              <a:rPr lang="es-419"/>
              <a:t>11.5.1 — Subred en un límite de octeto</a:t>
            </a:r>
          </a:p>
        </p:txBody>
      </p:sp>
      <p:sp>
        <p:nvSpPr>
          <p:cNvPr id="4" name="Slide Number Placeholder 3"/>
          <p:cNvSpPr>
            <a:spLocks noGrp="1"/>
          </p:cNvSpPr>
          <p:nvPr>
            <p:ph type="sldNum" sz="quarter" idx="5"/>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36278872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11.5 — Subnetear una red IPv4</a:t>
            </a:r>
          </a:p>
          <a:p>
            <a:pPr rtl="0"/>
            <a:r>
              <a:rPr lang="es-419"/>
              <a:t>11.5.1 — Subred en un límite de octeto (cont.)</a:t>
            </a:r>
          </a:p>
        </p:txBody>
      </p:sp>
      <p:sp>
        <p:nvSpPr>
          <p:cNvPr id="4" name="Slide Number Placeholder 3"/>
          <p:cNvSpPr>
            <a:spLocks noGrp="1"/>
          </p:cNvSpPr>
          <p:nvPr>
            <p:ph type="sldNum" sz="quarter" idx="5"/>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2982426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rtl="0"/>
              <a:t>6</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6977174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11.5 — Subnetear una red IPv4</a:t>
            </a:r>
          </a:p>
          <a:p>
            <a:pPr rtl="0"/>
            <a:r>
              <a:rPr lang="es-419"/>
              <a:t>11.5.2 — Subred dentro de un límite de octeto</a:t>
            </a:r>
          </a:p>
        </p:txBody>
      </p:sp>
      <p:sp>
        <p:nvSpPr>
          <p:cNvPr id="4" name="Slide Number Placeholder 3"/>
          <p:cNvSpPr>
            <a:spLocks noGrp="1"/>
          </p:cNvSpPr>
          <p:nvPr>
            <p:ph type="sldNum" sz="quarter" idx="5"/>
          </p:nvPr>
        </p:nvSpPr>
        <p:spPr/>
        <p:txBody>
          <a:bodyPr/>
          <a:lstStyle/>
          <a:p>
            <a:pPr rtl="0"/>
            <a:fld id="{5641018C-6CAF-B84E-B92C-ECB119457FBA}" type="slidenum">
              <a:rPr/>
              <a:t>42</a:t>
            </a:fld>
            <a:endParaRPr/>
          </a:p>
        </p:txBody>
      </p:sp>
    </p:spTree>
    <p:extLst>
      <p:ext uri="{BB962C8B-B14F-4D97-AF65-F5344CB8AC3E}">
        <p14:creationId xmlns:p14="http://schemas.microsoft.com/office/powerpoint/2010/main" val="11699841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11.5 — Subnetear una red IPv4</a:t>
            </a:r>
          </a:p>
          <a:p>
            <a:pPr rtl="0"/>
            <a:r>
              <a:rPr lang="es-419"/>
              <a:t>11.5.3 – Vídeo: La máscara de subred</a:t>
            </a:r>
          </a:p>
        </p:txBody>
      </p:sp>
      <p:sp>
        <p:nvSpPr>
          <p:cNvPr id="4" name="Slide Number Placeholder 3"/>
          <p:cNvSpPr>
            <a:spLocks noGrp="1"/>
          </p:cNvSpPr>
          <p:nvPr>
            <p:ph type="sldNum" sz="quarter" idx="5"/>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3635900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11.5 — Subnetear una red IPv4</a:t>
            </a:r>
          </a:p>
          <a:p>
            <a:pPr rtl="0"/>
            <a:r>
              <a:rPr lang="es-419"/>
              <a:t>11.5.4 –Video: División en subredes con el número mágico</a:t>
            </a:r>
          </a:p>
        </p:txBody>
      </p:sp>
      <p:sp>
        <p:nvSpPr>
          <p:cNvPr id="4" name="Slide Number Placeholder 3"/>
          <p:cNvSpPr>
            <a:spLocks noGrp="1"/>
          </p:cNvSpPr>
          <p:nvPr>
            <p:ph type="sldNum" sz="quarter" idx="5"/>
          </p:nvPr>
        </p:nvSpPr>
        <p:spPr/>
        <p:txBody>
          <a:bodyPr/>
          <a:lstStyle/>
          <a:p>
            <a:pPr rtl="0"/>
            <a:fld id="{5641018C-6CAF-B84E-B92C-ECB119457FBA}" type="slidenum">
              <a:rPr/>
              <a:t>44</a:t>
            </a:fld>
            <a:endParaRPr/>
          </a:p>
        </p:txBody>
      </p:sp>
    </p:spTree>
    <p:extLst>
      <p:ext uri="{BB962C8B-B14F-4D97-AF65-F5344CB8AC3E}">
        <p14:creationId xmlns:p14="http://schemas.microsoft.com/office/powerpoint/2010/main" val="18706598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11.5 — Subnetear una red IPv4</a:t>
            </a:r>
          </a:p>
          <a:p>
            <a:pPr rtl="0"/>
            <a:r>
              <a:rPr lang="es-419"/>
              <a:t>11.5.5 — Rastreador de paquetes — Subred una red IPv4</a:t>
            </a:r>
          </a:p>
        </p:txBody>
      </p:sp>
      <p:sp>
        <p:nvSpPr>
          <p:cNvPr id="4" name="Slide Number Placeholder 3"/>
          <p:cNvSpPr>
            <a:spLocks noGrp="1"/>
          </p:cNvSpPr>
          <p:nvPr>
            <p:ph type="sldNum" sz="quarter" idx="5"/>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6874563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11.6 — Subnetear un prefijo /16 y /8</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46</a:t>
            </a:fld>
            <a:endParaRPr/>
          </a:p>
        </p:txBody>
      </p:sp>
    </p:spTree>
    <p:extLst>
      <p:ext uri="{BB962C8B-B14F-4D97-AF65-F5344CB8AC3E}">
        <p14:creationId xmlns:p14="http://schemas.microsoft.com/office/powerpoint/2010/main" val="2760207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11.6 — Subnetear un prefijo /16 y /8</a:t>
            </a:r>
          </a:p>
          <a:p>
            <a:pPr rtl="0"/>
            <a:r>
              <a:rPr lang="es-419"/>
              <a:t>11.6 — Crear subredes con un prefijo /16 y /8</a:t>
            </a:r>
          </a:p>
        </p:txBody>
      </p:sp>
      <p:sp>
        <p:nvSpPr>
          <p:cNvPr id="4" name="Slide Number Placeholder 3"/>
          <p:cNvSpPr>
            <a:spLocks noGrp="1"/>
          </p:cNvSpPr>
          <p:nvPr>
            <p:ph type="sldNum" sz="quarter" idx="5"/>
          </p:nvPr>
        </p:nvSpPr>
        <p:spPr/>
        <p:txBody>
          <a:bodyPr/>
          <a:lstStyle/>
          <a:p>
            <a:pPr rtl="0"/>
            <a:fld id="{5641018C-6CAF-B84E-B92C-ECB119457FBA}" type="slidenum">
              <a:rPr/>
              <a:t>47</a:t>
            </a:fld>
            <a:endParaRPr/>
          </a:p>
        </p:txBody>
      </p:sp>
    </p:spTree>
    <p:extLst>
      <p:ext uri="{BB962C8B-B14F-4D97-AF65-F5344CB8AC3E}">
        <p14:creationId xmlns:p14="http://schemas.microsoft.com/office/powerpoint/2010/main" val="17655035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11.6 — Subnetear un prefijo /16 y /8</a:t>
            </a:r>
          </a:p>
          <a:p>
            <a:pPr rtl="0"/>
            <a:r>
              <a:rPr lang="es-419"/>
              <a:t>11.6.2 — Crear 100 subredes con un prefijo /16</a:t>
            </a:r>
          </a:p>
        </p:txBody>
      </p:sp>
      <p:sp>
        <p:nvSpPr>
          <p:cNvPr id="4" name="Slide Number Placeholder 3"/>
          <p:cNvSpPr>
            <a:spLocks noGrp="1"/>
          </p:cNvSpPr>
          <p:nvPr>
            <p:ph type="sldNum" sz="quarter" idx="5"/>
          </p:nvPr>
        </p:nvSpPr>
        <p:spPr/>
        <p:txBody>
          <a:bodyPr/>
          <a:lstStyle/>
          <a:p>
            <a:pPr rtl="0"/>
            <a:fld id="{5641018C-6CAF-B84E-B92C-ECB119457FBA}" type="slidenum">
              <a:rPr/>
              <a:t>48</a:t>
            </a:fld>
            <a:endParaRPr/>
          </a:p>
        </p:txBody>
      </p:sp>
    </p:spTree>
    <p:extLst>
      <p:ext uri="{BB962C8B-B14F-4D97-AF65-F5344CB8AC3E}">
        <p14:creationId xmlns:p14="http://schemas.microsoft.com/office/powerpoint/2010/main" val="25680850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11.6 — Subnetear un prefijo /16 y /8</a:t>
            </a:r>
          </a:p>
          <a:p>
            <a:pPr rtl="0"/>
            <a:r>
              <a:rPr lang="es-419"/>
              <a:t>11.6.3 — Crear 1000 subredes con un prefijo /8</a:t>
            </a:r>
          </a:p>
        </p:txBody>
      </p:sp>
      <p:sp>
        <p:nvSpPr>
          <p:cNvPr id="4" name="Slide Number Placeholder 3"/>
          <p:cNvSpPr>
            <a:spLocks noGrp="1"/>
          </p:cNvSpPr>
          <p:nvPr>
            <p:ph type="sldNum" sz="quarter" idx="5"/>
          </p:nvPr>
        </p:nvSpPr>
        <p:spPr/>
        <p:txBody>
          <a:bodyPr/>
          <a:lstStyle/>
          <a:p>
            <a:pPr rtl="0"/>
            <a:fld id="{5641018C-6CAF-B84E-B92C-ECB119457FBA}" type="slidenum">
              <a:rPr/>
              <a:t>49</a:t>
            </a:fld>
            <a:endParaRPr/>
          </a:p>
        </p:txBody>
      </p:sp>
    </p:spTree>
    <p:extLst>
      <p:ext uri="{BB962C8B-B14F-4D97-AF65-F5344CB8AC3E}">
        <p14:creationId xmlns:p14="http://schemas.microsoft.com/office/powerpoint/2010/main" val="18854180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11.6 — Subnetear un prefijo /16 y /8</a:t>
            </a:r>
          </a:p>
          <a:p>
            <a:pPr rtl="0"/>
            <a:r>
              <a:rPr lang="es-419"/>
              <a:t>11.6.4 — Vídeo — Subred a través de múltiples octetos</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11.6.5 – </a:t>
            </a:r>
            <a:r>
              <a:rPr lang="es-419" sz="1200" b="0" i="0" kern="1200">
                <a:solidFill>
                  <a:schemeClr val="tx1"/>
                </a:solidFill>
                <a:effectLst/>
                <a:latin typeface="+mn-lt"/>
                <a:ea typeface="+mn-ea"/>
                <a:cs typeface="+mn-cs"/>
              </a:rPr>
              <a:t>Actividad: Cálculo de máscara de subred</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50</a:t>
            </a:fld>
            <a:endParaRPr/>
          </a:p>
        </p:txBody>
      </p:sp>
    </p:spTree>
    <p:extLst>
      <p:ext uri="{BB962C8B-B14F-4D97-AF65-F5344CB8AC3E}">
        <p14:creationId xmlns:p14="http://schemas.microsoft.com/office/powerpoint/2010/main" val="29924931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11.6 — Subnetear un prefijo /16 y /8</a:t>
            </a:r>
          </a:p>
          <a:p>
            <a:pPr rtl="0"/>
            <a:r>
              <a:rPr lang="es-419"/>
              <a:t>11.6.6 – Práctica de laboratorio: Cálculo de subredes IPv4</a:t>
            </a:r>
          </a:p>
        </p:txBody>
      </p:sp>
      <p:sp>
        <p:nvSpPr>
          <p:cNvPr id="4" name="Slide Number Placeholder 3"/>
          <p:cNvSpPr>
            <a:spLocks noGrp="1"/>
          </p:cNvSpPr>
          <p:nvPr>
            <p:ph type="sldNum" sz="quarter" idx="5"/>
          </p:nvPr>
        </p:nvSpPr>
        <p:spPr/>
        <p:txBody>
          <a:bodyPr/>
          <a:lstStyle/>
          <a:p>
            <a:pPr rtl="0"/>
            <a:fld id="{5641018C-6CAF-B84E-B92C-ECB119457FBA}" type="slidenum">
              <a:rPr/>
              <a:t>51</a:t>
            </a:fld>
            <a:endParaRPr/>
          </a:p>
        </p:txBody>
      </p:sp>
    </p:spTree>
    <p:extLst>
      <p:ext uri="{BB962C8B-B14F-4D97-AF65-F5344CB8AC3E}">
        <p14:creationId xmlns:p14="http://schemas.microsoft.com/office/powerpoint/2010/main" val="3977005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rtl="0"/>
              <a:t>7</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11.7 – Subnetear para cumplir los requisitos</a:t>
            </a:r>
          </a:p>
          <a:p>
            <a:endParaRPr lang="en-US" dirty="0"/>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52</a:t>
            </a:fld>
            <a:endParaRPr/>
          </a:p>
        </p:txBody>
      </p:sp>
    </p:spTree>
    <p:extLst>
      <p:ext uri="{BB962C8B-B14F-4D97-AF65-F5344CB8AC3E}">
        <p14:creationId xmlns:p14="http://schemas.microsoft.com/office/powerpoint/2010/main" val="21516756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11.7 – Subnetear para cumplir los requisitos</a:t>
            </a:r>
          </a:p>
          <a:p>
            <a:pPr rtl="0"/>
            <a:r>
              <a:rPr lang="es-419"/>
              <a:t>11.7.1 — Espacio de direcciones IPv4 privado de subred frente al espacio público</a:t>
            </a:r>
          </a:p>
        </p:txBody>
      </p:sp>
      <p:sp>
        <p:nvSpPr>
          <p:cNvPr id="4" name="Slide Number Placeholder 3"/>
          <p:cNvSpPr>
            <a:spLocks noGrp="1"/>
          </p:cNvSpPr>
          <p:nvPr>
            <p:ph type="sldNum" sz="quarter" idx="5"/>
          </p:nvPr>
        </p:nvSpPr>
        <p:spPr/>
        <p:txBody>
          <a:bodyPr/>
          <a:lstStyle/>
          <a:p>
            <a:pPr rtl="0"/>
            <a:fld id="{5641018C-6CAF-B84E-B92C-ECB119457FBA}" type="slidenum">
              <a:rPr/>
              <a:t>53</a:t>
            </a:fld>
            <a:endParaRPr/>
          </a:p>
        </p:txBody>
      </p:sp>
    </p:spTree>
    <p:extLst>
      <p:ext uri="{BB962C8B-B14F-4D97-AF65-F5344CB8AC3E}">
        <p14:creationId xmlns:p14="http://schemas.microsoft.com/office/powerpoint/2010/main" val="36834504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11.7 – Subnetear para cumplir requisitos</a:t>
            </a:r>
          </a:p>
          <a:p>
            <a:pPr rtl="0"/>
            <a:r>
              <a:rPr lang="es-419"/>
              <a:t>11.7.2 — Minimizar las direcciones IPv4 de host no utilizadas y maximizar las subredes</a:t>
            </a:r>
          </a:p>
        </p:txBody>
      </p:sp>
      <p:sp>
        <p:nvSpPr>
          <p:cNvPr id="4" name="Slide Number Placeholder 3"/>
          <p:cNvSpPr>
            <a:spLocks noGrp="1"/>
          </p:cNvSpPr>
          <p:nvPr>
            <p:ph type="sldNum" sz="quarter" idx="5"/>
          </p:nvPr>
        </p:nvSpPr>
        <p:spPr/>
        <p:txBody>
          <a:bodyPr/>
          <a:lstStyle/>
          <a:p>
            <a:pPr rtl="0"/>
            <a:fld id="{5641018C-6CAF-B84E-B92C-ECB119457FBA}" type="slidenum">
              <a:rPr/>
              <a:t>54</a:t>
            </a:fld>
            <a:endParaRPr/>
          </a:p>
        </p:txBody>
      </p:sp>
    </p:spTree>
    <p:extLst>
      <p:ext uri="{BB962C8B-B14F-4D97-AF65-F5344CB8AC3E}">
        <p14:creationId xmlns:p14="http://schemas.microsoft.com/office/powerpoint/2010/main" val="29491420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11.7 – Subnetear para cumplir requisitos</a:t>
            </a:r>
          </a:p>
          <a:p>
            <a:pPr rtl="0"/>
            <a:r>
              <a:rPr lang="es-419"/>
              <a:t>11.7.3 — Ejemplo: Subneteo eficiente de IPv4</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11.7.4 – </a:t>
            </a:r>
            <a:r>
              <a:rPr lang="es-419" sz="1200" b="0" i="0" kern="1200">
                <a:solidFill>
                  <a:schemeClr val="tx1"/>
                </a:solidFill>
                <a:effectLst/>
                <a:latin typeface="+mn-lt"/>
                <a:ea typeface="+mn-ea"/>
                <a:cs typeface="+mn-cs"/>
              </a:rPr>
              <a:t>Actividad: Determinación de la cantidad de bits que se deben tomar prestados</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55</a:t>
            </a:fld>
            <a:endParaRPr/>
          </a:p>
        </p:txBody>
      </p:sp>
    </p:spTree>
    <p:extLst>
      <p:ext uri="{BB962C8B-B14F-4D97-AF65-F5344CB8AC3E}">
        <p14:creationId xmlns:p14="http://schemas.microsoft.com/office/powerpoint/2010/main" val="34033917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11.7 – Subnetear para cumplir requisitos</a:t>
            </a:r>
          </a:p>
          <a:p>
            <a:pPr rtl="0"/>
            <a:r>
              <a:rPr lang="es-419"/>
              <a:t>11.7.5 – Packet Tracer: Escenario de división en subredes</a:t>
            </a:r>
          </a:p>
        </p:txBody>
      </p:sp>
      <p:sp>
        <p:nvSpPr>
          <p:cNvPr id="4" name="Slide Number Placeholder 3"/>
          <p:cNvSpPr>
            <a:spLocks noGrp="1"/>
          </p:cNvSpPr>
          <p:nvPr>
            <p:ph type="sldNum" sz="quarter" idx="5"/>
          </p:nvPr>
        </p:nvSpPr>
        <p:spPr/>
        <p:txBody>
          <a:bodyPr/>
          <a:lstStyle/>
          <a:p>
            <a:pPr rtl="0"/>
            <a:fld id="{5641018C-6CAF-B84E-B92C-ECB119457FBA}" type="slidenum">
              <a:rPr/>
              <a:t>56</a:t>
            </a:fld>
            <a:endParaRPr/>
          </a:p>
        </p:txBody>
      </p:sp>
    </p:spTree>
    <p:extLst>
      <p:ext uri="{BB962C8B-B14F-4D97-AF65-F5344CB8AC3E}">
        <p14:creationId xmlns:p14="http://schemas.microsoft.com/office/powerpoint/2010/main" val="20848546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11.8 — VLSM</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57</a:t>
            </a:fld>
            <a:endParaRPr/>
          </a:p>
        </p:txBody>
      </p:sp>
    </p:spTree>
    <p:extLst>
      <p:ext uri="{BB962C8B-B14F-4D97-AF65-F5344CB8AC3E}">
        <p14:creationId xmlns:p14="http://schemas.microsoft.com/office/powerpoint/2010/main" val="4464950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11.8 — VLSM</a:t>
            </a:r>
          </a:p>
          <a:p>
            <a:pPr rtl="0"/>
            <a:r>
              <a:rPr lang="es-419"/>
              <a:t>11.8.1 — Vídeo — Fundamentos de VLSM</a:t>
            </a:r>
          </a:p>
        </p:txBody>
      </p:sp>
      <p:sp>
        <p:nvSpPr>
          <p:cNvPr id="4" name="Slide Number Placeholder 3"/>
          <p:cNvSpPr>
            <a:spLocks noGrp="1"/>
          </p:cNvSpPr>
          <p:nvPr>
            <p:ph type="sldNum" sz="quarter" idx="5"/>
          </p:nvPr>
        </p:nvSpPr>
        <p:spPr/>
        <p:txBody>
          <a:bodyPr/>
          <a:lstStyle/>
          <a:p>
            <a:pPr rtl="0"/>
            <a:fld id="{5641018C-6CAF-B84E-B92C-ECB119457FBA}" type="slidenum">
              <a:rPr/>
              <a:t>58</a:t>
            </a:fld>
            <a:endParaRPr/>
          </a:p>
        </p:txBody>
      </p:sp>
    </p:spTree>
    <p:extLst>
      <p:ext uri="{BB962C8B-B14F-4D97-AF65-F5344CB8AC3E}">
        <p14:creationId xmlns:p14="http://schemas.microsoft.com/office/powerpoint/2010/main" val="29711771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11.8 — VLSM</a:t>
            </a:r>
          </a:p>
          <a:p>
            <a:pPr rtl="0"/>
            <a:r>
              <a:rPr lang="es-419"/>
              <a:t>11.8.2 — Vídeo — Ejemplo de VLSM</a:t>
            </a:r>
          </a:p>
        </p:txBody>
      </p:sp>
      <p:sp>
        <p:nvSpPr>
          <p:cNvPr id="4" name="Slide Number Placeholder 3"/>
          <p:cNvSpPr>
            <a:spLocks noGrp="1"/>
          </p:cNvSpPr>
          <p:nvPr>
            <p:ph type="sldNum" sz="quarter" idx="5"/>
          </p:nvPr>
        </p:nvSpPr>
        <p:spPr/>
        <p:txBody>
          <a:bodyPr/>
          <a:lstStyle/>
          <a:p>
            <a:pPr rtl="0"/>
            <a:fld id="{5641018C-6CAF-B84E-B92C-ECB119457FBA}" type="slidenum">
              <a:rPr/>
              <a:t>59</a:t>
            </a:fld>
            <a:endParaRPr/>
          </a:p>
        </p:txBody>
      </p:sp>
    </p:spTree>
    <p:extLst>
      <p:ext uri="{BB962C8B-B14F-4D97-AF65-F5344CB8AC3E}">
        <p14:creationId xmlns:p14="http://schemas.microsoft.com/office/powerpoint/2010/main" val="25503493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11.8 — VLSM</a:t>
            </a:r>
          </a:p>
          <a:p>
            <a:pPr rtl="0"/>
            <a:r>
              <a:rPr lang="es-419"/>
              <a:t>11.8.3 — Conservación de direcciones IPv4</a:t>
            </a:r>
          </a:p>
        </p:txBody>
      </p:sp>
      <p:sp>
        <p:nvSpPr>
          <p:cNvPr id="4" name="Slide Number Placeholder 3"/>
          <p:cNvSpPr>
            <a:spLocks noGrp="1"/>
          </p:cNvSpPr>
          <p:nvPr>
            <p:ph type="sldNum" sz="quarter" idx="5"/>
          </p:nvPr>
        </p:nvSpPr>
        <p:spPr/>
        <p:txBody>
          <a:bodyPr/>
          <a:lstStyle/>
          <a:p>
            <a:pPr rtl="0"/>
            <a:fld id="{5641018C-6CAF-B84E-B92C-ECB119457FBA}" type="slidenum">
              <a:rPr/>
              <a:t>60</a:t>
            </a:fld>
            <a:endParaRPr/>
          </a:p>
        </p:txBody>
      </p:sp>
    </p:spTree>
    <p:extLst>
      <p:ext uri="{BB962C8B-B14F-4D97-AF65-F5344CB8AC3E}">
        <p14:creationId xmlns:p14="http://schemas.microsoft.com/office/powerpoint/2010/main" val="33346008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11.8 — VLSM</a:t>
            </a:r>
          </a:p>
          <a:p>
            <a:pPr rtl="0"/>
            <a:r>
              <a:rPr lang="es-419"/>
              <a:t>11.8.3 — Conservación de direcciones IPv4</a:t>
            </a:r>
          </a:p>
        </p:txBody>
      </p:sp>
      <p:sp>
        <p:nvSpPr>
          <p:cNvPr id="4" name="Slide Number Placeholder 3"/>
          <p:cNvSpPr>
            <a:spLocks noGrp="1"/>
          </p:cNvSpPr>
          <p:nvPr>
            <p:ph type="sldNum" sz="quarter" idx="5"/>
          </p:nvPr>
        </p:nvSpPr>
        <p:spPr/>
        <p:txBody>
          <a:bodyPr/>
          <a:lstStyle/>
          <a:p>
            <a:pPr rtl="0"/>
            <a:fld id="{5641018C-6CAF-B84E-B92C-ECB119457FBA}" type="slidenum">
              <a:rPr/>
              <a:t>61</a:t>
            </a:fld>
            <a:endParaRPr/>
          </a:p>
        </p:txBody>
      </p:sp>
    </p:spTree>
    <p:extLst>
      <p:ext uri="{BB962C8B-B14F-4D97-AF65-F5344CB8AC3E}">
        <p14:creationId xmlns:p14="http://schemas.microsoft.com/office/powerpoint/2010/main" val="713415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rtl="0"/>
              <a:t>8</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1853519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11.8 — VLSM</a:t>
            </a:r>
          </a:p>
          <a:p>
            <a:pPr rtl="0"/>
            <a:r>
              <a:rPr lang="es-419"/>
              <a:t>11.8.4 — VLSM</a:t>
            </a:r>
          </a:p>
        </p:txBody>
      </p:sp>
      <p:sp>
        <p:nvSpPr>
          <p:cNvPr id="4" name="Slide Number Placeholder 3"/>
          <p:cNvSpPr>
            <a:spLocks noGrp="1"/>
          </p:cNvSpPr>
          <p:nvPr>
            <p:ph type="sldNum" sz="quarter" idx="5"/>
          </p:nvPr>
        </p:nvSpPr>
        <p:spPr/>
        <p:txBody>
          <a:bodyPr/>
          <a:lstStyle/>
          <a:p>
            <a:pPr rtl="0"/>
            <a:fld id="{5641018C-6CAF-B84E-B92C-ECB119457FBA}" type="slidenum">
              <a:rPr/>
              <a:t>62</a:t>
            </a:fld>
            <a:endParaRPr/>
          </a:p>
        </p:txBody>
      </p:sp>
    </p:spTree>
    <p:extLst>
      <p:ext uri="{BB962C8B-B14F-4D97-AF65-F5344CB8AC3E}">
        <p14:creationId xmlns:p14="http://schemas.microsoft.com/office/powerpoint/2010/main" val="13394321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11.8 — VLSM</a:t>
            </a:r>
          </a:p>
          <a:p>
            <a:pPr rtl="0"/>
            <a:r>
              <a:rPr lang="es-419"/>
              <a:t>11.8.5 — Asignación de direcciones de topología VLSM</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11.8.6 — </a:t>
            </a:r>
            <a:r>
              <a:rPr lang="es-419" sz="1200" b="0" i="0" kern="1200">
                <a:solidFill>
                  <a:schemeClr val="tx1"/>
                </a:solidFill>
                <a:effectLst/>
                <a:latin typeface="+mn-lt"/>
                <a:ea typeface="+mn-ea"/>
                <a:cs typeface="+mn-cs"/>
              </a:rPr>
              <a:t>Actividad - Práctica VLSM</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63</a:t>
            </a:fld>
            <a:endParaRPr/>
          </a:p>
        </p:txBody>
      </p:sp>
    </p:spTree>
    <p:extLst>
      <p:ext uri="{BB962C8B-B14F-4D97-AF65-F5344CB8AC3E}">
        <p14:creationId xmlns:p14="http://schemas.microsoft.com/office/powerpoint/2010/main" val="36551194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11.9 – Diseño estructurado</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64</a:t>
            </a:fld>
            <a:endParaRPr/>
          </a:p>
        </p:txBody>
      </p:sp>
    </p:spTree>
    <p:extLst>
      <p:ext uri="{BB962C8B-B14F-4D97-AF65-F5344CB8AC3E}">
        <p14:creationId xmlns:p14="http://schemas.microsoft.com/office/powerpoint/2010/main" val="14175597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11.9 – Diseño estructurado</a:t>
            </a:r>
          </a:p>
          <a:p>
            <a:pPr rtl="0"/>
            <a:r>
              <a:rPr lang="es-419"/>
              <a:t>11.9.1 – Planificación de direcciones de red IPv4</a:t>
            </a:r>
          </a:p>
        </p:txBody>
      </p:sp>
      <p:sp>
        <p:nvSpPr>
          <p:cNvPr id="4" name="Slide Number Placeholder 3"/>
          <p:cNvSpPr>
            <a:spLocks noGrp="1"/>
          </p:cNvSpPr>
          <p:nvPr>
            <p:ph type="sldNum" sz="quarter" idx="5"/>
          </p:nvPr>
        </p:nvSpPr>
        <p:spPr/>
        <p:txBody>
          <a:bodyPr/>
          <a:lstStyle/>
          <a:p>
            <a:pPr rtl="0"/>
            <a:fld id="{5641018C-6CAF-B84E-B92C-ECB119457FBA}" type="slidenum">
              <a:rPr/>
              <a:t>65</a:t>
            </a:fld>
            <a:endParaRPr/>
          </a:p>
        </p:txBody>
      </p:sp>
    </p:spTree>
    <p:extLst>
      <p:ext uri="{BB962C8B-B14F-4D97-AF65-F5344CB8AC3E}">
        <p14:creationId xmlns:p14="http://schemas.microsoft.com/office/powerpoint/2010/main" val="26065052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11.9 – Diseño estructurado</a:t>
            </a:r>
          </a:p>
          <a:p>
            <a:pPr rtl="0"/>
            <a:r>
              <a:rPr lang="es-419"/>
              <a:t>11.9.2 — Asignación de direcciones de dispositivos</a:t>
            </a:r>
          </a:p>
        </p:txBody>
      </p:sp>
      <p:sp>
        <p:nvSpPr>
          <p:cNvPr id="4" name="Slide Number Placeholder 3"/>
          <p:cNvSpPr>
            <a:spLocks noGrp="1"/>
          </p:cNvSpPr>
          <p:nvPr>
            <p:ph type="sldNum" sz="quarter" idx="5"/>
          </p:nvPr>
        </p:nvSpPr>
        <p:spPr/>
        <p:txBody>
          <a:bodyPr/>
          <a:lstStyle/>
          <a:p>
            <a:pPr rtl="0"/>
            <a:fld id="{5641018C-6CAF-B84E-B92C-ECB119457FBA}" type="slidenum">
              <a:rPr/>
              <a:t>66</a:t>
            </a:fld>
            <a:endParaRPr/>
          </a:p>
        </p:txBody>
      </p:sp>
    </p:spTree>
    <p:extLst>
      <p:ext uri="{BB962C8B-B14F-4D97-AF65-F5344CB8AC3E}">
        <p14:creationId xmlns:p14="http://schemas.microsoft.com/office/powerpoint/2010/main" val="16340874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11.9 – Diseño estructurado</a:t>
            </a:r>
          </a:p>
          <a:p>
            <a:pPr rtl="0"/>
            <a:r>
              <a:rPr lang="es-419"/>
              <a:t>11.9.3 — Packet Tracer — Práctica de diseño e implementación de VLSM</a:t>
            </a:r>
          </a:p>
        </p:txBody>
      </p:sp>
      <p:sp>
        <p:nvSpPr>
          <p:cNvPr id="4" name="Slide Number Placeholder 3"/>
          <p:cNvSpPr>
            <a:spLocks noGrp="1"/>
          </p:cNvSpPr>
          <p:nvPr>
            <p:ph type="sldNum" sz="quarter" idx="5"/>
          </p:nvPr>
        </p:nvSpPr>
        <p:spPr/>
        <p:txBody>
          <a:bodyPr/>
          <a:lstStyle/>
          <a:p>
            <a:pPr rtl="0"/>
            <a:fld id="{5641018C-6CAF-B84E-B92C-ECB119457FBA}" type="slidenum">
              <a:rPr/>
              <a:t>67</a:t>
            </a:fld>
            <a:endParaRPr/>
          </a:p>
        </p:txBody>
      </p:sp>
    </p:spTree>
    <p:extLst>
      <p:ext uri="{BB962C8B-B14F-4D97-AF65-F5344CB8AC3E}">
        <p14:creationId xmlns:p14="http://schemas.microsoft.com/office/powerpoint/2010/main" val="10226435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11.10 - Módulo de práctica y cuestionario</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68</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11.10 – Diseño estructurado</a:t>
            </a:r>
          </a:p>
          <a:p>
            <a:pPr rtl="0"/>
            <a:r>
              <a:rPr lang="es-419"/>
              <a:t>11.10.1 – Packet Tracer – Diseño e implementación de un esquema de direccionamiento VLSM</a:t>
            </a:r>
          </a:p>
        </p:txBody>
      </p:sp>
      <p:sp>
        <p:nvSpPr>
          <p:cNvPr id="4" name="Slide Number Placeholder 3"/>
          <p:cNvSpPr>
            <a:spLocks noGrp="1"/>
          </p:cNvSpPr>
          <p:nvPr>
            <p:ph type="sldNum" sz="quarter" idx="5"/>
          </p:nvPr>
        </p:nvSpPr>
        <p:spPr/>
        <p:txBody>
          <a:bodyPr/>
          <a:lstStyle/>
          <a:p>
            <a:pPr rtl="0"/>
            <a:fld id="{5641018C-6CAF-B84E-B92C-ECB119457FBA}" type="slidenum">
              <a:rPr/>
              <a:t>69</a:t>
            </a:fld>
            <a:endParaRPr/>
          </a:p>
        </p:txBody>
      </p:sp>
    </p:spTree>
    <p:extLst>
      <p:ext uri="{BB962C8B-B14F-4D97-AF65-F5344CB8AC3E}">
        <p14:creationId xmlns:p14="http://schemas.microsoft.com/office/powerpoint/2010/main" val="29947768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11.10 – Diseño estructurado</a:t>
            </a:r>
          </a:p>
          <a:p>
            <a:pPr rtl="0"/>
            <a:r>
              <a:rPr lang="es-419"/>
              <a:t>11.10.2 – Packet Tracer y Laboratorio– Diseño e implementación de un esquema de direccionamiento de VLSM</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70</a:t>
            </a:fld>
            <a:endParaRPr/>
          </a:p>
        </p:txBody>
      </p:sp>
    </p:spTree>
    <p:extLst>
      <p:ext uri="{BB962C8B-B14F-4D97-AF65-F5344CB8AC3E}">
        <p14:creationId xmlns:p14="http://schemas.microsoft.com/office/powerpoint/2010/main" val="214921642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71</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s-419"/>
              <a:t>11 – Direccionamiento IPv4</a:t>
            </a:r>
          </a:p>
          <a:p>
            <a:pPr rtl="0"/>
            <a:r>
              <a:rPr lang="es-419"/>
              <a:t>11.10 – Diseño estructurado</a:t>
            </a:r>
          </a:p>
          <a:p>
            <a:pPr rtl="0"/>
            <a:r>
              <a:rPr lang="es-419"/>
              <a:t>11.10.3 – ¿Qué aprendí en este módulo?</a:t>
            </a:r>
          </a:p>
        </p:txBody>
      </p:sp>
    </p:spTree>
    <p:extLst>
      <p:ext uri="{BB962C8B-B14F-4D97-AF65-F5344CB8AC3E}">
        <p14:creationId xmlns:p14="http://schemas.microsoft.com/office/powerpoint/2010/main" val="1476824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rtl="0"/>
              <a:t>9</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0113033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72</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s-419"/>
              <a:t>11 – Direccionamiento IPv4</a:t>
            </a:r>
          </a:p>
          <a:p>
            <a:pPr rtl="0"/>
            <a:r>
              <a:rPr lang="es-419"/>
              <a:t>11.10 – Diseño estructurado</a:t>
            </a:r>
          </a:p>
          <a:p>
            <a:pPr rtl="0"/>
            <a:r>
              <a:rPr lang="es-419"/>
              <a:t>11.10.3 – ¿Qué aprendí en este módulo? (continuación)</a:t>
            </a:r>
          </a:p>
          <a:p>
            <a:pPr rtl="0"/>
            <a:r>
              <a:rPr lang="es-419"/>
              <a:t>11.10.4 — Cuestionario del módulo — Dirección IPv4</a:t>
            </a:r>
          </a:p>
        </p:txBody>
      </p:sp>
    </p:spTree>
    <p:extLst>
      <p:ext uri="{BB962C8B-B14F-4D97-AF65-F5344CB8AC3E}">
        <p14:creationId xmlns:p14="http://schemas.microsoft.com/office/powerpoint/2010/main" val="27084466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73</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74</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rtl="0"/>
              <a:t>10</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rtl="0"/>
              <a:t>11</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668256" y="4741653"/>
            <a:ext cx="2857270" cy="154518"/>
          </a:xfrm>
          <a:prstGeom prst="rect">
            <a:avLst/>
          </a:prstGeom>
          <a:noFill/>
          <a:ln w="9525">
            <a:noFill/>
            <a:miter lim="800000"/>
            <a:headEnd/>
            <a:tailEnd/>
          </a:ln>
          <a:effectLst/>
        </p:spPr>
        <p:txBody>
          <a:bodyPr wrap="square"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2021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9.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0.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0.xml"/><Relationship Id="rId1" Type="http://schemas.openxmlformats.org/officeDocument/2006/relationships/tags" Target="../tags/tag3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es-419">
                <a:solidFill>
                  <a:schemeClr val="accent5">
                    <a:lumMod val="40000"/>
                    <a:lumOff val="60000"/>
                  </a:schemeClr>
                </a:solidFill>
              </a:rPr>
              <a:t>Módulo 11: Direccionamiento IPv4</a:t>
            </a:r>
          </a:p>
        </p:txBody>
      </p:sp>
      <p:sp>
        <p:nvSpPr>
          <p:cNvPr id="5" name="Text Placeholder 4"/>
          <p:cNvSpPr>
            <a:spLocks noGrp="1"/>
          </p:cNvSpPr>
          <p:nvPr>
            <p:ph type="body" sz="quarter" idx="13"/>
          </p:nvPr>
        </p:nvSpPr>
        <p:spPr>
          <a:xfrm>
            <a:off x="469497" y="3127609"/>
            <a:ext cx="5925246" cy="299001"/>
          </a:xfrm>
        </p:spPr>
        <p:txBody>
          <a:bodyPr/>
          <a:lstStyle/>
          <a:p>
            <a:pPr rtl="0"/>
            <a:r>
              <a:rPr lang="es-419">
                <a:solidFill>
                  <a:schemeClr val="bg2">
                    <a:lumMod val="40000"/>
                    <a:lumOff val="60000"/>
                  </a:schemeClr>
                </a:solidFill>
              </a:rPr>
              <a:t>Materiales del instructor</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Introducción a Redes v7.0 (ITN)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s-419"/>
              <a:t>Módulo 11: Procedimientos recomendadas</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es-419" sz="1600"/>
              <a:t>Antes de enseñar el Módulo #11, el instructor debe:</a:t>
            </a:r>
          </a:p>
          <a:p>
            <a:pPr rtl="0" eaLnBrk="1" hangingPunct="1">
              <a:lnSpc>
                <a:spcPct val="85000"/>
              </a:lnSpc>
              <a:spcBef>
                <a:spcPct val="30000"/>
              </a:spcBef>
              <a:buFont typeface="Arial" panose="020B0604020202020204" pitchFamily="34" charset="0"/>
              <a:buChar char="•"/>
            </a:pPr>
            <a:r>
              <a:rPr lang="es-419" sz="1600"/>
              <a:t>Revisar las actividades y evaluaciones de este módulo.</a:t>
            </a:r>
          </a:p>
          <a:p>
            <a:pPr rtl="0" eaLnBrk="1" hangingPunct="1">
              <a:lnSpc>
                <a:spcPct val="85000"/>
              </a:lnSpc>
              <a:spcBef>
                <a:spcPct val="30000"/>
              </a:spcBef>
              <a:buFont typeface="Arial" panose="020B0604020202020204" pitchFamily="34" charset="0"/>
              <a:buChar char="•"/>
            </a:pPr>
            <a:r>
              <a:rPr lang="es-419" sz="1600"/>
              <a:t>Tratar de incluir la mayor cantidad de preguntas que sean posibles, con el fin de mantener a los estudiantes concentrados durante la presentación.</a:t>
            </a:r>
          </a:p>
          <a:p>
            <a:pPr marL="0" indent="0" rtl="0" eaLnBrk="1" hangingPunct="1">
              <a:lnSpc>
                <a:spcPct val="85000"/>
              </a:lnSpc>
              <a:spcBef>
                <a:spcPct val="30000"/>
              </a:spcBef>
              <a:buNone/>
            </a:pPr>
            <a:r>
              <a:rPr lang="es-419" sz="1600"/>
              <a:t>Tema 11.1</a:t>
            </a:r>
          </a:p>
          <a:p>
            <a:pPr lvl="1" rtl="0">
              <a:lnSpc>
                <a:spcPct val="85000"/>
              </a:lnSpc>
              <a:spcBef>
                <a:spcPct val="30000"/>
              </a:spcBef>
            </a:pPr>
            <a:r>
              <a:rPr lang="es-419" sz="1600"/>
              <a:t>Pregunte a los estudiantes o tenga un debate en clase</a:t>
            </a:r>
          </a:p>
          <a:p>
            <a:pPr lvl="2" rtl="0">
              <a:lnSpc>
                <a:spcPct val="85000"/>
              </a:lnSpc>
              <a:spcBef>
                <a:spcPct val="30000"/>
              </a:spcBef>
            </a:pPr>
            <a:r>
              <a:rPr lang="es-419" sz="1600"/>
              <a:t>¿Cómo identifica un router las partes de red y host de una dirección IP?</a:t>
            </a:r>
          </a:p>
          <a:p>
            <a:pPr lvl="2" rtl="0">
              <a:lnSpc>
                <a:spcPct val="85000"/>
              </a:lnSpc>
              <a:spcBef>
                <a:spcPct val="30000"/>
              </a:spcBef>
            </a:pPr>
            <a:r>
              <a:rPr lang="es-419" sz="1600"/>
              <a:t>¿Puede explicar cómo se utilizan la máscara de red IPv4 y la longitud del prefijo IPv6 para identificar las partes de red y host mediante el proceso ANDing?</a:t>
            </a:r>
          </a:p>
          <a:p>
            <a:pPr marL="0" indent="0" rtl="0">
              <a:lnSpc>
                <a:spcPct val="85000"/>
              </a:lnSpc>
              <a:spcBef>
                <a:spcPct val="30000"/>
              </a:spcBef>
              <a:buNone/>
            </a:pPr>
            <a:r>
              <a:rPr lang="es-419" sz="1600"/>
              <a:t>Tema 11.2</a:t>
            </a:r>
          </a:p>
          <a:p>
            <a:pPr lvl="1" rtl="0">
              <a:lnSpc>
                <a:spcPct val="85000"/>
              </a:lnSpc>
              <a:spcBef>
                <a:spcPct val="30000"/>
              </a:spcBef>
            </a:pPr>
            <a:r>
              <a:rPr lang="es-419" sz="1600"/>
              <a:t>Pregunte a los estudiantes o tenga un debate en clase</a:t>
            </a:r>
          </a:p>
          <a:p>
            <a:pPr lvl="2" rtl="0">
              <a:lnSpc>
                <a:spcPct val="85000"/>
              </a:lnSpc>
              <a:spcBef>
                <a:spcPct val="30000"/>
              </a:spcBef>
            </a:pPr>
            <a:r>
              <a:rPr lang="es-419" sz="1600"/>
              <a:t>¿Puede proporcionar un ejemplo de comunicación unidifusión, difusión y multidifusión?</a:t>
            </a:r>
          </a:p>
          <a:p>
            <a:pPr eaLnBrk="1" hangingPunct="1">
              <a:lnSpc>
                <a:spcPct val="85000"/>
              </a:lnSpc>
              <a:spcBef>
                <a:spcPct val="30000"/>
              </a:spcBef>
            </a:pPr>
            <a:endParaRPr lang="en-US" sz="14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s-419"/>
              <a:t>Módulo 11: Buenas prácticas (Continuación)</a:t>
            </a:r>
          </a:p>
        </p:txBody>
      </p:sp>
      <p:sp>
        <p:nvSpPr>
          <p:cNvPr id="11266" name="Rectangle 34"/>
          <p:cNvSpPr>
            <a:spLocks noGrp="1" noChangeArrowheads="1"/>
          </p:cNvSpPr>
          <p:nvPr>
            <p:ph idx="1"/>
          </p:nvPr>
        </p:nvSpPr>
        <p:spPr>
          <a:xfrm>
            <a:off x="145357" y="628083"/>
            <a:ext cx="8853286" cy="4155319"/>
          </a:xfrm>
        </p:spPr>
        <p:txBody>
          <a:bodyPr/>
          <a:lstStyle/>
          <a:p>
            <a:pPr marL="0" indent="0" rtl="0" eaLnBrk="1" hangingPunct="1">
              <a:lnSpc>
                <a:spcPct val="85000"/>
              </a:lnSpc>
              <a:spcBef>
                <a:spcPct val="30000"/>
              </a:spcBef>
              <a:buNone/>
            </a:pPr>
            <a:r>
              <a:rPr lang="es-419" sz="1600"/>
              <a:t>Tema 11.3</a:t>
            </a:r>
          </a:p>
          <a:p>
            <a:pPr lvl="1" rtl="0">
              <a:lnSpc>
                <a:spcPct val="85000"/>
              </a:lnSpc>
              <a:spcBef>
                <a:spcPct val="30000"/>
              </a:spcBef>
            </a:pPr>
            <a:r>
              <a:rPr lang="es-419" sz="1600"/>
              <a:t>Pregunte a los estudiantes o tenga un debate en clase</a:t>
            </a:r>
          </a:p>
          <a:p>
            <a:pPr lvl="2" rtl="0">
              <a:lnSpc>
                <a:spcPct val="85000"/>
              </a:lnSpc>
              <a:spcBef>
                <a:spcPct val="30000"/>
              </a:spcBef>
            </a:pPr>
            <a:r>
              <a:rPr lang="es-419" sz="1600"/>
              <a:t>¿Qué tipo de dirección usan cuando acceden a Internet?</a:t>
            </a:r>
          </a:p>
          <a:p>
            <a:pPr lvl="2" rtl="0">
              <a:lnSpc>
                <a:spcPct val="85000"/>
              </a:lnSpc>
              <a:spcBef>
                <a:spcPct val="30000"/>
              </a:spcBef>
            </a:pPr>
            <a:r>
              <a:rPr lang="es-419" sz="1600"/>
              <a:t>¿Por qué el campo de máscara de red se rellena automáticamente con una máscara de red 255.0.0.0, 255.255.0.0 o 255.255.255.0 cuando asigna manualmente una dirección IP a un host de Windows?</a:t>
            </a:r>
          </a:p>
          <a:p>
            <a:pPr marL="0" indent="0" rtl="0">
              <a:lnSpc>
                <a:spcPct val="85000"/>
              </a:lnSpc>
              <a:spcBef>
                <a:spcPct val="30000"/>
              </a:spcBef>
              <a:buNone/>
            </a:pPr>
            <a:r>
              <a:rPr lang="es-419" sz="1600"/>
              <a:t>Tema 11.4</a:t>
            </a:r>
          </a:p>
          <a:p>
            <a:pPr lvl="1" rtl="0">
              <a:lnSpc>
                <a:spcPct val="85000"/>
              </a:lnSpc>
              <a:spcBef>
                <a:spcPct val="30000"/>
              </a:spcBef>
            </a:pPr>
            <a:r>
              <a:rPr lang="es-419" sz="1600"/>
              <a:t>Pregunte a los estudiantes o tenga un debate en clase</a:t>
            </a:r>
          </a:p>
          <a:p>
            <a:pPr lvl="2" rtl="0">
              <a:lnSpc>
                <a:spcPct val="85000"/>
              </a:lnSpc>
              <a:spcBef>
                <a:spcPct val="30000"/>
              </a:spcBef>
            </a:pPr>
            <a:r>
              <a:rPr lang="es-419" sz="1600"/>
              <a:t>¿Puede proporcionar un ejemplo de dominio de difusión utilizando personas y salas?</a:t>
            </a:r>
          </a:p>
          <a:p>
            <a:pPr lvl="2" rtl="0">
              <a:lnSpc>
                <a:spcPct val="85000"/>
              </a:lnSpc>
              <a:spcBef>
                <a:spcPct val="30000"/>
              </a:spcBef>
            </a:pPr>
            <a:r>
              <a:rPr lang="es-419" sz="1600"/>
              <a:t>¿Puede proporcionar ejemplos de cómo podemos agrupar dispositivos y servicios en subredes?</a:t>
            </a:r>
          </a:p>
          <a:p>
            <a:pPr marL="0" indent="0">
              <a:lnSpc>
                <a:spcPct val="85000"/>
              </a:lnSpc>
              <a:spcBef>
                <a:spcPct val="30000"/>
              </a:spcBef>
              <a:buNone/>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s-419"/>
              <a:t>Módulo 11: Buenas prácticas (Continuación)</a:t>
            </a:r>
          </a:p>
        </p:txBody>
      </p:sp>
      <p:sp>
        <p:nvSpPr>
          <p:cNvPr id="11266" name="Rectangle 34"/>
          <p:cNvSpPr>
            <a:spLocks noGrp="1" noChangeArrowheads="1"/>
          </p:cNvSpPr>
          <p:nvPr>
            <p:ph idx="1"/>
          </p:nvPr>
        </p:nvSpPr>
        <p:spPr>
          <a:xfrm>
            <a:off x="145357" y="637511"/>
            <a:ext cx="8853286" cy="4000478"/>
          </a:xfrm>
        </p:spPr>
        <p:txBody>
          <a:bodyPr/>
          <a:lstStyle/>
          <a:p>
            <a:pPr marL="0" indent="0" rtl="0">
              <a:lnSpc>
                <a:spcPct val="85000"/>
              </a:lnSpc>
              <a:spcBef>
                <a:spcPct val="30000"/>
              </a:spcBef>
              <a:buNone/>
            </a:pPr>
            <a:r>
              <a:rPr lang="es-419" sz="1600"/>
              <a:t>Tema 11.5</a:t>
            </a:r>
          </a:p>
          <a:p>
            <a:pPr lvl="1" rtl="0">
              <a:lnSpc>
                <a:spcPct val="85000"/>
              </a:lnSpc>
              <a:spcBef>
                <a:spcPct val="30000"/>
              </a:spcBef>
            </a:pPr>
            <a:r>
              <a:rPr lang="es-419" sz="1600"/>
              <a:t>Pregunte a los estudiantes o tenga un debate en clase</a:t>
            </a:r>
          </a:p>
          <a:p>
            <a:pPr lvl="2" rtl="0">
              <a:lnSpc>
                <a:spcPct val="85000"/>
              </a:lnSpc>
              <a:spcBef>
                <a:spcPct val="30000"/>
              </a:spcBef>
            </a:pPr>
            <a:r>
              <a:rPr lang="es-419" sz="1600"/>
              <a:t>¿Puede proporcionar un ejemplo de subneteo usando una pizza? Subnetear (es decir, dividirla) en rebanadas de tamaño apropiado.</a:t>
            </a:r>
          </a:p>
          <a:p>
            <a:pPr lvl="2" rtl="0">
              <a:lnSpc>
                <a:spcPct val="85000"/>
              </a:lnSpc>
              <a:spcBef>
                <a:spcPct val="30000"/>
              </a:spcBef>
            </a:pPr>
            <a:r>
              <a:rPr lang="es-419" sz="1600"/>
              <a:t>¿Puede explicar cómo subnetear una dirección de red /24?</a:t>
            </a:r>
          </a:p>
          <a:p>
            <a:pPr marL="0" indent="0" rtl="0">
              <a:lnSpc>
                <a:spcPct val="85000"/>
              </a:lnSpc>
              <a:spcBef>
                <a:spcPct val="30000"/>
              </a:spcBef>
              <a:buNone/>
            </a:pPr>
            <a:r>
              <a:rPr lang="es-419" sz="1600"/>
              <a:t>Tema 11.6</a:t>
            </a:r>
          </a:p>
          <a:p>
            <a:pPr lvl="1" rtl="0">
              <a:lnSpc>
                <a:spcPct val="85000"/>
              </a:lnSpc>
              <a:spcBef>
                <a:spcPct val="30000"/>
              </a:spcBef>
            </a:pPr>
            <a:r>
              <a:rPr lang="es-419" sz="1600"/>
              <a:t>Pregunte a los estudiantes o tenga un debate en clase</a:t>
            </a:r>
          </a:p>
          <a:p>
            <a:pPr lvl="2" rtl="0">
              <a:lnSpc>
                <a:spcPct val="85000"/>
              </a:lnSpc>
              <a:spcBef>
                <a:spcPct val="30000"/>
              </a:spcBef>
            </a:pPr>
            <a:r>
              <a:rPr lang="es-419" sz="1600"/>
              <a:t>¿Qué tipo de dirección usan cuando acceden a Internet?</a:t>
            </a:r>
          </a:p>
          <a:p>
            <a:pPr lvl="2" rtl="0">
              <a:lnSpc>
                <a:spcPct val="85000"/>
              </a:lnSpc>
              <a:spcBef>
                <a:spcPct val="30000"/>
              </a:spcBef>
            </a:pPr>
            <a:r>
              <a:rPr lang="es-419" sz="1600"/>
              <a:t>¿Por qué el campo de máscara de red se rellena automáticamente con una máscara de red 255.0.0.0, 255.255.0.0 o 255.255.255.0 cuando asigna manualmente una dirección IP a un host de Windows?</a:t>
            </a:r>
          </a:p>
        </p:txBody>
      </p:sp>
    </p:spTree>
    <p:custDataLst>
      <p:tags r:id="rId1"/>
    </p:custDataLst>
    <p:extLst>
      <p:ext uri="{BB962C8B-B14F-4D97-AF65-F5344CB8AC3E}">
        <p14:creationId xmlns:p14="http://schemas.microsoft.com/office/powerpoint/2010/main" val="216071063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s-419"/>
              <a:t>Módulo 11: Buenas prácticas (Continuación)</a:t>
            </a:r>
          </a:p>
        </p:txBody>
      </p:sp>
      <p:sp>
        <p:nvSpPr>
          <p:cNvPr id="11266" name="Rectangle 34"/>
          <p:cNvSpPr>
            <a:spLocks noGrp="1" noChangeArrowheads="1"/>
          </p:cNvSpPr>
          <p:nvPr>
            <p:ph idx="1"/>
          </p:nvPr>
        </p:nvSpPr>
        <p:spPr>
          <a:xfrm>
            <a:off x="145357" y="628083"/>
            <a:ext cx="8853286" cy="4155319"/>
          </a:xfrm>
        </p:spPr>
        <p:txBody>
          <a:bodyPr/>
          <a:lstStyle/>
          <a:p>
            <a:pPr marL="0" indent="0" rtl="0">
              <a:lnSpc>
                <a:spcPct val="85000"/>
              </a:lnSpc>
              <a:spcBef>
                <a:spcPct val="30000"/>
              </a:spcBef>
              <a:buNone/>
            </a:pPr>
            <a:r>
              <a:rPr lang="es-419" sz="1600"/>
              <a:t>Tema 11.7</a:t>
            </a:r>
          </a:p>
          <a:p>
            <a:pPr lvl="1" rtl="0">
              <a:lnSpc>
                <a:spcPct val="85000"/>
              </a:lnSpc>
              <a:spcBef>
                <a:spcPct val="30000"/>
              </a:spcBef>
            </a:pPr>
            <a:r>
              <a:rPr lang="es-419" sz="1600"/>
              <a:t>Pregunte a los estudiantes o tenga un debate en clase</a:t>
            </a:r>
          </a:p>
          <a:p>
            <a:pPr lvl="2" rtl="0">
              <a:lnSpc>
                <a:spcPct val="85000"/>
              </a:lnSpc>
              <a:spcBef>
                <a:spcPct val="30000"/>
              </a:spcBef>
            </a:pPr>
            <a:r>
              <a:rPr lang="es-419" sz="1600"/>
              <a:t>¿Puede explicar por qué el subneteo puede desperdiciar las direcciones IP del host? Usando la analogía de la pizza, resalte cómo no todos tienen el mismo hambre.  Tal vez una persona quiere dos o tres rebanadas, mientras que otra quiso media rebanada. </a:t>
            </a:r>
          </a:p>
          <a:p>
            <a:pPr lvl="2" rtl="0">
              <a:lnSpc>
                <a:spcPct val="85000"/>
              </a:lnSpc>
              <a:spcBef>
                <a:spcPct val="30000"/>
              </a:spcBef>
            </a:pPr>
            <a:r>
              <a:rPr lang="es-419" sz="1600"/>
              <a:t>Pregunte cómo se puede resolver este problema.</a:t>
            </a:r>
          </a:p>
          <a:p>
            <a:pPr lvl="2" rtl="0">
              <a:lnSpc>
                <a:spcPct val="85000"/>
              </a:lnSpc>
              <a:spcBef>
                <a:spcPct val="30000"/>
              </a:spcBef>
            </a:pPr>
            <a:r>
              <a:rPr lang="es-419" sz="1600"/>
              <a:t>Pregunte cómo se puede aplicar esto al subneteo.</a:t>
            </a:r>
          </a:p>
          <a:p>
            <a:pPr marL="0" indent="0" rtl="0">
              <a:lnSpc>
                <a:spcPct val="85000"/>
              </a:lnSpc>
              <a:spcBef>
                <a:spcPct val="30000"/>
              </a:spcBef>
              <a:buNone/>
            </a:pPr>
            <a:r>
              <a:rPr lang="es-419" sz="1600"/>
              <a:t>Tema 11.8</a:t>
            </a:r>
          </a:p>
          <a:p>
            <a:pPr lvl="1" rtl="0">
              <a:lnSpc>
                <a:spcPct val="85000"/>
              </a:lnSpc>
              <a:spcBef>
                <a:spcPct val="30000"/>
              </a:spcBef>
            </a:pPr>
            <a:r>
              <a:rPr lang="es-419" sz="1600"/>
              <a:t>Pregunte a los estudiantes o tenga un debate en clase</a:t>
            </a:r>
          </a:p>
          <a:p>
            <a:pPr lvl="2" rtl="0">
              <a:lnSpc>
                <a:spcPct val="85000"/>
              </a:lnSpc>
              <a:spcBef>
                <a:spcPct val="30000"/>
              </a:spcBef>
            </a:pPr>
            <a:r>
              <a:rPr lang="es-419" sz="1600"/>
              <a:t>¿Puede proporcionar un ejemplo de VLSM usando rebanadas de pizza? Las rebanadas se cortan al tamaño apropiado según la necesidad.</a:t>
            </a:r>
          </a:p>
          <a:p>
            <a:pPr lvl="2" rtl="0">
              <a:lnSpc>
                <a:spcPct val="85000"/>
              </a:lnSpc>
              <a:spcBef>
                <a:spcPct val="30000"/>
              </a:spcBef>
            </a:pPr>
            <a:r>
              <a:rPr lang="es-419" sz="1600"/>
              <a:t>¿Puede explicar cómo se puede aplicar VLSM al subneteo?</a:t>
            </a:r>
          </a:p>
        </p:txBody>
      </p:sp>
    </p:spTree>
    <p:custDataLst>
      <p:tags r:id="rId1"/>
    </p:custDataLst>
    <p:extLst>
      <p:ext uri="{BB962C8B-B14F-4D97-AF65-F5344CB8AC3E}">
        <p14:creationId xmlns:p14="http://schemas.microsoft.com/office/powerpoint/2010/main" val="155309727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s-419"/>
              <a:t>Módulo 11: Buenas prácticas (Continuación)</a:t>
            </a:r>
          </a:p>
        </p:txBody>
      </p:sp>
      <p:sp>
        <p:nvSpPr>
          <p:cNvPr id="11266" name="Rectangle 34"/>
          <p:cNvSpPr>
            <a:spLocks noGrp="1" noChangeArrowheads="1"/>
          </p:cNvSpPr>
          <p:nvPr>
            <p:ph idx="1"/>
          </p:nvPr>
        </p:nvSpPr>
        <p:spPr>
          <a:xfrm>
            <a:off x="145357" y="628083"/>
            <a:ext cx="8853286" cy="4155319"/>
          </a:xfrm>
        </p:spPr>
        <p:txBody>
          <a:bodyPr/>
          <a:lstStyle/>
          <a:p>
            <a:pPr lvl="2">
              <a:lnSpc>
                <a:spcPct val="85000"/>
              </a:lnSpc>
              <a:spcBef>
                <a:spcPct val="30000"/>
              </a:spcBef>
            </a:pPr>
            <a:endParaRPr lang="en-US" sz="1600" dirty="0"/>
          </a:p>
          <a:p>
            <a:pPr marL="0" indent="0" rtl="0" eaLnBrk="1" hangingPunct="1">
              <a:lnSpc>
                <a:spcPct val="85000"/>
              </a:lnSpc>
              <a:spcBef>
                <a:spcPct val="30000"/>
              </a:spcBef>
              <a:buNone/>
            </a:pPr>
            <a:r>
              <a:rPr lang="es-419" sz="1600"/>
              <a:t>Tema 11.9</a:t>
            </a:r>
          </a:p>
          <a:p>
            <a:pPr lvl="1" rtl="0">
              <a:lnSpc>
                <a:spcPct val="85000"/>
              </a:lnSpc>
              <a:spcBef>
                <a:spcPct val="30000"/>
              </a:spcBef>
            </a:pPr>
            <a:r>
              <a:rPr lang="es-419" sz="1600"/>
              <a:t>Pregunte a los estudiantes o tenga un debate en clase</a:t>
            </a:r>
          </a:p>
          <a:p>
            <a:pPr lvl="2" rtl="0">
              <a:lnSpc>
                <a:spcPct val="85000"/>
              </a:lnSpc>
              <a:spcBef>
                <a:spcPct val="30000"/>
              </a:spcBef>
            </a:pPr>
            <a:r>
              <a:rPr lang="es-419" sz="1600"/>
              <a:t>Dada una topología de varios sitios, ¿puede diseñar un esquema de direccionamiento escalable?</a:t>
            </a:r>
          </a:p>
          <a:p>
            <a:pPr lvl="2" rtl="0">
              <a:lnSpc>
                <a:spcPct val="85000"/>
              </a:lnSpc>
              <a:spcBef>
                <a:spcPct val="30000"/>
              </a:spcBef>
            </a:pPr>
            <a:r>
              <a:rPr lang="es-419" sz="1600"/>
              <a:t>¿Puede crear un diagrama de topología lógica e identificar un esquema de direccionamiento escalable?</a:t>
            </a:r>
          </a:p>
        </p:txBody>
      </p:sp>
    </p:spTree>
    <p:custDataLst>
      <p:tags r:id="rId1"/>
    </p:custDataLst>
    <p:extLst>
      <p:ext uri="{BB962C8B-B14F-4D97-AF65-F5344CB8AC3E}">
        <p14:creationId xmlns:p14="http://schemas.microsoft.com/office/powerpoint/2010/main" val="325775429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58416" cy="1080143"/>
          </a:xfrm>
        </p:spPr>
        <p:txBody>
          <a:bodyPr/>
          <a:lstStyle/>
          <a:p>
            <a:pPr rtl="0"/>
            <a:r>
              <a:rPr lang="es-419" sz="4400">
                <a:solidFill>
                  <a:schemeClr val="accent5">
                    <a:lumMod val="40000"/>
                    <a:lumOff val="60000"/>
                  </a:schemeClr>
                </a:solidFill>
              </a:rPr>
              <a:t>Módulo 11: Direccionamiento IPv4</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Introducción a Redes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Título del módulo: </a:t>
            </a:r>
            <a:r>
              <a:rPr kumimoji="0" lang="es-419"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Direccionamiento IPv4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rtl="0" eaLnBrk="0" hangingPunct="0"/>
            <a:r>
              <a:rPr kumimoji="0" lang="es-419"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Objetivo del módulo</a:t>
            </a:r>
            <a:r>
              <a:rPr kumimoji="0" lang="es-419"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 </a:t>
            </a:r>
            <a:r>
              <a:rPr lang="es-419" sz="1600">
                <a:latin typeface="+mn-lt"/>
                <a:ea typeface="Calibri" panose="020F0502020204030204" pitchFamily="34" charset="0"/>
                <a:cs typeface="Calibri" panose="020F0502020204030204" pitchFamily="34" charset="0"/>
              </a:rPr>
              <a:t>Calcule un esquema de subneteo IPv4 para segmentar eficientemente su red.</a:t>
            </a: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387433592"/>
              </p:ext>
            </p:extLst>
          </p:nvPr>
        </p:nvGraphicFramePr>
        <p:xfrm>
          <a:off x="396000" y="1620000"/>
          <a:ext cx="8328900" cy="2657508"/>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val="1523797708"/>
                    </a:ext>
                  </a:extLst>
                </a:gridCol>
                <a:gridCol w="4208900">
                  <a:extLst>
                    <a:ext uri="{9D8B030D-6E8A-4147-A177-3AD203B41FA5}">
                      <a16:colId xmlns:a16="http://schemas.microsoft.com/office/drawing/2014/main" val="2750207184"/>
                    </a:ext>
                  </a:extLst>
                </a:gridCol>
              </a:tblGrid>
              <a:tr h="216347">
                <a:tc>
                  <a:txBody>
                    <a:bodyPr/>
                    <a:lstStyle/>
                    <a:p>
                      <a:pPr marL="0" marR="0" rtl="0">
                        <a:lnSpc>
                          <a:spcPct val="107000"/>
                        </a:lnSpc>
                        <a:spcBef>
                          <a:spcPts val="0"/>
                        </a:spcBef>
                        <a:spcAft>
                          <a:spcPts val="0"/>
                        </a:spcAft>
                      </a:pPr>
                      <a:r>
                        <a:rPr lang="es-419" sz="1400">
                          <a:effectLst/>
                        </a:rPr>
                        <a:t>Título del tema</a:t>
                      </a:r>
                    </a:p>
                  </a:txBody>
                  <a:tcPr marL="68580" marR="68580" marT="0" marB="0"/>
                </a:tc>
                <a:tc>
                  <a:txBody>
                    <a:bodyPr/>
                    <a:lstStyle/>
                    <a:p>
                      <a:pPr marL="0" marR="0" rtl="0">
                        <a:lnSpc>
                          <a:spcPct val="107000"/>
                        </a:lnSpc>
                        <a:spcBef>
                          <a:spcPts val="0"/>
                        </a:spcBef>
                        <a:spcAft>
                          <a:spcPts val="0"/>
                        </a:spcAft>
                      </a:pPr>
                      <a:r>
                        <a:rPr lang="es-419" sz="1400">
                          <a:effectLst/>
                        </a:rPr>
                        <a:t>Objetivo del tema</a:t>
                      </a:r>
                    </a:p>
                  </a:txBody>
                  <a:tcPr marL="68580" marR="68580" marT="0" marB="0"/>
                </a:tc>
                <a:extLst>
                  <a:ext uri="{0D108BD9-81ED-4DB2-BD59-A6C34878D82A}">
                    <a16:rowId xmlns:a16="http://schemas.microsoft.com/office/drawing/2014/main" val="1874061904"/>
                  </a:ext>
                </a:extLst>
              </a:tr>
              <a:tr h="444151">
                <a:tc>
                  <a:txBody>
                    <a:bodyPr/>
                    <a:lstStyle/>
                    <a:p>
                      <a:pPr marL="0" marR="0" rtl="0">
                        <a:lnSpc>
                          <a:spcPct val="107000"/>
                        </a:lnSpc>
                        <a:spcBef>
                          <a:spcPts val="0"/>
                        </a:spcBef>
                        <a:spcAft>
                          <a:spcPts val="0"/>
                        </a:spcAft>
                      </a:pPr>
                      <a:r>
                        <a:rPr lang="es-419" sz="1400">
                          <a:effectLst/>
                          <a:latin typeface="+mn-lt"/>
                          <a:ea typeface="Calibri" panose="020F0502020204030204" pitchFamily="34" charset="0"/>
                          <a:cs typeface="Times New Roman" panose="02020603050405020304" pitchFamily="18" charset="0"/>
                        </a:rPr>
                        <a:t>Estructura de la dirección IPv4</a:t>
                      </a:r>
                    </a:p>
                  </a:txBody>
                  <a:tcPr marL="68580" marR="68580" marT="0" marB="0"/>
                </a:tc>
                <a:tc>
                  <a:txBody>
                    <a:bodyPr/>
                    <a:lstStyle/>
                    <a:p>
                      <a:pPr marL="0" marR="0" rtl="0">
                        <a:lnSpc>
                          <a:spcPct val="107000"/>
                        </a:lnSpc>
                        <a:spcBef>
                          <a:spcPts val="0"/>
                        </a:spcBef>
                        <a:spcAft>
                          <a:spcPts val="0"/>
                        </a:spcAft>
                      </a:pPr>
                      <a:r>
                        <a:rPr lang="es-419" sz="1400" kern="1200">
                          <a:solidFill>
                            <a:srgbClr val="000000"/>
                          </a:solidFill>
                          <a:effectLst/>
                          <a:latin typeface="+mn-lt"/>
                          <a:ea typeface="+mn-ea"/>
                          <a:cs typeface="+mn-cs"/>
                        </a:rPr>
                        <a:t>Describa la estructura de una dirección IPv4, incluidas la porción de red y de host, y la máscara de subred.</a:t>
                      </a:r>
                    </a:p>
                  </a:txBody>
                  <a:tcPr marL="68580" marR="68580" marT="0" marB="0"/>
                </a:tc>
                <a:extLst>
                  <a:ext uri="{0D108BD9-81ED-4DB2-BD59-A6C34878D82A}">
                    <a16:rowId xmlns:a16="http://schemas.microsoft.com/office/drawing/2014/main" val="1646858405"/>
                  </a:ext>
                </a:extLst>
              </a:tr>
              <a:tr h="315930">
                <a:tc>
                  <a:txBody>
                    <a:bodyPr/>
                    <a:lstStyle/>
                    <a:p>
                      <a:pPr marL="0" marR="0" rtl="0">
                        <a:lnSpc>
                          <a:spcPct val="107000"/>
                        </a:lnSpc>
                        <a:spcBef>
                          <a:spcPts val="0"/>
                        </a:spcBef>
                        <a:spcAft>
                          <a:spcPts val="0"/>
                        </a:spcAft>
                      </a:pPr>
                      <a:r>
                        <a:rPr lang="es-419" sz="1400">
                          <a:effectLst/>
                          <a:latin typeface="+mn-lt"/>
                          <a:ea typeface="Calibri" panose="020F0502020204030204" pitchFamily="34" charset="0"/>
                          <a:cs typeface="Times New Roman" panose="02020603050405020304" pitchFamily="18" charset="0"/>
                        </a:rPr>
                        <a:t>Unidifusión, difusión y multidifusión de IPv4</a:t>
                      </a:r>
                    </a:p>
                  </a:txBody>
                  <a:tcPr marL="68580" marR="68580" marT="0" marB="0"/>
                </a:tc>
                <a:tc>
                  <a:txBody>
                    <a:bodyPr/>
                    <a:lstStyle/>
                    <a:p>
                      <a:pPr marL="0" marR="0" rtl="0">
                        <a:lnSpc>
                          <a:spcPct val="107000"/>
                        </a:lnSpc>
                        <a:spcBef>
                          <a:spcPts val="0"/>
                        </a:spcBef>
                        <a:spcAft>
                          <a:spcPts val="0"/>
                        </a:spcAft>
                      </a:pPr>
                      <a:r>
                        <a:rPr lang="es-419" sz="1400" kern="1200">
                          <a:solidFill>
                            <a:srgbClr val="000000"/>
                          </a:solidFill>
                          <a:effectLst/>
                          <a:latin typeface="+mn-lt"/>
                          <a:ea typeface="+mn-ea"/>
                          <a:cs typeface="+mn-cs"/>
                        </a:rPr>
                        <a:t>Compare las características y los usos de las direcciones IPv4 de unidifusión, difusión y multidifusión.</a:t>
                      </a:r>
                    </a:p>
                  </a:txBody>
                  <a:tcPr marL="68580" marR="68580" marT="0" marB="0"/>
                </a:tc>
                <a:extLst>
                  <a:ext uri="{0D108BD9-81ED-4DB2-BD59-A6C34878D82A}">
                    <a16:rowId xmlns:a16="http://schemas.microsoft.com/office/drawing/2014/main" val="1435904258"/>
                  </a:ext>
                </a:extLst>
              </a:tr>
              <a:tr h="444151">
                <a:tc>
                  <a:txBody>
                    <a:bodyPr/>
                    <a:lstStyle/>
                    <a:p>
                      <a:pPr marL="0" marR="0" rtl="0">
                        <a:lnSpc>
                          <a:spcPct val="107000"/>
                        </a:lnSpc>
                        <a:spcBef>
                          <a:spcPts val="0"/>
                        </a:spcBef>
                        <a:spcAft>
                          <a:spcPts val="0"/>
                        </a:spcAft>
                      </a:pPr>
                      <a:r>
                        <a:rPr lang="es-419" sz="1400">
                          <a:effectLst/>
                          <a:latin typeface="+mn-lt"/>
                          <a:ea typeface="Calibri" panose="020F0502020204030204" pitchFamily="34" charset="0"/>
                          <a:cs typeface="Times New Roman" panose="02020603050405020304" pitchFamily="18" charset="0"/>
                        </a:rPr>
                        <a:t>Tipos de direcciones IPv4</a:t>
                      </a:r>
                    </a:p>
                  </a:txBody>
                  <a:tcPr marL="68580" marR="68580" marT="0" marB="0"/>
                </a:tc>
                <a:tc>
                  <a:txBody>
                    <a:bodyPr/>
                    <a:lstStyle/>
                    <a:p>
                      <a:pPr marL="0" marR="0" rtl="0">
                        <a:lnSpc>
                          <a:spcPct val="107000"/>
                        </a:lnSpc>
                        <a:spcBef>
                          <a:spcPts val="0"/>
                        </a:spcBef>
                        <a:spcAft>
                          <a:spcPts val="0"/>
                        </a:spcAft>
                      </a:pPr>
                      <a:r>
                        <a:rPr lang="es-419" sz="1400" kern="1200">
                          <a:solidFill>
                            <a:srgbClr val="000000"/>
                          </a:solidFill>
                          <a:effectLst/>
                          <a:latin typeface="+mn-lt"/>
                          <a:ea typeface="+mn-ea"/>
                          <a:cs typeface="+mn-cs"/>
                        </a:rPr>
                        <a:t>Explique las direcciones IPv4 públicas, privadas y reservadas.</a:t>
                      </a:r>
                    </a:p>
                  </a:txBody>
                  <a:tcPr marL="68580" marR="68580" marT="0" marB="0"/>
                </a:tc>
                <a:extLst>
                  <a:ext uri="{0D108BD9-81ED-4DB2-BD59-A6C34878D82A}">
                    <a16:rowId xmlns:a16="http://schemas.microsoft.com/office/drawing/2014/main" val="131737215"/>
                  </a:ext>
                </a:extLst>
              </a:tr>
              <a:tr h="444151">
                <a:tc>
                  <a:txBody>
                    <a:bodyPr/>
                    <a:lstStyle/>
                    <a:p>
                      <a:pPr marL="0" marR="0" rtl="0">
                        <a:lnSpc>
                          <a:spcPct val="107000"/>
                        </a:lnSpc>
                        <a:spcBef>
                          <a:spcPts val="0"/>
                        </a:spcBef>
                        <a:spcAft>
                          <a:spcPts val="0"/>
                        </a:spcAft>
                      </a:pPr>
                      <a:r>
                        <a:rPr lang="es-419" sz="1400">
                          <a:effectLst/>
                          <a:latin typeface="+mn-lt"/>
                          <a:ea typeface="Calibri" panose="020F0502020204030204" pitchFamily="34" charset="0"/>
                          <a:cs typeface="Times New Roman" panose="02020603050405020304" pitchFamily="18" charset="0"/>
                        </a:rPr>
                        <a:t>Segmentación de la red</a:t>
                      </a:r>
                    </a:p>
                  </a:txBody>
                  <a:tcPr marL="68580" marR="68580" marT="0" marB="0"/>
                </a:tc>
                <a:tc>
                  <a:txBody>
                    <a:bodyPr/>
                    <a:lstStyle/>
                    <a:p>
                      <a:pPr marL="0" marR="0" rtl="0">
                        <a:lnSpc>
                          <a:spcPct val="107000"/>
                        </a:lnSpc>
                        <a:spcBef>
                          <a:spcPts val="0"/>
                        </a:spcBef>
                        <a:spcAft>
                          <a:spcPts val="0"/>
                        </a:spcAft>
                      </a:pPr>
                      <a:r>
                        <a:rPr lang="es-419" sz="1400" kern="1200">
                          <a:solidFill>
                            <a:srgbClr val="000000"/>
                          </a:solidFill>
                          <a:effectLst/>
                          <a:latin typeface="+mn-lt"/>
                          <a:ea typeface="+mn-ea"/>
                          <a:cs typeface="+mn-cs"/>
                        </a:rPr>
                        <a:t>Explique la forma en que la división en subredes segmenta una red para permitir una mejor comunicación.</a:t>
                      </a:r>
                    </a:p>
                  </a:txBody>
                  <a:tcPr marL="68580" marR="68580" marT="0" marB="0"/>
                </a:tc>
                <a:extLst>
                  <a:ext uri="{0D108BD9-81ED-4DB2-BD59-A6C34878D82A}">
                    <a16:rowId xmlns:a16="http://schemas.microsoft.com/office/drawing/2014/main" val="3818444524"/>
                  </a:ext>
                </a:extLst>
              </a:tr>
              <a:tr h="444151">
                <a:tc>
                  <a:txBody>
                    <a:bodyPr/>
                    <a:lstStyle/>
                    <a:p>
                      <a:pPr marL="0" marR="0" rtl="0">
                        <a:lnSpc>
                          <a:spcPct val="107000"/>
                        </a:lnSpc>
                        <a:spcBef>
                          <a:spcPts val="0"/>
                        </a:spcBef>
                        <a:spcAft>
                          <a:spcPts val="0"/>
                        </a:spcAft>
                      </a:pPr>
                      <a:r>
                        <a:rPr lang="es-419" sz="1400">
                          <a:effectLst/>
                          <a:latin typeface="+mn-lt"/>
                          <a:ea typeface="Calibri" panose="020F0502020204030204" pitchFamily="34" charset="0"/>
                          <a:cs typeface="Times New Roman" panose="02020603050405020304" pitchFamily="18" charset="0"/>
                        </a:rPr>
                        <a:t>División de subredes de una red IPv4</a:t>
                      </a:r>
                    </a:p>
                  </a:txBody>
                  <a:tcPr marL="68580" marR="68580" marT="0" marB="0"/>
                </a:tc>
                <a:tc>
                  <a:txBody>
                    <a:bodyPr/>
                    <a:lstStyle/>
                    <a:p>
                      <a:pPr marL="0" marR="0" rtl="0">
                        <a:lnSpc>
                          <a:spcPct val="107000"/>
                        </a:lnSpc>
                        <a:spcBef>
                          <a:spcPts val="0"/>
                        </a:spcBef>
                        <a:spcAft>
                          <a:spcPts val="0"/>
                        </a:spcAft>
                      </a:pPr>
                      <a:r>
                        <a:rPr lang="es-419" sz="1400" kern="1200">
                          <a:solidFill>
                            <a:srgbClr val="000000"/>
                          </a:solidFill>
                          <a:effectLst/>
                          <a:latin typeface="+mn-lt"/>
                          <a:ea typeface="+mn-ea"/>
                          <a:cs typeface="+mn-cs"/>
                        </a:rPr>
                        <a:t>Calcule las subredes IPv4 para un prefijo /24.</a:t>
                      </a:r>
                    </a:p>
                  </a:txBody>
                  <a:tcPr marL="68580" marR="68580" marT="0" marB="0"/>
                </a:tc>
                <a:extLst>
                  <a:ext uri="{0D108BD9-81ED-4DB2-BD59-A6C34878D82A}">
                    <a16:rowId xmlns:a16="http://schemas.microsoft.com/office/drawing/2014/main" val="1846877670"/>
                  </a:ext>
                </a:extLst>
              </a:tr>
            </a:tbl>
          </a:graphicData>
        </a:graphic>
      </p:graphicFrame>
    </p:spTree>
    <p:custDataLst>
      <p:tags r:id="rId1"/>
    </p:custDataLst>
    <p:extLst>
      <p:ext uri="{BB962C8B-B14F-4D97-AF65-F5344CB8AC3E}">
        <p14:creationId xmlns:p14="http://schemas.microsoft.com/office/powerpoint/2010/main" val="94570917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 (Cont.)</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Título del módulo: </a:t>
            </a:r>
            <a:r>
              <a:rPr kumimoji="0" lang="es-419"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Direccionamiento IPv4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rtl="0" eaLnBrk="0" hangingPunct="0"/>
            <a:r>
              <a:rPr kumimoji="0" lang="es-419"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Objetivo del módulo</a:t>
            </a:r>
            <a:r>
              <a:rPr kumimoji="0" lang="es-419"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 </a:t>
            </a:r>
            <a:r>
              <a:rPr lang="es-419" sz="1600">
                <a:latin typeface="+mn-lt"/>
                <a:ea typeface="Calibri" panose="020F0502020204030204" pitchFamily="34" charset="0"/>
                <a:cs typeface="Calibri" panose="020F0502020204030204" pitchFamily="34" charset="0"/>
              </a:rPr>
              <a:t>Calcule un esquema de subneteo IPv4 para segmentar eficientemente su red.</a:t>
            </a: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1992067022"/>
              </p:ext>
            </p:extLst>
          </p:nvPr>
        </p:nvGraphicFramePr>
        <p:xfrm>
          <a:off x="396000" y="1620000"/>
          <a:ext cx="8328900" cy="1989234"/>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val="1523797708"/>
                    </a:ext>
                  </a:extLst>
                </a:gridCol>
                <a:gridCol w="4208900">
                  <a:extLst>
                    <a:ext uri="{9D8B030D-6E8A-4147-A177-3AD203B41FA5}">
                      <a16:colId xmlns:a16="http://schemas.microsoft.com/office/drawing/2014/main" val="2750207184"/>
                    </a:ext>
                  </a:extLst>
                </a:gridCol>
              </a:tblGrid>
              <a:tr h="216347">
                <a:tc>
                  <a:txBody>
                    <a:bodyPr/>
                    <a:lstStyle/>
                    <a:p>
                      <a:pPr marL="0" marR="0" rtl="0">
                        <a:lnSpc>
                          <a:spcPct val="107000"/>
                        </a:lnSpc>
                        <a:spcBef>
                          <a:spcPts val="0"/>
                        </a:spcBef>
                        <a:spcAft>
                          <a:spcPts val="0"/>
                        </a:spcAft>
                      </a:pPr>
                      <a:r>
                        <a:rPr lang="es-419" sz="1400">
                          <a:effectLst/>
                        </a:rPr>
                        <a:t>Título del tema</a:t>
                      </a:r>
                    </a:p>
                  </a:txBody>
                  <a:tcPr marL="68580" marR="68580" marT="0" marB="0"/>
                </a:tc>
                <a:tc>
                  <a:txBody>
                    <a:bodyPr/>
                    <a:lstStyle/>
                    <a:p>
                      <a:pPr marL="0" marR="0" rtl="0">
                        <a:lnSpc>
                          <a:spcPct val="107000"/>
                        </a:lnSpc>
                        <a:spcBef>
                          <a:spcPts val="0"/>
                        </a:spcBef>
                        <a:spcAft>
                          <a:spcPts val="0"/>
                        </a:spcAft>
                      </a:pPr>
                      <a:r>
                        <a:rPr lang="es-419" sz="1400">
                          <a:effectLst/>
                        </a:rPr>
                        <a:t>Objetivo del tema</a:t>
                      </a:r>
                    </a:p>
                  </a:txBody>
                  <a:tcPr marL="68580" marR="68580" marT="0" marB="0"/>
                </a:tc>
                <a:extLst>
                  <a:ext uri="{0D108BD9-81ED-4DB2-BD59-A6C34878D82A}">
                    <a16:rowId xmlns:a16="http://schemas.microsoft.com/office/drawing/2014/main" val="1874061904"/>
                  </a:ext>
                </a:extLst>
              </a:tr>
              <a:tr h="444151">
                <a:tc>
                  <a:txBody>
                    <a:bodyPr/>
                    <a:lstStyle/>
                    <a:p>
                      <a:pPr marL="0" marR="0" rtl="0">
                        <a:lnSpc>
                          <a:spcPct val="107000"/>
                        </a:lnSpc>
                        <a:spcBef>
                          <a:spcPts val="0"/>
                        </a:spcBef>
                        <a:spcAft>
                          <a:spcPts val="0"/>
                        </a:spcAft>
                      </a:pPr>
                      <a:r>
                        <a:rPr lang="es-419" sz="1400">
                          <a:effectLst/>
                          <a:latin typeface="+mn-lt"/>
                          <a:ea typeface="Calibri" panose="020F0502020204030204" pitchFamily="34" charset="0"/>
                          <a:cs typeface="Times New Roman" panose="02020603050405020304" pitchFamily="18" charset="0"/>
                        </a:rPr>
                        <a:t>División de subredes con prefijos /16 y /8</a:t>
                      </a:r>
                    </a:p>
                  </a:txBody>
                  <a:tcPr marL="68580" marR="68580" marT="0" marB="0"/>
                </a:tc>
                <a:tc>
                  <a:txBody>
                    <a:bodyPr/>
                    <a:lstStyle/>
                    <a:p>
                      <a:pPr marL="0" marR="0" rtl="0">
                        <a:lnSpc>
                          <a:spcPct val="107000"/>
                        </a:lnSpc>
                        <a:spcBef>
                          <a:spcPts val="0"/>
                        </a:spcBef>
                        <a:spcAft>
                          <a:spcPts val="0"/>
                        </a:spcAft>
                      </a:pPr>
                      <a:r>
                        <a:rPr lang="es-419" sz="1400" kern="1200">
                          <a:solidFill>
                            <a:srgbClr val="000000"/>
                          </a:solidFill>
                          <a:effectLst/>
                          <a:latin typeface="+mn-lt"/>
                          <a:ea typeface="+mn-ea"/>
                          <a:cs typeface="+mn-cs"/>
                        </a:rPr>
                        <a:t>Calcule las subredes IPv4 para un prefijo /16 y /8.</a:t>
                      </a:r>
                    </a:p>
                  </a:txBody>
                  <a:tcPr marL="68580" marR="68580" marT="0" marB="0"/>
                </a:tc>
                <a:extLst>
                  <a:ext uri="{0D108BD9-81ED-4DB2-BD59-A6C34878D82A}">
                    <a16:rowId xmlns:a16="http://schemas.microsoft.com/office/drawing/2014/main" val="1646858405"/>
                  </a:ext>
                </a:extLst>
              </a:tr>
              <a:tr h="315930">
                <a:tc>
                  <a:txBody>
                    <a:bodyPr/>
                    <a:lstStyle/>
                    <a:p>
                      <a:pPr marL="0" marR="0" rtl="0">
                        <a:lnSpc>
                          <a:spcPct val="107000"/>
                        </a:lnSpc>
                        <a:spcBef>
                          <a:spcPts val="0"/>
                        </a:spcBef>
                        <a:spcAft>
                          <a:spcPts val="0"/>
                        </a:spcAft>
                      </a:pPr>
                      <a:r>
                        <a:rPr lang="es-419" sz="1400">
                          <a:effectLst/>
                          <a:latin typeface="+mn-lt"/>
                          <a:ea typeface="Calibri" panose="020F0502020204030204" pitchFamily="34" charset="0"/>
                          <a:cs typeface="Times New Roman" panose="02020603050405020304" pitchFamily="18" charset="0"/>
                        </a:rPr>
                        <a:t>División en subredes para cumplir con requisitos</a:t>
                      </a:r>
                    </a:p>
                  </a:txBody>
                  <a:tcPr marL="68580" marR="68580" marT="0" marB="0"/>
                </a:tc>
                <a:tc>
                  <a:txBody>
                    <a:bodyPr/>
                    <a:lstStyle/>
                    <a:p>
                      <a:pPr marL="0" marR="0" rtl="0">
                        <a:lnSpc>
                          <a:spcPct val="107000"/>
                        </a:lnSpc>
                        <a:spcBef>
                          <a:spcPts val="0"/>
                        </a:spcBef>
                        <a:spcAft>
                          <a:spcPts val="0"/>
                        </a:spcAft>
                      </a:pPr>
                      <a:r>
                        <a:rPr lang="es-419" sz="1400" kern="1200">
                          <a:solidFill>
                            <a:srgbClr val="000000"/>
                          </a:solidFill>
                          <a:effectLst/>
                          <a:latin typeface="+mn-lt"/>
                          <a:ea typeface="+mn-ea"/>
                          <a:cs typeface="+mn-cs"/>
                        </a:rPr>
                        <a:t>Implemente un esquema de asignación de direcciones IPv4 de acuerdo con un conjunto de requerimientos para la división en subredes.</a:t>
                      </a:r>
                    </a:p>
                  </a:txBody>
                  <a:tcPr marL="68580" marR="68580" marT="0" marB="0"/>
                </a:tc>
                <a:extLst>
                  <a:ext uri="{0D108BD9-81ED-4DB2-BD59-A6C34878D82A}">
                    <a16:rowId xmlns:a16="http://schemas.microsoft.com/office/drawing/2014/main" val="1435904258"/>
                  </a:ext>
                </a:extLst>
              </a:tr>
              <a:tr h="444151">
                <a:tc>
                  <a:txBody>
                    <a:bodyPr/>
                    <a:lstStyle/>
                    <a:p>
                      <a:pPr marL="0" marR="0" rtl="0">
                        <a:lnSpc>
                          <a:spcPct val="107000"/>
                        </a:lnSpc>
                        <a:spcBef>
                          <a:spcPts val="0"/>
                        </a:spcBef>
                        <a:spcAft>
                          <a:spcPts val="0"/>
                        </a:spcAft>
                      </a:pPr>
                      <a:r>
                        <a:rPr lang="es-419" sz="1400">
                          <a:effectLst/>
                          <a:latin typeface="+mn-lt"/>
                          <a:ea typeface="Calibri" panose="020F0502020204030204" pitchFamily="34" charset="0"/>
                          <a:cs typeface="Times New Roman" panose="02020603050405020304" pitchFamily="18" charset="0"/>
                        </a:rPr>
                        <a:t>Máscara de subred de longitud variable (VLSM)</a:t>
                      </a:r>
                    </a:p>
                  </a:txBody>
                  <a:tcPr marL="68580" marR="68580" marT="0" marB="0"/>
                </a:tc>
                <a:tc>
                  <a:txBody>
                    <a:bodyPr/>
                    <a:lstStyle/>
                    <a:p>
                      <a:pPr marL="0" marR="0" rtl="0">
                        <a:lnSpc>
                          <a:spcPct val="107000"/>
                        </a:lnSpc>
                        <a:spcBef>
                          <a:spcPts val="0"/>
                        </a:spcBef>
                        <a:spcAft>
                          <a:spcPts val="0"/>
                        </a:spcAft>
                      </a:pPr>
                      <a:r>
                        <a:rPr lang="es-419" sz="1400" kern="1200">
                          <a:solidFill>
                            <a:srgbClr val="000000"/>
                          </a:solidFill>
                          <a:effectLst/>
                          <a:latin typeface="+mn-lt"/>
                          <a:ea typeface="+mn-ea"/>
                          <a:cs typeface="+mn-cs"/>
                        </a:rPr>
                        <a:t>Explique la forma en que se crea un esquema de asignación de direcciones flexible con una máscara de subred de longitud variable (VLSM).</a:t>
                      </a:r>
                    </a:p>
                  </a:txBody>
                  <a:tcPr marL="68580" marR="68580" marT="0" marB="0"/>
                </a:tc>
                <a:extLst>
                  <a:ext uri="{0D108BD9-81ED-4DB2-BD59-A6C34878D82A}">
                    <a16:rowId xmlns:a16="http://schemas.microsoft.com/office/drawing/2014/main" val="131737215"/>
                  </a:ext>
                </a:extLst>
              </a:tr>
              <a:tr h="444151">
                <a:tc>
                  <a:txBody>
                    <a:bodyPr/>
                    <a:lstStyle/>
                    <a:p>
                      <a:pPr marL="0" marR="0" rtl="0">
                        <a:lnSpc>
                          <a:spcPct val="107000"/>
                        </a:lnSpc>
                        <a:spcBef>
                          <a:spcPts val="0"/>
                        </a:spcBef>
                        <a:spcAft>
                          <a:spcPts val="0"/>
                        </a:spcAft>
                      </a:pPr>
                      <a:r>
                        <a:rPr lang="es-419" sz="1400">
                          <a:effectLst/>
                          <a:latin typeface="+mn-lt"/>
                          <a:ea typeface="Calibri" panose="020F0502020204030204" pitchFamily="34" charset="0"/>
                          <a:cs typeface="Times New Roman" panose="02020603050405020304" pitchFamily="18" charset="0"/>
                        </a:rPr>
                        <a:t>Diseño estructurado</a:t>
                      </a:r>
                    </a:p>
                  </a:txBody>
                  <a:tcPr marL="68580" marR="68580" marT="0" marB="0"/>
                </a:tc>
                <a:tc>
                  <a:txBody>
                    <a:bodyPr/>
                    <a:lstStyle/>
                    <a:p>
                      <a:pPr marL="0" marR="0" rtl="0">
                        <a:lnSpc>
                          <a:spcPct val="107000"/>
                        </a:lnSpc>
                        <a:spcBef>
                          <a:spcPts val="0"/>
                        </a:spcBef>
                        <a:spcAft>
                          <a:spcPts val="0"/>
                        </a:spcAft>
                      </a:pPr>
                      <a:r>
                        <a:rPr lang="es-419" sz="1400" kern="1200">
                          <a:solidFill>
                            <a:srgbClr val="000000"/>
                          </a:solidFill>
                          <a:effectLst/>
                          <a:latin typeface="+mn-lt"/>
                          <a:ea typeface="+mn-ea"/>
                          <a:cs typeface="+mn-cs"/>
                        </a:rPr>
                        <a:t>Implemente un esquema de asignación de direcciones VLSM.</a:t>
                      </a:r>
                    </a:p>
                  </a:txBody>
                  <a:tcPr marL="68580" marR="68580" marT="0" marB="0"/>
                </a:tc>
                <a:extLst>
                  <a:ext uri="{0D108BD9-81ED-4DB2-BD59-A6C34878D82A}">
                    <a16:rowId xmlns:a16="http://schemas.microsoft.com/office/drawing/2014/main" val="3818444524"/>
                  </a:ext>
                </a:extLst>
              </a:tr>
            </a:tbl>
          </a:graphicData>
        </a:graphic>
      </p:graphicFrame>
    </p:spTree>
    <p:custDataLst>
      <p:tags r:id="rId1"/>
    </p:custDataLst>
    <p:extLst>
      <p:ext uri="{BB962C8B-B14F-4D97-AF65-F5344CB8AC3E}">
        <p14:creationId xmlns:p14="http://schemas.microsoft.com/office/powerpoint/2010/main" val="339660083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11.1 Estructura de direcciones IPv4</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Estructura de direcciones IPv4</a:t>
            </a:r>
            <a:br>
              <a:rPr lang="en-US" dirty="0"/>
            </a:br>
            <a:r>
              <a:rPr lang="es-419" sz="2400"/>
              <a:t>Porciones de red y host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085744"/>
          </a:xfrm>
        </p:spPr>
        <p:txBody>
          <a:bodyPr/>
          <a:lstStyle/>
          <a:p>
            <a:pPr marL="342900" indent="-342900" algn="l" rtl="0">
              <a:buFont typeface="Arial" panose="020B0604020202020204" pitchFamily="34" charset="0"/>
              <a:buChar char="•"/>
            </a:pPr>
            <a:r>
              <a:rPr lang="es-419" sz="1600">
                <a:solidFill>
                  <a:srgbClr val="000000"/>
                </a:solidFill>
              </a:rPr>
              <a:t>Una dirección IPv4 es una dirección jerárquica de 32 bits que se compone de una porción de red y una porción de host.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Al determinar la porción de red frente a la porción de host, debe mirar la secuencia de 32 bits.</a:t>
            </a:r>
          </a:p>
          <a:p>
            <a:pPr marL="342900" indent="-342900" algn="l" rtl="0">
              <a:buFont typeface="Arial" panose="020B0604020202020204" pitchFamily="34" charset="0"/>
              <a:buChar char="•"/>
            </a:pPr>
            <a:r>
              <a:rPr lang="es-419" sz="1600">
                <a:solidFill>
                  <a:srgbClr val="000000"/>
                </a:solidFill>
              </a:rPr>
              <a:t>Se utiliza una máscara de subred para determinar las porciones de red y host. </a:t>
            </a:r>
          </a:p>
        </p:txBody>
      </p:sp>
      <p:pic>
        <p:nvPicPr>
          <p:cNvPr id="2" name="Picture 1">
            <a:extLst>
              <a:ext uri="{FF2B5EF4-FFF2-40B4-BE49-F238E27FC236}">
                <a16:creationId xmlns:a16="http://schemas.microsoft.com/office/drawing/2014/main" id="{45D4F014-EE3C-4707-828B-FA78C75DBDCD}"/>
              </a:ext>
            </a:extLst>
          </p:cNvPr>
          <p:cNvPicPr>
            <a:picLocks noChangeAspect="1"/>
          </p:cNvPicPr>
          <p:nvPr/>
        </p:nvPicPr>
        <p:blipFill>
          <a:blip r:embed="rId3"/>
          <a:stretch>
            <a:fillRect/>
          </a:stretch>
        </p:blipFill>
        <p:spPr>
          <a:xfrm>
            <a:off x="2050804" y="3066806"/>
            <a:ext cx="4457929" cy="1524078"/>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es-419"/>
              <a:t>Materiales del instructor – Módulo 11: Guía de planificación.</a:t>
            </a:r>
          </a:p>
        </p:txBody>
      </p:sp>
      <p:sp>
        <p:nvSpPr>
          <p:cNvPr id="4099" name="Rectangle 34"/>
          <p:cNvSpPr>
            <a:spLocks noGrp="1" noChangeArrowheads="1"/>
          </p:cNvSpPr>
          <p:nvPr>
            <p:ph idx="1"/>
          </p:nvPr>
        </p:nvSpPr>
        <p:spPr>
          <a:xfrm>
            <a:off x="145357" y="808179"/>
            <a:ext cx="8433035" cy="3773247"/>
          </a:xfrm>
        </p:spPr>
        <p:txBody>
          <a:bodyPr/>
          <a:lstStyle/>
          <a:p>
            <a:pPr marL="0" indent="0" rtl="0">
              <a:buNone/>
            </a:pPr>
            <a:r>
              <a:rPr lang="es-419"/>
              <a:t>Esta presentación en PowerPoint se divide en dos partes:</a:t>
            </a:r>
          </a:p>
          <a:p>
            <a:pPr rtl="0">
              <a:buFont typeface="Arial" panose="020B0604020202020204" pitchFamily="34" charset="0"/>
              <a:buChar char="•"/>
            </a:pPr>
            <a:r>
              <a:rPr lang="es-419"/>
              <a:t>Guía de planificación para el instructor</a:t>
            </a:r>
          </a:p>
          <a:p>
            <a:pPr lvl="1" rtl="0"/>
            <a:r>
              <a:rPr lang="es-419"/>
              <a:t>Información para ayudarlo a familiarizarse con el módulo.</a:t>
            </a:r>
          </a:p>
          <a:p>
            <a:pPr lvl="1" rtl="0"/>
            <a:r>
              <a:rPr lang="es-419"/>
              <a:t>Ayuda didáctica</a:t>
            </a:r>
          </a:p>
          <a:p>
            <a:pPr rtl="0">
              <a:buFont typeface="Arial" panose="020B0604020202020204" pitchFamily="34" charset="0"/>
              <a:buChar char="•"/>
            </a:pPr>
            <a:r>
              <a:rPr lang="es-419"/>
              <a:t>Presentación de la clase del instructor</a:t>
            </a:r>
          </a:p>
          <a:p>
            <a:pPr lvl="1" rtl="0"/>
            <a:r>
              <a:rPr lang="es-419"/>
              <a:t>Diapositivas opcionales que puede utilizar en el aula</a:t>
            </a:r>
          </a:p>
          <a:p>
            <a:pPr lvl="1" rtl="0"/>
            <a:r>
              <a:rPr lang="es-419"/>
              <a:t>Comienza en la diapositiva n.º 15</a:t>
            </a:r>
          </a:p>
          <a:p>
            <a:pPr marL="142875" lvl="1" indent="0" algn="ctr" rtl="0">
              <a:buNone/>
            </a:pPr>
            <a:r>
              <a:rPr lang="es-419" sz="1600" b="1"/>
              <a:t>Nota</a:t>
            </a:r>
            <a:r>
              <a:rPr lang="es-419" sz="1600"/>
              <a:t>: Elimine la Guía de planificación de esta presentación antes de compartirla con otras personas.</a:t>
            </a:r>
          </a:p>
          <a:p>
            <a:pPr marL="0" indent="0" rtl="0">
              <a:buNone/>
            </a:pPr>
            <a:r>
              <a:rPr lang="es-419" sz="1600" b="1">
                <a:solidFill>
                  <a:schemeClr val="accent4"/>
                </a:solidFill>
              </a:rPr>
              <a:t>Para obtener ayuda adicional y recursos, diríjase a la página principal del Instructor y a los Recursos del curso. También puede visitar el sitio de desarrollo profesional en netacad.com, la página oficial de Facebook de Cisco Networking Academy o el grupo de Facebook exclusivo para instructores.</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Estructura de direcciones IPv4</a:t>
            </a:r>
            <a:br>
              <a:rPr lang="en-US" dirty="0"/>
            </a:br>
            <a:r>
              <a:rPr lang="es-419" sz="2400"/>
              <a:t>La máscara de subred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1837"/>
          </a:xfrm>
        </p:spPr>
        <p:txBody>
          <a:bodyPr/>
          <a:lstStyle/>
          <a:p>
            <a:pPr marL="342900" indent="-342900" algn="l" rtl="0">
              <a:buFont typeface="Arial" panose="020B0604020202020204" pitchFamily="34" charset="0"/>
              <a:buChar char="•"/>
            </a:pPr>
            <a:r>
              <a:rPr lang="es-419" sz="1600">
                <a:solidFill>
                  <a:srgbClr val="000000"/>
                </a:solidFill>
              </a:rPr>
              <a:t>Para identificar las porciones de red y host de una dirección IPv4, la máscara de subred se compara con la dirección IPv4 bit por bit, de izquierda a derecha.</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F127D040-EF9A-41B6-A2B0-0C5D87D85AC1}"/>
              </a:ext>
            </a:extLst>
          </p:cNvPr>
          <p:cNvSpPr txBox="1">
            <a:spLocks/>
          </p:cNvSpPr>
          <p:nvPr/>
        </p:nvSpPr>
        <p:spPr>
          <a:xfrm>
            <a:off x="431971" y="1684028"/>
            <a:ext cx="3031991" cy="15468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es-419" sz="1600">
                <a:solidFill>
                  <a:srgbClr val="000000"/>
                </a:solidFill>
              </a:rPr>
              <a:t>El proceso real utilizado para identificar las porciones de red y host se llama ANDing.</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82DA54EB-7DE0-40F0-802E-91DE00F2C9A7}"/>
              </a:ext>
            </a:extLst>
          </p:cNvPr>
          <p:cNvPicPr>
            <a:picLocks noChangeAspect="1"/>
          </p:cNvPicPr>
          <p:nvPr/>
        </p:nvPicPr>
        <p:blipFill>
          <a:blip r:embed="rId3"/>
          <a:stretch>
            <a:fillRect/>
          </a:stretch>
        </p:blipFill>
        <p:spPr>
          <a:xfrm>
            <a:off x="3874858" y="1710838"/>
            <a:ext cx="4470630" cy="2159111"/>
          </a:xfrm>
          <a:prstGeom prst="rect">
            <a:avLst/>
          </a:prstGeom>
          <a:ln>
            <a:solidFill>
              <a:srgbClr val="0070C0"/>
            </a:solidFill>
          </a:ln>
        </p:spPr>
      </p:pic>
    </p:spTree>
    <p:extLst>
      <p:ext uri="{BB962C8B-B14F-4D97-AF65-F5344CB8AC3E}">
        <p14:creationId xmlns:p14="http://schemas.microsoft.com/office/powerpoint/2010/main" val="325785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Estructura de una dirección IPv4</a:t>
            </a:r>
            <a:br>
              <a:rPr lang="en-US" dirty="0"/>
            </a:br>
            <a:r>
              <a:rPr lang="es-419" sz="2400"/>
              <a:t>La longitud de prefijo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510802"/>
          </a:xfrm>
        </p:spPr>
        <p:txBody>
          <a:bodyPr/>
          <a:lstStyle/>
          <a:p>
            <a:pPr marL="342900" indent="-342900" algn="l" rtl="0">
              <a:buFont typeface="Arial" panose="020B0604020202020204" pitchFamily="34" charset="0"/>
              <a:buChar char="•"/>
            </a:pPr>
            <a:r>
              <a:rPr lang="es-419" sz="1600">
                <a:solidFill>
                  <a:srgbClr val="000000"/>
                </a:solidFill>
              </a:rPr>
              <a:t>Una longitud de prefijo es un método menos engorroso utilizado para identificar una dirección de máscara de subred.</a:t>
            </a:r>
          </a:p>
        </p:txBody>
      </p:sp>
      <p:sp>
        <p:nvSpPr>
          <p:cNvPr id="5" name="Content Placeholder 3">
            <a:extLst>
              <a:ext uri="{FF2B5EF4-FFF2-40B4-BE49-F238E27FC236}">
                <a16:creationId xmlns:a16="http://schemas.microsoft.com/office/drawing/2014/main" id="{121F958E-C237-4731-8453-C4FA21B38C3F}"/>
              </a:ext>
            </a:extLst>
          </p:cNvPr>
          <p:cNvSpPr txBox="1">
            <a:spLocks/>
          </p:cNvSpPr>
          <p:nvPr/>
        </p:nvSpPr>
        <p:spPr>
          <a:xfrm>
            <a:off x="431970" y="1447090"/>
            <a:ext cx="337623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es-419" sz="1600">
                <a:solidFill>
                  <a:srgbClr val="000000"/>
                </a:solidFill>
              </a:rPr>
              <a:t>La longitud del prefijo es el número de bits establecido en 1 en la máscara de subred.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Está escrito en "notación de barra", por lo tanto, cuente el número de bits en la máscara de subred y añádalo con una barra.</a:t>
            </a:r>
          </a:p>
        </p:txBody>
      </p:sp>
      <p:graphicFrame>
        <p:nvGraphicFramePr>
          <p:cNvPr id="2" name="Table 1">
            <a:extLst>
              <a:ext uri="{FF2B5EF4-FFF2-40B4-BE49-F238E27FC236}">
                <a16:creationId xmlns:a16="http://schemas.microsoft.com/office/drawing/2014/main" id="{F233CEE0-728D-4198-87F2-5E9774E181A6}"/>
              </a:ext>
            </a:extLst>
          </p:cNvPr>
          <p:cNvGraphicFramePr>
            <a:graphicFrameLocks noGrp="1"/>
          </p:cNvGraphicFramePr>
          <p:nvPr>
            <p:extLst>
              <p:ext uri="{D42A27DB-BD31-4B8C-83A1-F6EECF244321}">
                <p14:modId xmlns:p14="http://schemas.microsoft.com/office/powerpoint/2010/main" val="1207012623"/>
              </p:ext>
            </p:extLst>
          </p:nvPr>
        </p:nvGraphicFramePr>
        <p:xfrm>
          <a:off x="4046221" y="1366221"/>
          <a:ext cx="4762500" cy="3452000"/>
        </p:xfrm>
        <a:graphic>
          <a:graphicData uri="http://schemas.openxmlformats.org/drawingml/2006/table">
            <a:tbl>
              <a:tblPr firstRow="1" bandRow="1">
                <a:tableStyleId>{5C22544A-7EE6-4342-B048-85BDC9FD1C3A}</a:tableStyleId>
              </a:tblPr>
              <a:tblGrid>
                <a:gridCol w="1150619">
                  <a:extLst>
                    <a:ext uri="{9D8B030D-6E8A-4147-A177-3AD203B41FA5}">
                      <a16:colId xmlns:a16="http://schemas.microsoft.com/office/drawing/2014/main" val="2853717215"/>
                    </a:ext>
                  </a:extLst>
                </a:gridCol>
                <a:gridCol w="2628321">
                  <a:extLst>
                    <a:ext uri="{9D8B030D-6E8A-4147-A177-3AD203B41FA5}">
                      <a16:colId xmlns:a16="http://schemas.microsoft.com/office/drawing/2014/main" val="3859420295"/>
                    </a:ext>
                  </a:extLst>
                </a:gridCol>
                <a:gridCol w="983560">
                  <a:extLst>
                    <a:ext uri="{9D8B030D-6E8A-4147-A177-3AD203B41FA5}">
                      <a16:colId xmlns:a16="http://schemas.microsoft.com/office/drawing/2014/main" val="2152541703"/>
                    </a:ext>
                  </a:extLst>
                </a:gridCol>
              </a:tblGrid>
              <a:tr h="340940">
                <a:tc>
                  <a:txBody>
                    <a:bodyPr/>
                    <a:lstStyle/>
                    <a:p>
                      <a:pPr algn="l" rtl="0" fontAlgn="ctr"/>
                      <a:r>
                        <a:rPr lang="es-419" sz="1050" b="1">
                          <a:effectLst/>
                        </a:rPr>
                        <a:t>Máscara de subred</a:t>
                      </a:r>
                    </a:p>
                  </a:txBody>
                  <a:tcPr marL="31750" marR="31750" marT="31750" marB="31750" anchor="ctr"/>
                </a:tc>
                <a:tc>
                  <a:txBody>
                    <a:bodyPr/>
                    <a:lstStyle/>
                    <a:p>
                      <a:pPr algn="l" rtl="0" fontAlgn="ctr"/>
                      <a:r>
                        <a:rPr lang="es-419" sz="1050" b="1">
                          <a:effectLst/>
                        </a:rPr>
                        <a:t>Dirección de 32 bits</a:t>
                      </a:r>
                    </a:p>
                  </a:txBody>
                  <a:tcPr marL="31750" marR="31750" marT="31750" marB="31750" anchor="ctr"/>
                </a:tc>
                <a:tc>
                  <a:txBody>
                    <a:bodyPr/>
                    <a:lstStyle/>
                    <a:p>
                      <a:pPr algn="l" rtl="0" fontAlgn="ctr"/>
                      <a:r>
                        <a:rPr lang="es-419" sz="1050" b="1">
                          <a:effectLst/>
                        </a:rPr>
                        <a:t>Prefijo </a:t>
                      </a:r>
                    </a:p>
                    <a:p>
                      <a:pPr algn="l" rtl="0" fontAlgn="ctr"/>
                      <a:r>
                        <a:rPr lang="es-419" sz="1050" b="1">
                          <a:effectLst/>
                        </a:rPr>
                        <a:t>Longitud</a:t>
                      </a:r>
                    </a:p>
                  </a:txBody>
                  <a:tcPr marL="31750" marR="31750" marT="31750" marB="31750" anchor="ctr"/>
                </a:tc>
                <a:extLst>
                  <a:ext uri="{0D108BD9-81ED-4DB2-BD59-A6C34878D82A}">
                    <a16:rowId xmlns:a16="http://schemas.microsoft.com/office/drawing/2014/main" val="1617726287"/>
                  </a:ext>
                </a:extLst>
              </a:tr>
              <a:tr h="340940">
                <a:tc>
                  <a:txBody>
                    <a:bodyPr/>
                    <a:lstStyle/>
                    <a:p>
                      <a:pPr rtl="0" fontAlgn="ctr"/>
                      <a:r>
                        <a:rPr lang="es-419" sz="1000" b="0">
                          <a:effectLst/>
                        </a:rPr>
                        <a:t>255.0.0.0</a:t>
                      </a:r>
                    </a:p>
                  </a:txBody>
                  <a:tcPr marL="31750" marR="31750" marT="31750" marB="31750" anchor="ctr"/>
                </a:tc>
                <a:tc>
                  <a:txBody>
                    <a:bodyPr/>
                    <a:lstStyle/>
                    <a:p>
                      <a:pPr rtl="0" fontAlgn="ctr"/>
                      <a:r>
                        <a:rPr lang="es-419" sz="1000" b="0">
                          <a:effectLst/>
                        </a:rPr>
                        <a:t>11111111.00000000.00000000.00000000</a:t>
                      </a:r>
                    </a:p>
                  </a:txBody>
                  <a:tcPr marL="31750" marR="31750" marT="31750" marB="31750" anchor="ctr"/>
                </a:tc>
                <a:tc>
                  <a:txBody>
                    <a:bodyPr/>
                    <a:lstStyle/>
                    <a:p>
                      <a:pPr rtl="0" fontAlgn="ctr"/>
                      <a:r>
                        <a:rPr lang="es-419" sz="1000" b="0">
                          <a:effectLst/>
                        </a:rPr>
                        <a:t>/8</a:t>
                      </a:r>
                    </a:p>
                  </a:txBody>
                  <a:tcPr marL="31750" marR="31750" marT="31750" marB="31750" anchor="ctr"/>
                </a:tc>
                <a:extLst>
                  <a:ext uri="{0D108BD9-81ED-4DB2-BD59-A6C34878D82A}">
                    <a16:rowId xmlns:a16="http://schemas.microsoft.com/office/drawing/2014/main" val="3476665342"/>
                  </a:ext>
                </a:extLst>
              </a:tr>
              <a:tr h="340940">
                <a:tc>
                  <a:txBody>
                    <a:bodyPr/>
                    <a:lstStyle/>
                    <a:p>
                      <a:pPr rtl="0" fontAlgn="ctr"/>
                      <a:r>
                        <a:rPr lang="es-419" sz="1000" b="0">
                          <a:effectLst/>
                        </a:rPr>
                        <a:t>255.255.0.0</a:t>
                      </a:r>
                    </a:p>
                  </a:txBody>
                  <a:tcPr marL="31750" marR="31750" marT="31750" marB="31750" anchor="ctr"/>
                </a:tc>
                <a:tc>
                  <a:txBody>
                    <a:bodyPr/>
                    <a:lstStyle/>
                    <a:p>
                      <a:pPr rtl="0" fontAlgn="ctr"/>
                      <a:r>
                        <a:rPr lang="es-419" sz="1000" b="0">
                          <a:effectLst/>
                        </a:rPr>
                        <a:t>11111111.11111111.00000000.00000000</a:t>
                      </a:r>
                    </a:p>
                  </a:txBody>
                  <a:tcPr marL="31750" marR="31750" marT="31750" marB="31750" anchor="ctr"/>
                </a:tc>
                <a:tc>
                  <a:txBody>
                    <a:bodyPr/>
                    <a:lstStyle/>
                    <a:p>
                      <a:pPr rtl="0" fontAlgn="ctr"/>
                      <a:r>
                        <a:rPr lang="es-419" sz="1000" b="0">
                          <a:effectLst/>
                        </a:rPr>
                        <a:t>/16</a:t>
                      </a:r>
                    </a:p>
                  </a:txBody>
                  <a:tcPr marL="31750" marR="31750" marT="31750" marB="31750" anchor="ctr"/>
                </a:tc>
                <a:extLst>
                  <a:ext uri="{0D108BD9-81ED-4DB2-BD59-A6C34878D82A}">
                    <a16:rowId xmlns:a16="http://schemas.microsoft.com/office/drawing/2014/main" val="863355901"/>
                  </a:ext>
                </a:extLst>
              </a:tr>
              <a:tr h="340940">
                <a:tc>
                  <a:txBody>
                    <a:bodyPr/>
                    <a:lstStyle/>
                    <a:p>
                      <a:pPr rtl="0" fontAlgn="ctr"/>
                      <a:r>
                        <a:rPr lang="es-419" sz="1000" b="0">
                          <a:effectLst/>
                        </a:rPr>
                        <a:t>255.255.255.0</a:t>
                      </a:r>
                    </a:p>
                  </a:txBody>
                  <a:tcPr marL="31750" marR="31750" marT="31750" marB="31750" anchor="ctr"/>
                </a:tc>
                <a:tc>
                  <a:txBody>
                    <a:bodyPr/>
                    <a:lstStyle/>
                    <a:p>
                      <a:pPr rtl="0" fontAlgn="ctr"/>
                      <a:r>
                        <a:rPr lang="es-419" sz="1000" b="0">
                          <a:effectLst/>
                        </a:rPr>
                        <a:t>11111111.11111111.11111111.00000000</a:t>
                      </a:r>
                    </a:p>
                  </a:txBody>
                  <a:tcPr marL="31750" marR="31750" marT="31750" marB="31750" anchor="ctr"/>
                </a:tc>
                <a:tc>
                  <a:txBody>
                    <a:bodyPr/>
                    <a:lstStyle/>
                    <a:p>
                      <a:pPr rtl="0" fontAlgn="ctr"/>
                      <a:r>
                        <a:rPr lang="es-419" sz="1000" b="0">
                          <a:effectLst/>
                        </a:rPr>
                        <a:t>/24</a:t>
                      </a:r>
                    </a:p>
                  </a:txBody>
                  <a:tcPr marL="31750" marR="31750" marT="31750" marB="31750" anchor="ctr"/>
                </a:tc>
                <a:extLst>
                  <a:ext uri="{0D108BD9-81ED-4DB2-BD59-A6C34878D82A}">
                    <a16:rowId xmlns:a16="http://schemas.microsoft.com/office/drawing/2014/main" val="2609772987"/>
                  </a:ext>
                </a:extLst>
              </a:tr>
              <a:tr h="340940">
                <a:tc>
                  <a:txBody>
                    <a:bodyPr/>
                    <a:lstStyle/>
                    <a:p>
                      <a:pPr rtl="0" fontAlgn="ctr"/>
                      <a:r>
                        <a:rPr lang="es-419" sz="1000" b="0">
                          <a:effectLst/>
                        </a:rPr>
                        <a:t>255.255.255.128</a:t>
                      </a:r>
                    </a:p>
                  </a:txBody>
                  <a:tcPr marL="31750" marR="31750" marT="31750" marB="31750" anchor="ctr"/>
                </a:tc>
                <a:tc>
                  <a:txBody>
                    <a:bodyPr/>
                    <a:lstStyle/>
                    <a:p>
                      <a:pPr rtl="0" fontAlgn="ctr"/>
                      <a:r>
                        <a:rPr lang="es-419" sz="1000" b="0">
                          <a:effectLst/>
                        </a:rPr>
                        <a:t>11111111.11111111.11111111.10000000</a:t>
                      </a:r>
                    </a:p>
                  </a:txBody>
                  <a:tcPr marL="31750" marR="31750" marT="31750" marB="31750" anchor="ctr"/>
                </a:tc>
                <a:tc>
                  <a:txBody>
                    <a:bodyPr/>
                    <a:lstStyle/>
                    <a:p>
                      <a:pPr rtl="0" fontAlgn="ctr"/>
                      <a:r>
                        <a:rPr lang="es-419" sz="1000" b="0">
                          <a:effectLst/>
                        </a:rPr>
                        <a:t>/25</a:t>
                      </a:r>
                    </a:p>
                  </a:txBody>
                  <a:tcPr marL="31750" marR="31750" marT="31750" marB="31750" anchor="ctr"/>
                </a:tc>
                <a:extLst>
                  <a:ext uri="{0D108BD9-81ED-4DB2-BD59-A6C34878D82A}">
                    <a16:rowId xmlns:a16="http://schemas.microsoft.com/office/drawing/2014/main" val="1362219286"/>
                  </a:ext>
                </a:extLst>
              </a:tr>
              <a:tr h="340940">
                <a:tc>
                  <a:txBody>
                    <a:bodyPr/>
                    <a:lstStyle/>
                    <a:p>
                      <a:pPr rtl="0" fontAlgn="ctr"/>
                      <a:r>
                        <a:rPr lang="es-419" sz="1000" b="0">
                          <a:effectLst/>
                        </a:rPr>
                        <a:t>255.255.255.192</a:t>
                      </a:r>
                    </a:p>
                  </a:txBody>
                  <a:tcPr marL="31750" marR="31750" marT="31750" marB="31750" anchor="ctr"/>
                </a:tc>
                <a:tc>
                  <a:txBody>
                    <a:bodyPr/>
                    <a:lstStyle/>
                    <a:p>
                      <a:pPr rtl="0" fontAlgn="ctr"/>
                      <a:r>
                        <a:rPr lang="es-419" sz="1000" b="0">
                          <a:effectLst/>
                        </a:rPr>
                        <a:t>11111111.11111111.11111111.11000000</a:t>
                      </a:r>
                    </a:p>
                  </a:txBody>
                  <a:tcPr marL="31750" marR="31750" marT="31750" marB="31750" anchor="ctr"/>
                </a:tc>
                <a:tc>
                  <a:txBody>
                    <a:bodyPr/>
                    <a:lstStyle/>
                    <a:p>
                      <a:pPr rtl="0" fontAlgn="ctr"/>
                      <a:r>
                        <a:rPr lang="es-419" sz="1000" b="0">
                          <a:effectLst/>
                        </a:rPr>
                        <a:t>/26</a:t>
                      </a:r>
                    </a:p>
                  </a:txBody>
                  <a:tcPr marL="31750" marR="31750" marT="31750" marB="31750" anchor="ctr"/>
                </a:tc>
                <a:extLst>
                  <a:ext uri="{0D108BD9-81ED-4DB2-BD59-A6C34878D82A}">
                    <a16:rowId xmlns:a16="http://schemas.microsoft.com/office/drawing/2014/main" val="2881816204"/>
                  </a:ext>
                </a:extLst>
              </a:tr>
              <a:tr h="340940">
                <a:tc>
                  <a:txBody>
                    <a:bodyPr/>
                    <a:lstStyle/>
                    <a:p>
                      <a:pPr rtl="0" fontAlgn="ctr"/>
                      <a:r>
                        <a:rPr lang="es-419" sz="1000" b="0">
                          <a:effectLst/>
                        </a:rPr>
                        <a:t>255.255.255.224</a:t>
                      </a:r>
                    </a:p>
                  </a:txBody>
                  <a:tcPr marL="31750" marR="31750" marT="31750" marB="31750" anchor="ctr"/>
                </a:tc>
                <a:tc>
                  <a:txBody>
                    <a:bodyPr/>
                    <a:lstStyle/>
                    <a:p>
                      <a:pPr rtl="0" fontAlgn="ctr"/>
                      <a:r>
                        <a:rPr lang="es-419" sz="1000" b="0">
                          <a:effectLst/>
                        </a:rPr>
                        <a:t>11111111.11111111.11111111.11100000</a:t>
                      </a:r>
                    </a:p>
                  </a:txBody>
                  <a:tcPr marL="31750" marR="31750" marT="31750" marB="31750" anchor="ctr"/>
                </a:tc>
                <a:tc>
                  <a:txBody>
                    <a:bodyPr/>
                    <a:lstStyle/>
                    <a:p>
                      <a:pPr rtl="0" fontAlgn="ctr"/>
                      <a:r>
                        <a:rPr lang="es-419" sz="1000" b="0">
                          <a:effectLst/>
                        </a:rPr>
                        <a:t>/27</a:t>
                      </a:r>
                    </a:p>
                  </a:txBody>
                  <a:tcPr marL="31750" marR="31750" marT="31750" marB="31750" anchor="ctr"/>
                </a:tc>
                <a:extLst>
                  <a:ext uri="{0D108BD9-81ED-4DB2-BD59-A6C34878D82A}">
                    <a16:rowId xmlns:a16="http://schemas.microsoft.com/office/drawing/2014/main" val="1859046036"/>
                  </a:ext>
                </a:extLst>
              </a:tr>
              <a:tr h="340940">
                <a:tc>
                  <a:txBody>
                    <a:bodyPr/>
                    <a:lstStyle/>
                    <a:p>
                      <a:pPr rtl="0" fontAlgn="ctr"/>
                      <a:r>
                        <a:rPr lang="es-419" sz="1000" b="0">
                          <a:effectLst/>
                        </a:rPr>
                        <a:t>255.255.255.240</a:t>
                      </a:r>
                    </a:p>
                  </a:txBody>
                  <a:tcPr marL="31750" marR="31750" marT="31750" marB="31750" anchor="ctr"/>
                </a:tc>
                <a:tc>
                  <a:txBody>
                    <a:bodyPr/>
                    <a:lstStyle/>
                    <a:p>
                      <a:pPr rtl="0" fontAlgn="ctr"/>
                      <a:r>
                        <a:rPr lang="es-419" sz="1000" b="0">
                          <a:effectLst/>
                        </a:rPr>
                        <a:t>11111111.11111111.11111111.11110000</a:t>
                      </a:r>
                    </a:p>
                  </a:txBody>
                  <a:tcPr marL="31750" marR="31750" marT="31750" marB="31750" anchor="ctr"/>
                </a:tc>
                <a:tc>
                  <a:txBody>
                    <a:bodyPr/>
                    <a:lstStyle/>
                    <a:p>
                      <a:pPr rtl="0" fontAlgn="ctr"/>
                      <a:r>
                        <a:rPr lang="es-419" sz="1000" b="0">
                          <a:effectLst/>
                        </a:rPr>
                        <a:t>/28</a:t>
                      </a:r>
                    </a:p>
                  </a:txBody>
                  <a:tcPr marL="31750" marR="31750" marT="31750" marB="31750" anchor="ctr"/>
                </a:tc>
                <a:extLst>
                  <a:ext uri="{0D108BD9-81ED-4DB2-BD59-A6C34878D82A}">
                    <a16:rowId xmlns:a16="http://schemas.microsoft.com/office/drawing/2014/main" val="2913653739"/>
                  </a:ext>
                </a:extLst>
              </a:tr>
              <a:tr h="340940">
                <a:tc>
                  <a:txBody>
                    <a:bodyPr/>
                    <a:lstStyle/>
                    <a:p>
                      <a:pPr rtl="0" fontAlgn="ctr"/>
                      <a:r>
                        <a:rPr lang="es-419" sz="1000" b="0">
                          <a:effectLst/>
                        </a:rPr>
                        <a:t>255.255.255.248</a:t>
                      </a:r>
                    </a:p>
                  </a:txBody>
                  <a:tcPr marL="31750" marR="31750" marT="31750" marB="31750" anchor="ctr"/>
                </a:tc>
                <a:tc>
                  <a:txBody>
                    <a:bodyPr/>
                    <a:lstStyle/>
                    <a:p>
                      <a:pPr rtl="0" fontAlgn="ctr"/>
                      <a:r>
                        <a:rPr lang="es-419" sz="1000" b="0">
                          <a:effectLst/>
                        </a:rPr>
                        <a:t>11111111.11111111.11111111.11111000</a:t>
                      </a:r>
                    </a:p>
                  </a:txBody>
                  <a:tcPr marL="31750" marR="31750" marT="31750" marB="31750" anchor="ctr"/>
                </a:tc>
                <a:tc>
                  <a:txBody>
                    <a:bodyPr/>
                    <a:lstStyle/>
                    <a:p>
                      <a:pPr rtl="0" fontAlgn="ctr"/>
                      <a:r>
                        <a:rPr lang="es-419" sz="1000" b="0">
                          <a:effectLst/>
                        </a:rPr>
                        <a:t>/29</a:t>
                      </a:r>
                    </a:p>
                  </a:txBody>
                  <a:tcPr marL="31750" marR="31750" marT="31750" marB="31750" anchor="ctr"/>
                </a:tc>
                <a:extLst>
                  <a:ext uri="{0D108BD9-81ED-4DB2-BD59-A6C34878D82A}">
                    <a16:rowId xmlns:a16="http://schemas.microsoft.com/office/drawing/2014/main" val="200304742"/>
                  </a:ext>
                </a:extLst>
              </a:tr>
              <a:tr h="340940">
                <a:tc>
                  <a:txBody>
                    <a:bodyPr/>
                    <a:lstStyle/>
                    <a:p>
                      <a:pPr rtl="0" fontAlgn="ctr"/>
                      <a:r>
                        <a:rPr lang="es-419" sz="1000" b="0">
                          <a:effectLst/>
                        </a:rPr>
                        <a:t>255.255.255.252</a:t>
                      </a:r>
                    </a:p>
                  </a:txBody>
                  <a:tcPr marL="31750" marR="31750" marT="31750" marB="31750" anchor="ctr"/>
                </a:tc>
                <a:tc>
                  <a:txBody>
                    <a:bodyPr/>
                    <a:lstStyle/>
                    <a:p>
                      <a:pPr rtl="0" fontAlgn="ctr"/>
                      <a:r>
                        <a:rPr lang="es-419" sz="1000" b="0">
                          <a:effectLst/>
                        </a:rPr>
                        <a:t>11111111.11111111.11111111.11111100</a:t>
                      </a:r>
                    </a:p>
                  </a:txBody>
                  <a:tcPr marL="31750" marR="31750" marT="31750" marB="31750" anchor="ctr"/>
                </a:tc>
                <a:tc>
                  <a:txBody>
                    <a:bodyPr/>
                    <a:lstStyle/>
                    <a:p>
                      <a:pPr rtl="0" fontAlgn="ctr"/>
                      <a:r>
                        <a:rPr lang="es-419" sz="1000" b="0">
                          <a:effectLst/>
                        </a:rPr>
                        <a:t>/30</a:t>
                      </a:r>
                    </a:p>
                  </a:txBody>
                  <a:tcPr marL="31750" marR="31750" marT="31750" marB="31750" anchor="ctr"/>
                </a:tc>
                <a:extLst>
                  <a:ext uri="{0D108BD9-81ED-4DB2-BD59-A6C34878D82A}">
                    <a16:rowId xmlns:a16="http://schemas.microsoft.com/office/drawing/2014/main" val="235243754"/>
                  </a:ext>
                </a:extLst>
              </a:tr>
            </a:tbl>
          </a:graphicData>
        </a:graphic>
      </p:graphicFrame>
    </p:spTree>
    <p:extLst>
      <p:ext uri="{BB962C8B-B14F-4D97-AF65-F5344CB8AC3E}">
        <p14:creationId xmlns:p14="http://schemas.microsoft.com/office/powerpoint/2010/main" val="31523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Estructura de direcciones IPv4</a:t>
            </a:r>
            <a:br>
              <a:rPr lang="en-US" dirty="0"/>
            </a:br>
            <a:r>
              <a:rPr lang="es-419" sz="2400"/>
              <a:t>Determinación de la red: AND lógica</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22021"/>
          </a:xfrm>
        </p:spPr>
        <p:txBody>
          <a:bodyPr/>
          <a:lstStyle/>
          <a:p>
            <a:pPr marL="342900" indent="-342900" algn="l" rtl="0">
              <a:buFont typeface="Arial" panose="020B0604020202020204" pitchFamily="34" charset="0"/>
              <a:buChar char="•"/>
            </a:pPr>
            <a:r>
              <a:rPr lang="es-419" sz="1600">
                <a:solidFill>
                  <a:srgbClr val="000000"/>
                </a:solidFill>
              </a:rPr>
              <a:t>Una operación lógica AND booleana se utiliza para determinar la dirección de red.</a:t>
            </a:r>
          </a:p>
          <a:p>
            <a:pPr marL="415985" lvl="1" indent="-342900" rtl="0">
              <a:buFont typeface="Arial" panose="020B0604020202020204" pitchFamily="34" charset="0"/>
              <a:buChar char="•"/>
            </a:pPr>
            <a:r>
              <a:rPr lang="es-419">
                <a:solidFill>
                  <a:srgbClr val="000000"/>
                </a:solidFill>
              </a:rPr>
              <a:t>Y lógico es la comparación de dos bits donde sólo un 1 AND 1 produce un 1 y cualquier otra combinación resulta en un 0.</a:t>
            </a:r>
          </a:p>
          <a:p>
            <a:pPr marL="415985" lvl="1" indent="-342900" rtl="0">
              <a:buFont typeface="Arial" panose="020B0604020202020204" pitchFamily="34" charset="0"/>
              <a:buChar char="•"/>
            </a:pPr>
            <a:r>
              <a:rPr lang="es-419">
                <a:solidFill>
                  <a:srgbClr val="000000"/>
                </a:solidFill>
              </a:rPr>
              <a:t>1 AND 1 = 1, 0 AND 1 = 0, 1 AND 0 = 0, 0 AND 0 = 0</a:t>
            </a:r>
          </a:p>
          <a:p>
            <a:pPr marL="415985" lvl="1" indent="-342900" rtl="0">
              <a:buFont typeface="Arial" panose="020B0604020202020204" pitchFamily="34" charset="0"/>
              <a:buChar char="•"/>
            </a:pPr>
            <a:r>
              <a:rPr lang="es-419">
                <a:solidFill>
                  <a:srgbClr val="000000"/>
                </a:solidFill>
              </a:rPr>
              <a:t>1 = Verdadero y 0 = Falso</a:t>
            </a:r>
          </a:p>
        </p:txBody>
      </p:sp>
      <p:sp>
        <p:nvSpPr>
          <p:cNvPr id="5" name="Content Placeholder 3">
            <a:extLst>
              <a:ext uri="{FF2B5EF4-FFF2-40B4-BE49-F238E27FC236}">
                <a16:creationId xmlns:a16="http://schemas.microsoft.com/office/drawing/2014/main" id="{3528EAA4-4ECB-4719-8E9E-7DE8051ABB69}"/>
              </a:ext>
            </a:extLst>
          </p:cNvPr>
          <p:cNvSpPr txBox="1">
            <a:spLocks/>
          </p:cNvSpPr>
          <p:nvPr/>
        </p:nvSpPr>
        <p:spPr>
          <a:xfrm>
            <a:off x="431971" y="2483539"/>
            <a:ext cx="3849573" cy="19876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es-419" sz="1600">
                <a:solidFill>
                  <a:srgbClr val="000000"/>
                </a:solidFill>
              </a:rPr>
              <a:t>Para identificar la dirección de red, la dirección IPv4 del host es lógicamente AND, bit a bit, con la máscara de subred para identificar la dirección de red.</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9F2917F7-70A6-4627-8200-4118CE19CA50}"/>
              </a:ext>
            </a:extLst>
          </p:cNvPr>
          <p:cNvPicPr>
            <a:picLocks noChangeAspect="1"/>
          </p:cNvPicPr>
          <p:nvPr/>
        </p:nvPicPr>
        <p:blipFill>
          <a:blip r:embed="rId3"/>
          <a:stretch>
            <a:fillRect/>
          </a:stretch>
        </p:blipFill>
        <p:spPr>
          <a:xfrm>
            <a:off x="4381158" y="2377440"/>
            <a:ext cx="4534133" cy="1987652"/>
          </a:xfrm>
          <a:prstGeom prst="rect">
            <a:avLst/>
          </a:prstGeom>
        </p:spPr>
      </p:pic>
    </p:spTree>
    <p:extLst>
      <p:ext uri="{BB962C8B-B14F-4D97-AF65-F5344CB8AC3E}">
        <p14:creationId xmlns:p14="http://schemas.microsoft.com/office/powerpoint/2010/main" val="268700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Estructura de una dirección IPv4</a:t>
            </a:r>
            <a:br>
              <a:rPr lang="en-US" dirty="0"/>
            </a:br>
            <a:r>
              <a:rPr lang="es-419" sz="2400"/>
              <a:t>Video – Direcciones de red, host y Direcciones Broadcast</a:t>
            </a:r>
          </a:p>
        </p:txBody>
      </p:sp>
      <p:sp>
        <p:nvSpPr>
          <p:cNvPr id="6" name="Content Placeholder 3">
            <a:extLst>
              <a:ext uri="{FF2B5EF4-FFF2-40B4-BE49-F238E27FC236}">
                <a16:creationId xmlns:a16="http://schemas.microsoft.com/office/drawing/2014/main" id="{201ED4EE-A438-4923-8A5A-4E8EDE0D676B}"/>
              </a:ext>
            </a:extLst>
          </p:cNvPr>
          <p:cNvSpPr txBox="1">
            <a:spLocks/>
          </p:cNvSpPr>
          <p:nvPr/>
        </p:nvSpPr>
        <p:spPr>
          <a:xfrm>
            <a:off x="431971" y="864846"/>
            <a:ext cx="8280057" cy="152202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es-419" sz="1600">
                <a:solidFill>
                  <a:srgbClr val="000000"/>
                </a:solidFill>
              </a:rPr>
              <a:t>Este video cubrirá lo siguiente:</a:t>
            </a:r>
          </a:p>
          <a:p>
            <a:pPr marL="342900" indent="-342900" algn="l" rtl="0">
              <a:buFont typeface="Arial" panose="020B0604020202020204" pitchFamily="34" charset="0"/>
              <a:buChar char="•"/>
            </a:pPr>
            <a:r>
              <a:rPr lang="es-419" sz="1600">
                <a:solidFill>
                  <a:srgbClr val="000000"/>
                </a:solidFill>
              </a:rPr>
              <a:t>Dirección de red</a:t>
            </a:r>
          </a:p>
          <a:p>
            <a:pPr marL="342900" indent="-342900" algn="l" rtl="0">
              <a:buFont typeface="Arial" panose="020B0604020202020204" pitchFamily="34" charset="0"/>
              <a:buChar char="•"/>
            </a:pPr>
            <a:r>
              <a:rPr lang="es-419" sz="1600">
                <a:solidFill>
                  <a:srgbClr val="000000"/>
                </a:solidFill>
              </a:rPr>
              <a:t>Dirección de broadcast</a:t>
            </a:r>
          </a:p>
          <a:p>
            <a:pPr marL="342900" indent="-342900" algn="l" rtl="0">
              <a:buFont typeface="Arial" panose="020B0604020202020204" pitchFamily="34" charset="0"/>
              <a:buChar char="•"/>
            </a:pPr>
            <a:r>
              <a:rPr lang="es-419" sz="1600">
                <a:solidFill>
                  <a:srgbClr val="000000"/>
                </a:solidFill>
              </a:rPr>
              <a:t>Primera IP de host utilizable</a:t>
            </a:r>
          </a:p>
          <a:p>
            <a:pPr marL="342900" indent="-342900" algn="l" rtl="0">
              <a:buFont typeface="Arial" panose="020B0604020202020204" pitchFamily="34" charset="0"/>
              <a:buChar char="•"/>
            </a:pPr>
            <a:r>
              <a:rPr lang="es-419" sz="1600">
                <a:solidFill>
                  <a:srgbClr val="000000"/>
                </a:solidFill>
              </a:rPr>
              <a:t>Última IP de host utilizable</a:t>
            </a:r>
          </a:p>
        </p:txBody>
      </p:sp>
    </p:spTree>
    <p:extLst>
      <p:ext uri="{BB962C8B-B14F-4D97-AF65-F5344CB8AC3E}">
        <p14:creationId xmlns:p14="http://schemas.microsoft.com/office/powerpoint/2010/main" val="292222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Estructura de una dirección IPv4</a:t>
            </a:r>
            <a:br>
              <a:rPr lang="en-US" dirty="0"/>
            </a:br>
            <a:r>
              <a:rPr lang="es-419" sz="2400"/>
              <a:t>Direcciones de red, host y difusión</a:t>
            </a:r>
          </a:p>
        </p:txBody>
      </p:sp>
      <p:pic>
        <p:nvPicPr>
          <p:cNvPr id="2" name="Picture 1">
            <a:extLst>
              <a:ext uri="{FF2B5EF4-FFF2-40B4-BE49-F238E27FC236}">
                <a16:creationId xmlns:a16="http://schemas.microsoft.com/office/drawing/2014/main" id="{AAC2E9A2-7F9F-404A-B632-433B3DD70A30}"/>
              </a:ext>
            </a:extLst>
          </p:cNvPr>
          <p:cNvPicPr>
            <a:picLocks noChangeAspect="1"/>
          </p:cNvPicPr>
          <p:nvPr/>
        </p:nvPicPr>
        <p:blipFill>
          <a:blip r:embed="rId3"/>
          <a:stretch>
            <a:fillRect/>
          </a:stretch>
        </p:blipFill>
        <p:spPr>
          <a:xfrm>
            <a:off x="431971" y="2222298"/>
            <a:ext cx="2898633" cy="1607424"/>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5667615" cy="1328383"/>
          </a:xfrm>
        </p:spPr>
        <p:txBody>
          <a:bodyPr/>
          <a:lstStyle/>
          <a:p>
            <a:pPr marL="342900" indent="-342900" algn="l" rtl="0">
              <a:buFont typeface="Arial" panose="020B0604020202020204" pitchFamily="34" charset="0"/>
              <a:buChar char="•"/>
            </a:pPr>
            <a:r>
              <a:rPr lang="es-419" sz="1600">
                <a:solidFill>
                  <a:srgbClr val="000000"/>
                </a:solidFill>
              </a:rPr>
              <a:t>Dentro de cada red hay tres tipos de direcciones IP:</a:t>
            </a:r>
          </a:p>
          <a:p>
            <a:pPr marL="415985" lvl="1" indent="-342900" rtl="0">
              <a:buFont typeface="Arial" panose="020B0604020202020204" pitchFamily="34" charset="0"/>
              <a:buChar char="•"/>
            </a:pPr>
            <a:r>
              <a:rPr lang="es-419">
                <a:solidFill>
                  <a:srgbClr val="000000"/>
                </a:solidFill>
              </a:rPr>
              <a:t>Dirección de red</a:t>
            </a:r>
          </a:p>
          <a:p>
            <a:pPr marL="415985" lvl="1" indent="-342900" rtl="0">
              <a:buFont typeface="Arial" panose="020B0604020202020204" pitchFamily="34" charset="0"/>
              <a:buChar char="•"/>
            </a:pPr>
            <a:r>
              <a:rPr lang="es-419">
                <a:solidFill>
                  <a:srgbClr val="000000"/>
                </a:solidFill>
              </a:rPr>
              <a:t>Direcciones de host</a:t>
            </a:r>
          </a:p>
          <a:p>
            <a:pPr marL="415985" lvl="1" indent="-342900" rtl="0">
              <a:buFont typeface="Arial" panose="020B0604020202020204" pitchFamily="34" charset="0"/>
              <a:buChar char="•"/>
            </a:pPr>
            <a:r>
              <a:rPr lang="es-419">
                <a:solidFill>
                  <a:srgbClr val="000000"/>
                </a:solidFill>
              </a:rPr>
              <a:t>Dirección de broadcast</a:t>
            </a:r>
          </a:p>
        </p:txBody>
      </p:sp>
      <p:graphicFrame>
        <p:nvGraphicFramePr>
          <p:cNvPr id="6" name="Table 5">
            <a:extLst>
              <a:ext uri="{FF2B5EF4-FFF2-40B4-BE49-F238E27FC236}">
                <a16:creationId xmlns:a16="http://schemas.microsoft.com/office/drawing/2014/main" id="{663C58AD-E4FB-4E6F-A2AA-5493C4001BAD}"/>
              </a:ext>
            </a:extLst>
          </p:cNvPr>
          <p:cNvGraphicFramePr>
            <a:graphicFrameLocks noGrp="1"/>
          </p:cNvGraphicFramePr>
          <p:nvPr>
            <p:extLst>
              <p:ext uri="{D42A27DB-BD31-4B8C-83A1-F6EECF244321}">
                <p14:modId xmlns:p14="http://schemas.microsoft.com/office/powerpoint/2010/main" val="1207636514"/>
              </p:ext>
            </p:extLst>
          </p:nvPr>
        </p:nvGraphicFramePr>
        <p:xfrm>
          <a:off x="3512820" y="2247024"/>
          <a:ext cx="5494020" cy="2237740"/>
        </p:xfrm>
        <a:graphic>
          <a:graphicData uri="http://schemas.openxmlformats.org/drawingml/2006/table">
            <a:tbl>
              <a:tblPr firstRow="1" bandRow="1">
                <a:tableStyleId>{5C22544A-7EE6-4342-B048-85BDC9FD1C3A}</a:tableStyleId>
              </a:tblPr>
              <a:tblGrid>
                <a:gridCol w="1363980">
                  <a:extLst>
                    <a:ext uri="{9D8B030D-6E8A-4147-A177-3AD203B41FA5}">
                      <a16:colId xmlns:a16="http://schemas.microsoft.com/office/drawing/2014/main" val="6951079"/>
                    </a:ext>
                  </a:extLst>
                </a:gridCol>
                <a:gridCol w="2461260">
                  <a:extLst>
                    <a:ext uri="{9D8B030D-6E8A-4147-A177-3AD203B41FA5}">
                      <a16:colId xmlns:a16="http://schemas.microsoft.com/office/drawing/2014/main" val="3669600987"/>
                    </a:ext>
                  </a:extLst>
                </a:gridCol>
                <a:gridCol w="822960">
                  <a:extLst>
                    <a:ext uri="{9D8B030D-6E8A-4147-A177-3AD203B41FA5}">
                      <a16:colId xmlns:a16="http://schemas.microsoft.com/office/drawing/2014/main" val="1195186617"/>
                    </a:ext>
                  </a:extLst>
                </a:gridCol>
                <a:gridCol w="845820">
                  <a:extLst>
                    <a:ext uri="{9D8B030D-6E8A-4147-A177-3AD203B41FA5}">
                      <a16:colId xmlns:a16="http://schemas.microsoft.com/office/drawing/2014/main" val="3408647017"/>
                    </a:ext>
                  </a:extLst>
                </a:gridCol>
              </a:tblGrid>
              <a:tr h="370840">
                <a:tc>
                  <a:txBody>
                    <a:bodyPr/>
                    <a:lstStyle/>
                    <a:p>
                      <a:endParaRPr lang="en-CA" sz="1200" dirty="0"/>
                    </a:p>
                  </a:txBody>
                  <a:tcPr marL="31750" marR="31750" marT="31750" marB="31750" anchor="ctr">
                    <a:noFill/>
                  </a:tcPr>
                </a:tc>
                <a:tc>
                  <a:txBody>
                    <a:bodyPr/>
                    <a:lstStyle/>
                    <a:p>
                      <a:pPr algn="ctr" rtl="0" fontAlgn="ctr"/>
                      <a:r>
                        <a:rPr lang="es-419" sz="1050" b="1">
                          <a:effectLst/>
                        </a:rPr>
                        <a:t>Porción de red</a:t>
                      </a:r>
                    </a:p>
                  </a:txBody>
                  <a:tcPr marL="31750" marR="31750" marT="31750" marB="31750" anchor="ctr"/>
                </a:tc>
                <a:tc>
                  <a:txBody>
                    <a:bodyPr/>
                    <a:lstStyle/>
                    <a:p>
                      <a:pPr algn="ctr" rtl="0" fontAlgn="ctr"/>
                      <a:r>
                        <a:rPr lang="es-419" sz="1050" b="1">
                          <a:effectLst/>
                        </a:rPr>
                        <a:t>Porción de host</a:t>
                      </a:r>
                    </a:p>
                  </a:txBody>
                  <a:tcPr marL="31750" marR="31750" marT="31750" marB="31750" anchor="ctr"/>
                </a:tc>
                <a:tc>
                  <a:txBody>
                    <a:bodyPr/>
                    <a:lstStyle/>
                    <a:p>
                      <a:pPr algn="ctr" rtl="0" fontAlgn="ctr"/>
                      <a:r>
                        <a:rPr lang="es-419" sz="1050" b="1">
                          <a:effectLst/>
                        </a:rPr>
                        <a:t>Bits de host</a:t>
                      </a:r>
                    </a:p>
                  </a:txBody>
                  <a:tcPr marL="31750" marR="31750" marT="31750" marB="31750" anchor="ctr"/>
                </a:tc>
                <a:extLst>
                  <a:ext uri="{0D108BD9-81ED-4DB2-BD59-A6C34878D82A}">
                    <a16:rowId xmlns:a16="http://schemas.microsoft.com/office/drawing/2014/main" val="1417013316"/>
                  </a:ext>
                </a:extLst>
              </a:tr>
              <a:tr h="370840">
                <a:tc>
                  <a:txBody>
                    <a:bodyPr/>
                    <a:lstStyle/>
                    <a:p>
                      <a:pPr rtl="0" fontAlgn="ctr"/>
                      <a:r>
                        <a:rPr lang="es-419" sz="1000" b="0">
                          <a:effectLst/>
                        </a:rPr>
                        <a:t>Máscara de subred</a:t>
                      </a:r>
                    </a:p>
                    <a:p>
                      <a:pPr rtl="0" fontAlgn="ctr"/>
                      <a:r>
                        <a:rPr lang="es-419" sz="1000" b="1">
                          <a:effectLst/>
                        </a:rPr>
                        <a:t>255.255.255.</a:t>
                      </a:r>
                      <a:r>
                        <a:rPr lang="es-419" sz="1000" b="0">
                          <a:effectLst/>
                        </a:rPr>
                        <a:t>0 o </a:t>
                      </a:r>
                      <a:r>
                        <a:rPr lang="es-419" sz="1000" b="1">
                          <a:effectLst/>
                        </a:rPr>
                        <a:t>/24</a:t>
                      </a:r>
                    </a:p>
                  </a:txBody>
                  <a:tcPr marL="31750" marR="31750" marT="31750" marB="31750" anchor="ctr"/>
                </a:tc>
                <a:tc>
                  <a:txBody>
                    <a:bodyPr/>
                    <a:lstStyle/>
                    <a:p>
                      <a:pPr algn="ctr" rtl="0" fontAlgn="ctr"/>
                      <a:r>
                        <a:rPr lang="es-419" sz="1000" b="0">
                          <a:effectLst/>
                          <a:latin typeface="Courier New" panose="02070309020205020404" pitchFamily="49" charset="0"/>
                          <a:cs typeface="Courier New" panose="02070309020205020404" pitchFamily="49" charset="0"/>
                        </a:rPr>
                        <a:t>255 255 255</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11111111 111111 1111 1111</a:t>
                      </a:r>
                    </a:p>
                  </a:txBody>
                  <a:tcPr marL="31750" marR="31750" marT="31750" marB="31750" anchor="ctr"/>
                </a:tc>
                <a:tc>
                  <a:txBody>
                    <a:bodyPr/>
                    <a:lstStyle/>
                    <a:p>
                      <a:pPr algn="ctr" rtl="0" fontAlgn="ctr"/>
                      <a:r>
                        <a:rPr lang="es-419" sz="1000" b="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endParaRPr lang="en-CA" sz="1000" b="0" dirty="0">
                        <a:effectLst/>
                      </a:endParaRPr>
                    </a:p>
                  </a:txBody>
                  <a:tcPr marL="31750" marR="31750" marT="31750" marB="31750" anchor="ctr"/>
                </a:tc>
                <a:extLst>
                  <a:ext uri="{0D108BD9-81ED-4DB2-BD59-A6C34878D82A}">
                    <a16:rowId xmlns:a16="http://schemas.microsoft.com/office/drawing/2014/main" val="4212010678"/>
                  </a:ext>
                </a:extLst>
              </a:tr>
              <a:tr h="370840">
                <a:tc>
                  <a:txBody>
                    <a:bodyPr/>
                    <a:lstStyle/>
                    <a:p>
                      <a:pPr rtl="0" fontAlgn="ctr"/>
                      <a:r>
                        <a:rPr lang="es-419" sz="1000" b="0">
                          <a:effectLst/>
                        </a:rPr>
                        <a:t>Dirección de red</a:t>
                      </a:r>
                    </a:p>
                    <a:p>
                      <a:pPr rtl="0" fontAlgn="ctr"/>
                      <a:r>
                        <a:rPr lang="es-419" sz="1000" b="1">
                          <a:effectLst/>
                        </a:rPr>
                        <a:t>192.168.10.</a:t>
                      </a:r>
                      <a:r>
                        <a:rPr lang="es-419" sz="1000" b="0">
                          <a:effectLst/>
                        </a:rPr>
                        <a:t>0 o</a:t>
                      </a:r>
                      <a:r>
                        <a:rPr lang="es-419" sz="1000" b="1">
                          <a:effectLst/>
                        </a:rPr>
                        <a:t>/24</a:t>
                      </a:r>
                    </a:p>
                  </a:txBody>
                  <a:tcPr marL="31750" marR="31750" marT="31750" marB="31750" anchor="ctr"/>
                </a:tc>
                <a:tc>
                  <a:txBody>
                    <a:bodyPr/>
                    <a:lstStyle/>
                    <a:p>
                      <a:pPr algn="ctr" rtl="0" fontAlgn="ctr"/>
                      <a:r>
                        <a:rPr lang="es-419" sz="1000" b="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s-419" sz="1000" b="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algn="ctr" rtl="0" fontAlgn="ctr"/>
                      <a:r>
                        <a:rPr lang="es-419" sz="1000" b="0">
                          <a:effectLst/>
                        </a:rPr>
                        <a:t>All 0s</a:t>
                      </a:r>
                    </a:p>
                  </a:txBody>
                  <a:tcPr marL="31750" marR="31750" marT="31750" marB="31750" anchor="ctr"/>
                </a:tc>
                <a:extLst>
                  <a:ext uri="{0D108BD9-81ED-4DB2-BD59-A6C34878D82A}">
                    <a16:rowId xmlns:a16="http://schemas.microsoft.com/office/drawing/2014/main" val="582796851"/>
                  </a:ext>
                </a:extLst>
              </a:tr>
              <a:tr h="370840">
                <a:tc>
                  <a:txBody>
                    <a:bodyPr/>
                    <a:lstStyle/>
                    <a:p>
                      <a:pPr rtl="0" fontAlgn="ctr"/>
                      <a:r>
                        <a:rPr lang="es-419" sz="1000" b="0">
                          <a:effectLst/>
                        </a:rPr>
                        <a:t>Primera dirección</a:t>
                      </a:r>
                    </a:p>
                    <a:p>
                      <a:pPr rtl="0" fontAlgn="ctr"/>
                      <a:r>
                        <a:rPr lang="es-419" sz="1000" b="1">
                          <a:effectLst/>
                        </a:rPr>
                        <a:t>192.168.10</a:t>
                      </a:r>
                      <a:r>
                        <a:rPr lang="es-419" sz="1000" b="0">
                          <a:effectLst/>
                        </a:rPr>
                        <a:t>.1 o </a:t>
                      </a:r>
                      <a:r>
                        <a:rPr lang="es-419" sz="1000" b="1">
                          <a:effectLst/>
                        </a:rPr>
                        <a:t>/24</a:t>
                      </a:r>
                    </a:p>
                  </a:txBody>
                  <a:tcPr marL="31750" marR="31750" marT="31750" marB="31750" anchor="ctr"/>
                </a:tc>
                <a:tc>
                  <a:txBody>
                    <a:bodyPr/>
                    <a:lstStyle/>
                    <a:p>
                      <a:pPr algn="ctr" rtl="0" fontAlgn="ctr"/>
                      <a:r>
                        <a:rPr lang="es-419" sz="1000" b="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s-419" sz="1000" b="0">
                          <a:effectLst/>
                          <a:latin typeface="Courier New" panose="02070309020205020404" pitchFamily="49" charset="0"/>
                          <a:cs typeface="Courier New" panose="02070309020205020404" pitchFamily="49" charset="0"/>
                        </a:rPr>
                        <a:t>1</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00000001</a:t>
                      </a:r>
                    </a:p>
                  </a:txBody>
                  <a:tcPr marL="31750" marR="31750" marT="31750" marB="31750" anchor="ctr"/>
                </a:tc>
                <a:tc>
                  <a:txBody>
                    <a:bodyPr/>
                    <a:lstStyle/>
                    <a:p>
                      <a:pPr algn="ctr" rtl="0" fontAlgn="ctr"/>
                      <a:r>
                        <a:rPr lang="es-419" sz="1000" b="0">
                          <a:effectLst/>
                        </a:rPr>
                        <a:t>All 0s and a 1</a:t>
                      </a:r>
                    </a:p>
                  </a:txBody>
                  <a:tcPr marL="31750" marR="31750" marT="31750" marB="31750" anchor="ctr"/>
                </a:tc>
                <a:extLst>
                  <a:ext uri="{0D108BD9-81ED-4DB2-BD59-A6C34878D82A}">
                    <a16:rowId xmlns:a16="http://schemas.microsoft.com/office/drawing/2014/main" val="3315409547"/>
                  </a:ext>
                </a:extLst>
              </a:tr>
              <a:tr h="370840">
                <a:tc>
                  <a:txBody>
                    <a:bodyPr/>
                    <a:lstStyle/>
                    <a:p>
                      <a:pPr rtl="0" fontAlgn="ctr"/>
                      <a:r>
                        <a:rPr lang="es-419" sz="1000" b="0">
                          <a:effectLst/>
                        </a:rPr>
                        <a:t>Last address</a:t>
                      </a:r>
                    </a:p>
                    <a:p>
                      <a:pPr rtl="0" fontAlgn="ctr"/>
                      <a:r>
                        <a:rPr lang="es-419" sz="1000" b="1">
                          <a:effectLst/>
                        </a:rPr>
                        <a:t>192.168.10</a:t>
                      </a:r>
                      <a:r>
                        <a:rPr lang="es-419" sz="1000" b="0">
                          <a:effectLst/>
                        </a:rPr>
                        <a:t>.254 o </a:t>
                      </a:r>
                      <a:r>
                        <a:rPr lang="es-419" sz="1000" b="1">
                          <a:effectLst/>
                        </a:rPr>
                        <a:t>/24</a:t>
                      </a:r>
                    </a:p>
                  </a:txBody>
                  <a:tcPr marL="31750" marR="31750" marT="31750" marB="31750" anchor="ctr"/>
                </a:tc>
                <a:tc>
                  <a:txBody>
                    <a:bodyPr/>
                    <a:lstStyle/>
                    <a:p>
                      <a:pPr algn="ctr" rtl="0" fontAlgn="ctr"/>
                      <a:r>
                        <a:rPr lang="es-419" sz="1000" b="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s-419" sz="1000" b="0">
                          <a:effectLst/>
                          <a:latin typeface="Courier New" panose="02070309020205020404" pitchFamily="49" charset="0"/>
                          <a:cs typeface="Courier New" panose="02070309020205020404" pitchFamily="49" charset="0"/>
                        </a:rPr>
                        <a:t>254</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11111110</a:t>
                      </a:r>
                    </a:p>
                  </a:txBody>
                  <a:tcPr marL="31750" marR="31750" marT="31750" marB="31750" anchor="ctr"/>
                </a:tc>
                <a:tc>
                  <a:txBody>
                    <a:bodyPr/>
                    <a:lstStyle/>
                    <a:p>
                      <a:pPr algn="ctr" rtl="0" fontAlgn="ctr"/>
                      <a:r>
                        <a:rPr lang="es-419" sz="1000" b="0">
                          <a:effectLst/>
                        </a:rPr>
                        <a:t>All 1s and a 0</a:t>
                      </a:r>
                    </a:p>
                  </a:txBody>
                  <a:tcPr marL="31750" marR="31750" marT="31750" marB="31750" anchor="ctr"/>
                </a:tc>
                <a:extLst>
                  <a:ext uri="{0D108BD9-81ED-4DB2-BD59-A6C34878D82A}">
                    <a16:rowId xmlns:a16="http://schemas.microsoft.com/office/drawing/2014/main" val="3018522862"/>
                  </a:ext>
                </a:extLst>
              </a:tr>
              <a:tr h="370840">
                <a:tc>
                  <a:txBody>
                    <a:bodyPr/>
                    <a:lstStyle/>
                    <a:p>
                      <a:pPr rtl="0" fontAlgn="ctr"/>
                      <a:r>
                        <a:rPr lang="es-419" sz="1000" b="0">
                          <a:effectLst/>
                        </a:rPr>
                        <a:t>Dirección de broadcast</a:t>
                      </a:r>
                    </a:p>
                    <a:p>
                      <a:pPr rtl="0" fontAlgn="ctr"/>
                      <a:r>
                        <a:rPr lang="es-419" sz="1000" b="1">
                          <a:effectLst/>
                        </a:rPr>
                        <a:t>192.168.10</a:t>
                      </a:r>
                      <a:r>
                        <a:rPr lang="es-419" sz="1000" b="0">
                          <a:effectLst/>
                        </a:rPr>
                        <a:t>.255 o </a:t>
                      </a:r>
                      <a:r>
                        <a:rPr lang="es-419" sz="1000" b="1">
                          <a:effectLst/>
                        </a:rPr>
                        <a:t>/24</a:t>
                      </a:r>
                    </a:p>
                  </a:txBody>
                  <a:tcPr marL="31750" marR="31750" marT="31750" marB="31750" anchor="ctr"/>
                </a:tc>
                <a:tc>
                  <a:txBody>
                    <a:bodyPr/>
                    <a:lstStyle/>
                    <a:p>
                      <a:pPr algn="ctr" rtl="0" fontAlgn="ctr"/>
                      <a:r>
                        <a:rPr lang="es-419" sz="1000" b="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s-419" sz="1000" b="0">
                          <a:effectLst/>
                          <a:latin typeface="Courier New" panose="02070309020205020404" pitchFamily="49" charset="0"/>
                          <a:cs typeface="Courier New" panose="02070309020205020404" pitchFamily="49" charset="0"/>
                        </a:rPr>
                        <a:t>255</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11111111</a:t>
                      </a:r>
                    </a:p>
                  </a:txBody>
                  <a:tcPr marL="31750" marR="31750" marT="31750" marB="31750" anchor="ctr"/>
                </a:tc>
                <a:tc>
                  <a:txBody>
                    <a:bodyPr/>
                    <a:lstStyle/>
                    <a:p>
                      <a:pPr algn="ctr" rtl="0" fontAlgn="ctr"/>
                      <a:r>
                        <a:rPr lang="es-419" sz="1000" b="0">
                          <a:effectLst/>
                        </a:rPr>
                        <a:t>All 1s</a:t>
                      </a:r>
                    </a:p>
                  </a:txBody>
                  <a:tcPr marL="31750" marR="31750" marT="31750" marB="31750" anchor="ctr"/>
                </a:tc>
                <a:extLst>
                  <a:ext uri="{0D108BD9-81ED-4DB2-BD59-A6C34878D82A}">
                    <a16:rowId xmlns:a16="http://schemas.microsoft.com/office/drawing/2014/main" val="2127298640"/>
                  </a:ext>
                </a:extLst>
              </a:tr>
            </a:tbl>
          </a:graphicData>
        </a:graphic>
      </p:graphicFrame>
    </p:spTree>
    <p:extLst>
      <p:ext uri="{BB962C8B-B14F-4D97-AF65-F5344CB8AC3E}">
        <p14:creationId xmlns:p14="http://schemas.microsoft.com/office/powerpoint/2010/main" val="32414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11.2  IPv4 Unicast, Broadcast, y Multicast</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IPv4 Unicast, Broadcast, y Multicast</a:t>
            </a:r>
            <a:br>
              <a:rPr lang="en-US" dirty="0"/>
            </a:br>
            <a:r>
              <a:rPr lang="es-419" sz="2400"/>
              <a:t>Unicast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rtl="0">
              <a:buFont typeface="Arial" panose="020B0604020202020204" pitchFamily="34" charset="0"/>
              <a:buChar char="•"/>
            </a:pPr>
            <a:r>
              <a:rPr lang="es-419" sz="1600">
                <a:solidFill>
                  <a:srgbClr val="000000"/>
                </a:solidFill>
              </a:rPr>
              <a:t>La transmisión Unicast está enviando un paquete a una dirección IP de destino.</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Por ejemplo, el PC en 172.16.4.1 envía un paquete unicast a la impresora en 172.16.4.253.</a:t>
            </a:r>
          </a:p>
        </p:txBody>
      </p:sp>
      <p:pic>
        <p:nvPicPr>
          <p:cNvPr id="2" name="Picture 1">
            <a:extLst>
              <a:ext uri="{FF2B5EF4-FFF2-40B4-BE49-F238E27FC236}">
                <a16:creationId xmlns:a16="http://schemas.microsoft.com/office/drawing/2014/main" id="{5B7E06A5-43CA-4616-9CC2-40C3C98FD60E}"/>
              </a:ext>
            </a:extLst>
          </p:cNvPr>
          <p:cNvPicPr>
            <a:picLocks noChangeAspect="1"/>
          </p:cNvPicPr>
          <p:nvPr/>
        </p:nvPicPr>
        <p:blipFill>
          <a:blip r:embed="rId3"/>
          <a:stretch>
            <a:fillRect/>
          </a:stretch>
        </p:blipFill>
        <p:spPr>
          <a:xfrm>
            <a:off x="876392" y="2132314"/>
            <a:ext cx="2829973" cy="2316347"/>
          </a:xfrm>
          <a:prstGeom prst="rect">
            <a:avLst/>
          </a:prstGeom>
        </p:spPr>
      </p:pic>
      <p:sp>
        <p:nvSpPr>
          <p:cNvPr id="6" name="Arrow: Right 5">
            <a:extLst>
              <a:ext uri="{FF2B5EF4-FFF2-40B4-BE49-F238E27FC236}">
                <a16:creationId xmlns:a16="http://schemas.microsoft.com/office/drawing/2014/main" id="{60C084AC-73BA-4205-822C-80E03F10B01A}"/>
              </a:ext>
            </a:extLst>
          </p:cNvPr>
          <p:cNvSpPr/>
          <p:nvPr/>
        </p:nvSpPr>
        <p:spPr>
          <a:xfrm>
            <a:off x="3971431"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5" name="Picture 4">
            <a:extLst>
              <a:ext uri="{FF2B5EF4-FFF2-40B4-BE49-F238E27FC236}">
                <a16:creationId xmlns:a16="http://schemas.microsoft.com/office/drawing/2014/main" id="{0D0A7C70-F6C2-47F7-8084-E8C34124C64B}"/>
              </a:ext>
            </a:extLst>
          </p:cNvPr>
          <p:cNvPicPr>
            <a:picLocks noChangeAspect="1"/>
          </p:cNvPicPr>
          <p:nvPr/>
        </p:nvPicPr>
        <p:blipFill>
          <a:blip r:embed="rId4"/>
          <a:stretch>
            <a:fillRect/>
          </a:stretch>
        </p:blipFill>
        <p:spPr>
          <a:xfrm>
            <a:off x="5052151" y="2132314"/>
            <a:ext cx="2829973" cy="2316347"/>
          </a:xfrm>
          <a:prstGeom prst="rect">
            <a:avLst/>
          </a:prstGeom>
        </p:spPr>
      </p:pic>
    </p:spTree>
    <p:extLst>
      <p:ext uri="{BB962C8B-B14F-4D97-AF65-F5344CB8AC3E}">
        <p14:creationId xmlns:p14="http://schemas.microsoft.com/office/powerpoint/2010/main" val="28725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IPv4 Unicast, Broadcast, y Multicast</a:t>
            </a:r>
            <a:br>
              <a:rPr lang="en-US" dirty="0"/>
            </a:br>
            <a:r>
              <a:rPr lang="es-419" sz="2400"/>
              <a:t>Broadcast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01661"/>
          </a:xfrm>
        </p:spPr>
        <p:txBody>
          <a:bodyPr/>
          <a:lstStyle/>
          <a:p>
            <a:pPr marL="342900" indent="-342900" algn="l" rtl="0">
              <a:buFont typeface="Arial" panose="020B0604020202020204" pitchFamily="34" charset="0"/>
              <a:buChar char="•"/>
            </a:pPr>
            <a:r>
              <a:rPr lang="es-419" sz="1600">
                <a:solidFill>
                  <a:srgbClr val="000000"/>
                </a:solidFill>
              </a:rPr>
              <a:t>La transmisión de Broadcast está enviando un paquete a todas las demás direcciones IP de destino.</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Por ejemplo, el PC en 172.16.4.1 envía un paquete broadcast a todos los hosts IPv4.</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34F68B31-29E2-43C7-A438-1CE3A9BE1B74}"/>
              </a:ext>
            </a:extLst>
          </p:cNvPr>
          <p:cNvPicPr>
            <a:picLocks noChangeAspect="1"/>
          </p:cNvPicPr>
          <p:nvPr/>
        </p:nvPicPr>
        <p:blipFill>
          <a:blip r:embed="rId3"/>
          <a:stretch>
            <a:fillRect/>
          </a:stretch>
        </p:blipFill>
        <p:spPr>
          <a:xfrm>
            <a:off x="896757" y="1992794"/>
            <a:ext cx="2814401" cy="2423094"/>
          </a:xfrm>
          <a:prstGeom prst="rect">
            <a:avLst/>
          </a:prstGeom>
        </p:spPr>
      </p:pic>
      <p:sp>
        <p:nvSpPr>
          <p:cNvPr id="6" name="Arrow: Right 5">
            <a:extLst>
              <a:ext uri="{FF2B5EF4-FFF2-40B4-BE49-F238E27FC236}">
                <a16:creationId xmlns:a16="http://schemas.microsoft.com/office/drawing/2014/main" id="{AD1DB5E3-6538-4D97-B86F-3537291085CA}"/>
              </a:ext>
            </a:extLst>
          </p:cNvPr>
          <p:cNvSpPr/>
          <p:nvPr/>
        </p:nvSpPr>
        <p:spPr>
          <a:xfrm>
            <a:off x="4046847"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11" name="Picture 10">
            <a:extLst>
              <a:ext uri="{FF2B5EF4-FFF2-40B4-BE49-F238E27FC236}">
                <a16:creationId xmlns:a16="http://schemas.microsoft.com/office/drawing/2014/main" id="{226D91D6-8B82-4552-BA7F-ACD3DC677865}"/>
              </a:ext>
            </a:extLst>
          </p:cNvPr>
          <p:cNvPicPr>
            <a:picLocks noChangeAspect="1"/>
          </p:cNvPicPr>
          <p:nvPr/>
        </p:nvPicPr>
        <p:blipFill>
          <a:blip r:embed="rId4"/>
          <a:stretch>
            <a:fillRect/>
          </a:stretch>
        </p:blipFill>
        <p:spPr>
          <a:xfrm>
            <a:off x="5066498" y="1992460"/>
            <a:ext cx="2814401" cy="2423094"/>
          </a:xfrm>
          <a:prstGeom prst="rect">
            <a:avLst/>
          </a:prstGeom>
        </p:spPr>
      </p:pic>
    </p:spTree>
    <p:extLst>
      <p:ext uri="{BB962C8B-B14F-4D97-AF65-F5344CB8AC3E}">
        <p14:creationId xmlns:p14="http://schemas.microsoft.com/office/powerpoint/2010/main" val="11661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IPv4 Unicast, Broadcast, y Multicast</a:t>
            </a:r>
            <a:br>
              <a:rPr lang="en-US" dirty="0"/>
            </a:br>
            <a:r>
              <a:rPr lang="es-419" sz="2400"/>
              <a:t>Multicast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rtl="0">
              <a:buFont typeface="Arial" panose="020B0604020202020204" pitchFamily="34" charset="0"/>
              <a:buChar char="•"/>
            </a:pPr>
            <a:r>
              <a:rPr lang="es-419" sz="1600">
                <a:solidFill>
                  <a:srgbClr val="000000"/>
                </a:solidFill>
              </a:rPr>
              <a:t>La transmisión de multicast está enviando un paquete a un grupo de direcciones de multicast.</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Por ejemplo, el PC en 172.16.4.1 envía un paquete de multicast a la dirección del grupo de multicast 224.10.10.5.</a:t>
            </a:r>
          </a:p>
        </p:txBody>
      </p:sp>
      <p:pic>
        <p:nvPicPr>
          <p:cNvPr id="6" name="Picture 5">
            <a:extLst>
              <a:ext uri="{FF2B5EF4-FFF2-40B4-BE49-F238E27FC236}">
                <a16:creationId xmlns:a16="http://schemas.microsoft.com/office/drawing/2014/main" id="{0508B46F-E225-4F03-B437-98A0BB4F765A}"/>
              </a:ext>
            </a:extLst>
          </p:cNvPr>
          <p:cNvPicPr>
            <a:picLocks noChangeAspect="1"/>
          </p:cNvPicPr>
          <p:nvPr/>
        </p:nvPicPr>
        <p:blipFill>
          <a:blip r:embed="rId3"/>
          <a:stretch>
            <a:fillRect/>
          </a:stretch>
        </p:blipFill>
        <p:spPr>
          <a:xfrm>
            <a:off x="918273" y="2278304"/>
            <a:ext cx="2862981" cy="2169526"/>
          </a:xfrm>
          <a:prstGeom prst="rect">
            <a:avLst/>
          </a:prstGeom>
        </p:spPr>
      </p:pic>
      <p:sp>
        <p:nvSpPr>
          <p:cNvPr id="8" name="Arrow: Right 7">
            <a:extLst>
              <a:ext uri="{FF2B5EF4-FFF2-40B4-BE49-F238E27FC236}">
                <a16:creationId xmlns:a16="http://schemas.microsoft.com/office/drawing/2014/main" id="{7B0C162D-3A37-40E3-9806-62C97CB24D0F}"/>
              </a:ext>
            </a:extLst>
          </p:cNvPr>
          <p:cNvSpPr/>
          <p:nvPr/>
        </p:nvSpPr>
        <p:spPr>
          <a:xfrm>
            <a:off x="3999712"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7" name="Picture 6">
            <a:extLst>
              <a:ext uri="{FF2B5EF4-FFF2-40B4-BE49-F238E27FC236}">
                <a16:creationId xmlns:a16="http://schemas.microsoft.com/office/drawing/2014/main" id="{ACC59E69-3898-4F73-83D5-D2A1CF5F0CE6}"/>
              </a:ext>
            </a:extLst>
          </p:cNvPr>
          <p:cNvPicPr>
            <a:picLocks noChangeAspect="1"/>
          </p:cNvPicPr>
          <p:nvPr/>
        </p:nvPicPr>
        <p:blipFill>
          <a:blip r:embed="rId4"/>
          <a:stretch>
            <a:fillRect/>
          </a:stretch>
        </p:blipFill>
        <p:spPr>
          <a:xfrm>
            <a:off x="5073711" y="2280614"/>
            <a:ext cx="2862981" cy="2169526"/>
          </a:xfrm>
          <a:prstGeom prst="rect">
            <a:avLst/>
          </a:prstGeom>
        </p:spPr>
      </p:pic>
    </p:spTree>
    <p:extLst>
      <p:ext uri="{BB962C8B-B14F-4D97-AF65-F5344CB8AC3E}">
        <p14:creationId xmlns:p14="http://schemas.microsoft.com/office/powerpoint/2010/main" val="20855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11.3 Tipos de direcciones IPv4</a:t>
            </a:r>
          </a:p>
        </p:txBody>
      </p:sp>
    </p:spTree>
    <p:custDataLst>
      <p:tags r:id="rId1"/>
    </p:custDataLst>
    <p:extLst>
      <p:ext uri="{BB962C8B-B14F-4D97-AF65-F5344CB8AC3E}">
        <p14:creationId xmlns:p14="http://schemas.microsoft.com/office/powerpoint/2010/main" val="17821076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es-419"/>
              <a:t>¿Qué esperar en este módulo?</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buFont typeface="Arial" panose="020B0604020202020204" pitchFamily="34" charset="0"/>
              <a:buChar char="•"/>
            </a:pPr>
            <a:r>
              <a:rPr lang="es-419"/>
              <a:t>Para facilitar el aprendizaje, las siguientes características dentro de la GUI pueden ser incluidas en este módulo:</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88407"/>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es-419"/>
                        <a:t>Característica</a:t>
                      </a:r>
                    </a:p>
                  </a:txBody>
                  <a:tcPr/>
                </a:tc>
                <a:tc>
                  <a:txBody>
                    <a:bodyPr/>
                    <a:lstStyle/>
                    <a:p>
                      <a:pPr rtl="0"/>
                      <a:r>
                        <a:rPr lang="es-419"/>
                        <a:t>Descripción</a:t>
                      </a:r>
                    </a:p>
                  </a:txBody>
                  <a:tcPr/>
                </a:tc>
                <a:extLst>
                  <a:ext uri="{0D108BD9-81ED-4DB2-BD59-A6C34878D82A}">
                    <a16:rowId xmlns:a16="http://schemas.microsoft.com/office/drawing/2014/main" val="367710602"/>
                  </a:ext>
                </a:extLst>
              </a:tr>
              <a:tr h="331556">
                <a:tc>
                  <a:txBody>
                    <a:bodyPr/>
                    <a:lstStyle/>
                    <a:p>
                      <a:pPr algn="l" rtl="0" fontAlgn="b"/>
                      <a:r>
                        <a:rPr lang="es-419" sz="1400" b="0" i="0" u="none" strike="noStrike">
                          <a:solidFill>
                            <a:srgbClr val="000000"/>
                          </a:solidFill>
                          <a:effectLst/>
                          <a:latin typeface="+mn-lt"/>
                        </a:rPr>
                        <a:t>Animaciones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a:t>Exponer a los alumnos a nuevas habilidades y conceptos.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a:t>Exponer a los alumnos a nuevas habilidades y conceptos.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Verifique su comprensión</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es-419"/>
                        <a:t>Cuestionario por tema en línea para ayudar a los aprendices a medir la comprensión del contenido.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Actividades interactivas</a:t>
                      </a:r>
                    </a:p>
                  </a:txBody>
                  <a:tcPr marL="9525" marR="9525" marT="9525" marB="0" anchor="b"/>
                </a:tc>
                <a:tc>
                  <a:txBody>
                    <a:bodyPr/>
                    <a:lstStyle/>
                    <a:p>
                      <a:pPr rtl="0"/>
                      <a:r>
                        <a:rPr lang="es-419"/>
                        <a:t>Una variedad de formatos para ayudar a los aprendices a medir la comprensión del contenido.</a:t>
                      </a:r>
                    </a:p>
                  </a:txBody>
                  <a:tcPr/>
                </a:tc>
                <a:extLst>
                  <a:ext uri="{0D108BD9-81ED-4DB2-BD59-A6C34878D82A}">
                    <a16:rowId xmlns:a16="http://schemas.microsoft.com/office/drawing/2014/main" val="3454703549"/>
                  </a:ext>
                </a:extLst>
              </a:tr>
              <a:tr h="215293">
                <a:tc>
                  <a:txBody>
                    <a:bodyPr/>
                    <a:lstStyle/>
                    <a:p>
                      <a:pPr algn="l" rtl="0" fontAlgn="b"/>
                      <a:r>
                        <a:rPr lang="es-419" sz="1400" b="0" i="0" u="none" strike="noStrike">
                          <a:solidFill>
                            <a:srgbClr val="000000"/>
                          </a:solidFill>
                          <a:effectLst/>
                          <a:latin typeface="+mn-lt"/>
                        </a:rPr>
                        <a:t>Verificador de sintaxis</a:t>
                      </a:r>
                    </a:p>
                  </a:txBody>
                  <a:tcPr marL="9525" marR="9525" marT="9525" marB="0" anchor="b"/>
                </a:tc>
                <a:tc>
                  <a:txBody>
                    <a:bodyPr/>
                    <a:lstStyle/>
                    <a:p>
                      <a:pPr rtl="0"/>
                      <a:r>
                        <a:rPr lang="es-419"/>
                        <a:t>Pequeñas simulaciones que exponen a los estudiantes a la línea de comandos de Cisco para practicar habilidades de configuración.</a:t>
                      </a:r>
                    </a:p>
                  </a:txBody>
                  <a:tcPr/>
                </a:tc>
                <a:extLst>
                  <a:ext uri="{0D108BD9-81ED-4DB2-BD59-A6C34878D82A}">
                    <a16:rowId xmlns:a16="http://schemas.microsoft.com/office/drawing/2014/main" val="2195331658"/>
                  </a:ext>
                </a:extLst>
              </a:tr>
              <a:tr h="265091">
                <a:tc>
                  <a:txBody>
                    <a:bodyPr/>
                    <a:lstStyle/>
                    <a:p>
                      <a:pPr algn="l" rtl="0" fontAlgn="b"/>
                      <a:r>
                        <a:rPr lang="es-419" sz="1400" b="0" i="0" u="none" strike="noStrike">
                          <a:solidFill>
                            <a:srgbClr val="000000"/>
                          </a:solidFill>
                          <a:effectLst/>
                          <a:latin typeface="+mn-lt"/>
                        </a:rPr>
                        <a:t>Actividad de Packet Tracer</a:t>
                      </a:r>
                    </a:p>
                  </a:txBody>
                  <a:tcPr marL="9525" marR="9525" marT="9525" marB="0" anchor="b"/>
                </a:tc>
                <a:tc>
                  <a:txBody>
                    <a:bodyPr/>
                    <a:lstStyle/>
                    <a:p>
                      <a:pPr rtl="0"/>
                      <a:r>
                        <a:rPr lang="es-419"/>
                        <a:t>Actividades de simulación y modelado diseñadas para explorar, adquirir, reforzar y ampliar habilidades.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413386683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direcciones IPv4</a:t>
            </a:r>
            <a:br>
              <a:rPr lang="en-US" dirty="0"/>
            </a:br>
            <a:r>
              <a:rPr lang="es-419" sz="2400"/>
              <a:t>Direcciones IPv4 públicas y privadas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825923"/>
          </a:xfrm>
        </p:spPr>
        <p:txBody>
          <a:bodyPr/>
          <a:lstStyle/>
          <a:p>
            <a:pPr marL="342900" indent="-342900" algn="l" rtl="0">
              <a:buFont typeface="Arial" panose="020B0604020202020204" pitchFamily="34" charset="0"/>
              <a:buChar char="•"/>
            </a:pPr>
            <a:r>
              <a:rPr lang="es-419" sz="1600">
                <a:solidFill>
                  <a:srgbClr val="000000"/>
                </a:solidFill>
              </a:rPr>
              <a:t>Como se define en RFC 1918, las direcciones IPv4 públicas se enrutan globalmente entre routers de proveedores de servicios de Internet (ISP).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Sin embargo, las direcciones privadas no son enrutables globalmente.</a:t>
            </a: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58479601-5CDB-4C0D-B13C-379A83A14207}"/>
              </a:ext>
            </a:extLst>
          </p:cNvPr>
          <p:cNvSpPr txBox="1">
            <a:spLocks/>
          </p:cNvSpPr>
          <p:nvPr/>
        </p:nvSpPr>
        <p:spPr>
          <a:xfrm>
            <a:off x="431971" y="1681342"/>
            <a:ext cx="4269121" cy="24603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es-419" sz="1600">
                <a:solidFill>
                  <a:srgbClr val="000000"/>
                </a:solidFill>
              </a:rPr>
              <a:t>Las direcciones privadas son bloques comunes de direcciones utilizadas por la mayoría de las organizaciones para asignar direcciones IPv4 a hosts internos.</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Las direcciones IPv4 privadas no son exclusivas y cualquier red interna puede usarlas.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graphicFrame>
        <p:nvGraphicFramePr>
          <p:cNvPr id="6" name="Table 5">
            <a:extLst>
              <a:ext uri="{FF2B5EF4-FFF2-40B4-BE49-F238E27FC236}">
                <a16:creationId xmlns:a16="http://schemas.microsoft.com/office/drawing/2014/main" id="{89B44CF3-2CFA-4BA2-948A-BF99DA4FD67D}"/>
              </a:ext>
            </a:extLst>
          </p:cNvPr>
          <p:cNvGraphicFramePr>
            <a:graphicFrameLocks noGrp="1"/>
          </p:cNvGraphicFramePr>
          <p:nvPr>
            <p:extLst>
              <p:ext uri="{D42A27DB-BD31-4B8C-83A1-F6EECF244321}">
                <p14:modId xmlns:p14="http://schemas.microsoft.com/office/powerpoint/2010/main" val="728869958"/>
              </p:ext>
            </p:extLst>
          </p:nvPr>
        </p:nvGraphicFramePr>
        <p:xfrm>
          <a:off x="5173532" y="1804924"/>
          <a:ext cx="3644396" cy="1511300"/>
        </p:xfrm>
        <a:graphic>
          <a:graphicData uri="http://schemas.openxmlformats.org/drawingml/2006/table">
            <a:tbl>
              <a:tblPr firstRow="1" bandRow="1">
                <a:tableStyleId>{5C22544A-7EE6-4342-B048-85BDC9FD1C3A}</a:tableStyleId>
              </a:tblPr>
              <a:tblGrid>
                <a:gridCol w="1219648">
                  <a:extLst>
                    <a:ext uri="{9D8B030D-6E8A-4147-A177-3AD203B41FA5}">
                      <a16:colId xmlns:a16="http://schemas.microsoft.com/office/drawing/2014/main" val="828829070"/>
                    </a:ext>
                  </a:extLst>
                </a:gridCol>
                <a:gridCol w="2424748">
                  <a:extLst>
                    <a:ext uri="{9D8B030D-6E8A-4147-A177-3AD203B41FA5}">
                      <a16:colId xmlns:a16="http://schemas.microsoft.com/office/drawing/2014/main" val="1771473634"/>
                    </a:ext>
                  </a:extLst>
                </a:gridCol>
              </a:tblGrid>
              <a:tr h="370840">
                <a:tc>
                  <a:txBody>
                    <a:bodyPr/>
                    <a:lstStyle/>
                    <a:p>
                      <a:pPr algn="l" rtl="0" fontAlgn="ctr"/>
                      <a:r>
                        <a:rPr lang="es-419" sz="1100" b="1">
                          <a:effectLst/>
                        </a:rPr>
                        <a:t>Dirección de red y prefijo</a:t>
                      </a:r>
                    </a:p>
                  </a:txBody>
                  <a:tcPr marL="31750" marR="31750" marT="31750" marB="31750" anchor="ctr"/>
                </a:tc>
                <a:tc>
                  <a:txBody>
                    <a:bodyPr/>
                    <a:lstStyle/>
                    <a:p>
                      <a:pPr algn="l" rtl="0" fontAlgn="ctr"/>
                      <a:r>
                        <a:rPr lang="es-419" sz="1100" b="1">
                          <a:effectLst/>
                        </a:rPr>
                        <a:t>Rango de direcciones privadas de RFC 1918</a:t>
                      </a:r>
                    </a:p>
                  </a:txBody>
                  <a:tcPr marL="31750" marR="31750" marT="31750" marB="31750" anchor="ctr"/>
                </a:tc>
                <a:extLst>
                  <a:ext uri="{0D108BD9-81ED-4DB2-BD59-A6C34878D82A}">
                    <a16:rowId xmlns:a16="http://schemas.microsoft.com/office/drawing/2014/main" val="3171941068"/>
                  </a:ext>
                </a:extLst>
              </a:tr>
              <a:tr h="370840">
                <a:tc>
                  <a:txBody>
                    <a:bodyPr/>
                    <a:lstStyle/>
                    <a:p>
                      <a:pPr rtl="0" fontAlgn="ctr"/>
                      <a:r>
                        <a:rPr lang="es-419" sz="1100" b="0">
                          <a:effectLst/>
                        </a:rPr>
                        <a:t>10.0.0.0/8</a:t>
                      </a:r>
                    </a:p>
                  </a:txBody>
                  <a:tcPr marL="31750" marR="31750" marT="31750" marB="31750" anchor="ctr"/>
                </a:tc>
                <a:tc>
                  <a:txBody>
                    <a:bodyPr/>
                    <a:lstStyle/>
                    <a:p>
                      <a:pPr rtl="0" fontAlgn="ctr"/>
                      <a:r>
                        <a:rPr lang="es-419" sz="1100" b="0">
                          <a:effectLst/>
                        </a:rPr>
                        <a:t>10.0.0.0 a 10.255.255.255</a:t>
                      </a:r>
                    </a:p>
                  </a:txBody>
                  <a:tcPr marL="31750" marR="31750" marT="31750" marB="31750" anchor="ctr"/>
                </a:tc>
                <a:extLst>
                  <a:ext uri="{0D108BD9-81ED-4DB2-BD59-A6C34878D82A}">
                    <a16:rowId xmlns:a16="http://schemas.microsoft.com/office/drawing/2014/main" val="2015275534"/>
                  </a:ext>
                </a:extLst>
              </a:tr>
              <a:tr h="370840">
                <a:tc>
                  <a:txBody>
                    <a:bodyPr/>
                    <a:lstStyle/>
                    <a:p>
                      <a:pPr rtl="0" fontAlgn="ctr"/>
                      <a:r>
                        <a:rPr lang="es-419" sz="1100" b="0">
                          <a:effectLst/>
                        </a:rPr>
                        <a:t>172.16.0.0/12</a:t>
                      </a:r>
                    </a:p>
                  </a:txBody>
                  <a:tcPr marL="31750" marR="31750" marT="31750" marB="31750" anchor="ctr"/>
                </a:tc>
                <a:tc>
                  <a:txBody>
                    <a:bodyPr/>
                    <a:lstStyle/>
                    <a:p>
                      <a:pPr rtl="0" fontAlgn="ctr"/>
                      <a:r>
                        <a:rPr lang="es-419" sz="1100" b="0">
                          <a:effectLst/>
                        </a:rPr>
                        <a:t>172.16.0.0 a 172.31.255.255</a:t>
                      </a:r>
                    </a:p>
                  </a:txBody>
                  <a:tcPr marL="31750" marR="31750" marT="31750" marB="31750" anchor="ctr"/>
                </a:tc>
                <a:extLst>
                  <a:ext uri="{0D108BD9-81ED-4DB2-BD59-A6C34878D82A}">
                    <a16:rowId xmlns:a16="http://schemas.microsoft.com/office/drawing/2014/main" val="1058997535"/>
                  </a:ext>
                </a:extLst>
              </a:tr>
              <a:tr h="370840">
                <a:tc>
                  <a:txBody>
                    <a:bodyPr/>
                    <a:lstStyle/>
                    <a:p>
                      <a:pPr rtl="0" fontAlgn="ctr"/>
                      <a:r>
                        <a:rPr lang="es-419" sz="1100" b="0">
                          <a:effectLst/>
                        </a:rPr>
                        <a:t>192.168.0.0/16</a:t>
                      </a:r>
                    </a:p>
                  </a:txBody>
                  <a:tcPr marL="31750" marR="31750" marT="31750" marB="31750" anchor="ctr"/>
                </a:tc>
                <a:tc>
                  <a:txBody>
                    <a:bodyPr/>
                    <a:lstStyle/>
                    <a:p>
                      <a:pPr rtl="0" fontAlgn="ctr"/>
                      <a:r>
                        <a:rPr lang="es-419" sz="1100" b="0">
                          <a:effectLst/>
                        </a:rPr>
                        <a:t>192.168.0.0 a 192.168.255.255</a:t>
                      </a:r>
                    </a:p>
                  </a:txBody>
                  <a:tcPr marL="31750" marR="31750" marT="31750" marB="31750" anchor="ctr"/>
                </a:tc>
                <a:extLst>
                  <a:ext uri="{0D108BD9-81ED-4DB2-BD59-A6C34878D82A}">
                    <a16:rowId xmlns:a16="http://schemas.microsoft.com/office/drawing/2014/main" val="3597758659"/>
                  </a:ext>
                </a:extLst>
              </a:tr>
            </a:tbl>
          </a:graphicData>
        </a:graphic>
      </p:graphicFrame>
    </p:spTree>
    <p:extLst>
      <p:ext uri="{BB962C8B-B14F-4D97-AF65-F5344CB8AC3E}">
        <p14:creationId xmlns:p14="http://schemas.microsoft.com/office/powerpoint/2010/main" val="413273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direcciones IPv4</a:t>
            </a:r>
            <a:br>
              <a:rPr lang="en-US" dirty="0"/>
            </a:br>
            <a:r>
              <a:rPr lang="es-419" sz="2400"/>
              <a:t>Enrutamiento a Internet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28192"/>
          </a:xfrm>
        </p:spPr>
        <p:txBody>
          <a:bodyPr/>
          <a:lstStyle/>
          <a:p>
            <a:pPr marL="342900" indent="-342900" algn="l" rtl="0">
              <a:buFont typeface="Arial" panose="020B0604020202020204" pitchFamily="34" charset="0"/>
              <a:buChar char="•"/>
            </a:pPr>
            <a:r>
              <a:rPr lang="es-419" sz="1600">
                <a:solidFill>
                  <a:srgbClr val="000000"/>
                </a:solidFill>
              </a:rPr>
              <a:t>La traducción de direcciones de red (NAT) traduce las direcciones IPv4 privadas a direcciones IPv4 públicas.</a:t>
            </a:r>
          </a:p>
        </p:txBody>
      </p:sp>
      <p:sp>
        <p:nvSpPr>
          <p:cNvPr id="5" name="Content Placeholder 3">
            <a:extLst>
              <a:ext uri="{FF2B5EF4-FFF2-40B4-BE49-F238E27FC236}">
                <a16:creationId xmlns:a16="http://schemas.microsoft.com/office/drawing/2014/main" id="{BB41F94C-72F5-4291-BC41-D3CA12CF0380}"/>
              </a:ext>
            </a:extLst>
          </p:cNvPr>
          <p:cNvSpPr txBox="1">
            <a:spLocks/>
          </p:cNvSpPr>
          <p:nvPr/>
        </p:nvSpPr>
        <p:spPr>
          <a:xfrm>
            <a:off x="431971" y="1683758"/>
            <a:ext cx="2905739"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es-419" sz="1600">
                <a:solidFill>
                  <a:srgbClr val="000000"/>
                </a:solidFill>
              </a:rPr>
              <a:t>NAT normalmente está habilitado en el router perimetral que se conecta a Internet.</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Traduce la dirección privada interna a una dirección IP global pública.</a:t>
            </a:r>
          </a:p>
        </p:txBody>
      </p:sp>
      <p:pic>
        <p:nvPicPr>
          <p:cNvPr id="2" name="Picture 1">
            <a:extLst>
              <a:ext uri="{FF2B5EF4-FFF2-40B4-BE49-F238E27FC236}">
                <a16:creationId xmlns:a16="http://schemas.microsoft.com/office/drawing/2014/main" id="{012E9573-E9D0-43E1-8820-1689885BBBE5}"/>
              </a:ext>
            </a:extLst>
          </p:cNvPr>
          <p:cNvPicPr>
            <a:picLocks noChangeAspect="1"/>
          </p:cNvPicPr>
          <p:nvPr/>
        </p:nvPicPr>
        <p:blipFill>
          <a:blip r:embed="rId3"/>
          <a:stretch>
            <a:fillRect/>
          </a:stretch>
        </p:blipFill>
        <p:spPr>
          <a:xfrm>
            <a:off x="3337710" y="1583611"/>
            <a:ext cx="5288257" cy="3440210"/>
          </a:xfrm>
          <a:prstGeom prst="rect">
            <a:avLst/>
          </a:prstGeom>
        </p:spPr>
      </p:pic>
    </p:spTree>
    <p:extLst>
      <p:ext uri="{BB962C8B-B14F-4D97-AF65-F5344CB8AC3E}">
        <p14:creationId xmlns:p14="http://schemas.microsoft.com/office/powerpoint/2010/main" val="288846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direcciones IPv4</a:t>
            </a:r>
            <a:br>
              <a:rPr lang="en-US" dirty="0"/>
            </a:br>
            <a:r>
              <a:rPr lang="es-419" sz="2400"/>
              <a:t>Direcciones IPv4 públicas y privadas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799905" cy="1478990"/>
          </a:xfrm>
        </p:spPr>
        <p:txBody>
          <a:bodyPr/>
          <a:lstStyle/>
          <a:p>
            <a:pPr marL="0" indent="0" algn="l" rtl="0"/>
            <a:r>
              <a:rPr lang="es-419">
                <a:solidFill>
                  <a:srgbClr val="000000"/>
                </a:solidFill>
              </a:rPr>
              <a:t>Direcciones de loopback</a:t>
            </a:r>
          </a:p>
          <a:p>
            <a:pPr marL="342900" indent="-342900" algn="l" rtl="0">
              <a:buFont typeface="Arial" panose="020B0604020202020204" pitchFamily="34" charset="0"/>
              <a:buChar char="•"/>
            </a:pPr>
            <a:r>
              <a:rPr lang="es-419" sz="1600">
                <a:solidFill>
                  <a:srgbClr val="000000"/>
                </a:solidFill>
              </a:rPr>
              <a:t>127.0.0.0 /8 (127.0.0.1 to 127.255.255.254)</a:t>
            </a:r>
          </a:p>
          <a:p>
            <a:pPr marL="342900" indent="-342900" algn="l" rtl="0">
              <a:buFont typeface="Arial" panose="020B0604020202020204" pitchFamily="34" charset="0"/>
              <a:buChar char="•"/>
            </a:pPr>
            <a:r>
              <a:rPr lang="es-419" sz="1600">
                <a:solidFill>
                  <a:srgbClr val="000000"/>
                </a:solidFill>
              </a:rPr>
              <a:t>Comúnmente identificado como sólo 127.0.0.1</a:t>
            </a:r>
          </a:p>
          <a:p>
            <a:pPr marL="342900" indent="-342900" algn="l" rtl="0">
              <a:buFont typeface="Arial" panose="020B0604020202020204" pitchFamily="34" charset="0"/>
              <a:buChar char="•"/>
            </a:pPr>
            <a:r>
              <a:rPr lang="es-419" sz="1600">
                <a:solidFill>
                  <a:srgbClr val="000000"/>
                </a:solidFill>
              </a:rPr>
              <a:t>Se utiliza en un host para probar si TCP / IP está operativo.</a:t>
            </a:r>
          </a:p>
        </p:txBody>
      </p:sp>
      <p:pic>
        <p:nvPicPr>
          <p:cNvPr id="2" name="Picture 1">
            <a:extLst>
              <a:ext uri="{FF2B5EF4-FFF2-40B4-BE49-F238E27FC236}">
                <a16:creationId xmlns:a16="http://schemas.microsoft.com/office/drawing/2014/main" id="{ADE57F18-BC87-45CB-B8E6-D449D45277B5}"/>
              </a:ext>
            </a:extLst>
          </p:cNvPr>
          <p:cNvPicPr>
            <a:picLocks noChangeAspect="1"/>
          </p:cNvPicPr>
          <p:nvPr/>
        </p:nvPicPr>
        <p:blipFill>
          <a:blip r:embed="rId3"/>
          <a:stretch>
            <a:fillRect/>
          </a:stretch>
        </p:blipFill>
        <p:spPr>
          <a:xfrm>
            <a:off x="5357308" y="1214135"/>
            <a:ext cx="3564074" cy="876875"/>
          </a:xfrm>
          <a:prstGeom prst="rect">
            <a:avLst/>
          </a:prstGeom>
        </p:spPr>
      </p:pic>
      <p:sp>
        <p:nvSpPr>
          <p:cNvPr id="5" name="Content Placeholder 3">
            <a:extLst>
              <a:ext uri="{FF2B5EF4-FFF2-40B4-BE49-F238E27FC236}">
                <a16:creationId xmlns:a16="http://schemas.microsoft.com/office/drawing/2014/main" id="{15B257E1-0405-4735-85E9-547525F12CE6}"/>
              </a:ext>
            </a:extLst>
          </p:cNvPr>
          <p:cNvSpPr txBox="1">
            <a:spLocks/>
          </p:cNvSpPr>
          <p:nvPr/>
        </p:nvSpPr>
        <p:spPr>
          <a:xfrm>
            <a:off x="431970" y="2385343"/>
            <a:ext cx="8206421" cy="190695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es-419">
                <a:solidFill>
                  <a:srgbClr val="000000"/>
                </a:solidFill>
              </a:rPr>
              <a:t>Direcciones de enlace local</a:t>
            </a:r>
          </a:p>
          <a:p>
            <a:pPr marL="342900" indent="-342900" algn="l" rtl="0">
              <a:buFont typeface="Arial" panose="020B0604020202020204" pitchFamily="34" charset="0"/>
              <a:buChar char="•"/>
            </a:pPr>
            <a:r>
              <a:rPr lang="es-419" sz="1600">
                <a:solidFill>
                  <a:srgbClr val="000000"/>
                </a:solidFill>
              </a:rPr>
              <a:t>169.254.0.0 /16 (169.254.0.1 to 169.254.255.254)</a:t>
            </a:r>
          </a:p>
          <a:p>
            <a:pPr marL="342900" indent="-342900" algn="l" rtl="0">
              <a:buFont typeface="Arial" panose="020B0604020202020204" pitchFamily="34" charset="0"/>
              <a:buChar char="•"/>
            </a:pPr>
            <a:r>
              <a:rPr lang="es-419" sz="1600">
                <a:solidFill>
                  <a:srgbClr val="000000"/>
                </a:solidFill>
              </a:rPr>
              <a:t>Comúnmente conocido como las direcciones de direccionamiento IP privado automático (APIPA) o direcciones autoasignadas. </a:t>
            </a:r>
          </a:p>
          <a:p>
            <a:pPr marL="342900" indent="-342900" algn="l" rtl="0">
              <a:buFont typeface="Arial" panose="020B0604020202020204" pitchFamily="34" charset="0"/>
              <a:buChar char="•"/>
            </a:pPr>
            <a:r>
              <a:rPr lang="es-419" sz="1600">
                <a:solidFill>
                  <a:srgbClr val="000000"/>
                </a:solidFill>
              </a:rPr>
              <a:t>Usado por los clientes DHCP de Windows para autoconfigurarse cuando no hay servidores DHCP disponibles.</a:t>
            </a:r>
          </a:p>
        </p:txBody>
      </p:sp>
    </p:spTree>
    <p:extLst>
      <p:ext uri="{BB962C8B-B14F-4D97-AF65-F5344CB8AC3E}">
        <p14:creationId xmlns:p14="http://schemas.microsoft.com/office/powerpoint/2010/main" val="400780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direcciones IPv4</a:t>
            </a:r>
            <a:br>
              <a:rPr lang="en-US" dirty="0"/>
            </a:br>
            <a:r>
              <a:rPr lang="es-419" sz="2400"/>
              <a:t>Direccionamiento con clase antigua</a:t>
            </a:r>
          </a:p>
        </p:txBody>
      </p:sp>
      <p:pic>
        <p:nvPicPr>
          <p:cNvPr id="2" name="Picture 1">
            <a:extLst>
              <a:ext uri="{FF2B5EF4-FFF2-40B4-BE49-F238E27FC236}">
                <a16:creationId xmlns:a16="http://schemas.microsoft.com/office/drawing/2014/main" id="{ADCDBF03-421E-4564-9492-4248ADBE461B}"/>
              </a:ext>
            </a:extLst>
          </p:cNvPr>
          <p:cNvPicPr>
            <a:picLocks noChangeAspect="1"/>
          </p:cNvPicPr>
          <p:nvPr/>
        </p:nvPicPr>
        <p:blipFill>
          <a:blip r:embed="rId3"/>
          <a:stretch>
            <a:fillRect/>
          </a:stretch>
        </p:blipFill>
        <p:spPr>
          <a:xfrm>
            <a:off x="5482551" y="1248180"/>
            <a:ext cx="3163682" cy="1836595"/>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685733"/>
            <a:ext cx="4956309" cy="4060826"/>
          </a:xfrm>
        </p:spPr>
        <p:txBody>
          <a:bodyPr/>
          <a:lstStyle/>
          <a:p>
            <a:pPr marL="0" indent="0" algn="l" rtl="0"/>
            <a:r>
              <a:rPr lang="es-419">
                <a:solidFill>
                  <a:srgbClr val="000000"/>
                </a:solidFill>
              </a:rPr>
              <a:t>RFC 790 (1981) asigna direcciones IPv4 en clases</a:t>
            </a:r>
          </a:p>
          <a:p>
            <a:pPr marL="342900" indent="-342900" algn="l" rtl="0">
              <a:buFont typeface="Arial" panose="020B0604020202020204" pitchFamily="34" charset="0"/>
              <a:buChar char="•"/>
            </a:pPr>
            <a:r>
              <a:rPr lang="es-419" sz="1600">
                <a:solidFill>
                  <a:srgbClr val="000000"/>
                </a:solidFill>
              </a:rPr>
              <a:t>Clase A (0.0.0.0/8 a 127.0.0.0/8)</a:t>
            </a:r>
          </a:p>
          <a:p>
            <a:pPr marL="342900" indent="-342900" algn="l" rtl="0">
              <a:buFont typeface="Arial" panose="020B0604020202020204" pitchFamily="34" charset="0"/>
              <a:buChar char="•"/>
            </a:pPr>
            <a:r>
              <a:rPr lang="es-419" sz="1600">
                <a:solidFill>
                  <a:srgbClr val="000000"/>
                </a:solidFill>
              </a:rPr>
              <a:t>Clase B (128.0.0.0 /16 — 191.255.0.0 /16)</a:t>
            </a:r>
          </a:p>
          <a:p>
            <a:pPr marL="342900" indent="-342900" algn="l" rtl="0">
              <a:buFont typeface="Arial" panose="020B0604020202020204" pitchFamily="34" charset="0"/>
              <a:buChar char="•"/>
            </a:pPr>
            <a:r>
              <a:rPr lang="es-419" sz="1600">
                <a:solidFill>
                  <a:srgbClr val="000000"/>
                </a:solidFill>
              </a:rPr>
              <a:t>Clase C (192.0.0.0 /24 — 223.255.255.0 /24)</a:t>
            </a:r>
          </a:p>
          <a:p>
            <a:pPr marL="342900" indent="-342900" algn="l" rtl="0">
              <a:buFont typeface="Arial" panose="020B0604020202020204" pitchFamily="34" charset="0"/>
              <a:buChar char="•"/>
            </a:pPr>
            <a:r>
              <a:rPr lang="es-419" sz="1600">
                <a:solidFill>
                  <a:srgbClr val="000000"/>
                </a:solidFill>
              </a:rPr>
              <a:t>Clase D (224.0.0.0 a 239.0.0.0)</a:t>
            </a:r>
          </a:p>
          <a:p>
            <a:pPr marL="342900" indent="-342900" algn="l" rtl="0">
              <a:buFont typeface="Arial" panose="020B0604020202020204" pitchFamily="34" charset="0"/>
              <a:buChar char="•"/>
            </a:pPr>
            <a:r>
              <a:rPr lang="es-419" sz="1600">
                <a:solidFill>
                  <a:srgbClr val="000000"/>
                </a:solidFill>
              </a:rPr>
              <a:t>Clase E (240.0.0.0 — 255.0.0.0)</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El direccionamiento con clase desperdició muchas direcciones IPv4.</a:t>
            </a:r>
          </a:p>
          <a:p>
            <a:pPr marL="342900" indent="-342900" algn="l">
              <a:buFont typeface="Arial" panose="020B0604020202020204" pitchFamily="34" charset="0"/>
              <a:buChar char="•"/>
            </a:pPr>
            <a:endParaRPr lang="en-CA" sz="1600" dirty="0">
              <a:solidFill>
                <a:srgbClr val="000000"/>
              </a:solidFill>
            </a:endParaRPr>
          </a:p>
          <a:p>
            <a:pPr marL="0" indent="0" algn="l" rtl="0"/>
            <a:r>
              <a:rPr lang="es-419" sz="1600">
                <a:solidFill>
                  <a:srgbClr val="000000"/>
                </a:solidFill>
              </a:rPr>
              <a:t>La asignación de direcciones con clase se reemplazó con direccionamiento sin clase que ignora las reglas de las clases (A, B, C). </a:t>
            </a:r>
          </a:p>
        </p:txBody>
      </p:sp>
    </p:spTree>
    <p:extLst>
      <p:ext uri="{BB962C8B-B14F-4D97-AF65-F5344CB8AC3E}">
        <p14:creationId xmlns:p14="http://schemas.microsoft.com/office/powerpoint/2010/main" val="72890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direcciones IPv4</a:t>
            </a:r>
            <a:br>
              <a:rPr lang="en-US" dirty="0"/>
            </a:br>
            <a:r>
              <a:rPr lang="es-419" sz="2400"/>
              <a:t>Asignación de direcciones IP</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7711"/>
          </a:xfrm>
        </p:spPr>
        <p:txBody>
          <a:bodyPr/>
          <a:lstStyle/>
          <a:p>
            <a:pPr marL="342900" indent="-342900" algn="l" rtl="0">
              <a:buFont typeface="Arial" panose="020B0604020202020204" pitchFamily="34" charset="0"/>
              <a:buChar char="•"/>
            </a:pPr>
            <a:r>
              <a:rPr lang="es-419" sz="1600">
                <a:solidFill>
                  <a:srgbClr val="000000"/>
                </a:solidFill>
              </a:rPr>
              <a:t>La Autoridad de Números Asignados de Internet (IANA) administra y asigna bloques de direcciones IPv4 e IPv6 a cinco Registros Regionales de Internet (RIR). </a:t>
            </a:r>
          </a:p>
        </p:txBody>
      </p:sp>
      <p:sp>
        <p:nvSpPr>
          <p:cNvPr id="5" name="Content Placeholder 3">
            <a:extLst>
              <a:ext uri="{FF2B5EF4-FFF2-40B4-BE49-F238E27FC236}">
                <a16:creationId xmlns:a16="http://schemas.microsoft.com/office/drawing/2014/main" id="{409BC4D9-9184-42D7-839E-39E96E08A3D4}"/>
              </a:ext>
            </a:extLst>
          </p:cNvPr>
          <p:cNvSpPr txBox="1">
            <a:spLocks/>
          </p:cNvSpPr>
          <p:nvPr/>
        </p:nvSpPr>
        <p:spPr>
          <a:xfrm>
            <a:off x="431970" y="1681116"/>
            <a:ext cx="3337951" cy="224824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es-419" sz="1600">
                <a:solidFill>
                  <a:srgbClr val="000000"/>
                </a:solidFill>
              </a:rPr>
              <a:t>Los RIR son responsables de asignar direcciones IP a los ISP que proporcionan bloques de direcciones IPv4 a ISP y organizaciones más pequeñas. </a:t>
            </a:r>
          </a:p>
        </p:txBody>
      </p:sp>
      <p:pic>
        <p:nvPicPr>
          <p:cNvPr id="2" name="Picture 1">
            <a:extLst>
              <a:ext uri="{FF2B5EF4-FFF2-40B4-BE49-F238E27FC236}">
                <a16:creationId xmlns:a16="http://schemas.microsoft.com/office/drawing/2014/main" id="{B02C39C3-1B89-41EA-828D-DA77348A5746}"/>
              </a:ext>
            </a:extLst>
          </p:cNvPr>
          <p:cNvPicPr>
            <a:picLocks noChangeAspect="1"/>
          </p:cNvPicPr>
          <p:nvPr/>
        </p:nvPicPr>
        <p:blipFill>
          <a:blip r:embed="rId3"/>
          <a:stretch>
            <a:fillRect/>
          </a:stretch>
        </p:blipFill>
        <p:spPr>
          <a:xfrm>
            <a:off x="3937299" y="1681116"/>
            <a:ext cx="4607351" cy="2371831"/>
          </a:xfrm>
          <a:prstGeom prst="rect">
            <a:avLst/>
          </a:prstGeom>
        </p:spPr>
      </p:pic>
    </p:spTree>
    <p:extLst>
      <p:ext uri="{BB962C8B-B14F-4D97-AF65-F5344CB8AC3E}">
        <p14:creationId xmlns:p14="http://schemas.microsoft.com/office/powerpoint/2010/main" val="61974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11.4 Segmentación</a:t>
            </a:r>
            <a:br>
              <a:rPr lang="en-CA" dirty="0">
                <a:solidFill>
                  <a:schemeClr val="accent5">
                    <a:lumMod val="40000"/>
                    <a:lumOff val="60000"/>
                  </a:schemeClr>
                </a:solidFill>
              </a:rPr>
            </a:br>
            <a:r>
              <a:rPr lang="es-419">
                <a:solidFill>
                  <a:schemeClr val="accent5">
                    <a:lumMod val="40000"/>
                    <a:lumOff val="60000"/>
                  </a:schemeClr>
                </a:solidFill>
              </a:rPr>
              <a:t>de red</a:t>
            </a:r>
          </a:p>
        </p:txBody>
      </p:sp>
    </p:spTree>
    <p:custDataLst>
      <p:tags r:id="rId1"/>
    </p:custDataLst>
    <p:extLst>
      <p:ext uri="{BB962C8B-B14F-4D97-AF65-F5344CB8AC3E}">
        <p14:creationId xmlns:p14="http://schemas.microsoft.com/office/powerpoint/2010/main" val="4286237413"/>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Segmentación de la red </a:t>
            </a:r>
            <a:br>
              <a:rPr lang="en-US" dirty="0"/>
            </a:br>
            <a:r>
              <a:rPr lang="es-419" sz="2400"/>
              <a:t>Dominios de broadcast y segmentación</a:t>
            </a:r>
          </a:p>
        </p:txBody>
      </p:sp>
      <p:sp>
        <p:nvSpPr>
          <p:cNvPr id="4" name="Content Placeholder 1">
            <a:extLst>
              <a:ext uri="{FF2B5EF4-FFF2-40B4-BE49-F238E27FC236}">
                <a16:creationId xmlns:a16="http://schemas.microsoft.com/office/drawing/2014/main" id="{50693879-5816-3444-9D50-A12F1F37F5DE}"/>
              </a:ext>
            </a:extLst>
          </p:cNvPr>
          <p:cNvSpPr>
            <a:spLocks noGrp="1"/>
          </p:cNvSpPr>
          <p:nvPr>
            <p:ph idx="1"/>
          </p:nvPr>
        </p:nvSpPr>
        <p:spPr>
          <a:xfrm>
            <a:off x="431971" y="855418"/>
            <a:ext cx="8217177" cy="1190197"/>
          </a:xfrm>
        </p:spPr>
        <p:txBody>
          <a:bodyPr/>
          <a:lstStyle/>
          <a:p>
            <a:pPr marL="342900" indent="-342900" algn="l" rtl="0">
              <a:buFont typeface="Arial" panose="020B0604020202020204" pitchFamily="34" charset="0"/>
              <a:buChar char="•"/>
            </a:pPr>
            <a:r>
              <a:rPr lang="es-419" sz="1600">
                <a:solidFill>
                  <a:srgbClr val="000000"/>
                </a:solidFill>
              </a:rPr>
              <a:t>Muchos protocolos usan broadcasts o multicasts (por ejemplo, ARP usa broadcasts para localizar otros dispositivos, los hosts envían broadcast de detección DHCP para localizar un servidor DHCP).</a:t>
            </a:r>
          </a:p>
          <a:p>
            <a:pPr marL="342900" indent="-342900" algn="l" rtl="0">
              <a:buFont typeface="Arial" panose="020B0604020202020204" pitchFamily="34" charset="0"/>
              <a:buChar char="•"/>
            </a:pPr>
            <a:r>
              <a:rPr lang="es-419" sz="1600">
                <a:solidFill>
                  <a:srgbClr val="000000"/>
                </a:solidFill>
              </a:rPr>
              <a:t>Los switches propagan las broadcasts por todas las interfaces, salvo por aquella en la cual se recibieron. </a:t>
            </a:r>
          </a:p>
        </p:txBody>
      </p:sp>
      <p:pic>
        <p:nvPicPr>
          <p:cNvPr id="2" name="Picture 1">
            <a:extLst>
              <a:ext uri="{FF2B5EF4-FFF2-40B4-BE49-F238E27FC236}">
                <a16:creationId xmlns:a16="http://schemas.microsoft.com/office/drawing/2014/main" id="{10398782-9905-4785-9579-06EB01676450}"/>
              </a:ext>
            </a:extLst>
          </p:cNvPr>
          <p:cNvPicPr>
            <a:picLocks noChangeAspect="1"/>
          </p:cNvPicPr>
          <p:nvPr/>
        </p:nvPicPr>
        <p:blipFill>
          <a:blip r:embed="rId3"/>
          <a:stretch>
            <a:fillRect/>
          </a:stretch>
        </p:blipFill>
        <p:spPr>
          <a:xfrm>
            <a:off x="935916" y="1910848"/>
            <a:ext cx="4432055" cy="2638933"/>
          </a:xfrm>
          <a:prstGeom prst="rect">
            <a:avLst/>
          </a:prstGeom>
        </p:spPr>
      </p:pic>
      <p:sp>
        <p:nvSpPr>
          <p:cNvPr id="5" name="Content Placeholder 3">
            <a:extLst>
              <a:ext uri="{FF2B5EF4-FFF2-40B4-BE49-F238E27FC236}">
                <a16:creationId xmlns:a16="http://schemas.microsoft.com/office/drawing/2014/main" id="{845B5FA5-3694-4D86-AB3C-0BB4544AC221}"/>
              </a:ext>
            </a:extLst>
          </p:cNvPr>
          <p:cNvSpPr txBox="1">
            <a:spLocks/>
          </p:cNvSpPr>
          <p:nvPr/>
        </p:nvSpPr>
        <p:spPr>
          <a:xfrm>
            <a:off x="5464792" y="2205317"/>
            <a:ext cx="3324206" cy="23444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es-419" sz="1600">
                <a:solidFill>
                  <a:srgbClr val="000000"/>
                </a:solidFill>
              </a:rPr>
              <a:t>El único dispositivo que detiene las transmisiones es un router.</a:t>
            </a:r>
          </a:p>
          <a:p>
            <a:pPr marL="342900" indent="-342900" algn="l" rtl="0">
              <a:buFont typeface="Arial" panose="020B0604020202020204" pitchFamily="34" charset="0"/>
              <a:buChar char="•"/>
            </a:pPr>
            <a:r>
              <a:rPr lang="es-419" sz="1600">
                <a:solidFill>
                  <a:srgbClr val="000000"/>
                </a:solidFill>
              </a:rPr>
              <a:t>Los routers no propagan broadcasts. </a:t>
            </a:r>
          </a:p>
          <a:p>
            <a:pPr marL="342900" indent="-342900" algn="l" rtl="0">
              <a:buFont typeface="Arial" panose="020B0604020202020204" pitchFamily="34" charset="0"/>
              <a:buChar char="•"/>
            </a:pPr>
            <a:r>
              <a:rPr lang="es-419" sz="1600">
                <a:solidFill>
                  <a:srgbClr val="000000"/>
                </a:solidFill>
              </a:rPr>
              <a:t>Cada interfaz de router se conecta a un dominio de transmisión y las transmisiones solo se propagan dentro de ese dominio de transmisión específico.</a:t>
            </a:r>
          </a:p>
        </p:txBody>
      </p:sp>
    </p:spTree>
    <p:extLst>
      <p:ext uri="{BB962C8B-B14F-4D97-AF65-F5344CB8AC3E}">
        <p14:creationId xmlns:p14="http://schemas.microsoft.com/office/powerpoint/2010/main" val="46914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Segmentación de la red</a:t>
            </a:r>
            <a:br>
              <a:rPr lang="en-US" dirty="0"/>
            </a:br>
            <a:r>
              <a:rPr lang="es-419" sz="2400"/>
              <a:t>Problemas con los dominios de broadcast grandes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807003" cy="3899461"/>
          </a:xfrm>
        </p:spPr>
        <p:txBody>
          <a:bodyPr/>
          <a:lstStyle/>
          <a:p>
            <a:pPr marL="342900" indent="-342900" algn="l" rtl="0">
              <a:buFont typeface="Arial" panose="020B0604020202020204" pitchFamily="34" charset="0"/>
              <a:buChar char="•"/>
            </a:pPr>
            <a:r>
              <a:rPr lang="es-419" sz="1600">
                <a:solidFill>
                  <a:srgbClr val="000000"/>
                </a:solidFill>
              </a:rPr>
              <a:t>Un problema con un dominio de broadcast grande es que estos hosts pueden generar broadcasts excesivas y afectar la red de manera negativa.</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La solución es reducir el tamaño de la red para crear dominios de broadcast más pequeños mediante un proceso que se denomina división en subredes o subneteo.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Dividiendo la dirección de red 172.16.0.0 / 16 en dos subredes de 200 usuarios cada una: 172.16.0.0 / 24 y 172.16.1.0 / 24. </a:t>
            </a:r>
          </a:p>
          <a:p>
            <a:pPr marL="342900" indent="-342900" algn="l" rtl="0">
              <a:buFont typeface="Arial" panose="020B0604020202020204" pitchFamily="34" charset="0"/>
              <a:buChar char="•"/>
            </a:pPr>
            <a:r>
              <a:rPr lang="es-419" sz="1600">
                <a:solidFill>
                  <a:srgbClr val="000000"/>
                </a:solidFill>
              </a:rPr>
              <a:t>Las broadcasts solo se propagan dentro de los dominios de broadcast más pequeños. </a:t>
            </a:r>
          </a:p>
        </p:txBody>
      </p:sp>
      <p:pic>
        <p:nvPicPr>
          <p:cNvPr id="2" name="Picture 1">
            <a:extLst>
              <a:ext uri="{FF2B5EF4-FFF2-40B4-BE49-F238E27FC236}">
                <a16:creationId xmlns:a16="http://schemas.microsoft.com/office/drawing/2014/main" id="{5A7A91AF-16E4-4E33-B4E6-A586D3355209}"/>
              </a:ext>
            </a:extLst>
          </p:cNvPr>
          <p:cNvPicPr>
            <a:picLocks noChangeAspect="1"/>
          </p:cNvPicPr>
          <p:nvPr/>
        </p:nvPicPr>
        <p:blipFill>
          <a:blip r:embed="rId3"/>
          <a:stretch>
            <a:fillRect/>
          </a:stretch>
        </p:blipFill>
        <p:spPr>
          <a:xfrm>
            <a:off x="5447794" y="582072"/>
            <a:ext cx="3330224" cy="1980005"/>
          </a:xfrm>
          <a:prstGeom prst="rect">
            <a:avLst/>
          </a:prstGeom>
        </p:spPr>
      </p:pic>
      <p:pic>
        <p:nvPicPr>
          <p:cNvPr id="5" name="Picture 4">
            <a:extLst>
              <a:ext uri="{FF2B5EF4-FFF2-40B4-BE49-F238E27FC236}">
                <a16:creationId xmlns:a16="http://schemas.microsoft.com/office/drawing/2014/main" id="{65746CC1-6CFB-4882-AB1A-AEF0BB4396C4}"/>
              </a:ext>
            </a:extLst>
          </p:cNvPr>
          <p:cNvPicPr>
            <a:picLocks noChangeAspect="1"/>
          </p:cNvPicPr>
          <p:nvPr/>
        </p:nvPicPr>
        <p:blipFill>
          <a:blip r:embed="rId4"/>
          <a:stretch>
            <a:fillRect/>
          </a:stretch>
        </p:blipFill>
        <p:spPr>
          <a:xfrm>
            <a:off x="5165109" y="2791150"/>
            <a:ext cx="3802562" cy="1755763"/>
          </a:xfrm>
          <a:prstGeom prst="rect">
            <a:avLst/>
          </a:prstGeom>
        </p:spPr>
      </p:pic>
    </p:spTree>
    <p:extLst>
      <p:ext uri="{BB962C8B-B14F-4D97-AF65-F5344CB8AC3E}">
        <p14:creationId xmlns:p14="http://schemas.microsoft.com/office/powerpoint/2010/main" val="204492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Segmentación de red</a:t>
            </a:r>
            <a:br>
              <a:rPr lang="en-US" dirty="0"/>
            </a:br>
            <a:r>
              <a:rPr lang="es-419" sz="2400"/>
              <a:t>Motivos para dividir en subredes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50058"/>
          </a:xfrm>
        </p:spPr>
        <p:txBody>
          <a:bodyPr/>
          <a:lstStyle/>
          <a:p>
            <a:pPr marL="342900" indent="-342900" algn="l" rtl="0">
              <a:buFont typeface="Arial" panose="020B0604020202020204" pitchFamily="34" charset="0"/>
              <a:buChar char="•"/>
            </a:pPr>
            <a:r>
              <a:rPr lang="es-419" sz="1600">
                <a:solidFill>
                  <a:srgbClr val="000000"/>
                </a:solidFill>
              </a:rPr>
              <a:t>La división en subredes disminuye el tráfico de red general y mejora su rendimiento. </a:t>
            </a:r>
          </a:p>
          <a:p>
            <a:pPr marL="342900" indent="-342900" algn="l" rtl="0">
              <a:buFont typeface="Arial" panose="020B0604020202020204" pitchFamily="34" charset="0"/>
              <a:buChar char="•"/>
            </a:pPr>
            <a:r>
              <a:rPr lang="es-419" sz="1600">
                <a:solidFill>
                  <a:srgbClr val="000000"/>
                </a:solidFill>
              </a:rPr>
              <a:t>Se puede utilizar para implementar directivas de seguridad entre subredes.</a:t>
            </a:r>
          </a:p>
          <a:p>
            <a:pPr marL="342900" indent="-342900" algn="l" rtl="0">
              <a:buFont typeface="Arial" panose="020B0604020202020204" pitchFamily="34" charset="0"/>
              <a:buChar char="•"/>
            </a:pPr>
            <a:r>
              <a:rPr lang="es-419" sz="1600">
                <a:solidFill>
                  <a:srgbClr val="000000"/>
                </a:solidFill>
              </a:rPr>
              <a:t>La división en subredes reduce el número de dispositivos afectados por el tráfico de broadcast anormal.</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Las subredes se utilizan por una variedad de razones, entre las que se incluyen:</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24D8B652-544C-4DA4-843F-B9A537AD3E84}"/>
              </a:ext>
            </a:extLst>
          </p:cNvPr>
          <p:cNvSpPr/>
          <p:nvPr/>
        </p:nvSpPr>
        <p:spPr>
          <a:xfrm>
            <a:off x="375431" y="2492000"/>
            <a:ext cx="2698320" cy="1806839"/>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pPr rtl="0"/>
            <a:r>
              <a:rPr lang="es-419" sz="1600"/>
              <a:t>Ubicación</a:t>
            </a:r>
          </a:p>
        </p:txBody>
      </p:sp>
      <p:pic>
        <p:nvPicPr>
          <p:cNvPr id="2" name="Picture 1">
            <a:extLst>
              <a:ext uri="{FF2B5EF4-FFF2-40B4-BE49-F238E27FC236}">
                <a16:creationId xmlns:a16="http://schemas.microsoft.com/office/drawing/2014/main" id="{63D0E2D3-D553-4D04-B410-56EFCD0EF721}"/>
              </a:ext>
            </a:extLst>
          </p:cNvPr>
          <p:cNvPicPr>
            <a:picLocks noChangeAspect="1"/>
          </p:cNvPicPr>
          <p:nvPr/>
        </p:nvPicPr>
        <p:blipFill>
          <a:blip r:embed="rId3"/>
          <a:stretch>
            <a:fillRect/>
          </a:stretch>
        </p:blipFill>
        <p:spPr>
          <a:xfrm>
            <a:off x="342756" y="2914594"/>
            <a:ext cx="2789064" cy="1318328"/>
          </a:xfrm>
          <a:prstGeom prst="rect">
            <a:avLst/>
          </a:prstGeom>
        </p:spPr>
      </p:pic>
      <p:sp>
        <p:nvSpPr>
          <p:cNvPr id="8" name="Rectangle 7">
            <a:extLst>
              <a:ext uri="{FF2B5EF4-FFF2-40B4-BE49-F238E27FC236}">
                <a16:creationId xmlns:a16="http://schemas.microsoft.com/office/drawing/2014/main" id="{32CC4029-1176-45DF-9BD6-D3DC9A0400D7}"/>
              </a:ext>
            </a:extLst>
          </p:cNvPr>
          <p:cNvSpPr/>
          <p:nvPr/>
        </p:nvSpPr>
        <p:spPr>
          <a:xfrm>
            <a:off x="3342986" y="2492000"/>
            <a:ext cx="2698320"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pPr rtl="0"/>
            <a:r>
              <a:rPr lang="es-419" sz="1600"/>
              <a:t>Grupo o función</a:t>
            </a:r>
          </a:p>
        </p:txBody>
      </p:sp>
      <p:pic>
        <p:nvPicPr>
          <p:cNvPr id="5" name="Picture 4">
            <a:extLst>
              <a:ext uri="{FF2B5EF4-FFF2-40B4-BE49-F238E27FC236}">
                <a16:creationId xmlns:a16="http://schemas.microsoft.com/office/drawing/2014/main" id="{7332D7C8-8057-4C93-9478-2A5D8FE11E83}"/>
              </a:ext>
            </a:extLst>
          </p:cNvPr>
          <p:cNvPicPr>
            <a:picLocks noChangeAspect="1"/>
          </p:cNvPicPr>
          <p:nvPr/>
        </p:nvPicPr>
        <p:blipFill>
          <a:blip r:embed="rId4"/>
          <a:stretch>
            <a:fillRect/>
          </a:stretch>
        </p:blipFill>
        <p:spPr>
          <a:xfrm>
            <a:off x="3497358" y="2879280"/>
            <a:ext cx="2372228" cy="1571706"/>
          </a:xfrm>
          <a:prstGeom prst="rect">
            <a:avLst/>
          </a:prstGeom>
        </p:spPr>
      </p:pic>
      <p:sp>
        <p:nvSpPr>
          <p:cNvPr id="9" name="Rectangle 8">
            <a:extLst>
              <a:ext uri="{FF2B5EF4-FFF2-40B4-BE49-F238E27FC236}">
                <a16:creationId xmlns:a16="http://schemas.microsoft.com/office/drawing/2014/main" id="{38AE73D0-B95E-40DB-9C64-6AF021F99C3A}"/>
              </a:ext>
            </a:extLst>
          </p:cNvPr>
          <p:cNvSpPr/>
          <p:nvPr/>
        </p:nvSpPr>
        <p:spPr>
          <a:xfrm>
            <a:off x="6319781" y="2483461"/>
            <a:ext cx="2523186"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pPr rtl="0"/>
            <a:r>
              <a:rPr lang="es-419" sz="1600"/>
              <a:t>Tipo de dispositivo</a:t>
            </a:r>
          </a:p>
        </p:txBody>
      </p:sp>
      <p:pic>
        <p:nvPicPr>
          <p:cNvPr id="6" name="Picture 5">
            <a:extLst>
              <a:ext uri="{FF2B5EF4-FFF2-40B4-BE49-F238E27FC236}">
                <a16:creationId xmlns:a16="http://schemas.microsoft.com/office/drawing/2014/main" id="{7D853623-0268-429C-9C1F-8E5C4E0CD002}"/>
              </a:ext>
            </a:extLst>
          </p:cNvPr>
          <p:cNvPicPr>
            <a:picLocks noChangeAspect="1"/>
          </p:cNvPicPr>
          <p:nvPr/>
        </p:nvPicPr>
        <p:blipFill>
          <a:blip r:embed="rId5"/>
          <a:stretch>
            <a:fillRect/>
          </a:stretch>
        </p:blipFill>
        <p:spPr>
          <a:xfrm>
            <a:off x="6382832" y="2900796"/>
            <a:ext cx="2372228" cy="1571706"/>
          </a:xfrm>
          <a:prstGeom prst="rect">
            <a:avLst/>
          </a:prstGeom>
        </p:spPr>
      </p:pic>
    </p:spTree>
    <p:extLst>
      <p:ext uri="{BB962C8B-B14F-4D97-AF65-F5344CB8AC3E}">
        <p14:creationId xmlns:p14="http://schemas.microsoft.com/office/powerpoint/2010/main" val="134882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11.5 — Subnetear una red IPv4</a:t>
            </a:r>
            <a:br>
              <a:rPr lang="en-CA" dirty="0">
                <a:solidFill>
                  <a:schemeClr val="accent5">
                    <a:lumMod val="40000"/>
                    <a:lumOff val="60000"/>
                  </a:schemeClr>
                </a:solidFill>
              </a:rPr>
            </a:br>
            <a:endParaRPr lang="en-CA"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0375235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es-419"/>
              <a:t>¿Qué esperar en este módulo?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rtl="0">
              <a:buNone/>
            </a:pPr>
            <a:r>
              <a:rPr lang="es-419"/>
              <a:t>Para facilitar el aprendizaje, se van a incluir en este módulo las siguientes características:</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2600325"/>
        </p:xfrm>
        <a:graphic>
          <a:graphicData uri="http://schemas.openxmlformats.org/drawingml/2006/table">
            <a:tbl>
              <a:tblPr firstRow="1" bandRow="1">
                <a:tableStyleId>{5C22544A-7EE6-4342-B048-85BDC9FD1C3A}</a:tableStyleId>
              </a:tblPr>
              <a:tblGrid>
                <a:gridCol w="2245746">
                  <a:extLst>
                    <a:ext uri="{9D8B030D-6E8A-4147-A177-3AD203B41FA5}">
                      <a16:colId xmlns:a16="http://schemas.microsoft.com/office/drawing/2014/main" val="3215831619"/>
                    </a:ext>
                  </a:extLst>
                </a:gridCol>
                <a:gridCol w="6349489">
                  <a:extLst>
                    <a:ext uri="{9D8B030D-6E8A-4147-A177-3AD203B41FA5}">
                      <a16:colId xmlns:a16="http://schemas.microsoft.com/office/drawing/2014/main" val="276475465"/>
                    </a:ext>
                  </a:extLst>
                </a:gridCol>
              </a:tblGrid>
              <a:tr h="265091">
                <a:tc>
                  <a:txBody>
                    <a:bodyPr/>
                    <a:lstStyle/>
                    <a:p>
                      <a:pPr algn="l" rtl="0" fontAlgn="b"/>
                      <a:r>
                        <a:rPr lang="es-419" sz="1400" b="1" i="0" u="none" strike="noStrike">
                          <a:solidFill>
                            <a:schemeClr val="bg1"/>
                          </a:solidFill>
                          <a:effectLst/>
                          <a:latin typeface="+mn-lt"/>
                        </a:rPr>
                        <a:t>Característica</a:t>
                      </a:r>
                    </a:p>
                  </a:txBody>
                  <a:tcPr marL="9525" marR="9525" marT="9525" marB="0" anchor="b"/>
                </a:tc>
                <a:tc>
                  <a:txBody>
                    <a:bodyPr/>
                    <a:lstStyle/>
                    <a:p>
                      <a:pPr rtl="0"/>
                      <a:r>
                        <a:rPr lang="es-419"/>
                        <a:t>Descripción</a:t>
                      </a:r>
                    </a:p>
                  </a:txBody>
                  <a:tcPr/>
                </a:tc>
                <a:extLst>
                  <a:ext uri="{0D108BD9-81ED-4DB2-BD59-A6C34878D82A}">
                    <a16:rowId xmlns:a16="http://schemas.microsoft.com/office/drawing/2014/main" val="3768427975"/>
                  </a:ext>
                </a:extLst>
              </a:tr>
              <a:tr h="265091">
                <a:tc>
                  <a:txBody>
                    <a:bodyPr/>
                    <a:lstStyle/>
                    <a:p>
                      <a:pPr algn="l" rtl="0" fontAlgn="b"/>
                      <a:r>
                        <a:rPr lang="es-419" sz="1400" b="0" i="0" u="none" strike="noStrike" baseline="0">
                          <a:solidFill>
                            <a:srgbClr val="000000"/>
                          </a:solidFill>
                          <a:effectLst/>
                          <a:latin typeface="+mn-lt"/>
                        </a:rPr>
                        <a:t>Actividad de Packet Tracer de Modo Físico</a:t>
                      </a:r>
                    </a:p>
                  </a:txBody>
                  <a:tcPr marL="9525" marR="9525" marT="9525" marB="0" anchor="b"/>
                </a:tc>
                <a:tc>
                  <a:txBody>
                    <a:bodyPr/>
                    <a:lstStyle/>
                    <a:p>
                      <a:pPr rtl="0"/>
                      <a:r>
                        <a:rPr lang="es-419"/>
                        <a:t>Estas actividades se completan mediante el Packet Tracer de </a:t>
                      </a:r>
                      <a:r>
                        <a:rPr lang="es-419" baseline="0"/>
                        <a:t>Modo Físico.</a:t>
                      </a:r>
                    </a:p>
                  </a:txBody>
                  <a:tcPr/>
                </a:tc>
                <a:extLst>
                  <a:ext uri="{0D108BD9-81ED-4DB2-BD59-A6C34878D82A}">
                    <a16:rowId xmlns:a16="http://schemas.microsoft.com/office/drawing/2014/main" val="2989889794"/>
                  </a:ext>
                </a:extLst>
              </a:tr>
              <a:tr h="265091">
                <a:tc>
                  <a:txBody>
                    <a:bodyPr/>
                    <a:lstStyle/>
                    <a:p>
                      <a:pPr algn="l" rtl="0" fontAlgn="b"/>
                      <a:r>
                        <a:rPr lang="es-419" sz="1400" b="0" i="0" u="none" strike="noStrike">
                          <a:solidFill>
                            <a:srgbClr val="000000"/>
                          </a:solidFill>
                          <a:effectLst/>
                          <a:latin typeface="+mn-lt"/>
                        </a:rPr>
                        <a:t>Laboratorios prácticos</a:t>
                      </a:r>
                    </a:p>
                  </a:txBody>
                  <a:tcPr marL="9525" marR="9525" marT="9525" marB="0" anchor="b"/>
                </a:tc>
                <a:tc>
                  <a:txBody>
                    <a:bodyPr/>
                    <a:lstStyle/>
                    <a:p>
                      <a:pPr rtl="0"/>
                      <a:r>
                        <a:rPr lang="es-419"/>
                        <a:t>Laboratorios diseñados para trabajar con equipos físicos.</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Actividades de clase</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es-419"/>
                        <a:t>Estos se encuentran en la página Recursos del instructor. Las actividades de clase están diseñadas para facilitar el aprendizaje, la discusión en clase y la colaboración.</a:t>
                      </a:r>
                    </a:p>
                  </a:txBody>
                  <a:tcPr/>
                </a:tc>
                <a:extLst>
                  <a:ext uri="{0D108BD9-81ED-4DB2-BD59-A6C34878D82A}">
                    <a16:rowId xmlns:a16="http://schemas.microsoft.com/office/drawing/2014/main" val="1125566603"/>
                  </a:ext>
                </a:extLst>
              </a:tr>
              <a:tr h="265091">
                <a:tc>
                  <a:txBody>
                    <a:bodyPr/>
                    <a:lstStyle/>
                    <a:p>
                      <a:pPr algn="l" rtl="0" fontAlgn="b"/>
                      <a:r>
                        <a:rPr lang="es-419" sz="1400" b="0" i="0" u="none" strike="noStrike">
                          <a:solidFill>
                            <a:srgbClr val="000000"/>
                          </a:solidFill>
                          <a:effectLst/>
                          <a:latin typeface="+mn-lt"/>
                        </a:rPr>
                        <a:t>Cuestionarios del Módulo</a:t>
                      </a:r>
                    </a:p>
                  </a:txBody>
                  <a:tcPr marL="9525" marR="9525" marT="9525" marB="0" anchor="b"/>
                </a:tc>
                <a:tc>
                  <a:txBody>
                    <a:bodyPr/>
                    <a:lstStyle/>
                    <a:p>
                      <a:pPr rtl="0"/>
                      <a:r>
                        <a:rPr lang="es-419"/>
                        <a:t>Auto-evaluaciones que integran conceptos y habilidades aprendidas a lo largo de los temas presentados en el módulo.</a:t>
                      </a:r>
                    </a:p>
                  </a:txBody>
                  <a:tcPr/>
                </a:tc>
                <a:extLst>
                  <a:ext uri="{0D108BD9-81ED-4DB2-BD59-A6C34878D82A}">
                    <a16:rowId xmlns:a16="http://schemas.microsoft.com/office/drawing/2014/main" val="831502776"/>
                  </a:ext>
                </a:extLst>
              </a:tr>
              <a:tr h="265091">
                <a:tc>
                  <a:txBody>
                    <a:bodyPr/>
                    <a:lstStyle/>
                    <a:p>
                      <a:pPr algn="l" rtl="0" fontAlgn="b"/>
                      <a:r>
                        <a:rPr lang="es-419" sz="1400" b="0" i="0" u="none" strike="noStrike">
                          <a:solidFill>
                            <a:srgbClr val="000000"/>
                          </a:solidFill>
                          <a:effectLst/>
                          <a:latin typeface="+mn-lt"/>
                        </a:rPr>
                        <a:t>Descripción del módulo</a:t>
                      </a:r>
                    </a:p>
                  </a:txBody>
                  <a:tcPr marL="9525" marR="9525" marT="9525" marB="0" anchor="b"/>
                </a:tc>
                <a:tc>
                  <a:txBody>
                    <a:bodyPr/>
                    <a:lstStyle/>
                    <a:p>
                      <a:pPr rtl="0"/>
                      <a:r>
                        <a:rPr lang="es-419" dirty="0"/>
                        <a:t>Resumen breve del contenido del módulo.</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879714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División de una red IPv4</a:t>
            </a:r>
            <a:br>
              <a:rPr lang="en-US" dirty="0"/>
            </a:br>
            <a:r>
              <a:rPr lang="es-419" sz="2400"/>
              <a:t>División en subredes en el límite del octeto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14783"/>
          </a:xfrm>
        </p:spPr>
        <p:txBody>
          <a:bodyPr/>
          <a:lstStyle/>
          <a:p>
            <a:pPr marL="342900" indent="-342900" algn="l" rtl="0">
              <a:buFont typeface="Arial" panose="020B0604020202020204" pitchFamily="34" charset="0"/>
              <a:buChar char="•"/>
            </a:pPr>
            <a:r>
              <a:rPr lang="es-419" sz="1600">
                <a:solidFill>
                  <a:srgbClr val="000000"/>
                </a:solidFill>
              </a:rPr>
              <a:t>Las redes se subdividen con más facilidad en el límite del octeto de /8 /16 y /24.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Observe que el uso de longitudes de prefijo más extensas disminuye la cantidad de hosts por subred.</a:t>
            </a:r>
          </a:p>
        </p:txBody>
      </p:sp>
      <p:graphicFrame>
        <p:nvGraphicFramePr>
          <p:cNvPr id="5" name="Table 4">
            <a:extLst>
              <a:ext uri="{FF2B5EF4-FFF2-40B4-BE49-F238E27FC236}">
                <a16:creationId xmlns:a16="http://schemas.microsoft.com/office/drawing/2014/main" id="{AB61C527-BCD3-42E1-8735-11AC62583EC0}"/>
              </a:ext>
            </a:extLst>
          </p:cNvPr>
          <p:cNvGraphicFramePr>
            <a:graphicFrameLocks noGrp="1"/>
          </p:cNvGraphicFramePr>
          <p:nvPr>
            <p:extLst>
              <p:ext uri="{D42A27DB-BD31-4B8C-83A1-F6EECF244321}">
                <p14:modId xmlns:p14="http://schemas.microsoft.com/office/powerpoint/2010/main" val="1984700362"/>
              </p:ext>
            </p:extLst>
          </p:nvPr>
        </p:nvGraphicFramePr>
        <p:xfrm>
          <a:off x="991974" y="2111017"/>
          <a:ext cx="6896100" cy="1567180"/>
        </p:xfrm>
        <a:graphic>
          <a:graphicData uri="http://schemas.openxmlformats.org/drawingml/2006/table">
            <a:tbl>
              <a:tblPr firstRow="1" bandRow="1">
                <a:tableStyleId>{5C22544A-7EE6-4342-B048-85BDC9FD1C3A}</a:tableStyleId>
              </a:tblPr>
              <a:tblGrid>
                <a:gridCol w="1103376">
                  <a:extLst>
                    <a:ext uri="{9D8B030D-6E8A-4147-A177-3AD203B41FA5}">
                      <a16:colId xmlns:a16="http://schemas.microsoft.com/office/drawing/2014/main" val="401309278"/>
                    </a:ext>
                  </a:extLst>
                </a:gridCol>
                <a:gridCol w="1215438">
                  <a:extLst>
                    <a:ext uri="{9D8B030D-6E8A-4147-A177-3AD203B41FA5}">
                      <a16:colId xmlns:a16="http://schemas.microsoft.com/office/drawing/2014/main" val="1282189193"/>
                    </a:ext>
                  </a:extLst>
                </a:gridCol>
                <a:gridCol w="3473910">
                  <a:extLst>
                    <a:ext uri="{9D8B030D-6E8A-4147-A177-3AD203B41FA5}">
                      <a16:colId xmlns:a16="http://schemas.microsoft.com/office/drawing/2014/main" val="2307218981"/>
                    </a:ext>
                  </a:extLst>
                </a:gridCol>
                <a:gridCol w="1103376">
                  <a:extLst>
                    <a:ext uri="{9D8B030D-6E8A-4147-A177-3AD203B41FA5}">
                      <a16:colId xmlns:a16="http://schemas.microsoft.com/office/drawing/2014/main" val="1338141003"/>
                    </a:ext>
                  </a:extLst>
                </a:gridCol>
              </a:tblGrid>
              <a:tr h="370840">
                <a:tc>
                  <a:txBody>
                    <a:bodyPr/>
                    <a:lstStyle/>
                    <a:p>
                      <a:pPr algn="l" rtl="0" fontAlgn="ctr"/>
                      <a:r>
                        <a:rPr lang="es-419" sz="1100" b="1">
                          <a:effectLst/>
                        </a:rPr>
                        <a:t>Longitud de prefijo</a:t>
                      </a:r>
                    </a:p>
                  </a:txBody>
                  <a:tcPr marL="31750" marR="31750" marT="31750" marB="31750" anchor="ctr"/>
                </a:tc>
                <a:tc>
                  <a:txBody>
                    <a:bodyPr/>
                    <a:lstStyle/>
                    <a:p>
                      <a:pPr algn="l" rtl="0" fontAlgn="ctr"/>
                      <a:r>
                        <a:rPr lang="es-419" sz="1100" b="1">
                          <a:effectLst/>
                        </a:rPr>
                        <a:t>Máscara de subred</a:t>
                      </a:r>
                    </a:p>
                  </a:txBody>
                  <a:tcPr marL="31750" marR="31750" marT="31750" marB="31750" anchor="ctr"/>
                </a:tc>
                <a:tc>
                  <a:txBody>
                    <a:bodyPr/>
                    <a:lstStyle/>
                    <a:p>
                      <a:pPr algn="l" rtl="0" fontAlgn="ctr"/>
                      <a:r>
                        <a:rPr lang="es-419" sz="1100" b="1">
                          <a:effectLst/>
                        </a:rPr>
                        <a:t>Máscara de subred en sistema binario (n = red, h= host)</a:t>
                      </a:r>
                    </a:p>
                  </a:txBody>
                  <a:tcPr marL="31750" marR="31750" marT="31750" marB="31750" anchor="ctr"/>
                </a:tc>
                <a:tc>
                  <a:txBody>
                    <a:bodyPr/>
                    <a:lstStyle/>
                    <a:p>
                      <a:pPr algn="l" rtl="0" fontAlgn="ctr"/>
                      <a:r>
                        <a:rPr lang="es-419" sz="1100" b="1">
                          <a:effectLst/>
                        </a:rPr>
                        <a:t>Cantidad de hosts</a:t>
                      </a:r>
                    </a:p>
                  </a:txBody>
                  <a:tcPr marL="31750" marR="31750" marT="31750" marB="31750" anchor="ctr"/>
                </a:tc>
                <a:extLst>
                  <a:ext uri="{0D108BD9-81ED-4DB2-BD59-A6C34878D82A}">
                    <a16:rowId xmlns:a16="http://schemas.microsoft.com/office/drawing/2014/main" val="400614944"/>
                  </a:ext>
                </a:extLst>
              </a:tr>
              <a:tr h="370840">
                <a:tc>
                  <a:txBody>
                    <a:bodyPr/>
                    <a:lstStyle/>
                    <a:p>
                      <a:pPr rtl="0" fontAlgn="ctr"/>
                      <a:r>
                        <a:rPr lang="es-419" sz="1100" b="1">
                          <a:effectLst/>
                        </a:rPr>
                        <a:t>/8</a:t>
                      </a:r>
                    </a:p>
                  </a:txBody>
                  <a:tcPr marL="31750" marR="31750" marT="31750" marB="31750" anchor="ctr"/>
                </a:tc>
                <a:tc>
                  <a:txBody>
                    <a:bodyPr/>
                    <a:lstStyle/>
                    <a:p>
                      <a:pPr rtl="0" fontAlgn="ctr"/>
                      <a:r>
                        <a:rPr lang="es-419" sz="1100" b="1">
                          <a:effectLst/>
                        </a:rPr>
                        <a:t>255</a:t>
                      </a:r>
                      <a:r>
                        <a:rPr lang="es-419" sz="1100" b="0">
                          <a:effectLst/>
                        </a:rPr>
                        <a:t>.0.0.0</a:t>
                      </a:r>
                    </a:p>
                  </a:txBody>
                  <a:tcPr marL="31750" marR="31750" marT="31750" marB="31750" anchor="ctr"/>
                </a:tc>
                <a:tc>
                  <a:txBody>
                    <a:bodyPr/>
                    <a:lstStyle/>
                    <a:p>
                      <a:pPr rtl="0" fontAlgn="ctr"/>
                      <a:r>
                        <a:rPr lang="es-419" sz="1100" b="1">
                          <a:effectLst/>
                          <a:latin typeface="Courier New" panose="02070309020205020404" pitchFamily="49" charset="0"/>
                          <a:cs typeface="Courier New" panose="02070309020205020404" pitchFamily="49" charset="0"/>
                        </a:rPr>
                        <a:t>nnnnnnnn</a:t>
                      </a:r>
                      <a:r>
                        <a:rPr lang="es-419" sz="1100" b="0">
                          <a:effectLst/>
                          <a:latin typeface="Courier New" panose="02070309020205020404" pitchFamily="49" charset="0"/>
                          <a:cs typeface="Courier New" panose="02070309020205020404" pitchFamily="49" charset="0"/>
                        </a:rPr>
                        <a:t>.hhhhhhhh.hhhhhhhh.hhhhhhhh </a:t>
                      </a:r>
                      <a:br>
                        <a:rPr lang="en-CA" sz="1100" b="0" dirty="0">
                          <a:effectLst/>
                          <a:latin typeface="Courier New" panose="02070309020205020404" pitchFamily="49" charset="0"/>
                          <a:cs typeface="Courier New" panose="02070309020205020404" pitchFamily="49" charset="0"/>
                        </a:rPr>
                      </a:br>
                      <a:r>
                        <a:rPr lang="es-419" sz="1100" b="1">
                          <a:effectLst/>
                          <a:latin typeface="Courier New" panose="02070309020205020404" pitchFamily="49" charset="0"/>
                          <a:cs typeface="Courier New" panose="02070309020205020404" pitchFamily="49" charset="0"/>
                        </a:rPr>
                        <a:t>11111111</a:t>
                      </a:r>
                      <a:r>
                        <a:rPr lang="es-419" sz="1100" b="0">
                          <a:effectLst/>
                          <a:latin typeface="Courier New" panose="02070309020205020404" pitchFamily="49" charset="0"/>
                          <a:cs typeface="Courier New" panose="02070309020205020404" pitchFamily="49" charset="0"/>
                        </a:rPr>
                        <a:t>.00000000.00000000.00000000</a:t>
                      </a:r>
                    </a:p>
                  </a:txBody>
                  <a:tcPr marL="31750" marR="31750" marT="31750" marB="31750" anchor="ctr"/>
                </a:tc>
                <a:tc>
                  <a:txBody>
                    <a:bodyPr/>
                    <a:lstStyle/>
                    <a:p>
                      <a:pPr rtl="0" fontAlgn="ctr"/>
                      <a:r>
                        <a:rPr lang="es-419" sz="1000" b="0">
                          <a:effectLst/>
                        </a:rPr>
                        <a:t>16777214</a:t>
                      </a:r>
                    </a:p>
                  </a:txBody>
                  <a:tcPr marL="31750" marR="31750" marT="31750" marB="31750" anchor="ctr"/>
                </a:tc>
                <a:extLst>
                  <a:ext uri="{0D108BD9-81ED-4DB2-BD59-A6C34878D82A}">
                    <a16:rowId xmlns:a16="http://schemas.microsoft.com/office/drawing/2014/main" val="2637917206"/>
                  </a:ext>
                </a:extLst>
              </a:tr>
              <a:tr h="370840">
                <a:tc>
                  <a:txBody>
                    <a:bodyPr/>
                    <a:lstStyle/>
                    <a:p>
                      <a:pPr rtl="0" fontAlgn="ctr"/>
                      <a:r>
                        <a:rPr lang="es-419" sz="1100" b="1">
                          <a:effectLst/>
                        </a:rPr>
                        <a:t>/16</a:t>
                      </a:r>
                    </a:p>
                  </a:txBody>
                  <a:tcPr marL="31750" marR="31750" marT="31750" marB="31750" anchor="ctr"/>
                </a:tc>
                <a:tc>
                  <a:txBody>
                    <a:bodyPr/>
                    <a:lstStyle/>
                    <a:p>
                      <a:pPr rtl="0" fontAlgn="ctr"/>
                      <a:r>
                        <a:rPr lang="es-419" sz="1100" b="1">
                          <a:effectLst/>
                        </a:rPr>
                        <a:t>255.255</a:t>
                      </a:r>
                      <a:r>
                        <a:rPr lang="es-419" sz="1100" b="0">
                          <a:effectLst/>
                        </a:rPr>
                        <a:t>.0.0</a:t>
                      </a:r>
                    </a:p>
                  </a:txBody>
                  <a:tcPr marL="31750" marR="31750" marT="31750" marB="31750" anchor="ctr"/>
                </a:tc>
                <a:tc>
                  <a:txBody>
                    <a:bodyPr/>
                    <a:lstStyle/>
                    <a:p>
                      <a:pPr rtl="0" fontAlgn="ctr"/>
                      <a:r>
                        <a:rPr lang="es-419" sz="1100" b="1">
                          <a:effectLst/>
                          <a:latin typeface="Courier New" panose="02070309020205020404" pitchFamily="49" charset="0"/>
                          <a:cs typeface="Courier New" panose="02070309020205020404" pitchFamily="49" charset="0"/>
                        </a:rPr>
                        <a:t>nnnnnnnn.nnnnnnnn</a:t>
                      </a:r>
                      <a:r>
                        <a:rPr lang="es-419" sz="1100" b="0">
                          <a:effectLst/>
                          <a:latin typeface="Courier New" panose="02070309020205020404" pitchFamily="49" charset="0"/>
                          <a:cs typeface="Courier New" panose="02070309020205020404" pitchFamily="49" charset="0"/>
                        </a:rPr>
                        <a:t>.hhhhhhhh.hhhhhhhh </a:t>
                      </a:r>
                      <a:br>
                        <a:rPr lang="en-CA" sz="1100" b="0" dirty="0">
                          <a:effectLst/>
                          <a:latin typeface="Courier New" panose="02070309020205020404" pitchFamily="49" charset="0"/>
                          <a:cs typeface="Courier New" panose="02070309020205020404" pitchFamily="49" charset="0"/>
                        </a:rPr>
                      </a:br>
                      <a:r>
                        <a:rPr lang="es-419" sz="1100" b="1">
                          <a:effectLst/>
                          <a:latin typeface="Courier New" panose="02070309020205020404" pitchFamily="49" charset="0"/>
                          <a:cs typeface="Courier New" panose="02070309020205020404" pitchFamily="49" charset="0"/>
                        </a:rPr>
                        <a:t>11111111.11111111</a:t>
                      </a:r>
                      <a:r>
                        <a:rPr lang="es-419" sz="1100" b="0">
                          <a:effectLst/>
                          <a:latin typeface="Courier New" panose="02070309020205020404" pitchFamily="49" charset="0"/>
                          <a:cs typeface="Courier New" panose="02070309020205020404" pitchFamily="49" charset="0"/>
                        </a:rPr>
                        <a:t>.00000000.00000000</a:t>
                      </a:r>
                    </a:p>
                  </a:txBody>
                  <a:tcPr marL="31750" marR="31750" marT="31750" marB="31750" anchor="ctr"/>
                </a:tc>
                <a:tc>
                  <a:txBody>
                    <a:bodyPr/>
                    <a:lstStyle/>
                    <a:p>
                      <a:pPr rtl="0" fontAlgn="ctr"/>
                      <a:r>
                        <a:rPr lang="es-419" sz="1000" b="0">
                          <a:effectLst/>
                        </a:rPr>
                        <a:t>65534</a:t>
                      </a:r>
                    </a:p>
                  </a:txBody>
                  <a:tcPr marL="31750" marR="31750" marT="31750" marB="31750" anchor="ctr"/>
                </a:tc>
                <a:extLst>
                  <a:ext uri="{0D108BD9-81ED-4DB2-BD59-A6C34878D82A}">
                    <a16:rowId xmlns:a16="http://schemas.microsoft.com/office/drawing/2014/main" val="1750285378"/>
                  </a:ext>
                </a:extLst>
              </a:tr>
              <a:tr h="370840">
                <a:tc>
                  <a:txBody>
                    <a:bodyPr/>
                    <a:lstStyle/>
                    <a:p>
                      <a:pPr rtl="0" fontAlgn="ctr"/>
                      <a:r>
                        <a:rPr lang="es-419" sz="1100" b="1">
                          <a:effectLst/>
                        </a:rPr>
                        <a:t>/24</a:t>
                      </a:r>
                    </a:p>
                  </a:txBody>
                  <a:tcPr marL="31750" marR="31750" marT="31750" marB="31750" anchor="ctr"/>
                </a:tc>
                <a:tc>
                  <a:txBody>
                    <a:bodyPr/>
                    <a:lstStyle/>
                    <a:p>
                      <a:pPr rtl="0" fontAlgn="ctr"/>
                      <a:r>
                        <a:rPr lang="es-419" sz="1100" b="1">
                          <a:effectLst/>
                        </a:rPr>
                        <a:t>255.255.255</a:t>
                      </a:r>
                      <a:r>
                        <a:rPr lang="es-419" sz="1100" b="0">
                          <a:effectLst/>
                        </a:rPr>
                        <a:t>.0</a:t>
                      </a:r>
                    </a:p>
                  </a:txBody>
                  <a:tcPr marL="31750" marR="31750" marT="31750" marB="31750" anchor="ctr"/>
                </a:tc>
                <a:tc>
                  <a:txBody>
                    <a:bodyPr/>
                    <a:lstStyle/>
                    <a:p>
                      <a:pPr rtl="0" fontAlgn="ctr"/>
                      <a:r>
                        <a:rPr lang="es-419" sz="1100" b="1">
                          <a:effectLst/>
                          <a:latin typeface="Courier New" panose="02070309020205020404" pitchFamily="49" charset="0"/>
                          <a:cs typeface="Courier New" panose="02070309020205020404" pitchFamily="49" charset="0"/>
                        </a:rPr>
                        <a:t>nnnnnnnn.nnnnnnnn</a:t>
                      </a:r>
                      <a:r>
                        <a:rPr lang="es-419" sz="1100" b="0">
                          <a:effectLst/>
                          <a:latin typeface="Courier New" panose="02070309020205020404" pitchFamily="49" charset="0"/>
                          <a:cs typeface="Courier New" panose="02070309020205020404" pitchFamily="49" charset="0"/>
                        </a:rPr>
                        <a:t>.</a:t>
                      </a:r>
                      <a:r>
                        <a:rPr lang="es-419" sz="1100" b="1">
                          <a:effectLst/>
                          <a:latin typeface="Courier New" panose="02070309020205020404" pitchFamily="49" charset="0"/>
                          <a:cs typeface="Courier New" panose="02070309020205020404" pitchFamily="49" charset="0"/>
                        </a:rPr>
                        <a:t>nnnnnnnn</a:t>
                      </a:r>
                      <a:r>
                        <a:rPr lang="es-419" sz="1100" b="0">
                          <a:effectLst/>
                          <a:latin typeface="Courier New" panose="02070309020205020404" pitchFamily="49" charset="0"/>
                          <a:cs typeface="Courier New" panose="02070309020205020404" pitchFamily="49" charset="0"/>
                        </a:rPr>
                        <a:t>.hhhhhhhh </a:t>
                      </a:r>
                      <a:br>
                        <a:rPr lang="en-CA" sz="1100" b="0" dirty="0">
                          <a:effectLst/>
                          <a:latin typeface="Courier New" panose="02070309020205020404" pitchFamily="49" charset="0"/>
                          <a:cs typeface="Courier New" panose="02070309020205020404" pitchFamily="49" charset="0"/>
                        </a:rPr>
                      </a:br>
                      <a:r>
                        <a:rPr lang="es-419" sz="1100" b="1">
                          <a:effectLst/>
                          <a:latin typeface="Courier New" panose="02070309020205020404" pitchFamily="49" charset="0"/>
                          <a:cs typeface="Courier New" panose="02070309020205020404" pitchFamily="49" charset="0"/>
                        </a:rPr>
                        <a:t>11111111.11111111.11111111</a:t>
                      </a:r>
                      <a:r>
                        <a:rPr lang="es-419" sz="1100" b="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rtl="0" fontAlgn="ctr"/>
                      <a:r>
                        <a:rPr lang="es-419" sz="1000" b="0">
                          <a:effectLst/>
                        </a:rPr>
                        <a:t>254</a:t>
                      </a:r>
                    </a:p>
                  </a:txBody>
                  <a:tcPr marL="31750" marR="31750" marT="31750" marB="31750" anchor="ctr"/>
                </a:tc>
                <a:extLst>
                  <a:ext uri="{0D108BD9-81ED-4DB2-BD59-A6C34878D82A}">
                    <a16:rowId xmlns:a16="http://schemas.microsoft.com/office/drawing/2014/main" val="2444667633"/>
                  </a:ext>
                </a:extLst>
              </a:tr>
            </a:tbl>
          </a:graphicData>
        </a:graphic>
      </p:graphicFrame>
    </p:spTree>
    <p:extLst>
      <p:ext uri="{BB962C8B-B14F-4D97-AF65-F5344CB8AC3E}">
        <p14:creationId xmlns:p14="http://schemas.microsoft.com/office/powerpoint/2010/main" val="382037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División de una red IPv4</a:t>
            </a:r>
            <a:br>
              <a:rPr lang="en-US" dirty="0"/>
            </a:br>
            <a:r>
              <a:rPr lang="es-419" sz="2400"/>
              <a:t>División en subredes en el límite del octeto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57200" y="807768"/>
            <a:ext cx="8280057" cy="362511"/>
          </a:xfrm>
        </p:spPr>
        <p:txBody>
          <a:bodyPr/>
          <a:lstStyle/>
          <a:p>
            <a:pPr marL="342900" indent="-342900" algn="l" rtl="0">
              <a:buFont typeface="Arial" panose="020B0604020202020204" pitchFamily="34" charset="0"/>
              <a:buChar char="•"/>
            </a:pPr>
            <a:r>
              <a:rPr lang="es-419" sz="1600">
                <a:solidFill>
                  <a:srgbClr val="000000"/>
                </a:solidFill>
              </a:rPr>
              <a:t>En la primera tabla 10.0.0.0/8 se subred usando /16 y en la segunda tabla, una máscara /24.</a:t>
            </a:r>
          </a:p>
        </p:txBody>
      </p:sp>
      <p:graphicFrame>
        <p:nvGraphicFramePr>
          <p:cNvPr id="2" name="Table 1">
            <a:extLst>
              <a:ext uri="{FF2B5EF4-FFF2-40B4-BE49-F238E27FC236}">
                <a16:creationId xmlns:a16="http://schemas.microsoft.com/office/drawing/2014/main" id="{61270C55-FA5F-44D6-BE83-71DEA8A80121}"/>
              </a:ext>
            </a:extLst>
          </p:cNvPr>
          <p:cNvGraphicFramePr>
            <a:graphicFrameLocks noGrp="1"/>
          </p:cNvGraphicFramePr>
          <p:nvPr>
            <p:extLst>
              <p:ext uri="{D42A27DB-BD31-4B8C-83A1-F6EECF244321}">
                <p14:modId xmlns:p14="http://schemas.microsoft.com/office/powerpoint/2010/main" val="440006946"/>
              </p:ext>
            </p:extLst>
          </p:nvPr>
        </p:nvGraphicFramePr>
        <p:xfrm>
          <a:off x="457200" y="1246211"/>
          <a:ext cx="3870960" cy="3435080"/>
        </p:xfrm>
        <a:graphic>
          <a:graphicData uri="http://schemas.openxmlformats.org/drawingml/2006/table">
            <a:tbl>
              <a:tblPr firstRow="1" bandRow="1">
                <a:tableStyleId>{5C22544A-7EE6-4342-B048-85BDC9FD1C3A}</a:tableStyleId>
              </a:tblPr>
              <a:tblGrid>
                <a:gridCol w="1116314">
                  <a:extLst>
                    <a:ext uri="{9D8B030D-6E8A-4147-A177-3AD203B41FA5}">
                      <a16:colId xmlns:a16="http://schemas.microsoft.com/office/drawing/2014/main" val="1832368472"/>
                    </a:ext>
                  </a:extLst>
                </a:gridCol>
                <a:gridCol w="1741186">
                  <a:extLst>
                    <a:ext uri="{9D8B030D-6E8A-4147-A177-3AD203B41FA5}">
                      <a16:colId xmlns:a16="http://schemas.microsoft.com/office/drawing/2014/main" val="3133033927"/>
                    </a:ext>
                  </a:extLst>
                </a:gridCol>
                <a:gridCol w="1013460">
                  <a:extLst>
                    <a:ext uri="{9D8B030D-6E8A-4147-A177-3AD203B41FA5}">
                      <a16:colId xmlns:a16="http://schemas.microsoft.com/office/drawing/2014/main" val="1854765229"/>
                    </a:ext>
                  </a:extLst>
                </a:gridCol>
              </a:tblGrid>
              <a:tr h="409211">
                <a:tc>
                  <a:txBody>
                    <a:bodyPr/>
                    <a:lstStyle/>
                    <a:p>
                      <a:pPr algn="l" rtl="0" fontAlgn="ctr"/>
                      <a:r>
                        <a:rPr lang="es-419" sz="1000" b="1">
                          <a:effectLst/>
                        </a:rPr>
                        <a:t>Dirección de subred</a:t>
                      </a:r>
                      <a:br>
                        <a:rPr lang="en-CA" sz="1000" b="1" dirty="0">
                          <a:effectLst/>
                        </a:rPr>
                      </a:br>
                      <a:r>
                        <a:rPr lang="es-419" sz="1000" b="0">
                          <a:effectLst/>
                        </a:rPr>
                        <a:t>(256 subredes posibles)</a:t>
                      </a:r>
                    </a:p>
                  </a:txBody>
                  <a:tcPr marL="31750" marR="31750" marT="31750" marB="31750" anchor="ctr"/>
                </a:tc>
                <a:tc>
                  <a:txBody>
                    <a:bodyPr/>
                    <a:lstStyle/>
                    <a:p>
                      <a:pPr algn="l" rtl="0" fontAlgn="ctr"/>
                      <a:r>
                        <a:rPr lang="es-419" sz="1000" b="1">
                          <a:effectLst/>
                        </a:rPr>
                        <a:t>Rango de host</a:t>
                      </a:r>
                      <a:br>
                        <a:rPr lang="en-CA" sz="1000" b="1" dirty="0">
                          <a:effectLst/>
                        </a:rPr>
                      </a:br>
                      <a:r>
                        <a:rPr lang="es-419" sz="1000" b="0">
                          <a:effectLst/>
                        </a:rPr>
                        <a:t>(65,534 hosts posibles por subred)</a:t>
                      </a:r>
                    </a:p>
                  </a:txBody>
                  <a:tcPr marL="31750" marR="31750" marT="31750" marB="31750" anchor="ctr"/>
                </a:tc>
                <a:tc>
                  <a:txBody>
                    <a:bodyPr/>
                    <a:lstStyle/>
                    <a:p>
                      <a:pPr algn="l" rtl="0" fontAlgn="ctr"/>
                      <a:r>
                        <a:rPr lang="es-419" sz="1000" b="1">
                          <a:effectLst/>
                        </a:rPr>
                        <a:t>Dirección</a:t>
                      </a:r>
                    </a:p>
                  </a:txBody>
                  <a:tcPr marL="31750" marR="31750" marT="31750" marB="31750" anchor="ctr"/>
                </a:tc>
                <a:extLst>
                  <a:ext uri="{0D108BD9-81ED-4DB2-BD59-A6C34878D82A}">
                    <a16:rowId xmlns:a16="http://schemas.microsoft.com/office/drawing/2014/main" val="3621925027"/>
                  </a:ext>
                </a:extLst>
              </a:tr>
              <a:tr h="291438">
                <a:tc>
                  <a:txBody>
                    <a:bodyPr/>
                    <a:lstStyle/>
                    <a:p>
                      <a:pPr rtl="0" fontAlgn="ctr"/>
                      <a:r>
                        <a:rPr lang="es-419" sz="1000" b="1">
                          <a:effectLst/>
                        </a:rPr>
                        <a:t>10.0</a:t>
                      </a:r>
                      <a:r>
                        <a:rPr lang="es-419" sz="1000" b="0">
                          <a:effectLst/>
                        </a:rPr>
                        <a:t>.0.0</a:t>
                      </a:r>
                      <a:r>
                        <a:rPr lang="es-419" sz="1000" b="1">
                          <a:effectLst/>
                        </a:rPr>
                        <a:t>/16</a:t>
                      </a:r>
                    </a:p>
                  </a:txBody>
                  <a:tcPr marL="31750" marR="31750" marT="31750" marB="31750" anchor="ctr"/>
                </a:tc>
                <a:tc>
                  <a:txBody>
                    <a:bodyPr/>
                    <a:lstStyle/>
                    <a:p>
                      <a:pPr rtl="0" fontAlgn="ctr"/>
                      <a:r>
                        <a:rPr lang="es-419" sz="1000" b="1">
                          <a:effectLst/>
                        </a:rPr>
                        <a:t>10.0</a:t>
                      </a:r>
                      <a:r>
                        <a:rPr lang="es-419" sz="1000" b="0">
                          <a:effectLst/>
                        </a:rPr>
                        <a:t>.0.1 - </a:t>
                      </a:r>
                      <a:r>
                        <a:rPr lang="es-419" sz="1000" b="1">
                          <a:effectLst/>
                        </a:rPr>
                        <a:t>10.0</a:t>
                      </a:r>
                      <a:r>
                        <a:rPr lang="es-419" sz="1000" b="0">
                          <a:effectLst/>
                        </a:rPr>
                        <a:t>.255.254 </a:t>
                      </a:r>
                    </a:p>
                  </a:txBody>
                  <a:tcPr marL="31750" marR="31750" marT="31750" marB="31750" anchor="ctr"/>
                </a:tc>
                <a:tc>
                  <a:txBody>
                    <a:bodyPr/>
                    <a:lstStyle/>
                    <a:p>
                      <a:pPr rtl="0" fontAlgn="ctr"/>
                      <a:r>
                        <a:rPr lang="es-419" sz="1000" b="1">
                          <a:effectLst/>
                        </a:rPr>
                        <a:t>10.0</a:t>
                      </a:r>
                      <a:r>
                        <a:rPr lang="es-419" sz="1000" b="0">
                          <a:effectLst/>
                        </a:rPr>
                        <a:t>.255.255</a:t>
                      </a:r>
                    </a:p>
                  </a:txBody>
                  <a:tcPr marL="31750" marR="31750" marT="31750" marB="31750" anchor="ctr"/>
                </a:tc>
                <a:extLst>
                  <a:ext uri="{0D108BD9-81ED-4DB2-BD59-A6C34878D82A}">
                    <a16:rowId xmlns:a16="http://schemas.microsoft.com/office/drawing/2014/main" val="2643493669"/>
                  </a:ext>
                </a:extLst>
              </a:tr>
              <a:tr h="291438">
                <a:tc>
                  <a:txBody>
                    <a:bodyPr/>
                    <a:lstStyle/>
                    <a:p>
                      <a:pPr rtl="0" fontAlgn="ctr"/>
                      <a:r>
                        <a:rPr lang="es-419" sz="1000" b="1">
                          <a:effectLst/>
                        </a:rPr>
                        <a:t>10.1.</a:t>
                      </a:r>
                      <a:r>
                        <a:rPr lang="es-419" sz="1000" b="0">
                          <a:effectLst/>
                        </a:rPr>
                        <a:t>0,0</a:t>
                      </a:r>
                      <a:r>
                        <a:rPr lang="es-419" sz="1000" b="1">
                          <a:effectLst/>
                        </a:rPr>
                        <a:t>/16</a:t>
                      </a:r>
                    </a:p>
                  </a:txBody>
                  <a:tcPr marL="31750" marR="31750" marT="31750" marB="31750" anchor="ctr"/>
                </a:tc>
                <a:tc>
                  <a:txBody>
                    <a:bodyPr/>
                    <a:lstStyle/>
                    <a:p>
                      <a:pPr rtl="0" fontAlgn="ctr"/>
                      <a:r>
                        <a:rPr lang="es-419" sz="1000" b="1">
                          <a:effectLst/>
                        </a:rPr>
                        <a:t>10.1</a:t>
                      </a:r>
                      <a:r>
                        <a:rPr lang="es-419" sz="1000" b="0">
                          <a:effectLst/>
                        </a:rPr>
                        <a:t>.0.1 - </a:t>
                      </a:r>
                      <a:r>
                        <a:rPr lang="es-419" sz="1000" b="1">
                          <a:effectLst/>
                        </a:rPr>
                        <a:t>10.1</a:t>
                      </a:r>
                      <a:r>
                        <a:rPr lang="es-419" sz="1000" b="0">
                          <a:effectLst/>
                        </a:rPr>
                        <a:t>.255.254 </a:t>
                      </a:r>
                    </a:p>
                  </a:txBody>
                  <a:tcPr marL="31750" marR="31750" marT="31750" marB="31750" anchor="ctr"/>
                </a:tc>
                <a:tc>
                  <a:txBody>
                    <a:bodyPr/>
                    <a:lstStyle/>
                    <a:p>
                      <a:pPr rtl="0" fontAlgn="ctr"/>
                      <a:r>
                        <a:rPr lang="es-419" sz="1000" b="1">
                          <a:effectLst/>
                        </a:rPr>
                        <a:t>10.1</a:t>
                      </a:r>
                      <a:r>
                        <a:rPr lang="es-419" sz="1000" b="0">
                          <a:effectLst/>
                        </a:rPr>
                        <a:t>.255.255</a:t>
                      </a:r>
                    </a:p>
                  </a:txBody>
                  <a:tcPr marL="31750" marR="31750" marT="31750" marB="31750" anchor="ctr"/>
                </a:tc>
                <a:extLst>
                  <a:ext uri="{0D108BD9-81ED-4DB2-BD59-A6C34878D82A}">
                    <a16:rowId xmlns:a16="http://schemas.microsoft.com/office/drawing/2014/main" val="1459356146"/>
                  </a:ext>
                </a:extLst>
              </a:tr>
              <a:tr h="291438">
                <a:tc>
                  <a:txBody>
                    <a:bodyPr/>
                    <a:lstStyle/>
                    <a:p>
                      <a:pPr rtl="0" fontAlgn="ctr"/>
                      <a:r>
                        <a:rPr lang="es-419" sz="1000" b="1">
                          <a:effectLst/>
                        </a:rPr>
                        <a:t>10.2</a:t>
                      </a:r>
                      <a:r>
                        <a:rPr lang="es-419" sz="1000" b="0">
                          <a:effectLst/>
                        </a:rPr>
                        <a:t>.0.0</a:t>
                      </a:r>
                      <a:r>
                        <a:rPr lang="es-419" sz="1000" b="1">
                          <a:effectLst/>
                        </a:rPr>
                        <a:t>/16</a:t>
                      </a:r>
                    </a:p>
                  </a:txBody>
                  <a:tcPr marL="31750" marR="31750" marT="31750" marB="31750" anchor="ctr"/>
                </a:tc>
                <a:tc>
                  <a:txBody>
                    <a:bodyPr/>
                    <a:lstStyle/>
                    <a:p>
                      <a:pPr rtl="0" fontAlgn="ctr"/>
                      <a:r>
                        <a:rPr lang="es-419" sz="1000" b="1">
                          <a:effectLst/>
                        </a:rPr>
                        <a:t>10.2</a:t>
                      </a:r>
                      <a:r>
                        <a:rPr lang="es-419" sz="1000" b="0">
                          <a:effectLst/>
                        </a:rPr>
                        <a:t>.0.1 - </a:t>
                      </a:r>
                      <a:r>
                        <a:rPr lang="es-419" sz="1000" b="1">
                          <a:effectLst/>
                        </a:rPr>
                        <a:t>10.2</a:t>
                      </a:r>
                      <a:r>
                        <a:rPr lang="es-419" sz="1000" b="0">
                          <a:effectLst/>
                        </a:rPr>
                        <a:t>.255.254 </a:t>
                      </a:r>
                    </a:p>
                  </a:txBody>
                  <a:tcPr marL="31750" marR="31750" marT="31750" marB="31750" anchor="ctr"/>
                </a:tc>
                <a:tc>
                  <a:txBody>
                    <a:bodyPr/>
                    <a:lstStyle/>
                    <a:p>
                      <a:pPr rtl="0" fontAlgn="ctr"/>
                      <a:r>
                        <a:rPr lang="es-419" sz="1000" b="1">
                          <a:effectLst/>
                        </a:rPr>
                        <a:t>10.2</a:t>
                      </a:r>
                      <a:r>
                        <a:rPr lang="es-419" sz="1000" b="0">
                          <a:effectLst/>
                        </a:rPr>
                        <a:t>.255.255</a:t>
                      </a:r>
                    </a:p>
                  </a:txBody>
                  <a:tcPr marL="31750" marR="31750" marT="31750" marB="31750" anchor="ctr"/>
                </a:tc>
                <a:extLst>
                  <a:ext uri="{0D108BD9-81ED-4DB2-BD59-A6C34878D82A}">
                    <a16:rowId xmlns:a16="http://schemas.microsoft.com/office/drawing/2014/main" val="417579166"/>
                  </a:ext>
                </a:extLst>
              </a:tr>
              <a:tr h="291438">
                <a:tc>
                  <a:txBody>
                    <a:bodyPr/>
                    <a:lstStyle/>
                    <a:p>
                      <a:pPr rtl="0" fontAlgn="ctr"/>
                      <a:r>
                        <a:rPr lang="es-419" sz="1000" b="1">
                          <a:effectLst/>
                        </a:rPr>
                        <a:t>10,3</a:t>
                      </a:r>
                      <a:r>
                        <a:rPr lang="es-419" sz="1000" b="0">
                          <a:effectLst/>
                        </a:rPr>
                        <a:t>,0.0</a:t>
                      </a:r>
                      <a:r>
                        <a:rPr lang="es-419" sz="1000" b="1">
                          <a:effectLst/>
                        </a:rPr>
                        <a:t>/16</a:t>
                      </a:r>
                    </a:p>
                  </a:txBody>
                  <a:tcPr marL="31750" marR="31750" marT="31750" marB="31750" anchor="ctr"/>
                </a:tc>
                <a:tc>
                  <a:txBody>
                    <a:bodyPr/>
                    <a:lstStyle/>
                    <a:p>
                      <a:pPr rtl="0" fontAlgn="ctr"/>
                      <a:r>
                        <a:rPr lang="es-419" sz="1000" b="1">
                          <a:effectLst/>
                        </a:rPr>
                        <a:t>10,3</a:t>
                      </a:r>
                      <a:r>
                        <a:rPr lang="es-419" sz="1000" b="0">
                          <a:effectLst/>
                        </a:rPr>
                        <a:t>0,1 - </a:t>
                      </a:r>
                      <a:r>
                        <a:rPr lang="es-419" sz="1000" b="1">
                          <a:effectLst/>
                        </a:rPr>
                        <a:t>10,3</a:t>
                      </a:r>
                      <a:r>
                        <a:rPr lang="es-419" sz="1000" b="0">
                          <a:effectLst/>
                        </a:rPr>
                        <a:t>.255.254 </a:t>
                      </a:r>
                    </a:p>
                  </a:txBody>
                  <a:tcPr marL="31750" marR="31750" marT="31750" marB="31750" anchor="ctr"/>
                </a:tc>
                <a:tc>
                  <a:txBody>
                    <a:bodyPr/>
                    <a:lstStyle/>
                    <a:p>
                      <a:pPr rtl="0" fontAlgn="ctr"/>
                      <a:r>
                        <a:rPr lang="es-419" sz="1000" b="1">
                          <a:effectLst/>
                        </a:rPr>
                        <a:t>10.3</a:t>
                      </a:r>
                      <a:r>
                        <a:rPr lang="es-419" sz="1000" b="0">
                          <a:effectLst/>
                        </a:rPr>
                        <a:t>.255.255</a:t>
                      </a:r>
                    </a:p>
                  </a:txBody>
                  <a:tcPr marL="31750" marR="31750" marT="31750" marB="31750" anchor="ctr"/>
                </a:tc>
                <a:extLst>
                  <a:ext uri="{0D108BD9-81ED-4DB2-BD59-A6C34878D82A}">
                    <a16:rowId xmlns:a16="http://schemas.microsoft.com/office/drawing/2014/main" val="1246693201"/>
                  </a:ext>
                </a:extLst>
              </a:tr>
              <a:tr h="291438">
                <a:tc>
                  <a:txBody>
                    <a:bodyPr/>
                    <a:lstStyle/>
                    <a:p>
                      <a:pPr rtl="0" fontAlgn="ctr"/>
                      <a:r>
                        <a:rPr lang="es-419" sz="1000" b="1">
                          <a:effectLst/>
                        </a:rPr>
                        <a:t>10,4</a:t>
                      </a:r>
                      <a:r>
                        <a:rPr lang="es-419" sz="1000" b="0">
                          <a:effectLst/>
                        </a:rPr>
                        <a:t>,0.0</a:t>
                      </a:r>
                      <a:r>
                        <a:rPr lang="es-419" sz="1000" b="1">
                          <a:effectLst/>
                        </a:rPr>
                        <a:t>/16</a:t>
                      </a:r>
                    </a:p>
                  </a:txBody>
                  <a:tcPr marL="31750" marR="31750" marT="31750" marB="31750" anchor="ctr"/>
                </a:tc>
                <a:tc>
                  <a:txBody>
                    <a:bodyPr/>
                    <a:lstStyle/>
                    <a:p>
                      <a:pPr rtl="0" fontAlgn="ctr"/>
                      <a:r>
                        <a:rPr lang="es-419" sz="1000" b="1">
                          <a:effectLst/>
                        </a:rPr>
                        <a:t>10,4</a:t>
                      </a:r>
                      <a:r>
                        <a:rPr lang="es-419" sz="1000" b="0">
                          <a:effectLst/>
                        </a:rPr>
                        <a:t>,0,1 - </a:t>
                      </a:r>
                      <a:r>
                        <a:rPr lang="es-419" sz="1000" b="1">
                          <a:effectLst/>
                        </a:rPr>
                        <a:t>10,4</a:t>
                      </a:r>
                      <a:r>
                        <a:rPr lang="es-419" sz="1000" b="0">
                          <a:effectLst/>
                        </a:rPr>
                        <a:t>,255,254 </a:t>
                      </a:r>
                    </a:p>
                  </a:txBody>
                  <a:tcPr marL="31750" marR="31750" marT="31750" marB="31750" anchor="ctr"/>
                </a:tc>
                <a:tc>
                  <a:txBody>
                    <a:bodyPr/>
                    <a:lstStyle/>
                    <a:p>
                      <a:pPr rtl="0" fontAlgn="ctr"/>
                      <a:r>
                        <a:rPr lang="es-419" sz="1000" b="1">
                          <a:effectLst/>
                        </a:rPr>
                        <a:t>10.4</a:t>
                      </a:r>
                      <a:r>
                        <a:rPr lang="es-419" sz="1000" b="0">
                          <a:effectLst/>
                        </a:rPr>
                        <a:t>.255.255</a:t>
                      </a:r>
                    </a:p>
                  </a:txBody>
                  <a:tcPr marL="31750" marR="31750" marT="31750" marB="31750" anchor="ctr"/>
                </a:tc>
                <a:extLst>
                  <a:ext uri="{0D108BD9-81ED-4DB2-BD59-A6C34878D82A}">
                    <a16:rowId xmlns:a16="http://schemas.microsoft.com/office/drawing/2014/main" val="1260802008"/>
                  </a:ext>
                </a:extLst>
              </a:tr>
              <a:tr h="291438">
                <a:tc>
                  <a:txBody>
                    <a:bodyPr/>
                    <a:lstStyle/>
                    <a:p>
                      <a:pPr rtl="0" fontAlgn="ctr"/>
                      <a:r>
                        <a:rPr lang="es-419" sz="1000" b="1">
                          <a:effectLst/>
                        </a:rPr>
                        <a:t>10,5</a:t>
                      </a:r>
                      <a:r>
                        <a:rPr lang="es-419" sz="1000" b="0">
                          <a:effectLst/>
                        </a:rPr>
                        <a:t>,0.0</a:t>
                      </a:r>
                      <a:r>
                        <a:rPr lang="es-419" sz="1000" b="1">
                          <a:effectLst/>
                        </a:rPr>
                        <a:t>/16</a:t>
                      </a:r>
                    </a:p>
                  </a:txBody>
                  <a:tcPr marL="31750" marR="31750" marT="31750" marB="31750" anchor="ctr"/>
                </a:tc>
                <a:tc>
                  <a:txBody>
                    <a:bodyPr/>
                    <a:lstStyle/>
                    <a:p>
                      <a:pPr rtl="0" fontAlgn="ctr"/>
                      <a:r>
                        <a:rPr lang="es-419" sz="1000" b="1">
                          <a:effectLst/>
                        </a:rPr>
                        <a:t>10,5</a:t>
                      </a:r>
                      <a:r>
                        <a:rPr lang="es-419" sz="1000" b="0">
                          <a:effectLst/>
                        </a:rPr>
                        <a:t>,0,1 - </a:t>
                      </a:r>
                      <a:r>
                        <a:rPr lang="es-419" sz="1000" b="1">
                          <a:effectLst/>
                        </a:rPr>
                        <a:t>10,5</a:t>
                      </a:r>
                      <a:r>
                        <a:rPr lang="es-419" sz="1000" b="0">
                          <a:effectLst/>
                        </a:rPr>
                        <a:t>,255,254 </a:t>
                      </a:r>
                    </a:p>
                  </a:txBody>
                  <a:tcPr marL="31750" marR="31750" marT="31750" marB="31750" anchor="ctr"/>
                </a:tc>
                <a:tc>
                  <a:txBody>
                    <a:bodyPr/>
                    <a:lstStyle/>
                    <a:p>
                      <a:pPr rtl="0" fontAlgn="ctr"/>
                      <a:r>
                        <a:rPr lang="es-419" sz="1000" b="1">
                          <a:effectLst/>
                        </a:rPr>
                        <a:t>10.5</a:t>
                      </a:r>
                      <a:r>
                        <a:rPr lang="es-419" sz="1000" b="0">
                          <a:effectLst/>
                        </a:rPr>
                        <a:t>.255.255</a:t>
                      </a:r>
                    </a:p>
                  </a:txBody>
                  <a:tcPr marL="31750" marR="31750" marT="31750" marB="31750" anchor="ctr"/>
                </a:tc>
                <a:extLst>
                  <a:ext uri="{0D108BD9-81ED-4DB2-BD59-A6C34878D82A}">
                    <a16:rowId xmlns:a16="http://schemas.microsoft.com/office/drawing/2014/main" val="1140251696"/>
                  </a:ext>
                </a:extLst>
              </a:tr>
              <a:tr h="291438">
                <a:tc>
                  <a:txBody>
                    <a:bodyPr/>
                    <a:lstStyle/>
                    <a:p>
                      <a:pPr rtl="0" fontAlgn="ctr"/>
                      <a:r>
                        <a:rPr lang="es-419" sz="1000" b="1">
                          <a:effectLst/>
                        </a:rPr>
                        <a:t>10,6</a:t>
                      </a:r>
                      <a:r>
                        <a:rPr lang="es-419" sz="1000" b="0">
                          <a:effectLst/>
                        </a:rPr>
                        <a:t>,0.0</a:t>
                      </a:r>
                      <a:r>
                        <a:rPr lang="es-419" sz="1000" b="1">
                          <a:effectLst/>
                        </a:rPr>
                        <a:t>/16</a:t>
                      </a:r>
                    </a:p>
                  </a:txBody>
                  <a:tcPr marL="31750" marR="31750" marT="31750" marB="31750" anchor="ctr"/>
                </a:tc>
                <a:tc>
                  <a:txBody>
                    <a:bodyPr/>
                    <a:lstStyle/>
                    <a:p>
                      <a:pPr rtl="0" fontAlgn="ctr"/>
                      <a:r>
                        <a:rPr lang="es-419" sz="1000" b="1">
                          <a:effectLst/>
                        </a:rPr>
                        <a:t>10,6</a:t>
                      </a:r>
                      <a:r>
                        <a:rPr lang="es-419" sz="1000" b="0">
                          <a:effectLst/>
                        </a:rPr>
                        <a:t>,0,1 - </a:t>
                      </a:r>
                      <a:r>
                        <a:rPr lang="es-419" sz="1000" b="1">
                          <a:effectLst/>
                        </a:rPr>
                        <a:t>10,6</a:t>
                      </a:r>
                      <a:r>
                        <a:rPr lang="es-419" sz="1000" b="0">
                          <a:effectLst/>
                        </a:rPr>
                        <a:t>.255.254 </a:t>
                      </a:r>
                    </a:p>
                  </a:txBody>
                  <a:tcPr marL="31750" marR="31750" marT="31750" marB="31750" anchor="ctr"/>
                </a:tc>
                <a:tc>
                  <a:txBody>
                    <a:bodyPr/>
                    <a:lstStyle/>
                    <a:p>
                      <a:pPr rtl="0" fontAlgn="ctr"/>
                      <a:r>
                        <a:rPr lang="es-419" sz="1000" b="1">
                          <a:effectLst/>
                        </a:rPr>
                        <a:t>10.6</a:t>
                      </a:r>
                      <a:r>
                        <a:rPr lang="es-419" sz="1000" b="0">
                          <a:effectLst/>
                        </a:rPr>
                        <a:t>.255.255</a:t>
                      </a:r>
                    </a:p>
                  </a:txBody>
                  <a:tcPr marL="31750" marR="31750" marT="31750" marB="31750" anchor="ctr"/>
                </a:tc>
                <a:extLst>
                  <a:ext uri="{0D108BD9-81ED-4DB2-BD59-A6C34878D82A}">
                    <a16:rowId xmlns:a16="http://schemas.microsoft.com/office/drawing/2014/main" val="1579384603"/>
                  </a:ext>
                </a:extLst>
              </a:tr>
              <a:tr h="291438">
                <a:tc>
                  <a:txBody>
                    <a:bodyPr/>
                    <a:lstStyle/>
                    <a:p>
                      <a:pPr rtl="0" fontAlgn="ctr"/>
                      <a:r>
                        <a:rPr lang="es-419" sz="1000" b="1">
                          <a:effectLst/>
                        </a:rPr>
                        <a:t>10,7</a:t>
                      </a:r>
                      <a:r>
                        <a:rPr lang="es-419" sz="1000" b="0">
                          <a:effectLst/>
                        </a:rPr>
                        <a:t>,0.0</a:t>
                      </a:r>
                      <a:r>
                        <a:rPr lang="es-419" sz="1000" b="1">
                          <a:effectLst/>
                        </a:rPr>
                        <a:t>/16</a:t>
                      </a:r>
                    </a:p>
                  </a:txBody>
                  <a:tcPr marL="31750" marR="31750" marT="31750" marB="31750" anchor="ctr"/>
                </a:tc>
                <a:tc>
                  <a:txBody>
                    <a:bodyPr/>
                    <a:lstStyle/>
                    <a:p>
                      <a:pPr rtl="0" fontAlgn="ctr"/>
                      <a:r>
                        <a:rPr lang="es-419" sz="1000" b="1">
                          <a:effectLst/>
                        </a:rPr>
                        <a:t>10,7</a:t>
                      </a:r>
                      <a:r>
                        <a:rPr lang="es-419" sz="1000" b="0">
                          <a:effectLst/>
                        </a:rPr>
                        <a:t>,0,1 - </a:t>
                      </a:r>
                      <a:r>
                        <a:rPr lang="es-419" sz="1000" b="1">
                          <a:effectLst/>
                        </a:rPr>
                        <a:t>10,7</a:t>
                      </a:r>
                      <a:r>
                        <a:rPr lang="es-419" sz="1000" b="0">
                          <a:effectLst/>
                        </a:rPr>
                        <a:t>,255,254 </a:t>
                      </a:r>
                    </a:p>
                  </a:txBody>
                  <a:tcPr marL="31750" marR="31750" marT="31750" marB="31750" anchor="ctr"/>
                </a:tc>
                <a:tc>
                  <a:txBody>
                    <a:bodyPr/>
                    <a:lstStyle/>
                    <a:p>
                      <a:pPr rtl="0" fontAlgn="ctr"/>
                      <a:r>
                        <a:rPr lang="es-419" sz="1000" b="1">
                          <a:effectLst/>
                        </a:rPr>
                        <a:t>10.7</a:t>
                      </a:r>
                      <a:r>
                        <a:rPr lang="es-419" sz="1000" b="0">
                          <a:effectLst/>
                        </a:rPr>
                        <a:t>.255.255</a:t>
                      </a:r>
                    </a:p>
                  </a:txBody>
                  <a:tcPr marL="31750" marR="31750" marT="31750" marB="31750" anchor="ctr"/>
                </a:tc>
                <a:extLst>
                  <a:ext uri="{0D108BD9-81ED-4DB2-BD59-A6C34878D82A}">
                    <a16:rowId xmlns:a16="http://schemas.microsoft.com/office/drawing/2014/main" val="1319694656"/>
                  </a:ext>
                </a:extLst>
              </a:tr>
              <a:tr h="291438">
                <a:tc>
                  <a:txBody>
                    <a:bodyPr/>
                    <a:lstStyle/>
                    <a:p>
                      <a:pPr rtl="0" fontAlgn="ctr"/>
                      <a:r>
                        <a:rPr lang="es-419" sz="1000" b="0">
                          <a:effectLst/>
                        </a:rPr>
                        <a:t>...</a:t>
                      </a:r>
                    </a:p>
                  </a:txBody>
                  <a:tcPr marL="31750" marR="31750" marT="31750" marB="31750" anchor="ctr"/>
                </a:tc>
                <a:tc>
                  <a:txBody>
                    <a:bodyPr/>
                    <a:lstStyle/>
                    <a:p>
                      <a:pPr rtl="0" fontAlgn="ctr"/>
                      <a:r>
                        <a:rPr lang="es-419" sz="1000" b="0">
                          <a:effectLst/>
                        </a:rPr>
                        <a:t>...</a:t>
                      </a:r>
                    </a:p>
                  </a:txBody>
                  <a:tcPr marL="31750" marR="31750" marT="31750" marB="31750" anchor="ctr"/>
                </a:tc>
                <a:tc>
                  <a:txBody>
                    <a:bodyPr/>
                    <a:lstStyle/>
                    <a:p>
                      <a:pPr rtl="0" fontAlgn="ctr"/>
                      <a:r>
                        <a:rPr lang="es-419" sz="1000" b="0">
                          <a:effectLst/>
                        </a:rPr>
                        <a:t>...</a:t>
                      </a:r>
                    </a:p>
                  </a:txBody>
                  <a:tcPr marL="31750" marR="31750" marT="31750" marB="31750" anchor="ctr"/>
                </a:tc>
                <a:extLst>
                  <a:ext uri="{0D108BD9-81ED-4DB2-BD59-A6C34878D82A}">
                    <a16:rowId xmlns:a16="http://schemas.microsoft.com/office/drawing/2014/main" val="3511108504"/>
                  </a:ext>
                </a:extLst>
              </a:tr>
              <a:tr h="291438">
                <a:tc>
                  <a:txBody>
                    <a:bodyPr/>
                    <a:lstStyle/>
                    <a:p>
                      <a:pPr rtl="0" fontAlgn="ctr"/>
                      <a:r>
                        <a:rPr lang="es-419" sz="1000" b="1">
                          <a:effectLst/>
                        </a:rPr>
                        <a:t>10.255</a:t>
                      </a:r>
                      <a:r>
                        <a:rPr lang="es-419" sz="1000" b="0">
                          <a:effectLst/>
                        </a:rPr>
                        <a:t>,0.0</a:t>
                      </a:r>
                      <a:r>
                        <a:rPr lang="es-419" sz="1000" b="1">
                          <a:effectLst/>
                        </a:rPr>
                        <a:t>/16</a:t>
                      </a:r>
                    </a:p>
                  </a:txBody>
                  <a:tcPr marL="31750" marR="31750" marT="31750" marB="31750" anchor="ctr"/>
                </a:tc>
                <a:tc>
                  <a:txBody>
                    <a:bodyPr/>
                    <a:lstStyle/>
                    <a:p>
                      <a:pPr rtl="0" fontAlgn="ctr"/>
                      <a:r>
                        <a:rPr lang="es-419" sz="1000" b="1">
                          <a:effectLst/>
                        </a:rPr>
                        <a:t>10.255</a:t>
                      </a:r>
                      <a:r>
                        <a:rPr lang="es-419" sz="1000" b="0">
                          <a:effectLst/>
                        </a:rPr>
                        <a:t>.0.1 - </a:t>
                      </a:r>
                      <a:r>
                        <a:rPr lang="es-419" sz="1000" b="1">
                          <a:effectLst/>
                        </a:rPr>
                        <a:t>10.255</a:t>
                      </a:r>
                      <a:r>
                        <a:rPr lang="es-419" sz="1000" b="0">
                          <a:effectLst/>
                        </a:rPr>
                        <a:t>.255.254 </a:t>
                      </a:r>
                    </a:p>
                  </a:txBody>
                  <a:tcPr marL="31750" marR="31750" marT="31750" marB="31750" anchor="ctr"/>
                </a:tc>
                <a:tc>
                  <a:txBody>
                    <a:bodyPr/>
                    <a:lstStyle/>
                    <a:p>
                      <a:pPr rtl="0" fontAlgn="ctr"/>
                      <a:r>
                        <a:rPr lang="es-419" sz="1000" b="1">
                          <a:effectLst/>
                        </a:rPr>
                        <a:t>10.255</a:t>
                      </a:r>
                      <a:r>
                        <a:rPr lang="es-419" sz="1000" b="0">
                          <a:effectLst/>
                        </a:rPr>
                        <a:t>.255.255</a:t>
                      </a:r>
                    </a:p>
                  </a:txBody>
                  <a:tcPr marL="31750" marR="31750" marT="31750" marB="31750" anchor="ctr"/>
                </a:tc>
                <a:extLst>
                  <a:ext uri="{0D108BD9-81ED-4DB2-BD59-A6C34878D82A}">
                    <a16:rowId xmlns:a16="http://schemas.microsoft.com/office/drawing/2014/main" val="336941723"/>
                  </a:ext>
                </a:extLst>
              </a:tr>
            </a:tbl>
          </a:graphicData>
        </a:graphic>
      </p:graphicFrame>
      <p:graphicFrame>
        <p:nvGraphicFramePr>
          <p:cNvPr id="7" name="Table 6">
            <a:extLst>
              <a:ext uri="{FF2B5EF4-FFF2-40B4-BE49-F238E27FC236}">
                <a16:creationId xmlns:a16="http://schemas.microsoft.com/office/drawing/2014/main" id="{1A119983-4ED6-4A9F-ABB0-451D571C31AD}"/>
              </a:ext>
            </a:extLst>
          </p:cNvPr>
          <p:cNvGraphicFramePr>
            <a:graphicFrameLocks noGrp="1"/>
          </p:cNvGraphicFramePr>
          <p:nvPr>
            <p:extLst>
              <p:ext uri="{D42A27DB-BD31-4B8C-83A1-F6EECF244321}">
                <p14:modId xmlns:p14="http://schemas.microsoft.com/office/powerpoint/2010/main" val="425671318"/>
              </p:ext>
            </p:extLst>
          </p:nvPr>
        </p:nvGraphicFramePr>
        <p:xfrm>
          <a:off x="4671059" y="1246212"/>
          <a:ext cx="4152901" cy="3435608"/>
        </p:xfrm>
        <a:graphic>
          <a:graphicData uri="http://schemas.openxmlformats.org/drawingml/2006/table">
            <a:tbl>
              <a:tblPr firstRow="1" bandRow="1">
                <a:tableStyleId>{5C22544A-7EE6-4342-B048-85BDC9FD1C3A}</a:tableStyleId>
              </a:tblPr>
              <a:tblGrid>
                <a:gridCol w="1197621">
                  <a:extLst>
                    <a:ext uri="{9D8B030D-6E8A-4147-A177-3AD203B41FA5}">
                      <a16:colId xmlns:a16="http://schemas.microsoft.com/office/drawing/2014/main" val="1832368472"/>
                    </a:ext>
                  </a:extLst>
                </a:gridCol>
                <a:gridCol w="1998805">
                  <a:extLst>
                    <a:ext uri="{9D8B030D-6E8A-4147-A177-3AD203B41FA5}">
                      <a16:colId xmlns:a16="http://schemas.microsoft.com/office/drawing/2014/main" val="3133033927"/>
                    </a:ext>
                  </a:extLst>
                </a:gridCol>
                <a:gridCol w="956475">
                  <a:extLst>
                    <a:ext uri="{9D8B030D-6E8A-4147-A177-3AD203B41FA5}">
                      <a16:colId xmlns:a16="http://schemas.microsoft.com/office/drawing/2014/main" val="1854765229"/>
                    </a:ext>
                  </a:extLst>
                </a:gridCol>
              </a:tblGrid>
              <a:tr h="520177">
                <a:tc>
                  <a:txBody>
                    <a:bodyPr/>
                    <a:lstStyle/>
                    <a:p>
                      <a:pPr algn="l" rtl="0" fontAlgn="ctr"/>
                      <a:r>
                        <a:rPr lang="es-419" sz="1000" b="1">
                          <a:effectLst/>
                        </a:rPr>
                        <a:t>Dirección de subred</a:t>
                      </a:r>
                      <a:br>
                        <a:rPr lang="en-CA" sz="1000" b="1" dirty="0">
                          <a:effectLst/>
                        </a:rPr>
                      </a:br>
                      <a:r>
                        <a:rPr lang="es-419" sz="1000" b="0">
                          <a:effectLst/>
                        </a:rPr>
                        <a:t>(65,536 subredes posibles)</a:t>
                      </a:r>
                    </a:p>
                  </a:txBody>
                  <a:tcPr marL="31750" marR="31750" marT="31750" marB="31750" anchor="ctr"/>
                </a:tc>
                <a:tc>
                  <a:txBody>
                    <a:bodyPr/>
                    <a:lstStyle/>
                    <a:p>
                      <a:pPr algn="l" rtl="0" fontAlgn="ctr"/>
                      <a:r>
                        <a:rPr lang="es-419" sz="1000" b="1">
                          <a:effectLst/>
                        </a:rPr>
                        <a:t>Rango de host</a:t>
                      </a:r>
                      <a:br>
                        <a:rPr lang="en-CA" sz="1000" b="1" dirty="0">
                          <a:effectLst/>
                        </a:rPr>
                      </a:br>
                      <a:r>
                        <a:rPr lang="es-419" sz="1000" b="0">
                          <a:effectLst/>
                        </a:rPr>
                        <a:t>(254 hosts posibles por subred)</a:t>
                      </a:r>
                    </a:p>
                  </a:txBody>
                  <a:tcPr marL="31750" marR="31750" marT="31750" marB="31750" anchor="ctr"/>
                </a:tc>
                <a:tc>
                  <a:txBody>
                    <a:bodyPr/>
                    <a:lstStyle/>
                    <a:p>
                      <a:pPr algn="l" rtl="0" fontAlgn="ctr"/>
                      <a:r>
                        <a:rPr lang="es-419" sz="1000" b="1">
                          <a:effectLst/>
                        </a:rPr>
                        <a:t>Dirección</a:t>
                      </a:r>
                    </a:p>
                  </a:txBody>
                  <a:tcPr marL="31750" marR="31750" marT="31750" marB="31750" anchor="ctr"/>
                </a:tc>
                <a:extLst>
                  <a:ext uri="{0D108BD9-81ED-4DB2-BD59-A6C34878D82A}">
                    <a16:rowId xmlns:a16="http://schemas.microsoft.com/office/drawing/2014/main" val="3621925027"/>
                  </a:ext>
                </a:extLst>
              </a:tr>
              <a:tr h="242909">
                <a:tc>
                  <a:txBody>
                    <a:bodyPr/>
                    <a:lstStyle/>
                    <a:p>
                      <a:pPr rtl="0" fontAlgn="ctr"/>
                      <a:r>
                        <a:rPr lang="es-419" sz="1000" b="1">
                          <a:effectLst/>
                        </a:rPr>
                        <a:t>10.0.0</a:t>
                      </a:r>
                      <a:r>
                        <a:rPr lang="es-419" sz="1000" b="0">
                          <a:effectLst/>
                        </a:rPr>
                        <a:t>.0</a:t>
                      </a:r>
                      <a:r>
                        <a:rPr lang="es-419" sz="1000" b="1">
                          <a:effectLst/>
                        </a:rPr>
                        <a:t>/24</a:t>
                      </a:r>
                    </a:p>
                  </a:txBody>
                  <a:tcPr marL="31750" marR="31750" marT="31750" marB="31750" anchor="ctr"/>
                </a:tc>
                <a:tc>
                  <a:txBody>
                    <a:bodyPr/>
                    <a:lstStyle/>
                    <a:p>
                      <a:pPr rtl="0" fontAlgn="ctr"/>
                      <a:r>
                        <a:rPr lang="es-419" sz="1000" b="1">
                          <a:effectLst/>
                        </a:rPr>
                        <a:t>10.0.0</a:t>
                      </a:r>
                      <a:r>
                        <a:rPr lang="es-419" sz="1000" b="0">
                          <a:effectLst/>
                        </a:rPr>
                        <a:t>.1 -</a:t>
                      </a:r>
                      <a:r>
                        <a:rPr lang="es-419" sz="1000" b="1">
                          <a:effectLst/>
                        </a:rPr>
                        <a:t>10.0.0</a:t>
                      </a:r>
                      <a:r>
                        <a:rPr lang="es-419" sz="1000" b="0">
                          <a:effectLst/>
                        </a:rPr>
                        <a:t>.254</a:t>
                      </a:r>
                    </a:p>
                  </a:txBody>
                  <a:tcPr marL="31750" marR="31750" marT="31750" marB="31750" anchor="ctr"/>
                </a:tc>
                <a:tc>
                  <a:txBody>
                    <a:bodyPr/>
                    <a:lstStyle/>
                    <a:p>
                      <a:pPr rtl="0" fontAlgn="ctr"/>
                      <a:r>
                        <a:rPr lang="es-419" sz="1000" b="1">
                          <a:effectLst/>
                        </a:rPr>
                        <a:t>10.0.0</a:t>
                      </a:r>
                      <a:r>
                        <a:rPr lang="es-419" sz="1000" b="0">
                          <a:effectLst/>
                        </a:rPr>
                        <a:t>.255</a:t>
                      </a:r>
                    </a:p>
                  </a:txBody>
                  <a:tcPr marL="31750" marR="31750" marT="31750" marB="31750" anchor="ctr"/>
                </a:tc>
                <a:extLst>
                  <a:ext uri="{0D108BD9-81ED-4DB2-BD59-A6C34878D82A}">
                    <a16:rowId xmlns:a16="http://schemas.microsoft.com/office/drawing/2014/main" val="1648350670"/>
                  </a:ext>
                </a:extLst>
              </a:tr>
              <a:tr h="242909">
                <a:tc>
                  <a:txBody>
                    <a:bodyPr/>
                    <a:lstStyle/>
                    <a:p>
                      <a:pPr rtl="0" fontAlgn="ctr"/>
                      <a:r>
                        <a:rPr lang="es-419" sz="1000" b="1">
                          <a:effectLst/>
                        </a:rPr>
                        <a:t>10.0.1</a:t>
                      </a:r>
                      <a:r>
                        <a:rPr lang="es-419" sz="1000" b="0">
                          <a:effectLst/>
                        </a:rPr>
                        <a:t>.0</a:t>
                      </a:r>
                      <a:r>
                        <a:rPr lang="es-419" sz="1000" b="1">
                          <a:effectLst/>
                        </a:rPr>
                        <a:t>/24</a:t>
                      </a:r>
                    </a:p>
                  </a:txBody>
                  <a:tcPr marL="31750" marR="31750" marT="31750" marB="31750" anchor="ctr"/>
                </a:tc>
                <a:tc>
                  <a:txBody>
                    <a:bodyPr/>
                    <a:lstStyle/>
                    <a:p>
                      <a:pPr rtl="0" fontAlgn="ctr"/>
                      <a:r>
                        <a:rPr lang="es-419" sz="1000" b="1">
                          <a:effectLst/>
                        </a:rPr>
                        <a:t>10.0.1</a:t>
                      </a:r>
                      <a:r>
                        <a:rPr lang="es-419" sz="1000" b="0">
                          <a:effectLst/>
                        </a:rPr>
                        <a:t>.1 - </a:t>
                      </a:r>
                      <a:r>
                        <a:rPr lang="es-419" sz="1000" b="1">
                          <a:effectLst/>
                        </a:rPr>
                        <a:t>10.0.1</a:t>
                      </a:r>
                      <a:r>
                        <a:rPr lang="es-419" sz="1000" b="0">
                          <a:effectLst/>
                        </a:rPr>
                        <a:t>.254 </a:t>
                      </a:r>
                    </a:p>
                  </a:txBody>
                  <a:tcPr marL="31750" marR="31750" marT="31750" marB="31750" anchor="ctr"/>
                </a:tc>
                <a:tc>
                  <a:txBody>
                    <a:bodyPr/>
                    <a:lstStyle/>
                    <a:p>
                      <a:pPr rtl="0" fontAlgn="ctr"/>
                      <a:r>
                        <a:rPr lang="es-419" sz="1000" b="1">
                          <a:effectLst/>
                        </a:rPr>
                        <a:t>10.0.1</a:t>
                      </a:r>
                      <a:r>
                        <a:rPr lang="es-419" sz="1000" b="0">
                          <a:effectLst/>
                        </a:rPr>
                        <a:t>.255</a:t>
                      </a:r>
                    </a:p>
                  </a:txBody>
                  <a:tcPr marL="31750" marR="31750" marT="31750" marB="31750" anchor="ctr"/>
                </a:tc>
                <a:extLst>
                  <a:ext uri="{0D108BD9-81ED-4DB2-BD59-A6C34878D82A}">
                    <a16:rowId xmlns:a16="http://schemas.microsoft.com/office/drawing/2014/main" val="2838933585"/>
                  </a:ext>
                </a:extLst>
              </a:tr>
              <a:tr h="242909">
                <a:tc>
                  <a:txBody>
                    <a:bodyPr/>
                    <a:lstStyle/>
                    <a:p>
                      <a:pPr rtl="0" fontAlgn="ctr"/>
                      <a:r>
                        <a:rPr lang="es-419" sz="1000" b="1">
                          <a:effectLst/>
                        </a:rPr>
                        <a:t>10.0.2</a:t>
                      </a:r>
                      <a:r>
                        <a:rPr lang="es-419" sz="1000" b="0">
                          <a:effectLst/>
                        </a:rPr>
                        <a:t>.0</a:t>
                      </a:r>
                      <a:r>
                        <a:rPr lang="es-419" sz="1000" b="1">
                          <a:effectLst/>
                        </a:rPr>
                        <a:t>/24</a:t>
                      </a:r>
                    </a:p>
                  </a:txBody>
                  <a:tcPr marL="31750" marR="31750" marT="31750" marB="31750" anchor="ctr"/>
                </a:tc>
                <a:tc>
                  <a:txBody>
                    <a:bodyPr/>
                    <a:lstStyle/>
                    <a:p>
                      <a:pPr rtl="0" fontAlgn="ctr"/>
                      <a:r>
                        <a:rPr lang="es-419" sz="1000" b="1">
                          <a:effectLst/>
                        </a:rPr>
                        <a:t>10.0.2</a:t>
                      </a:r>
                      <a:r>
                        <a:rPr lang="es-419" sz="1000" b="0">
                          <a:effectLst/>
                        </a:rPr>
                        <a:t>.1 - </a:t>
                      </a:r>
                      <a:r>
                        <a:rPr lang="es-419" sz="1000" b="1">
                          <a:effectLst/>
                        </a:rPr>
                        <a:t>10.0.2</a:t>
                      </a:r>
                      <a:r>
                        <a:rPr lang="es-419" sz="1000" b="0">
                          <a:effectLst/>
                        </a:rPr>
                        <a:t>.254 </a:t>
                      </a:r>
                    </a:p>
                  </a:txBody>
                  <a:tcPr marL="31750" marR="31750" marT="31750" marB="31750" anchor="ctr"/>
                </a:tc>
                <a:tc>
                  <a:txBody>
                    <a:bodyPr/>
                    <a:lstStyle/>
                    <a:p>
                      <a:pPr rtl="0" fontAlgn="ctr"/>
                      <a:r>
                        <a:rPr lang="es-419" sz="1000" b="1">
                          <a:effectLst/>
                        </a:rPr>
                        <a:t>10.0.2</a:t>
                      </a:r>
                      <a:r>
                        <a:rPr lang="es-419" sz="1000" b="0">
                          <a:effectLst/>
                        </a:rPr>
                        <a:t>.255</a:t>
                      </a:r>
                    </a:p>
                  </a:txBody>
                  <a:tcPr marL="31750" marR="31750" marT="31750" marB="31750" anchor="ctr"/>
                </a:tc>
                <a:extLst>
                  <a:ext uri="{0D108BD9-81ED-4DB2-BD59-A6C34878D82A}">
                    <a16:rowId xmlns:a16="http://schemas.microsoft.com/office/drawing/2014/main" val="2643493669"/>
                  </a:ext>
                </a:extLst>
              </a:tr>
              <a:tr h="242909">
                <a:tc>
                  <a:txBody>
                    <a:bodyPr/>
                    <a:lstStyle/>
                    <a:p>
                      <a:pPr rtl="0" fontAlgn="ctr"/>
                      <a:r>
                        <a:rPr lang="es-419" sz="1000" b="0">
                          <a:effectLst/>
                        </a:rPr>
                        <a:t>…</a:t>
                      </a:r>
                    </a:p>
                  </a:txBody>
                  <a:tcPr marL="31750" marR="31750" marT="31750" marB="31750" anchor="ctr"/>
                </a:tc>
                <a:tc>
                  <a:txBody>
                    <a:bodyPr/>
                    <a:lstStyle/>
                    <a:p>
                      <a:pPr rtl="0" fontAlgn="ctr"/>
                      <a:r>
                        <a:rPr lang="es-419" sz="1000" b="0">
                          <a:effectLst/>
                        </a:rPr>
                        <a:t>…</a:t>
                      </a:r>
                    </a:p>
                  </a:txBody>
                  <a:tcPr marL="31750" marR="31750" marT="31750" marB="31750" anchor="ctr"/>
                </a:tc>
                <a:tc>
                  <a:txBody>
                    <a:bodyPr/>
                    <a:lstStyle/>
                    <a:p>
                      <a:pPr rtl="0" fontAlgn="ctr"/>
                      <a:r>
                        <a:rPr lang="es-419" sz="1000" b="0">
                          <a:effectLst/>
                        </a:rPr>
                        <a:t>…</a:t>
                      </a:r>
                    </a:p>
                  </a:txBody>
                  <a:tcPr marL="31750" marR="31750" marT="31750" marB="31750" anchor="ctr"/>
                </a:tc>
                <a:extLst>
                  <a:ext uri="{0D108BD9-81ED-4DB2-BD59-A6C34878D82A}">
                    <a16:rowId xmlns:a16="http://schemas.microsoft.com/office/drawing/2014/main" val="1459356146"/>
                  </a:ext>
                </a:extLst>
              </a:tr>
              <a:tr h="242909">
                <a:tc>
                  <a:txBody>
                    <a:bodyPr/>
                    <a:lstStyle/>
                    <a:p>
                      <a:pPr rtl="0" fontAlgn="ctr"/>
                      <a:r>
                        <a:rPr lang="es-419" sz="1000" b="1">
                          <a:effectLst/>
                        </a:rPr>
                        <a:t>10.0.255</a:t>
                      </a:r>
                      <a:r>
                        <a:rPr lang="es-419" sz="1000" b="0">
                          <a:effectLst/>
                        </a:rPr>
                        <a:t>.0</a:t>
                      </a:r>
                      <a:r>
                        <a:rPr lang="es-419" sz="1000" b="1">
                          <a:effectLst/>
                        </a:rPr>
                        <a:t>/24</a:t>
                      </a:r>
                    </a:p>
                  </a:txBody>
                  <a:tcPr marL="31750" marR="31750" marT="31750" marB="31750" anchor="ctr"/>
                </a:tc>
                <a:tc>
                  <a:txBody>
                    <a:bodyPr/>
                    <a:lstStyle/>
                    <a:p>
                      <a:pPr rtl="0" fontAlgn="ctr"/>
                      <a:r>
                        <a:rPr lang="es-419" sz="1000" b="1">
                          <a:effectLst/>
                        </a:rPr>
                        <a:t>10.0.255</a:t>
                      </a:r>
                      <a:r>
                        <a:rPr lang="es-419" sz="1000" b="0">
                          <a:effectLst/>
                        </a:rPr>
                        <a:t>.1 - </a:t>
                      </a:r>
                      <a:r>
                        <a:rPr lang="es-419" sz="1000" b="1">
                          <a:effectLst/>
                        </a:rPr>
                        <a:t>10.0.255</a:t>
                      </a:r>
                      <a:r>
                        <a:rPr lang="es-419" sz="1000" b="0">
                          <a:effectLst/>
                        </a:rPr>
                        <a:t>.254 </a:t>
                      </a:r>
                    </a:p>
                  </a:txBody>
                  <a:tcPr marL="31750" marR="31750" marT="31750" marB="31750" anchor="ctr"/>
                </a:tc>
                <a:tc>
                  <a:txBody>
                    <a:bodyPr/>
                    <a:lstStyle/>
                    <a:p>
                      <a:pPr rtl="0" fontAlgn="ctr"/>
                      <a:r>
                        <a:rPr lang="es-419" sz="1000" b="1">
                          <a:effectLst/>
                        </a:rPr>
                        <a:t>10.0.255</a:t>
                      </a:r>
                      <a:r>
                        <a:rPr lang="es-419" sz="1000" b="0">
                          <a:effectLst/>
                        </a:rPr>
                        <a:t>.255</a:t>
                      </a:r>
                    </a:p>
                  </a:txBody>
                  <a:tcPr marL="31750" marR="31750" marT="31750" marB="31750" anchor="ctr"/>
                </a:tc>
                <a:extLst>
                  <a:ext uri="{0D108BD9-81ED-4DB2-BD59-A6C34878D82A}">
                    <a16:rowId xmlns:a16="http://schemas.microsoft.com/office/drawing/2014/main" val="417579166"/>
                  </a:ext>
                </a:extLst>
              </a:tr>
              <a:tr h="242909">
                <a:tc>
                  <a:txBody>
                    <a:bodyPr/>
                    <a:lstStyle/>
                    <a:p>
                      <a:pPr rtl="0" fontAlgn="ctr"/>
                      <a:r>
                        <a:rPr lang="es-419" sz="1000" b="1">
                          <a:effectLst/>
                        </a:rPr>
                        <a:t>10.1.0</a:t>
                      </a:r>
                      <a:r>
                        <a:rPr lang="es-419" sz="1000" b="0">
                          <a:effectLst/>
                        </a:rPr>
                        <a:t>.0</a:t>
                      </a:r>
                      <a:r>
                        <a:rPr lang="es-419" sz="1000" b="1">
                          <a:effectLst/>
                        </a:rPr>
                        <a:t>/24</a:t>
                      </a:r>
                    </a:p>
                  </a:txBody>
                  <a:tcPr marL="31750" marR="31750" marT="31750" marB="31750" anchor="ctr"/>
                </a:tc>
                <a:tc>
                  <a:txBody>
                    <a:bodyPr/>
                    <a:lstStyle/>
                    <a:p>
                      <a:pPr rtl="0" fontAlgn="ctr"/>
                      <a:r>
                        <a:rPr lang="es-419" sz="1000" b="1">
                          <a:effectLst/>
                        </a:rPr>
                        <a:t>10.1.0</a:t>
                      </a:r>
                      <a:r>
                        <a:rPr lang="es-419" sz="1000" b="0">
                          <a:effectLst/>
                        </a:rPr>
                        <a:t>.1 - </a:t>
                      </a:r>
                      <a:r>
                        <a:rPr lang="es-419" sz="1000" b="1">
                          <a:effectLst/>
                        </a:rPr>
                        <a:t>10.1.0</a:t>
                      </a:r>
                      <a:r>
                        <a:rPr lang="es-419" sz="1000" b="0">
                          <a:effectLst/>
                        </a:rPr>
                        <a:t>.254 </a:t>
                      </a:r>
                    </a:p>
                  </a:txBody>
                  <a:tcPr marL="31750" marR="31750" marT="31750" marB="31750" anchor="ctr"/>
                </a:tc>
                <a:tc>
                  <a:txBody>
                    <a:bodyPr/>
                    <a:lstStyle/>
                    <a:p>
                      <a:pPr rtl="0" fontAlgn="ctr"/>
                      <a:r>
                        <a:rPr lang="es-419" sz="1000" b="1">
                          <a:effectLst/>
                        </a:rPr>
                        <a:t>10.1.0</a:t>
                      </a:r>
                      <a:r>
                        <a:rPr lang="es-419" sz="1000" b="0">
                          <a:effectLst/>
                        </a:rPr>
                        <a:t>.255</a:t>
                      </a:r>
                    </a:p>
                  </a:txBody>
                  <a:tcPr marL="31750" marR="31750" marT="31750" marB="31750" anchor="ctr"/>
                </a:tc>
                <a:extLst>
                  <a:ext uri="{0D108BD9-81ED-4DB2-BD59-A6C34878D82A}">
                    <a16:rowId xmlns:a16="http://schemas.microsoft.com/office/drawing/2014/main" val="1246693201"/>
                  </a:ext>
                </a:extLst>
              </a:tr>
              <a:tr h="242909">
                <a:tc>
                  <a:txBody>
                    <a:bodyPr/>
                    <a:lstStyle/>
                    <a:p>
                      <a:pPr rtl="0" fontAlgn="ctr"/>
                      <a:r>
                        <a:rPr lang="es-419" sz="1000" b="1">
                          <a:effectLst/>
                        </a:rPr>
                        <a:t>10.1.1</a:t>
                      </a:r>
                      <a:r>
                        <a:rPr lang="es-419" sz="1000" b="0">
                          <a:effectLst/>
                        </a:rPr>
                        <a:t>.0</a:t>
                      </a:r>
                      <a:r>
                        <a:rPr lang="es-419" sz="1000" b="1">
                          <a:effectLst/>
                        </a:rPr>
                        <a:t>/24</a:t>
                      </a:r>
                    </a:p>
                  </a:txBody>
                  <a:tcPr marL="31750" marR="31750" marT="31750" marB="31750" anchor="ctr"/>
                </a:tc>
                <a:tc>
                  <a:txBody>
                    <a:bodyPr/>
                    <a:lstStyle/>
                    <a:p>
                      <a:pPr rtl="0" fontAlgn="ctr"/>
                      <a:r>
                        <a:rPr lang="es-419" sz="1000" b="1">
                          <a:effectLst/>
                        </a:rPr>
                        <a:t>10.1.1</a:t>
                      </a:r>
                      <a:r>
                        <a:rPr lang="es-419" sz="1000" b="0">
                          <a:effectLst/>
                        </a:rPr>
                        <a:t>.1 - </a:t>
                      </a:r>
                      <a:r>
                        <a:rPr lang="es-419" sz="1000" b="1">
                          <a:effectLst/>
                        </a:rPr>
                        <a:t>10.1.1</a:t>
                      </a:r>
                      <a:r>
                        <a:rPr lang="es-419" sz="1000" b="0">
                          <a:effectLst/>
                        </a:rPr>
                        <a:t>.254 </a:t>
                      </a:r>
                    </a:p>
                  </a:txBody>
                  <a:tcPr marL="31750" marR="31750" marT="31750" marB="31750" anchor="ctr"/>
                </a:tc>
                <a:tc>
                  <a:txBody>
                    <a:bodyPr/>
                    <a:lstStyle/>
                    <a:p>
                      <a:pPr rtl="0" fontAlgn="ctr"/>
                      <a:r>
                        <a:rPr lang="es-419" sz="1000" b="1">
                          <a:effectLst/>
                        </a:rPr>
                        <a:t>10.1.1</a:t>
                      </a:r>
                      <a:r>
                        <a:rPr lang="es-419" sz="1000" b="0">
                          <a:effectLst/>
                        </a:rPr>
                        <a:t>.255</a:t>
                      </a:r>
                    </a:p>
                  </a:txBody>
                  <a:tcPr marL="31750" marR="31750" marT="31750" marB="31750" anchor="ctr"/>
                </a:tc>
                <a:extLst>
                  <a:ext uri="{0D108BD9-81ED-4DB2-BD59-A6C34878D82A}">
                    <a16:rowId xmlns:a16="http://schemas.microsoft.com/office/drawing/2014/main" val="1260802008"/>
                  </a:ext>
                </a:extLst>
              </a:tr>
              <a:tr h="242909">
                <a:tc>
                  <a:txBody>
                    <a:bodyPr/>
                    <a:lstStyle/>
                    <a:p>
                      <a:pPr rtl="0" fontAlgn="ctr"/>
                      <a:r>
                        <a:rPr lang="es-419" sz="1000" b="1">
                          <a:effectLst/>
                        </a:rPr>
                        <a:t>10.1.2</a:t>
                      </a:r>
                      <a:r>
                        <a:rPr lang="es-419" sz="1000" b="0">
                          <a:effectLst/>
                        </a:rPr>
                        <a:t>.0</a:t>
                      </a:r>
                      <a:r>
                        <a:rPr lang="es-419" sz="1000" b="1">
                          <a:effectLst/>
                        </a:rPr>
                        <a:t>/24</a:t>
                      </a:r>
                    </a:p>
                  </a:txBody>
                  <a:tcPr marL="31750" marR="31750" marT="31750" marB="31750" anchor="ctr"/>
                </a:tc>
                <a:tc>
                  <a:txBody>
                    <a:bodyPr/>
                    <a:lstStyle/>
                    <a:p>
                      <a:pPr rtl="0" fontAlgn="ctr"/>
                      <a:r>
                        <a:rPr lang="es-419" sz="1000" b="1">
                          <a:effectLst/>
                        </a:rPr>
                        <a:t>10.1.2</a:t>
                      </a:r>
                      <a:r>
                        <a:rPr lang="es-419" sz="1000" b="0">
                          <a:effectLst/>
                        </a:rPr>
                        <a:t>.1 - </a:t>
                      </a:r>
                      <a:r>
                        <a:rPr lang="es-419" sz="1000" b="1">
                          <a:effectLst/>
                        </a:rPr>
                        <a:t>10.1.2</a:t>
                      </a:r>
                      <a:r>
                        <a:rPr lang="es-419" sz="1000" b="0">
                          <a:effectLst/>
                        </a:rPr>
                        <a:t>254 </a:t>
                      </a:r>
                    </a:p>
                  </a:txBody>
                  <a:tcPr marL="31750" marR="31750" marT="31750" marB="31750" anchor="ctr"/>
                </a:tc>
                <a:tc>
                  <a:txBody>
                    <a:bodyPr/>
                    <a:lstStyle/>
                    <a:p>
                      <a:pPr rtl="0" fontAlgn="ctr"/>
                      <a:r>
                        <a:rPr lang="es-419" sz="1000" b="1">
                          <a:effectLst/>
                        </a:rPr>
                        <a:t>10.1.2</a:t>
                      </a:r>
                      <a:r>
                        <a:rPr lang="es-419" sz="1000" b="0">
                          <a:effectLst/>
                        </a:rPr>
                        <a:t>.255</a:t>
                      </a:r>
                    </a:p>
                  </a:txBody>
                  <a:tcPr marL="31750" marR="31750" marT="31750" marB="31750" anchor="ctr"/>
                </a:tc>
                <a:extLst>
                  <a:ext uri="{0D108BD9-81ED-4DB2-BD59-A6C34878D82A}">
                    <a16:rowId xmlns:a16="http://schemas.microsoft.com/office/drawing/2014/main" val="1140251696"/>
                  </a:ext>
                </a:extLst>
              </a:tr>
              <a:tr h="242909">
                <a:tc>
                  <a:txBody>
                    <a:bodyPr/>
                    <a:lstStyle/>
                    <a:p>
                      <a:pPr rtl="0" fontAlgn="ctr"/>
                      <a:r>
                        <a:rPr lang="es-419" sz="1000" b="0">
                          <a:effectLst/>
                        </a:rPr>
                        <a:t>…</a:t>
                      </a:r>
                    </a:p>
                  </a:txBody>
                  <a:tcPr marL="31750" marR="31750" marT="31750" marB="31750" anchor="ctr"/>
                </a:tc>
                <a:tc>
                  <a:txBody>
                    <a:bodyPr/>
                    <a:lstStyle/>
                    <a:p>
                      <a:pPr rtl="0" fontAlgn="ctr"/>
                      <a:r>
                        <a:rPr lang="es-419" sz="1000" b="0">
                          <a:effectLst/>
                        </a:rPr>
                        <a:t>…</a:t>
                      </a:r>
                    </a:p>
                  </a:txBody>
                  <a:tcPr marL="31750" marR="31750" marT="31750" marB="31750" anchor="ctr"/>
                </a:tc>
                <a:tc>
                  <a:txBody>
                    <a:bodyPr/>
                    <a:lstStyle/>
                    <a:p>
                      <a:pPr rtl="0" fontAlgn="ctr"/>
                      <a:r>
                        <a:rPr lang="es-419" sz="1000" b="0">
                          <a:effectLst/>
                        </a:rPr>
                        <a:t>…</a:t>
                      </a:r>
                    </a:p>
                  </a:txBody>
                  <a:tcPr marL="31750" marR="31750" marT="31750" marB="31750" anchor="ctr"/>
                </a:tc>
                <a:extLst>
                  <a:ext uri="{0D108BD9-81ED-4DB2-BD59-A6C34878D82A}">
                    <a16:rowId xmlns:a16="http://schemas.microsoft.com/office/drawing/2014/main" val="1579384603"/>
                  </a:ext>
                </a:extLst>
              </a:tr>
              <a:tr h="242909">
                <a:tc>
                  <a:txBody>
                    <a:bodyPr/>
                    <a:lstStyle/>
                    <a:p>
                      <a:pPr rtl="0" fontAlgn="ctr"/>
                      <a:r>
                        <a:rPr lang="es-419" sz="1000" b="1">
                          <a:effectLst/>
                        </a:rPr>
                        <a:t>10.100,0</a:t>
                      </a:r>
                      <a:r>
                        <a:rPr lang="es-419" sz="1000" b="0">
                          <a:effectLst/>
                        </a:rPr>
                        <a:t>.0</a:t>
                      </a:r>
                      <a:r>
                        <a:rPr lang="es-419" sz="1000" b="1">
                          <a:effectLst/>
                        </a:rPr>
                        <a:t>/24</a:t>
                      </a:r>
                    </a:p>
                  </a:txBody>
                  <a:tcPr marL="31750" marR="31750" marT="31750" marB="31750" anchor="ctr"/>
                </a:tc>
                <a:tc>
                  <a:txBody>
                    <a:bodyPr/>
                    <a:lstStyle/>
                    <a:p>
                      <a:pPr rtl="0" fontAlgn="ctr"/>
                      <a:r>
                        <a:rPr lang="es-419" sz="1000" b="1">
                          <a:effectLst/>
                        </a:rPr>
                        <a:t>10,100,0</a:t>
                      </a:r>
                      <a:r>
                        <a:rPr lang="es-419" sz="1000" b="0">
                          <a:effectLst/>
                        </a:rPr>
                        <a:t>,1 - 10,100,0 ,254 </a:t>
                      </a:r>
                    </a:p>
                  </a:txBody>
                  <a:tcPr marL="31750" marR="31750" marT="31750" marB="31750" anchor="ctr"/>
                </a:tc>
                <a:tc>
                  <a:txBody>
                    <a:bodyPr/>
                    <a:lstStyle/>
                    <a:p>
                      <a:pPr rtl="0" fontAlgn="ctr"/>
                      <a:r>
                        <a:rPr lang="es-419" sz="1000" b="1">
                          <a:effectLst/>
                        </a:rPr>
                        <a:t>10.100,0</a:t>
                      </a:r>
                      <a:r>
                        <a:rPr lang="es-419" sz="1000" b="0">
                          <a:effectLst/>
                        </a:rPr>
                        <a:t>.255</a:t>
                      </a:r>
                    </a:p>
                  </a:txBody>
                  <a:tcPr marL="31750" marR="31750" marT="31750" marB="31750" anchor="ctr"/>
                </a:tc>
                <a:extLst>
                  <a:ext uri="{0D108BD9-81ED-4DB2-BD59-A6C34878D82A}">
                    <a16:rowId xmlns:a16="http://schemas.microsoft.com/office/drawing/2014/main" val="1319694656"/>
                  </a:ext>
                </a:extLst>
              </a:tr>
              <a:tr h="242909">
                <a:tc>
                  <a:txBody>
                    <a:bodyPr/>
                    <a:lstStyle/>
                    <a:p>
                      <a:pPr rtl="0" fontAlgn="ctr"/>
                      <a:r>
                        <a:rPr lang="es-419" sz="1000" b="0">
                          <a:effectLst/>
                        </a:rPr>
                        <a:t>...</a:t>
                      </a:r>
                    </a:p>
                  </a:txBody>
                  <a:tcPr marL="31750" marR="31750" marT="31750" marB="31750" anchor="ctr"/>
                </a:tc>
                <a:tc>
                  <a:txBody>
                    <a:bodyPr/>
                    <a:lstStyle/>
                    <a:p>
                      <a:pPr rtl="0" fontAlgn="ctr"/>
                      <a:r>
                        <a:rPr lang="es-419" sz="1000" b="0">
                          <a:effectLst/>
                        </a:rPr>
                        <a:t>...</a:t>
                      </a:r>
                    </a:p>
                  </a:txBody>
                  <a:tcPr marL="31750" marR="31750" marT="31750" marB="31750" anchor="ctr"/>
                </a:tc>
                <a:tc>
                  <a:txBody>
                    <a:bodyPr/>
                    <a:lstStyle/>
                    <a:p>
                      <a:pPr rtl="0" fontAlgn="ctr"/>
                      <a:r>
                        <a:rPr lang="es-419" sz="1000" b="0">
                          <a:effectLst/>
                        </a:rPr>
                        <a:t>...</a:t>
                      </a:r>
                    </a:p>
                  </a:txBody>
                  <a:tcPr marL="31750" marR="31750" marT="31750" marB="31750" anchor="ctr"/>
                </a:tc>
                <a:extLst>
                  <a:ext uri="{0D108BD9-81ED-4DB2-BD59-A6C34878D82A}">
                    <a16:rowId xmlns:a16="http://schemas.microsoft.com/office/drawing/2014/main" val="3511108504"/>
                  </a:ext>
                </a:extLst>
              </a:tr>
              <a:tr h="242909">
                <a:tc>
                  <a:txBody>
                    <a:bodyPr/>
                    <a:lstStyle/>
                    <a:p>
                      <a:pPr rtl="0" fontAlgn="ctr"/>
                      <a:r>
                        <a:rPr lang="es-419" sz="1000" b="1">
                          <a:effectLst/>
                        </a:rPr>
                        <a:t>10.255.255</a:t>
                      </a:r>
                      <a:r>
                        <a:rPr lang="es-419" sz="1000" b="0">
                          <a:effectLst/>
                        </a:rPr>
                        <a:t>.0</a:t>
                      </a:r>
                      <a:r>
                        <a:rPr lang="es-419" sz="1000" b="1">
                          <a:effectLst/>
                        </a:rPr>
                        <a:t>/24</a:t>
                      </a:r>
                    </a:p>
                  </a:txBody>
                  <a:tcPr marL="31750" marR="31750" marT="31750" marB="31750" anchor="ctr"/>
                </a:tc>
                <a:tc>
                  <a:txBody>
                    <a:bodyPr/>
                    <a:lstStyle/>
                    <a:p>
                      <a:pPr rtl="0" fontAlgn="ctr"/>
                      <a:r>
                        <a:rPr lang="es-419" sz="1000" b="1">
                          <a:effectLst/>
                        </a:rPr>
                        <a:t>10.255.255</a:t>
                      </a:r>
                      <a:r>
                        <a:rPr lang="es-419" sz="1000" b="0">
                          <a:effectLst/>
                        </a:rPr>
                        <a:t>.1 -</a:t>
                      </a:r>
                      <a:r>
                        <a:rPr lang="es-419" sz="1000" b="1">
                          <a:effectLst/>
                        </a:rPr>
                        <a:t>10.2255.255</a:t>
                      </a:r>
                      <a:r>
                        <a:rPr lang="es-419" sz="1000" b="0">
                          <a:effectLst/>
                        </a:rPr>
                        <a:t>.254</a:t>
                      </a:r>
                    </a:p>
                  </a:txBody>
                  <a:tcPr marL="31750" marR="31750" marT="31750" marB="31750" anchor="ctr"/>
                </a:tc>
                <a:tc>
                  <a:txBody>
                    <a:bodyPr/>
                    <a:lstStyle/>
                    <a:p>
                      <a:pPr rtl="0" fontAlgn="ctr"/>
                      <a:r>
                        <a:rPr lang="es-419" sz="1000" b="1">
                          <a:effectLst/>
                        </a:rPr>
                        <a:t>10.255.255</a:t>
                      </a:r>
                      <a:r>
                        <a:rPr lang="es-419" sz="1000" b="0">
                          <a:effectLst/>
                        </a:rPr>
                        <a:t>.255</a:t>
                      </a:r>
                    </a:p>
                  </a:txBody>
                  <a:tcPr marL="31750" marR="31750" marT="31750" marB="31750" anchor="ctr"/>
                </a:tc>
                <a:extLst>
                  <a:ext uri="{0D108BD9-81ED-4DB2-BD59-A6C34878D82A}">
                    <a16:rowId xmlns:a16="http://schemas.microsoft.com/office/drawing/2014/main" val="336941723"/>
                  </a:ext>
                </a:extLst>
              </a:tr>
            </a:tbl>
          </a:graphicData>
        </a:graphic>
      </p:graphicFrame>
    </p:spTree>
    <p:extLst>
      <p:ext uri="{BB962C8B-B14F-4D97-AF65-F5344CB8AC3E}">
        <p14:creationId xmlns:p14="http://schemas.microsoft.com/office/powerpoint/2010/main" val="391854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División de una red IPv4</a:t>
            </a:r>
            <a:br>
              <a:rPr lang="en-US" dirty="0"/>
            </a:br>
            <a:r>
              <a:rPr lang="es-419" sz="2400"/>
              <a:t>División en subredes en el límite del octeto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464334"/>
          </a:xfrm>
        </p:spPr>
        <p:txBody>
          <a:bodyPr/>
          <a:lstStyle/>
          <a:p>
            <a:pPr marL="342900" indent="-342900" algn="l" rtl="0">
              <a:buFont typeface="Arial" panose="020B0604020202020204" pitchFamily="34" charset="0"/>
              <a:buChar char="•"/>
            </a:pPr>
            <a:r>
              <a:rPr lang="es-419" sz="1600">
                <a:solidFill>
                  <a:srgbClr val="000000"/>
                </a:solidFill>
              </a:rPr>
              <a:t>Consulte la tabla para ver seis formas de subred una red /24.</a:t>
            </a:r>
          </a:p>
        </p:txBody>
      </p:sp>
      <p:graphicFrame>
        <p:nvGraphicFramePr>
          <p:cNvPr id="5" name="Table 4">
            <a:extLst>
              <a:ext uri="{FF2B5EF4-FFF2-40B4-BE49-F238E27FC236}">
                <a16:creationId xmlns:a16="http://schemas.microsoft.com/office/drawing/2014/main" id="{3EE5DF15-7779-4ED6-8960-EFEFE4B7C5F0}"/>
              </a:ext>
            </a:extLst>
          </p:cNvPr>
          <p:cNvGraphicFramePr>
            <a:graphicFrameLocks noGrp="1"/>
          </p:cNvGraphicFramePr>
          <p:nvPr>
            <p:extLst>
              <p:ext uri="{D42A27DB-BD31-4B8C-83A1-F6EECF244321}">
                <p14:modId xmlns:p14="http://schemas.microsoft.com/office/powerpoint/2010/main" val="2088557391"/>
              </p:ext>
            </p:extLst>
          </p:nvPr>
        </p:nvGraphicFramePr>
        <p:xfrm>
          <a:off x="1207769" y="1457067"/>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rtl="0" fontAlgn="ctr"/>
                      <a:r>
                        <a:rPr lang="es-419" sz="1000" b="1">
                          <a:effectLst/>
                        </a:rPr>
                        <a:t>Longitud de prefijo</a:t>
                      </a:r>
                    </a:p>
                  </a:txBody>
                  <a:tcPr marL="31750" marR="31750" marT="31750" marB="31750" anchor="ctr"/>
                </a:tc>
                <a:tc>
                  <a:txBody>
                    <a:bodyPr/>
                    <a:lstStyle/>
                    <a:p>
                      <a:pPr algn="l" rtl="0" fontAlgn="ctr"/>
                      <a:r>
                        <a:rPr lang="es-419" sz="1000" b="1">
                          <a:effectLst/>
                        </a:rPr>
                        <a:t>Máscara de subred</a:t>
                      </a:r>
                    </a:p>
                  </a:txBody>
                  <a:tcPr marL="31750" marR="31750" marT="31750" marB="31750" anchor="ctr"/>
                </a:tc>
                <a:tc>
                  <a:txBody>
                    <a:bodyPr/>
                    <a:lstStyle/>
                    <a:p>
                      <a:pPr algn="l" rtl="0" fontAlgn="ctr"/>
                      <a:r>
                        <a:rPr lang="es-419" sz="1000" b="1">
                          <a:effectLst/>
                        </a:rPr>
                        <a:t>Máscara de subred en sistema binario</a:t>
                      </a:r>
                      <a:br>
                        <a:rPr lang="en-CA" sz="1000" b="1" dirty="0">
                          <a:effectLst/>
                        </a:rPr>
                      </a:br>
                      <a:r>
                        <a:rPr lang="es-419" sz="1000" b="1">
                          <a:effectLst/>
                        </a:rPr>
                        <a:t>(n = red, h = host)</a:t>
                      </a:r>
                    </a:p>
                  </a:txBody>
                  <a:tcPr marL="31750" marR="31750" marT="31750" marB="31750" anchor="ctr"/>
                </a:tc>
                <a:tc>
                  <a:txBody>
                    <a:bodyPr/>
                    <a:lstStyle/>
                    <a:p>
                      <a:pPr algn="l" rtl="0" fontAlgn="ctr"/>
                      <a:r>
                        <a:rPr lang="es-419" sz="1000" b="1">
                          <a:effectLst/>
                        </a:rPr>
                        <a:t>Cantidad de subredes</a:t>
                      </a:r>
                    </a:p>
                  </a:txBody>
                  <a:tcPr marL="31750" marR="31750" marT="31750" marB="31750" anchor="ctr"/>
                </a:tc>
                <a:tc>
                  <a:txBody>
                    <a:bodyPr/>
                    <a:lstStyle/>
                    <a:p>
                      <a:pPr algn="l" rtl="0" fontAlgn="ctr"/>
                      <a:r>
                        <a:rPr lang="es-419" sz="1000" b="1">
                          <a:effectLst/>
                        </a:rPr>
                        <a:t>Cantidad de hosts</a:t>
                      </a:r>
                    </a:p>
                  </a:txBody>
                  <a:tcPr marL="31750" marR="31750" marT="31750" marB="31750" anchor="ctr"/>
                </a:tc>
                <a:extLst>
                  <a:ext uri="{0D108BD9-81ED-4DB2-BD59-A6C34878D82A}">
                    <a16:rowId xmlns:a16="http://schemas.microsoft.com/office/drawing/2014/main" val="2275849055"/>
                  </a:ext>
                </a:extLst>
              </a:tr>
              <a:tr h="370840">
                <a:tc>
                  <a:txBody>
                    <a:bodyPr/>
                    <a:lstStyle/>
                    <a:p>
                      <a:pPr rtl="0" fontAlgn="ctr"/>
                      <a:r>
                        <a:rPr lang="es-419" sz="1000" b="0">
                          <a:effectLst/>
                        </a:rPr>
                        <a:t>/25</a:t>
                      </a:r>
                    </a:p>
                  </a:txBody>
                  <a:tcPr marL="31750" marR="31750" marT="31750" marB="31750" anchor="ctr"/>
                </a:tc>
                <a:tc>
                  <a:txBody>
                    <a:bodyPr/>
                    <a:lstStyle/>
                    <a:p>
                      <a:pPr rtl="0" fontAlgn="ctr"/>
                      <a:r>
                        <a:rPr lang="es-419" sz="1000" b="0">
                          <a:effectLst/>
                        </a:rPr>
                        <a:t>255.255.255.128</a:t>
                      </a:r>
                    </a:p>
                  </a:txBody>
                  <a:tcPr marL="31750" marR="31750" marT="31750" marB="31750" anchor="ctr"/>
                </a:tc>
                <a:tc>
                  <a:txBody>
                    <a:bodyPr/>
                    <a:lstStyle/>
                    <a:p>
                      <a:pPr rtl="0" fontAlgn="ctr"/>
                      <a:r>
                        <a:rPr lang="es-419" sz="1000" b="0">
                          <a:effectLst/>
                          <a:latin typeface="Courier New" panose="02070309020205020404" pitchFamily="49" charset="0"/>
                          <a:cs typeface="Courier New" panose="02070309020205020404" pitchFamily="49" charset="0"/>
                        </a:rPr>
                        <a:t>nnnnnnnn.nnnnnnnn.nnnnnnnn.</a:t>
                      </a:r>
                      <a:r>
                        <a:rPr lang="es-419" sz="1000" b="1">
                          <a:effectLst/>
                          <a:latin typeface="Courier New" panose="02070309020205020404" pitchFamily="49" charset="0"/>
                          <a:cs typeface="Courier New" panose="02070309020205020404" pitchFamily="49" charset="0"/>
                        </a:rPr>
                        <a:t>n</a:t>
                      </a:r>
                      <a:r>
                        <a:rPr lang="es-419" sz="1000" b="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11111111.11111111.11111111.</a:t>
                      </a:r>
                      <a:r>
                        <a:rPr lang="es-419" sz="1000" b="1">
                          <a:effectLst/>
                          <a:latin typeface="Courier New" panose="02070309020205020404" pitchFamily="49" charset="0"/>
                          <a:cs typeface="Courier New" panose="02070309020205020404" pitchFamily="49" charset="0"/>
                        </a:rPr>
                        <a:t>1</a:t>
                      </a:r>
                      <a:r>
                        <a:rPr lang="es-419" sz="1000" b="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rtl="0" fontAlgn="ctr"/>
                      <a:r>
                        <a:rPr lang="es-419" sz="1000" b="1">
                          <a:effectLst/>
                        </a:rPr>
                        <a:t>2</a:t>
                      </a:r>
                    </a:p>
                  </a:txBody>
                  <a:tcPr marL="31750" marR="31750" marT="31750" marB="31750" anchor="ctr"/>
                </a:tc>
                <a:tc>
                  <a:txBody>
                    <a:bodyPr/>
                    <a:lstStyle/>
                    <a:p>
                      <a:pPr rtl="0" fontAlgn="ctr"/>
                      <a:r>
                        <a:rPr lang="es-419" sz="1000" b="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rtl="0" fontAlgn="ctr"/>
                      <a:r>
                        <a:rPr lang="es-419" sz="1000" b="0">
                          <a:effectLst/>
                        </a:rPr>
                        <a:t>/26</a:t>
                      </a:r>
                    </a:p>
                  </a:txBody>
                  <a:tcPr marL="31750" marR="31750" marT="31750" marB="31750" anchor="ctr"/>
                </a:tc>
                <a:tc>
                  <a:txBody>
                    <a:bodyPr/>
                    <a:lstStyle/>
                    <a:p>
                      <a:pPr rtl="0" fontAlgn="ctr"/>
                      <a:r>
                        <a:rPr lang="es-419" sz="1000" b="0">
                          <a:effectLst/>
                        </a:rPr>
                        <a:t>255.255.255.192</a:t>
                      </a:r>
                    </a:p>
                  </a:txBody>
                  <a:tcPr marL="31750" marR="31750" marT="31750" marB="31750" anchor="ctr"/>
                </a:tc>
                <a:tc>
                  <a:txBody>
                    <a:bodyPr/>
                    <a:lstStyle/>
                    <a:p>
                      <a:pPr rtl="0" fontAlgn="ctr"/>
                      <a:r>
                        <a:rPr lang="es-419" sz="1000" b="0">
                          <a:effectLst/>
                          <a:latin typeface="Courier New" panose="02070309020205020404" pitchFamily="49" charset="0"/>
                          <a:cs typeface="Courier New" panose="02070309020205020404" pitchFamily="49" charset="0"/>
                        </a:rPr>
                        <a:t>nnnnnnnn.nnnnnnnn.nnnnnnnn.</a:t>
                      </a:r>
                      <a:r>
                        <a:rPr lang="es-419" sz="1000" b="1">
                          <a:effectLst/>
                          <a:latin typeface="Courier New" panose="02070309020205020404" pitchFamily="49" charset="0"/>
                          <a:cs typeface="Courier New" panose="02070309020205020404" pitchFamily="49" charset="0"/>
                        </a:rPr>
                        <a:t>nn</a:t>
                      </a:r>
                      <a:r>
                        <a:rPr lang="es-419" sz="1000" b="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11111111.11111111.11111111.</a:t>
                      </a:r>
                      <a:r>
                        <a:rPr lang="es-419" sz="1000" b="1">
                          <a:effectLst/>
                          <a:latin typeface="Courier New" panose="02070309020205020404" pitchFamily="49" charset="0"/>
                          <a:cs typeface="Courier New" panose="02070309020205020404" pitchFamily="49" charset="0"/>
                        </a:rPr>
                        <a:t>11</a:t>
                      </a:r>
                      <a:r>
                        <a:rPr lang="es-419" sz="1000" b="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rtl="0" fontAlgn="ctr"/>
                      <a:r>
                        <a:rPr lang="es-419" sz="1000" b="1">
                          <a:effectLst/>
                        </a:rPr>
                        <a:t>4</a:t>
                      </a:r>
                    </a:p>
                  </a:txBody>
                  <a:tcPr marL="31750" marR="31750" marT="31750" marB="31750" anchor="ctr"/>
                </a:tc>
                <a:tc>
                  <a:txBody>
                    <a:bodyPr/>
                    <a:lstStyle/>
                    <a:p>
                      <a:pPr rtl="0" fontAlgn="ctr"/>
                      <a:r>
                        <a:rPr lang="es-419" sz="1000" b="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rtl="0" fontAlgn="ctr"/>
                      <a:r>
                        <a:rPr lang="es-419" sz="1000" b="0">
                          <a:effectLst/>
                        </a:rPr>
                        <a:t>/27</a:t>
                      </a:r>
                    </a:p>
                  </a:txBody>
                  <a:tcPr marL="31750" marR="31750" marT="31750" marB="31750" anchor="ctr"/>
                </a:tc>
                <a:tc>
                  <a:txBody>
                    <a:bodyPr/>
                    <a:lstStyle/>
                    <a:p>
                      <a:pPr rtl="0" fontAlgn="ctr"/>
                      <a:r>
                        <a:rPr lang="es-419" sz="1000" b="0">
                          <a:effectLst/>
                        </a:rPr>
                        <a:t>255.255.255.224</a:t>
                      </a:r>
                    </a:p>
                  </a:txBody>
                  <a:tcPr marL="31750" marR="31750" marT="31750" marB="31750" anchor="ctr"/>
                </a:tc>
                <a:tc>
                  <a:txBody>
                    <a:bodyPr/>
                    <a:lstStyle/>
                    <a:p>
                      <a:pPr rtl="0" fontAlgn="ctr"/>
                      <a:r>
                        <a:rPr lang="es-419" sz="1000" b="0">
                          <a:effectLst/>
                          <a:latin typeface="Courier New" panose="02070309020205020404" pitchFamily="49" charset="0"/>
                          <a:cs typeface="Courier New" panose="02070309020205020404" pitchFamily="49" charset="0"/>
                        </a:rPr>
                        <a:t>nnnnnnnn.nnnnnnnn.nnnnnnnn.</a:t>
                      </a:r>
                      <a:r>
                        <a:rPr lang="es-419" sz="1000" b="1">
                          <a:effectLst/>
                          <a:latin typeface="Courier New" panose="02070309020205020404" pitchFamily="49" charset="0"/>
                          <a:cs typeface="Courier New" panose="02070309020205020404" pitchFamily="49" charset="0"/>
                        </a:rPr>
                        <a:t>nnn</a:t>
                      </a:r>
                      <a:r>
                        <a:rPr lang="es-419" sz="1000" b="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11111111.11111111.11111111.</a:t>
                      </a:r>
                      <a:r>
                        <a:rPr lang="es-419" sz="1000" b="1">
                          <a:effectLst/>
                          <a:latin typeface="Courier New" panose="02070309020205020404" pitchFamily="49" charset="0"/>
                          <a:cs typeface="Courier New" panose="02070309020205020404" pitchFamily="49" charset="0"/>
                        </a:rPr>
                        <a:t>111</a:t>
                      </a:r>
                      <a:r>
                        <a:rPr lang="es-419" sz="1000" b="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rtl="0" fontAlgn="ctr"/>
                      <a:r>
                        <a:rPr lang="es-419" sz="1000" b="1">
                          <a:effectLst/>
                        </a:rPr>
                        <a:t>8</a:t>
                      </a:r>
                    </a:p>
                  </a:txBody>
                  <a:tcPr marL="31750" marR="31750" marT="31750" marB="31750" anchor="ctr"/>
                </a:tc>
                <a:tc>
                  <a:txBody>
                    <a:bodyPr/>
                    <a:lstStyle/>
                    <a:p>
                      <a:pPr rtl="0" fontAlgn="ctr"/>
                      <a:r>
                        <a:rPr lang="es-419" sz="1000" b="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rtl="0" fontAlgn="ctr"/>
                      <a:r>
                        <a:rPr lang="es-419" sz="1000" b="0">
                          <a:effectLst/>
                        </a:rPr>
                        <a:t>/28</a:t>
                      </a:r>
                    </a:p>
                  </a:txBody>
                  <a:tcPr marL="31750" marR="31750" marT="31750" marB="31750" anchor="ctr"/>
                </a:tc>
                <a:tc>
                  <a:txBody>
                    <a:bodyPr/>
                    <a:lstStyle/>
                    <a:p>
                      <a:pPr rtl="0" fontAlgn="ctr"/>
                      <a:r>
                        <a:rPr lang="es-419" sz="1000" b="0">
                          <a:effectLst/>
                        </a:rPr>
                        <a:t>255.255.255.240</a:t>
                      </a:r>
                    </a:p>
                  </a:txBody>
                  <a:tcPr marL="31750" marR="31750" marT="31750" marB="31750" anchor="ctr"/>
                </a:tc>
                <a:tc>
                  <a:txBody>
                    <a:bodyPr/>
                    <a:lstStyle/>
                    <a:p>
                      <a:pPr rtl="0" fontAlgn="ctr"/>
                      <a:r>
                        <a:rPr lang="es-419" sz="1000" b="0">
                          <a:effectLst/>
                          <a:latin typeface="Courier New" panose="02070309020205020404" pitchFamily="49" charset="0"/>
                          <a:cs typeface="Courier New" panose="02070309020205020404" pitchFamily="49" charset="0"/>
                        </a:rPr>
                        <a:t>nnnnnnnn.nnnnnnnn.nnnnnnnn.</a:t>
                      </a:r>
                      <a:r>
                        <a:rPr lang="es-419" sz="1000" b="1">
                          <a:effectLst/>
                          <a:latin typeface="Courier New" panose="02070309020205020404" pitchFamily="49" charset="0"/>
                          <a:cs typeface="Courier New" panose="02070309020205020404" pitchFamily="49" charset="0"/>
                        </a:rPr>
                        <a:t>nnnn</a:t>
                      </a:r>
                      <a:r>
                        <a:rPr lang="es-419" sz="1000" b="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11111111.11111111.11111111.</a:t>
                      </a:r>
                      <a:r>
                        <a:rPr lang="es-419" sz="1000" b="1">
                          <a:effectLst/>
                          <a:latin typeface="Courier New" panose="02070309020205020404" pitchFamily="49" charset="0"/>
                          <a:cs typeface="Courier New" panose="02070309020205020404" pitchFamily="49" charset="0"/>
                        </a:rPr>
                        <a:t>1111</a:t>
                      </a:r>
                      <a:r>
                        <a:rPr lang="es-419" sz="1000" b="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rtl="0" fontAlgn="ctr"/>
                      <a:r>
                        <a:rPr lang="es-419" sz="1000" b="1">
                          <a:effectLst/>
                        </a:rPr>
                        <a:t>16</a:t>
                      </a:r>
                    </a:p>
                  </a:txBody>
                  <a:tcPr marL="31750" marR="31750" marT="31750" marB="31750" anchor="ctr"/>
                </a:tc>
                <a:tc>
                  <a:txBody>
                    <a:bodyPr/>
                    <a:lstStyle/>
                    <a:p>
                      <a:pPr rtl="0" fontAlgn="ctr"/>
                      <a:r>
                        <a:rPr lang="es-419" sz="1000" b="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rtl="0" fontAlgn="ctr"/>
                      <a:r>
                        <a:rPr lang="es-419" sz="1000" b="0">
                          <a:effectLst/>
                        </a:rPr>
                        <a:t>/29</a:t>
                      </a:r>
                    </a:p>
                  </a:txBody>
                  <a:tcPr marL="31750" marR="31750" marT="31750" marB="31750" anchor="ctr"/>
                </a:tc>
                <a:tc>
                  <a:txBody>
                    <a:bodyPr/>
                    <a:lstStyle/>
                    <a:p>
                      <a:pPr rtl="0" fontAlgn="ctr"/>
                      <a:r>
                        <a:rPr lang="es-419" sz="1000" b="0">
                          <a:effectLst/>
                        </a:rPr>
                        <a:t>255.255.255.248</a:t>
                      </a:r>
                    </a:p>
                  </a:txBody>
                  <a:tcPr marL="31750" marR="31750" marT="31750" marB="31750" anchor="ctr"/>
                </a:tc>
                <a:tc>
                  <a:txBody>
                    <a:bodyPr/>
                    <a:lstStyle/>
                    <a:p>
                      <a:pPr rtl="0" fontAlgn="ctr"/>
                      <a:r>
                        <a:rPr lang="es-419" sz="1000" b="0">
                          <a:effectLst/>
                          <a:latin typeface="Courier New" panose="02070309020205020404" pitchFamily="49" charset="0"/>
                          <a:cs typeface="Courier New" panose="02070309020205020404" pitchFamily="49" charset="0"/>
                        </a:rPr>
                        <a:t>nnnnnnnn.nnnnnnnn.nnnnnnnn.</a:t>
                      </a:r>
                      <a:r>
                        <a:rPr lang="es-419" sz="1000" b="1">
                          <a:effectLst/>
                          <a:latin typeface="Courier New" panose="02070309020205020404" pitchFamily="49" charset="0"/>
                          <a:cs typeface="Courier New" panose="02070309020205020404" pitchFamily="49" charset="0"/>
                        </a:rPr>
                        <a:t>nnnnn</a:t>
                      </a:r>
                      <a:r>
                        <a:rPr lang="es-419" sz="1000" b="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11111111.11111111.11111111.</a:t>
                      </a:r>
                      <a:r>
                        <a:rPr lang="es-419" sz="1000" b="1">
                          <a:effectLst/>
                          <a:latin typeface="Courier New" panose="02070309020205020404" pitchFamily="49" charset="0"/>
                          <a:cs typeface="Courier New" panose="02070309020205020404" pitchFamily="49" charset="0"/>
                        </a:rPr>
                        <a:t>11111</a:t>
                      </a:r>
                      <a:r>
                        <a:rPr lang="es-419" sz="1000" b="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rtl="0" fontAlgn="ctr"/>
                      <a:r>
                        <a:rPr lang="es-419" sz="1000" b="1">
                          <a:effectLst/>
                        </a:rPr>
                        <a:t>32</a:t>
                      </a:r>
                    </a:p>
                  </a:txBody>
                  <a:tcPr marL="31750" marR="31750" marT="31750" marB="31750" anchor="ctr"/>
                </a:tc>
                <a:tc>
                  <a:txBody>
                    <a:bodyPr/>
                    <a:lstStyle/>
                    <a:p>
                      <a:pPr rtl="0" fontAlgn="ctr"/>
                      <a:r>
                        <a:rPr lang="es-419" sz="1000" b="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rtl="0" fontAlgn="ctr"/>
                      <a:r>
                        <a:rPr lang="es-419" sz="1000" b="0">
                          <a:effectLst/>
                        </a:rPr>
                        <a:t>/30</a:t>
                      </a:r>
                    </a:p>
                  </a:txBody>
                  <a:tcPr marL="31750" marR="31750" marT="31750" marB="31750" anchor="ctr"/>
                </a:tc>
                <a:tc>
                  <a:txBody>
                    <a:bodyPr/>
                    <a:lstStyle/>
                    <a:p>
                      <a:pPr rtl="0" fontAlgn="ctr"/>
                      <a:r>
                        <a:rPr lang="es-419" sz="1000" b="0">
                          <a:effectLst/>
                        </a:rPr>
                        <a:t>255.255.255.252</a:t>
                      </a:r>
                    </a:p>
                  </a:txBody>
                  <a:tcPr marL="31750" marR="31750" marT="31750" marB="31750" anchor="ctr"/>
                </a:tc>
                <a:tc>
                  <a:txBody>
                    <a:bodyPr/>
                    <a:lstStyle/>
                    <a:p>
                      <a:pPr rtl="0" fontAlgn="ctr"/>
                      <a:r>
                        <a:rPr lang="es-419" sz="1000" b="0">
                          <a:effectLst/>
                          <a:latin typeface="Courier New" panose="02070309020205020404" pitchFamily="49" charset="0"/>
                          <a:cs typeface="Courier New" panose="02070309020205020404" pitchFamily="49" charset="0"/>
                        </a:rPr>
                        <a:t>nnnnnnnn.nnnnnnnn.nnnnnnnn.</a:t>
                      </a:r>
                      <a:r>
                        <a:rPr lang="es-419" sz="1000" b="1">
                          <a:effectLst/>
                          <a:latin typeface="Courier New" panose="02070309020205020404" pitchFamily="49" charset="0"/>
                          <a:cs typeface="Courier New" panose="02070309020205020404" pitchFamily="49" charset="0"/>
                        </a:rPr>
                        <a:t>nnnnnn</a:t>
                      </a:r>
                      <a:r>
                        <a:rPr lang="es-419" sz="1000" b="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11111111.11111111.11111111.</a:t>
                      </a:r>
                      <a:r>
                        <a:rPr lang="es-419" sz="1000" b="1">
                          <a:effectLst/>
                          <a:latin typeface="Courier New" panose="02070309020205020404" pitchFamily="49" charset="0"/>
                          <a:cs typeface="Courier New" panose="02070309020205020404" pitchFamily="49" charset="0"/>
                        </a:rPr>
                        <a:t>111111</a:t>
                      </a:r>
                      <a:r>
                        <a:rPr lang="es-419" sz="1000" b="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rtl="0" fontAlgn="ctr"/>
                      <a:r>
                        <a:rPr lang="es-419" sz="1000" b="1">
                          <a:effectLst/>
                        </a:rPr>
                        <a:t>64</a:t>
                      </a:r>
                    </a:p>
                  </a:txBody>
                  <a:tcPr marL="31750" marR="31750" marT="31750" marB="31750" anchor="ctr"/>
                </a:tc>
                <a:tc>
                  <a:txBody>
                    <a:bodyPr/>
                    <a:lstStyle/>
                    <a:p>
                      <a:pPr rtl="0" fontAlgn="ctr"/>
                      <a:r>
                        <a:rPr lang="es-419" sz="1000" b="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spTree>
    <p:extLst>
      <p:ext uri="{BB962C8B-B14F-4D97-AF65-F5344CB8AC3E}">
        <p14:creationId xmlns:p14="http://schemas.microsoft.com/office/powerpoint/2010/main" val="318695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División de una red IPv4</a:t>
            </a:r>
            <a:br>
              <a:rPr lang="en-US" dirty="0"/>
            </a:br>
            <a:r>
              <a:rPr lang="es-419" sz="2400"/>
              <a:t>Demostración en vídeo: La máscara de subred</a:t>
            </a:r>
          </a:p>
        </p:txBody>
      </p:sp>
      <p:sp>
        <p:nvSpPr>
          <p:cNvPr id="4" name="Content Placeholder 3">
            <a:extLst>
              <a:ext uri="{FF2B5EF4-FFF2-40B4-BE49-F238E27FC236}">
                <a16:creationId xmlns:a16="http://schemas.microsoft.com/office/drawing/2014/main" id="{C9D46F16-EEA0-4615-BEC6-329F2EA79979}"/>
              </a:ext>
            </a:extLst>
          </p:cNvPr>
          <p:cNvSpPr>
            <a:spLocks noGrp="1"/>
          </p:cNvSpPr>
          <p:nvPr>
            <p:ph idx="1"/>
          </p:nvPr>
        </p:nvSpPr>
        <p:spPr>
          <a:xfrm>
            <a:off x="431971" y="855419"/>
            <a:ext cx="8280057" cy="3073946"/>
          </a:xfrm>
        </p:spPr>
        <p:txBody>
          <a:bodyPr/>
          <a:lstStyle/>
          <a:p>
            <a:pPr marL="342900" indent="-342900" algn="l" rtl="0">
              <a:buFont typeface="Arial" panose="020B0604020202020204" pitchFamily="34" charset="0"/>
              <a:buChar char="•"/>
            </a:pPr>
            <a:r>
              <a:rPr lang="es-419" sz="1600">
                <a:solidFill>
                  <a:srgbClr val="000000"/>
                </a:solidFill>
              </a:rPr>
              <a:t>Este vídeo mostrará el proceso de subneteo.</a:t>
            </a:r>
          </a:p>
        </p:txBody>
      </p:sp>
    </p:spTree>
    <p:extLst>
      <p:ext uri="{BB962C8B-B14F-4D97-AF65-F5344CB8AC3E}">
        <p14:creationId xmlns:p14="http://schemas.microsoft.com/office/powerpoint/2010/main" val="87535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División de una red IPv4</a:t>
            </a:r>
            <a:br>
              <a:rPr lang="en-US" dirty="0"/>
            </a:br>
            <a:r>
              <a:rPr lang="es-419" sz="2400"/>
              <a:t>Demostración en vídeo: La máscara de subred</a:t>
            </a:r>
          </a:p>
        </p:txBody>
      </p:sp>
      <p:sp>
        <p:nvSpPr>
          <p:cNvPr id="4" name="Content Placeholder 3">
            <a:extLst>
              <a:ext uri="{FF2B5EF4-FFF2-40B4-BE49-F238E27FC236}">
                <a16:creationId xmlns:a16="http://schemas.microsoft.com/office/drawing/2014/main" id="{462DA5F1-C9EC-4870-AFDB-E640F921A2A8}"/>
              </a:ext>
            </a:extLst>
          </p:cNvPr>
          <p:cNvSpPr>
            <a:spLocks noGrp="1"/>
          </p:cNvSpPr>
          <p:nvPr>
            <p:ph idx="1"/>
          </p:nvPr>
        </p:nvSpPr>
        <p:spPr>
          <a:xfrm>
            <a:off x="431971" y="855419"/>
            <a:ext cx="8280057" cy="3073946"/>
          </a:xfrm>
        </p:spPr>
        <p:txBody>
          <a:bodyPr/>
          <a:lstStyle/>
          <a:p>
            <a:pPr marL="342900" indent="-342900" algn="l" rtl="0">
              <a:buFont typeface="Arial" panose="020B0604020202020204" pitchFamily="34" charset="0"/>
              <a:buChar char="•"/>
            </a:pPr>
            <a:r>
              <a:rPr lang="es-419" sz="1600">
                <a:solidFill>
                  <a:srgbClr val="000000"/>
                </a:solidFill>
              </a:rPr>
              <a:t>Este video demostrará la división en subredes con el número mágico.</a:t>
            </a:r>
          </a:p>
        </p:txBody>
      </p:sp>
    </p:spTree>
    <p:extLst>
      <p:ext uri="{BB962C8B-B14F-4D97-AF65-F5344CB8AC3E}">
        <p14:creationId xmlns:p14="http://schemas.microsoft.com/office/powerpoint/2010/main" val="78381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11.5 — Subnetear una red IPv4</a:t>
            </a:r>
            <a:br>
              <a:rPr lang="en-US" dirty="0"/>
            </a:br>
            <a:r>
              <a:rPr lang="es-419" sz="2400"/>
              <a:t>Packet Tracer - Subnetear una red IPv4</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rtl="0">
              <a:spcBef>
                <a:spcPts val="0"/>
              </a:spcBef>
            </a:pPr>
            <a:r>
              <a:rPr lang="es-419" sz="1600">
                <a:solidFill>
                  <a:srgbClr val="000000"/>
                </a:solidFill>
              </a:rPr>
              <a:t>En este Packet Tracer, hará lo siguiente:</a:t>
            </a:r>
          </a:p>
          <a:p>
            <a:pPr marL="0" indent="0" algn="l">
              <a:spcBef>
                <a:spcPts val="0"/>
              </a:spcBef>
            </a:pPr>
            <a:endParaRPr lang="en-US" sz="1600" dirty="0">
              <a:solidFill>
                <a:srgbClr val="000000"/>
              </a:solidFill>
            </a:endParaRP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11.5.2 — Subnetear dentro de un límite de octeto</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Configurar los dispositivos.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Probar la red y solucionar los problemas encontrados.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17042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11.6 — Subnetear un prefijo /16 y /8</a:t>
            </a:r>
          </a:p>
        </p:txBody>
      </p:sp>
    </p:spTree>
    <p:custDataLst>
      <p:tags r:id="rId1"/>
    </p:custDataLst>
    <p:extLst>
      <p:ext uri="{BB962C8B-B14F-4D97-AF65-F5344CB8AC3E}">
        <p14:creationId xmlns:p14="http://schemas.microsoft.com/office/powerpoint/2010/main" val="1804441035"/>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Subnetear un prefijo /16 y /8</a:t>
            </a:r>
            <a:br>
              <a:rPr lang="en-US" dirty="0"/>
            </a:br>
            <a:r>
              <a:rPr lang="es-419" sz="2400"/>
              <a:t>Crear subredes con un prefijo /16</a:t>
            </a:r>
          </a:p>
        </p:txBody>
      </p:sp>
      <p:sp>
        <p:nvSpPr>
          <p:cNvPr id="7" name="Content Placeholder 3">
            <a:extLst>
              <a:ext uri="{FF2B5EF4-FFF2-40B4-BE49-F238E27FC236}">
                <a16:creationId xmlns:a16="http://schemas.microsoft.com/office/drawing/2014/main" id="{A92F2256-EB3D-415D-8AD3-8D728E435B5E}"/>
              </a:ext>
            </a:extLst>
          </p:cNvPr>
          <p:cNvSpPr>
            <a:spLocks noGrp="1"/>
          </p:cNvSpPr>
          <p:nvPr>
            <p:ph idx="1"/>
          </p:nvPr>
        </p:nvSpPr>
        <p:spPr>
          <a:xfrm>
            <a:off x="347128" y="855419"/>
            <a:ext cx="2875109" cy="3073946"/>
          </a:xfrm>
        </p:spPr>
        <p:txBody>
          <a:bodyPr/>
          <a:lstStyle/>
          <a:p>
            <a:pPr marL="342900" indent="-342900" algn="l" rtl="0">
              <a:buFont typeface="Arial" panose="020B0604020202020204" pitchFamily="34" charset="0"/>
              <a:buChar char="•"/>
            </a:pPr>
            <a:r>
              <a:rPr lang="es-419" sz="1600">
                <a:solidFill>
                  <a:srgbClr val="000000"/>
                </a:solidFill>
              </a:rPr>
              <a:t>La tabla resalta todos los escenarios posibles para dividir en subredes un prefijo /16.</a:t>
            </a:r>
          </a:p>
        </p:txBody>
      </p:sp>
      <p:graphicFrame>
        <p:nvGraphicFramePr>
          <p:cNvPr id="2" name="Table 1">
            <a:extLst>
              <a:ext uri="{FF2B5EF4-FFF2-40B4-BE49-F238E27FC236}">
                <a16:creationId xmlns:a16="http://schemas.microsoft.com/office/drawing/2014/main" id="{CDE0FA95-43CC-4153-B365-8C3E8D1B3BEC}"/>
              </a:ext>
            </a:extLst>
          </p:cNvPr>
          <p:cNvGraphicFramePr>
            <a:graphicFrameLocks noGrp="1"/>
          </p:cNvGraphicFramePr>
          <p:nvPr>
            <p:extLst>
              <p:ext uri="{D42A27DB-BD31-4B8C-83A1-F6EECF244321}">
                <p14:modId xmlns:p14="http://schemas.microsoft.com/office/powerpoint/2010/main" val="1627133914"/>
              </p:ext>
            </p:extLst>
          </p:nvPr>
        </p:nvGraphicFramePr>
        <p:xfrm>
          <a:off x="3259945" y="617507"/>
          <a:ext cx="5836920" cy="4488180"/>
        </p:xfrm>
        <a:graphic>
          <a:graphicData uri="http://schemas.openxmlformats.org/drawingml/2006/table">
            <a:tbl>
              <a:tblPr firstRow="1" bandRow="1">
                <a:tableStyleId>{5C22544A-7EE6-4342-B048-85BDC9FD1C3A}</a:tableStyleId>
              </a:tblPr>
              <a:tblGrid>
                <a:gridCol w="1003499">
                  <a:extLst>
                    <a:ext uri="{9D8B030D-6E8A-4147-A177-3AD203B41FA5}">
                      <a16:colId xmlns:a16="http://schemas.microsoft.com/office/drawing/2014/main" val="3400914921"/>
                    </a:ext>
                  </a:extLst>
                </a:gridCol>
                <a:gridCol w="1033188">
                  <a:extLst>
                    <a:ext uri="{9D8B030D-6E8A-4147-A177-3AD203B41FA5}">
                      <a16:colId xmlns:a16="http://schemas.microsoft.com/office/drawing/2014/main" val="2755569675"/>
                    </a:ext>
                  </a:extLst>
                </a:gridCol>
                <a:gridCol w="2410773">
                  <a:extLst>
                    <a:ext uri="{9D8B030D-6E8A-4147-A177-3AD203B41FA5}">
                      <a16:colId xmlns:a16="http://schemas.microsoft.com/office/drawing/2014/main" val="2977755399"/>
                    </a:ext>
                  </a:extLst>
                </a:gridCol>
                <a:gridCol w="725510">
                  <a:extLst>
                    <a:ext uri="{9D8B030D-6E8A-4147-A177-3AD203B41FA5}">
                      <a16:colId xmlns:a16="http://schemas.microsoft.com/office/drawing/2014/main" val="1257793725"/>
                    </a:ext>
                  </a:extLst>
                </a:gridCol>
                <a:gridCol w="663950">
                  <a:extLst>
                    <a:ext uri="{9D8B030D-6E8A-4147-A177-3AD203B41FA5}">
                      <a16:colId xmlns:a16="http://schemas.microsoft.com/office/drawing/2014/main" val="859093634"/>
                    </a:ext>
                  </a:extLst>
                </a:gridCol>
              </a:tblGrid>
              <a:tr h="159578">
                <a:tc>
                  <a:txBody>
                    <a:bodyPr/>
                    <a:lstStyle/>
                    <a:p>
                      <a:pPr algn="l" rtl="0" fontAlgn="ctr"/>
                      <a:r>
                        <a:rPr lang="es-419" sz="800" b="1">
                          <a:effectLst/>
                        </a:rPr>
                        <a:t>Longitud de prefijo</a:t>
                      </a:r>
                    </a:p>
                  </a:txBody>
                  <a:tcPr marL="31750" marR="31750" marT="31750" marB="31750" anchor="ctr"/>
                </a:tc>
                <a:tc>
                  <a:txBody>
                    <a:bodyPr/>
                    <a:lstStyle/>
                    <a:p>
                      <a:pPr algn="l" rtl="0" fontAlgn="ctr"/>
                      <a:r>
                        <a:rPr lang="es-419" sz="800" b="1">
                          <a:effectLst/>
                        </a:rPr>
                        <a:t>Máscara de subred</a:t>
                      </a:r>
                    </a:p>
                  </a:txBody>
                  <a:tcPr marL="31750" marR="31750" marT="31750" marB="31750" anchor="ctr"/>
                </a:tc>
                <a:tc>
                  <a:txBody>
                    <a:bodyPr/>
                    <a:lstStyle/>
                    <a:p>
                      <a:pPr algn="l" rtl="0" fontAlgn="ctr"/>
                      <a:r>
                        <a:rPr lang="es-419" sz="800" b="1">
                          <a:effectLst/>
                        </a:rPr>
                        <a:t>Dirección de red (n = red, h = host)</a:t>
                      </a:r>
                    </a:p>
                  </a:txBody>
                  <a:tcPr marL="31750" marR="31750" marT="31750" marB="31750" anchor="ctr"/>
                </a:tc>
                <a:tc>
                  <a:txBody>
                    <a:bodyPr/>
                    <a:lstStyle/>
                    <a:p>
                      <a:pPr algn="l" rtl="0" fontAlgn="ctr"/>
                      <a:r>
                        <a:rPr lang="es-419" sz="800" b="1">
                          <a:effectLst/>
                        </a:rPr>
                        <a:t>Cantidad de subredes</a:t>
                      </a:r>
                    </a:p>
                  </a:txBody>
                  <a:tcPr marL="31750" marR="31750" marT="31750" marB="31750" anchor="ctr"/>
                </a:tc>
                <a:tc>
                  <a:txBody>
                    <a:bodyPr/>
                    <a:lstStyle/>
                    <a:p>
                      <a:pPr algn="l" rtl="0" fontAlgn="ctr"/>
                      <a:r>
                        <a:rPr lang="es-419" sz="800" b="1">
                          <a:effectLst/>
                        </a:rPr>
                        <a:t>Cantidad de hosts</a:t>
                      </a:r>
                    </a:p>
                  </a:txBody>
                  <a:tcPr marL="31750" marR="31750" marT="31750" marB="31750" anchor="ctr"/>
                </a:tc>
                <a:extLst>
                  <a:ext uri="{0D108BD9-81ED-4DB2-BD59-A6C34878D82A}">
                    <a16:rowId xmlns:a16="http://schemas.microsoft.com/office/drawing/2014/main" val="334953287"/>
                  </a:ext>
                </a:extLst>
              </a:tr>
              <a:tr h="264506">
                <a:tc>
                  <a:txBody>
                    <a:bodyPr/>
                    <a:lstStyle/>
                    <a:p>
                      <a:pPr rtl="0" fontAlgn="ctr"/>
                      <a:r>
                        <a:rPr lang="es-419" sz="800" b="0">
                          <a:effectLst/>
                        </a:rPr>
                        <a:t>/17</a:t>
                      </a:r>
                    </a:p>
                  </a:txBody>
                  <a:tcPr marL="31750" marR="31750" marT="31750" marB="31750" anchor="ctr"/>
                </a:tc>
                <a:tc>
                  <a:txBody>
                    <a:bodyPr/>
                    <a:lstStyle/>
                    <a:p>
                      <a:pPr rtl="0" fontAlgn="ctr"/>
                      <a:r>
                        <a:rPr lang="es-419" sz="800" b="0">
                          <a:effectLst/>
                        </a:rPr>
                        <a:t>- 255.255.</a:t>
                      </a:r>
                      <a:r>
                        <a:rPr lang="es-419" sz="800" b="1">
                          <a:effectLst/>
                        </a:rPr>
                        <a:t>128</a:t>
                      </a:r>
                      <a:r>
                        <a:rPr lang="es-419" sz="800" b="0">
                          <a:effectLst/>
                        </a:rPr>
                        <a:t>,0</a:t>
                      </a:r>
                    </a:p>
                  </a:txBody>
                  <a:tcPr marL="31750" marR="31750" marT="31750" marB="31750" anchor="ctr"/>
                </a:tc>
                <a:tc>
                  <a:txBody>
                    <a:bodyPr/>
                    <a:lstStyle/>
                    <a:p>
                      <a:pPr rtl="0" fontAlgn="ctr"/>
                      <a:r>
                        <a:rPr lang="es-419" sz="800" b="0">
                          <a:effectLst/>
                          <a:latin typeface="Courier New" panose="02070309020205020404" pitchFamily="49" charset="0"/>
                          <a:cs typeface="Courier New" panose="02070309020205020404" pitchFamily="49" charset="0"/>
                        </a:rPr>
                        <a:t>nnnnnnnn.nnnnnnnn.</a:t>
                      </a:r>
                      <a:r>
                        <a:rPr lang="es-419" sz="800" b="1">
                          <a:effectLst/>
                          <a:latin typeface="Courier New" panose="02070309020205020404" pitchFamily="49" charset="0"/>
                          <a:cs typeface="Courier New" panose="02070309020205020404" pitchFamily="49" charset="0"/>
                        </a:rPr>
                        <a:t>n</a:t>
                      </a:r>
                      <a:r>
                        <a:rPr lang="es-419" sz="800" b="0">
                          <a:effectLst/>
                          <a:latin typeface="Courier New" panose="02070309020205020404" pitchFamily="49" charset="0"/>
                          <a:cs typeface="Courier New" panose="02070309020205020404" pitchFamily="49" charset="0"/>
                        </a:rPr>
                        <a:t>hhhhhhh.hhhhhhhh </a:t>
                      </a:r>
                      <a:br>
                        <a:rPr lang="en-CA" sz="800" b="0" dirty="0">
                          <a:effectLst/>
                          <a:latin typeface="Courier New" panose="02070309020205020404" pitchFamily="49" charset="0"/>
                          <a:cs typeface="Courier New" panose="02070309020205020404" pitchFamily="49" charset="0"/>
                        </a:rPr>
                      </a:br>
                      <a:r>
                        <a:rPr lang="es-419" sz="800" b="0">
                          <a:effectLst/>
                          <a:latin typeface="Courier New" panose="02070309020205020404" pitchFamily="49" charset="0"/>
                          <a:cs typeface="Courier New" panose="02070309020205020404" pitchFamily="49" charset="0"/>
                        </a:rPr>
                        <a:t>11111111.11111111.</a:t>
                      </a:r>
                      <a:r>
                        <a:rPr lang="es-419" sz="800" b="1">
                          <a:effectLst/>
                          <a:latin typeface="Courier New" panose="02070309020205020404" pitchFamily="49" charset="0"/>
                          <a:cs typeface="Courier New" panose="02070309020205020404" pitchFamily="49" charset="0"/>
                        </a:rPr>
                        <a:t>1</a:t>
                      </a:r>
                      <a:r>
                        <a:rPr lang="es-419" sz="800" b="0">
                          <a:effectLst/>
                          <a:latin typeface="Courier New" panose="02070309020205020404" pitchFamily="49" charset="0"/>
                          <a:cs typeface="Courier New" panose="02070309020205020404" pitchFamily="49" charset="0"/>
                        </a:rPr>
                        <a:t>0000000.00000000</a:t>
                      </a:r>
                    </a:p>
                  </a:txBody>
                  <a:tcPr marL="31750" marR="31750" marT="31750" marB="31750" anchor="ctr"/>
                </a:tc>
                <a:tc>
                  <a:txBody>
                    <a:bodyPr/>
                    <a:lstStyle/>
                    <a:p>
                      <a:pPr rtl="0" fontAlgn="ctr"/>
                      <a:r>
                        <a:rPr lang="es-419" sz="800" b="1">
                          <a:effectLst/>
                        </a:rPr>
                        <a:t>2</a:t>
                      </a:r>
                    </a:p>
                  </a:txBody>
                  <a:tcPr marL="31750" marR="31750" marT="31750" marB="31750" anchor="ctr"/>
                </a:tc>
                <a:tc>
                  <a:txBody>
                    <a:bodyPr/>
                    <a:lstStyle/>
                    <a:p>
                      <a:pPr rtl="0" fontAlgn="ctr"/>
                      <a:r>
                        <a:rPr lang="es-419" sz="800" b="0">
                          <a:effectLst/>
                        </a:rPr>
                        <a:t>32766</a:t>
                      </a:r>
                    </a:p>
                  </a:txBody>
                  <a:tcPr marL="31750" marR="31750" marT="31750" marB="31750" anchor="ctr"/>
                </a:tc>
                <a:extLst>
                  <a:ext uri="{0D108BD9-81ED-4DB2-BD59-A6C34878D82A}">
                    <a16:rowId xmlns:a16="http://schemas.microsoft.com/office/drawing/2014/main" val="1543777364"/>
                  </a:ext>
                </a:extLst>
              </a:tr>
              <a:tr h="264506">
                <a:tc>
                  <a:txBody>
                    <a:bodyPr/>
                    <a:lstStyle/>
                    <a:p>
                      <a:pPr rtl="0" fontAlgn="ctr"/>
                      <a:r>
                        <a:rPr lang="es-419" sz="800" b="0">
                          <a:effectLst/>
                        </a:rPr>
                        <a:t>/18</a:t>
                      </a:r>
                    </a:p>
                  </a:txBody>
                  <a:tcPr marL="31750" marR="31750" marT="31750" marB="31750" anchor="ctr"/>
                </a:tc>
                <a:tc>
                  <a:txBody>
                    <a:bodyPr/>
                    <a:lstStyle/>
                    <a:p>
                      <a:pPr rtl="0" fontAlgn="ctr"/>
                      <a:r>
                        <a:rPr lang="es-419" sz="800" b="0">
                          <a:effectLst/>
                        </a:rPr>
                        <a:t>- 255.255.</a:t>
                      </a:r>
                      <a:r>
                        <a:rPr lang="es-419" sz="800" b="1" kern="1200">
                          <a:solidFill>
                            <a:schemeClr val="dk1"/>
                          </a:solidFill>
                          <a:effectLst/>
                          <a:latin typeface="+mn-lt"/>
                          <a:ea typeface="+mn-ea"/>
                          <a:cs typeface="+mn-cs"/>
                        </a:rPr>
                        <a:t>192</a:t>
                      </a:r>
                      <a:r>
                        <a:rPr lang="es-419" sz="800" b="0">
                          <a:effectLst/>
                        </a:rPr>
                        <a:t>,0</a:t>
                      </a:r>
                    </a:p>
                  </a:txBody>
                  <a:tcPr marL="31750" marR="31750" marT="31750" marB="31750" anchor="ctr"/>
                </a:tc>
                <a:tc>
                  <a:txBody>
                    <a:bodyPr/>
                    <a:lstStyle/>
                    <a:p>
                      <a:pPr rtl="0" fontAlgn="ctr"/>
                      <a:r>
                        <a:rPr lang="es-419" sz="800" b="0">
                          <a:effectLst/>
                          <a:latin typeface="Courier New" panose="02070309020205020404" pitchFamily="49" charset="0"/>
                          <a:cs typeface="Courier New" panose="02070309020205020404" pitchFamily="49" charset="0"/>
                        </a:rPr>
                        <a:t>nnnnnnnnnnnnnnnn.</a:t>
                      </a:r>
                      <a:r>
                        <a:rPr lang="es-419" sz="800" b="1">
                          <a:effectLst/>
                          <a:latin typeface="Courier New" panose="02070309020205020404" pitchFamily="49" charset="0"/>
                          <a:cs typeface="Courier New" panose="02070309020205020404" pitchFamily="49" charset="0"/>
                        </a:rPr>
                        <a:t>nn</a:t>
                      </a:r>
                      <a:r>
                        <a:rPr lang="es-419" sz="800" b="0">
                          <a:effectLst/>
                          <a:latin typeface="Courier New" panose="02070309020205020404" pitchFamily="49" charset="0"/>
                          <a:cs typeface="Courier New" panose="02070309020205020404" pitchFamily="49" charset="0"/>
                        </a:rPr>
                        <a:t>hhhhhhhhhhhhh </a:t>
                      </a:r>
                      <a:br>
                        <a:rPr lang="en-CA" sz="800" b="0" dirty="0">
                          <a:effectLst/>
                          <a:latin typeface="Courier New" panose="02070309020205020404" pitchFamily="49" charset="0"/>
                          <a:cs typeface="Courier New" panose="02070309020205020404" pitchFamily="49" charset="0"/>
                        </a:rPr>
                      </a:br>
                      <a:r>
                        <a:rPr lang="es-419" sz="800" b="0">
                          <a:effectLst/>
                          <a:latin typeface="Courier New" panose="02070309020205020404" pitchFamily="49" charset="0"/>
                          <a:cs typeface="Courier New" panose="02070309020205020404" pitchFamily="49" charset="0"/>
                        </a:rPr>
                        <a:t>11111111111111.</a:t>
                      </a:r>
                      <a:r>
                        <a:rPr lang="es-419" sz="800" b="1">
                          <a:effectLst/>
                          <a:latin typeface="Courier New" panose="02070309020205020404" pitchFamily="49" charset="0"/>
                          <a:cs typeface="Courier New" panose="02070309020205020404" pitchFamily="49" charset="0"/>
                        </a:rPr>
                        <a:t>11</a:t>
                      </a:r>
                      <a:r>
                        <a:rPr lang="es-419" sz="800" b="0">
                          <a:effectLst/>
                          <a:latin typeface="Courier New" panose="02070309020205020404" pitchFamily="49" charset="0"/>
                          <a:cs typeface="Courier New" panose="02070309020205020404" pitchFamily="49" charset="0"/>
                        </a:rPr>
                        <a:t>000000.00000000</a:t>
                      </a:r>
                    </a:p>
                  </a:txBody>
                  <a:tcPr marL="31750" marR="31750" marT="31750" marB="31750" anchor="ctr"/>
                </a:tc>
                <a:tc>
                  <a:txBody>
                    <a:bodyPr/>
                    <a:lstStyle/>
                    <a:p>
                      <a:pPr rtl="0" fontAlgn="ctr"/>
                      <a:r>
                        <a:rPr lang="es-419" sz="800" b="1">
                          <a:effectLst/>
                        </a:rPr>
                        <a:t>4</a:t>
                      </a:r>
                    </a:p>
                  </a:txBody>
                  <a:tcPr marL="31750" marR="31750" marT="31750" marB="31750" anchor="ctr"/>
                </a:tc>
                <a:tc>
                  <a:txBody>
                    <a:bodyPr/>
                    <a:lstStyle/>
                    <a:p>
                      <a:pPr rtl="0" fontAlgn="ctr"/>
                      <a:r>
                        <a:rPr lang="es-419" sz="800" b="0">
                          <a:effectLst/>
                        </a:rPr>
                        <a:t>16382</a:t>
                      </a:r>
                    </a:p>
                  </a:txBody>
                  <a:tcPr marL="31750" marR="31750" marT="31750" marB="31750" anchor="ctr"/>
                </a:tc>
                <a:extLst>
                  <a:ext uri="{0D108BD9-81ED-4DB2-BD59-A6C34878D82A}">
                    <a16:rowId xmlns:a16="http://schemas.microsoft.com/office/drawing/2014/main" val="507666450"/>
                  </a:ext>
                </a:extLst>
              </a:tr>
              <a:tr h="264506">
                <a:tc>
                  <a:txBody>
                    <a:bodyPr/>
                    <a:lstStyle/>
                    <a:p>
                      <a:pPr rtl="0" fontAlgn="ctr"/>
                      <a:r>
                        <a:rPr lang="es-419" sz="800" b="0">
                          <a:effectLst/>
                        </a:rPr>
                        <a:t>/19</a:t>
                      </a:r>
                    </a:p>
                  </a:txBody>
                  <a:tcPr marL="31750" marR="31750" marT="31750" marB="31750" anchor="ctr"/>
                </a:tc>
                <a:tc>
                  <a:txBody>
                    <a:bodyPr/>
                    <a:lstStyle/>
                    <a:p>
                      <a:pPr rtl="0" fontAlgn="ctr"/>
                      <a:r>
                        <a:rPr lang="es-419" sz="800" b="0">
                          <a:effectLst/>
                        </a:rPr>
                        <a:t>- 255.255.</a:t>
                      </a:r>
                      <a:r>
                        <a:rPr lang="es-419" sz="800" b="1" kern="1200">
                          <a:solidFill>
                            <a:schemeClr val="dk1"/>
                          </a:solidFill>
                          <a:effectLst/>
                          <a:latin typeface="+mn-lt"/>
                          <a:ea typeface="+mn-ea"/>
                          <a:cs typeface="+mn-cs"/>
                        </a:rPr>
                        <a:t>224</a:t>
                      </a:r>
                      <a:r>
                        <a:rPr lang="es-419" sz="800" b="0">
                          <a:effectLst/>
                        </a:rPr>
                        <a:t>,0</a:t>
                      </a:r>
                    </a:p>
                  </a:txBody>
                  <a:tcPr marL="31750" marR="31750" marT="31750" marB="31750" anchor="ctr"/>
                </a:tc>
                <a:tc>
                  <a:txBody>
                    <a:bodyPr/>
                    <a:lstStyle/>
                    <a:p>
                      <a:pPr rtl="0" fontAlgn="ctr"/>
                      <a:r>
                        <a:rPr lang="es-419" sz="800" b="0">
                          <a:effectLst/>
                          <a:latin typeface="Courier New" panose="02070309020205020404" pitchFamily="49" charset="0"/>
                          <a:cs typeface="Courier New" panose="02070309020205020404" pitchFamily="49" charset="0"/>
                        </a:rPr>
                        <a:t>nnnnnnnnnnnnnnnn.</a:t>
                      </a:r>
                      <a:r>
                        <a:rPr lang="es-419" sz="800" b="1">
                          <a:effectLst/>
                          <a:latin typeface="Courier New" panose="02070309020205020404" pitchFamily="49" charset="0"/>
                          <a:cs typeface="Courier New" panose="02070309020205020404" pitchFamily="49" charset="0"/>
                        </a:rPr>
                        <a:t>nnn</a:t>
                      </a:r>
                      <a:r>
                        <a:rPr lang="es-419" sz="800" b="0">
                          <a:effectLst/>
                          <a:latin typeface="Courier New" panose="02070309020205020404" pitchFamily="49" charset="0"/>
                          <a:cs typeface="Courier New" panose="02070309020205020404" pitchFamily="49" charset="0"/>
                        </a:rPr>
                        <a:t>hhhhhhhhhhhh </a:t>
                      </a:r>
                      <a:br>
                        <a:rPr lang="en-CA" sz="800" b="0" dirty="0">
                          <a:effectLst/>
                          <a:latin typeface="Courier New" panose="02070309020205020404" pitchFamily="49" charset="0"/>
                          <a:cs typeface="Courier New" panose="02070309020205020404" pitchFamily="49" charset="0"/>
                        </a:rPr>
                      </a:br>
                      <a:r>
                        <a:rPr lang="es-419" sz="800" b="0">
                          <a:effectLst/>
                          <a:latin typeface="Courier New" panose="02070309020205020404" pitchFamily="49" charset="0"/>
                          <a:cs typeface="Courier New" panose="02070309020205020404" pitchFamily="49" charset="0"/>
                        </a:rPr>
                        <a:t>11111111111111.</a:t>
                      </a:r>
                      <a:r>
                        <a:rPr lang="es-419" sz="800" b="1">
                          <a:effectLst/>
                          <a:latin typeface="Courier New" panose="02070309020205020404" pitchFamily="49" charset="0"/>
                          <a:cs typeface="Courier New" panose="02070309020205020404" pitchFamily="49" charset="0"/>
                        </a:rPr>
                        <a:t>111</a:t>
                      </a:r>
                      <a:r>
                        <a:rPr lang="es-419" sz="800" b="0">
                          <a:effectLst/>
                          <a:latin typeface="Courier New" panose="02070309020205020404" pitchFamily="49" charset="0"/>
                          <a:cs typeface="Courier New" panose="02070309020205020404" pitchFamily="49" charset="0"/>
                        </a:rPr>
                        <a:t>00000.00000000</a:t>
                      </a:r>
                    </a:p>
                  </a:txBody>
                  <a:tcPr marL="31750" marR="31750" marT="31750" marB="31750" anchor="ctr"/>
                </a:tc>
                <a:tc>
                  <a:txBody>
                    <a:bodyPr/>
                    <a:lstStyle/>
                    <a:p>
                      <a:pPr rtl="0" fontAlgn="ctr"/>
                      <a:r>
                        <a:rPr lang="es-419" sz="800" b="1">
                          <a:effectLst/>
                        </a:rPr>
                        <a:t>8</a:t>
                      </a:r>
                    </a:p>
                  </a:txBody>
                  <a:tcPr marL="31750" marR="31750" marT="31750" marB="31750" anchor="ctr"/>
                </a:tc>
                <a:tc>
                  <a:txBody>
                    <a:bodyPr/>
                    <a:lstStyle/>
                    <a:p>
                      <a:pPr rtl="0" fontAlgn="ctr"/>
                      <a:r>
                        <a:rPr lang="es-419" sz="800" b="0">
                          <a:effectLst/>
                        </a:rPr>
                        <a:t>8190</a:t>
                      </a:r>
                    </a:p>
                  </a:txBody>
                  <a:tcPr marL="31750" marR="31750" marT="31750" marB="31750" anchor="ctr"/>
                </a:tc>
                <a:extLst>
                  <a:ext uri="{0D108BD9-81ED-4DB2-BD59-A6C34878D82A}">
                    <a16:rowId xmlns:a16="http://schemas.microsoft.com/office/drawing/2014/main" val="895088631"/>
                  </a:ext>
                </a:extLst>
              </a:tr>
              <a:tr h="264506">
                <a:tc>
                  <a:txBody>
                    <a:bodyPr/>
                    <a:lstStyle/>
                    <a:p>
                      <a:pPr rtl="0" fontAlgn="ctr"/>
                      <a:r>
                        <a:rPr lang="es-419" sz="800" b="0">
                          <a:effectLst/>
                        </a:rPr>
                        <a:t>/20</a:t>
                      </a:r>
                    </a:p>
                  </a:txBody>
                  <a:tcPr marL="31750" marR="31750" marT="31750" marB="31750" anchor="ctr"/>
                </a:tc>
                <a:tc>
                  <a:txBody>
                    <a:bodyPr/>
                    <a:lstStyle/>
                    <a:p>
                      <a:pPr rtl="0" fontAlgn="ctr"/>
                      <a:r>
                        <a:rPr lang="es-419" sz="800" b="0">
                          <a:effectLst/>
                        </a:rPr>
                        <a:t>- 255.255.</a:t>
                      </a:r>
                      <a:r>
                        <a:rPr lang="es-419" sz="800" b="1" kern="1200">
                          <a:solidFill>
                            <a:schemeClr val="dk1"/>
                          </a:solidFill>
                          <a:effectLst/>
                          <a:latin typeface="+mn-lt"/>
                          <a:ea typeface="+mn-ea"/>
                          <a:cs typeface="+mn-cs"/>
                        </a:rPr>
                        <a:t>240</a:t>
                      </a:r>
                      <a:r>
                        <a:rPr lang="es-419" sz="800" b="0">
                          <a:effectLst/>
                        </a:rPr>
                        <a:t>,0</a:t>
                      </a:r>
                    </a:p>
                  </a:txBody>
                  <a:tcPr marL="31750" marR="31750" marT="31750" marB="31750" anchor="ctr"/>
                </a:tc>
                <a:tc>
                  <a:txBody>
                    <a:bodyPr/>
                    <a:lstStyle/>
                    <a:p>
                      <a:pPr rtl="0" fontAlgn="ctr"/>
                      <a:r>
                        <a:rPr lang="es-419" sz="800" b="0">
                          <a:effectLst/>
                          <a:latin typeface="Courier New" panose="02070309020205020404" pitchFamily="49" charset="0"/>
                          <a:cs typeface="Courier New" panose="02070309020205020404" pitchFamily="49" charset="0"/>
                        </a:rPr>
                        <a:t>nnnnnnnnnnnnnnnn.</a:t>
                      </a:r>
                      <a:r>
                        <a:rPr lang="es-419" sz="800" b="1">
                          <a:effectLst/>
                          <a:latin typeface="Courier New" panose="02070309020205020404" pitchFamily="49" charset="0"/>
                          <a:cs typeface="Courier New" panose="02070309020205020404" pitchFamily="49" charset="0"/>
                        </a:rPr>
                        <a:t>nnnn</a:t>
                      </a:r>
                      <a:r>
                        <a:rPr lang="es-419" sz="800" b="0">
                          <a:effectLst/>
                          <a:latin typeface="Courier New" panose="02070309020205020404" pitchFamily="49" charset="0"/>
                          <a:cs typeface="Courier New" panose="02070309020205020404" pitchFamily="49" charset="0"/>
                        </a:rPr>
                        <a:t>hhhhhhhhhhh </a:t>
                      </a:r>
                      <a:br>
                        <a:rPr lang="en-CA" sz="800" b="0" dirty="0">
                          <a:effectLst/>
                          <a:latin typeface="Courier New" panose="02070309020205020404" pitchFamily="49" charset="0"/>
                          <a:cs typeface="Courier New" panose="02070309020205020404" pitchFamily="49" charset="0"/>
                        </a:rPr>
                      </a:br>
                      <a:r>
                        <a:rPr lang="es-419" sz="800" b="0">
                          <a:effectLst/>
                          <a:latin typeface="Courier New" panose="02070309020205020404" pitchFamily="49" charset="0"/>
                          <a:cs typeface="Courier New" panose="02070309020205020404" pitchFamily="49" charset="0"/>
                        </a:rPr>
                        <a:t>11111111111111.</a:t>
                      </a:r>
                      <a:r>
                        <a:rPr lang="es-419" sz="800" b="1">
                          <a:effectLst/>
                          <a:latin typeface="Courier New" panose="02070309020205020404" pitchFamily="49" charset="0"/>
                          <a:cs typeface="Courier New" panose="02070309020205020404" pitchFamily="49" charset="0"/>
                        </a:rPr>
                        <a:t>1111</a:t>
                      </a:r>
                      <a:r>
                        <a:rPr lang="es-419" sz="800" b="0">
                          <a:effectLst/>
                          <a:latin typeface="Courier New" panose="02070309020205020404" pitchFamily="49" charset="0"/>
                          <a:cs typeface="Courier New" panose="02070309020205020404" pitchFamily="49" charset="0"/>
                        </a:rPr>
                        <a:t>0000.00000000</a:t>
                      </a:r>
                    </a:p>
                  </a:txBody>
                  <a:tcPr marL="31750" marR="31750" marT="31750" marB="31750" anchor="ctr"/>
                </a:tc>
                <a:tc>
                  <a:txBody>
                    <a:bodyPr/>
                    <a:lstStyle/>
                    <a:p>
                      <a:pPr rtl="0" fontAlgn="ctr"/>
                      <a:r>
                        <a:rPr lang="es-419" sz="800" b="1">
                          <a:effectLst/>
                        </a:rPr>
                        <a:t>16</a:t>
                      </a:r>
                    </a:p>
                  </a:txBody>
                  <a:tcPr marL="31750" marR="31750" marT="31750" marB="31750" anchor="ctr"/>
                </a:tc>
                <a:tc>
                  <a:txBody>
                    <a:bodyPr/>
                    <a:lstStyle/>
                    <a:p>
                      <a:pPr rtl="0" fontAlgn="ctr"/>
                      <a:r>
                        <a:rPr lang="es-419" sz="800" b="0">
                          <a:effectLst/>
                        </a:rPr>
                        <a:t>4094</a:t>
                      </a:r>
                    </a:p>
                  </a:txBody>
                  <a:tcPr marL="31750" marR="31750" marT="31750" marB="31750" anchor="ctr"/>
                </a:tc>
                <a:extLst>
                  <a:ext uri="{0D108BD9-81ED-4DB2-BD59-A6C34878D82A}">
                    <a16:rowId xmlns:a16="http://schemas.microsoft.com/office/drawing/2014/main" val="3687745671"/>
                  </a:ext>
                </a:extLst>
              </a:tr>
              <a:tr h="264506">
                <a:tc>
                  <a:txBody>
                    <a:bodyPr/>
                    <a:lstStyle/>
                    <a:p>
                      <a:pPr rtl="0" fontAlgn="ctr"/>
                      <a:r>
                        <a:rPr lang="es-419" sz="800" b="0">
                          <a:effectLst/>
                        </a:rPr>
                        <a:t>/21</a:t>
                      </a:r>
                    </a:p>
                  </a:txBody>
                  <a:tcPr marL="31750" marR="31750" marT="31750" marB="31750" anchor="ctr"/>
                </a:tc>
                <a:tc>
                  <a:txBody>
                    <a:bodyPr/>
                    <a:lstStyle/>
                    <a:p>
                      <a:pPr rtl="0" fontAlgn="ctr"/>
                      <a:r>
                        <a:rPr lang="es-419" sz="800" b="0">
                          <a:effectLst/>
                        </a:rPr>
                        <a:t>- 255.255.</a:t>
                      </a:r>
                      <a:r>
                        <a:rPr lang="es-419" sz="800" b="1" kern="1200">
                          <a:solidFill>
                            <a:schemeClr val="dk1"/>
                          </a:solidFill>
                          <a:effectLst/>
                          <a:latin typeface="+mn-lt"/>
                          <a:ea typeface="+mn-ea"/>
                          <a:cs typeface="+mn-cs"/>
                        </a:rPr>
                        <a:t>248</a:t>
                      </a:r>
                      <a:r>
                        <a:rPr lang="es-419" sz="800" b="0">
                          <a:effectLst/>
                        </a:rPr>
                        <a:t>,0</a:t>
                      </a:r>
                    </a:p>
                  </a:txBody>
                  <a:tcPr marL="31750" marR="31750" marT="31750" marB="31750" anchor="ctr"/>
                </a:tc>
                <a:tc>
                  <a:txBody>
                    <a:bodyPr/>
                    <a:lstStyle/>
                    <a:p>
                      <a:pPr rtl="0" fontAlgn="ctr"/>
                      <a:r>
                        <a:rPr lang="es-419" sz="800" b="0">
                          <a:effectLst/>
                          <a:latin typeface="Courier New" panose="02070309020205020404" pitchFamily="49" charset="0"/>
                          <a:cs typeface="Courier New" panose="02070309020205020404" pitchFamily="49" charset="0"/>
                        </a:rPr>
                        <a:t>nnnnnnnnnnnnnnnn.</a:t>
                      </a:r>
                      <a:r>
                        <a:rPr lang="es-419" sz="800" b="1">
                          <a:effectLst/>
                          <a:latin typeface="Courier New" panose="02070309020205020404" pitchFamily="49" charset="0"/>
                          <a:cs typeface="Courier New" panose="02070309020205020404" pitchFamily="49" charset="0"/>
                        </a:rPr>
                        <a:t>nnnnn</a:t>
                      </a:r>
                      <a:r>
                        <a:rPr lang="es-419" sz="800" b="0">
                          <a:effectLst/>
                          <a:latin typeface="Courier New" panose="02070309020205020404" pitchFamily="49" charset="0"/>
                          <a:cs typeface="Courier New" panose="02070309020205020404" pitchFamily="49" charset="0"/>
                        </a:rPr>
                        <a:t>hhhhhhhhhh </a:t>
                      </a:r>
                      <a:br>
                        <a:rPr lang="en-CA" sz="800" b="0" dirty="0">
                          <a:effectLst/>
                          <a:latin typeface="Courier New" panose="02070309020205020404" pitchFamily="49" charset="0"/>
                          <a:cs typeface="Courier New" panose="02070309020205020404" pitchFamily="49" charset="0"/>
                        </a:rPr>
                      </a:br>
                      <a:r>
                        <a:rPr lang="es-419" sz="800" b="0">
                          <a:effectLst/>
                          <a:latin typeface="Courier New" panose="02070309020205020404" pitchFamily="49" charset="0"/>
                          <a:cs typeface="Courier New" panose="02070309020205020404" pitchFamily="49" charset="0"/>
                        </a:rPr>
                        <a:t>11111111111111.</a:t>
                      </a:r>
                      <a:r>
                        <a:rPr lang="es-419" sz="800" b="1">
                          <a:effectLst/>
                          <a:latin typeface="Courier New" panose="02070309020205020404" pitchFamily="49" charset="0"/>
                          <a:cs typeface="Courier New" panose="02070309020205020404" pitchFamily="49" charset="0"/>
                        </a:rPr>
                        <a:t>11111</a:t>
                      </a:r>
                      <a:r>
                        <a:rPr lang="es-419" sz="800" b="0">
                          <a:effectLst/>
                          <a:latin typeface="Courier New" panose="02070309020205020404" pitchFamily="49" charset="0"/>
                          <a:cs typeface="Courier New" panose="02070309020205020404" pitchFamily="49" charset="0"/>
                        </a:rPr>
                        <a:t>000.00000000</a:t>
                      </a:r>
                    </a:p>
                  </a:txBody>
                  <a:tcPr marL="31750" marR="31750" marT="31750" marB="31750" anchor="ctr"/>
                </a:tc>
                <a:tc>
                  <a:txBody>
                    <a:bodyPr/>
                    <a:lstStyle/>
                    <a:p>
                      <a:pPr rtl="0" fontAlgn="ctr"/>
                      <a:r>
                        <a:rPr lang="es-419" sz="800" b="1">
                          <a:effectLst/>
                        </a:rPr>
                        <a:t>32</a:t>
                      </a:r>
                    </a:p>
                  </a:txBody>
                  <a:tcPr marL="31750" marR="31750" marT="31750" marB="31750" anchor="ctr"/>
                </a:tc>
                <a:tc>
                  <a:txBody>
                    <a:bodyPr/>
                    <a:lstStyle/>
                    <a:p>
                      <a:pPr rtl="0" fontAlgn="ctr"/>
                      <a:r>
                        <a:rPr lang="es-419" sz="800" b="0">
                          <a:effectLst/>
                        </a:rPr>
                        <a:t>2046</a:t>
                      </a:r>
                    </a:p>
                  </a:txBody>
                  <a:tcPr marL="31750" marR="31750" marT="31750" marB="31750" anchor="ctr"/>
                </a:tc>
                <a:extLst>
                  <a:ext uri="{0D108BD9-81ED-4DB2-BD59-A6C34878D82A}">
                    <a16:rowId xmlns:a16="http://schemas.microsoft.com/office/drawing/2014/main" val="1717418088"/>
                  </a:ext>
                </a:extLst>
              </a:tr>
              <a:tr h="264506">
                <a:tc>
                  <a:txBody>
                    <a:bodyPr/>
                    <a:lstStyle/>
                    <a:p>
                      <a:pPr rtl="0" fontAlgn="ctr"/>
                      <a:r>
                        <a:rPr lang="es-419" sz="800" b="0">
                          <a:effectLst/>
                        </a:rPr>
                        <a:t>/22</a:t>
                      </a:r>
                    </a:p>
                  </a:txBody>
                  <a:tcPr marL="31750" marR="31750" marT="31750" marB="31750" anchor="ctr"/>
                </a:tc>
                <a:tc>
                  <a:txBody>
                    <a:bodyPr/>
                    <a:lstStyle/>
                    <a:p>
                      <a:pPr rtl="0" fontAlgn="ctr"/>
                      <a:r>
                        <a:rPr lang="es-419" sz="800" b="0">
                          <a:effectLst/>
                        </a:rPr>
                        <a:t>- 255.255.</a:t>
                      </a:r>
                      <a:r>
                        <a:rPr lang="es-419" sz="800" b="1" kern="1200">
                          <a:solidFill>
                            <a:schemeClr val="dk1"/>
                          </a:solidFill>
                          <a:effectLst/>
                          <a:latin typeface="+mn-lt"/>
                          <a:ea typeface="+mn-ea"/>
                          <a:cs typeface="+mn-cs"/>
                        </a:rPr>
                        <a:t>252</a:t>
                      </a:r>
                      <a:r>
                        <a:rPr lang="es-419" sz="800" b="0">
                          <a:effectLst/>
                        </a:rPr>
                        <a:t>,0</a:t>
                      </a:r>
                    </a:p>
                  </a:txBody>
                  <a:tcPr marL="31750" marR="31750" marT="31750" marB="31750" anchor="ctr"/>
                </a:tc>
                <a:tc>
                  <a:txBody>
                    <a:bodyPr/>
                    <a:lstStyle/>
                    <a:p>
                      <a:pPr rtl="0" fontAlgn="ctr"/>
                      <a:r>
                        <a:rPr lang="es-419" sz="800" b="0">
                          <a:effectLst/>
                          <a:latin typeface="Courier New" panose="02070309020205020404" pitchFamily="49" charset="0"/>
                          <a:cs typeface="Courier New" panose="02070309020205020404" pitchFamily="49" charset="0"/>
                        </a:rPr>
                        <a:t>nnnnnnnnnnnnnnnn.</a:t>
                      </a:r>
                      <a:r>
                        <a:rPr lang="es-419" sz="800" b="1">
                          <a:effectLst/>
                          <a:latin typeface="Courier New" panose="02070309020205020404" pitchFamily="49" charset="0"/>
                          <a:cs typeface="Courier New" panose="02070309020205020404" pitchFamily="49" charset="0"/>
                        </a:rPr>
                        <a:t>nnnnnn</a:t>
                      </a:r>
                      <a:r>
                        <a:rPr lang="es-419" sz="800" b="0">
                          <a:effectLst/>
                          <a:latin typeface="Courier New" panose="02070309020205020404" pitchFamily="49" charset="0"/>
                          <a:cs typeface="Courier New" panose="02070309020205020404" pitchFamily="49" charset="0"/>
                        </a:rPr>
                        <a:t>hhhhhhhh </a:t>
                      </a:r>
                      <a:br>
                        <a:rPr lang="en-CA" sz="800" b="0" dirty="0">
                          <a:effectLst/>
                          <a:latin typeface="Courier New" panose="02070309020205020404" pitchFamily="49" charset="0"/>
                          <a:cs typeface="Courier New" panose="02070309020205020404" pitchFamily="49" charset="0"/>
                        </a:rPr>
                      </a:br>
                      <a:r>
                        <a:rPr lang="es-419" sz="800" b="0">
                          <a:effectLst/>
                          <a:latin typeface="Courier New" panose="02070309020205020404" pitchFamily="49" charset="0"/>
                          <a:cs typeface="Courier New" panose="02070309020205020404" pitchFamily="49" charset="0"/>
                        </a:rPr>
                        <a:t>11111111111111.</a:t>
                      </a:r>
                      <a:r>
                        <a:rPr lang="es-419" sz="800" b="1">
                          <a:effectLst/>
                          <a:latin typeface="Courier New" panose="02070309020205020404" pitchFamily="49" charset="0"/>
                          <a:cs typeface="Courier New" panose="02070309020205020404" pitchFamily="49" charset="0"/>
                        </a:rPr>
                        <a:t>111111</a:t>
                      </a:r>
                      <a:r>
                        <a:rPr lang="es-419" sz="800" b="0">
                          <a:effectLst/>
                          <a:latin typeface="Courier New" panose="02070309020205020404" pitchFamily="49" charset="0"/>
                          <a:cs typeface="Courier New" panose="02070309020205020404" pitchFamily="49" charset="0"/>
                        </a:rPr>
                        <a:t>00.00000000</a:t>
                      </a:r>
                    </a:p>
                  </a:txBody>
                  <a:tcPr marL="31750" marR="31750" marT="31750" marB="31750" anchor="ctr"/>
                </a:tc>
                <a:tc>
                  <a:txBody>
                    <a:bodyPr/>
                    <a:lstStyle/>
                    <a:p>
                      <a:pPr rtl="0" fontAlgn="ctr"/>
                      <a:r>
                        <a:rPr lang="es-419" sz="800" b="1">
                          <a:effectLst/>
                        </a:rPr>
                        <a:t>64</a:t>
                      </a:r>
                    </a:p>
                  </a:txBody>
                  <a:tcPr marL="31750" marR="31750" marT="31750" marB="31750" anchor="ctr"/>
                </a:tc>
                <a:tc>
                  <a:txBody>
                    <a:bodyPr/>
                    <a:lstStyle/>
                    <a:p>
                      <a:pPr rtl="0" fontAlgn="ctr"/>
                      <a:r>
                        <a:rPr lang="es-419" sz="800" b="0">
                          <a:effectLst/>
                        </a:rPr>
                        <a:t>1022</a:t>
                      </a:r>
                    </a:p>
                  </a:txBody>
                  <a:tcPr marL="31750" marR="31750" marT="31750" marB="31750" anchor="ctr"/>
                </a:tc>
                <a:extLst>
                  <a:ext uri="{0D108BD9-81ED-4DB2-BD59-A6C34878D82A}">
                    <a16:rowId xmlns:a16="http://schemas.microsoft.com/office/drawing/2014/main" val="2297882614"/>
                  </a:ext>
                </a:extLst>
              </a:tr>
              <a:tr h="264506">
                <a:tc>
                  <a:txBody>
                    <a:bodyPr/>
                    <a:lstStyle/>
                    <a:p>
                      <a:pPr rtl="0" fontAlgn="ctr"/>
                      <a:r>
                        <a:rPr lang="es-419" sz="800" b="0">
                          <a:effectLst/>
                        </a:rPr>
                        <a:t>/23</a:t>
                      </a:r>
                    </a:p>
                  </a:txBody>
                  <a:tcPr marL="31750" marR="31750" marT="31750" marB="31750" anchor="ctr"/>
                </a:tc>
                <a:tc>
                  <a:txBody>
                    <a:bodyPr/>
                    <a:lstStyle/>
                    <a:p>
                      <a:pPr rtl="0" fontAlgn="ctr"/>
                      <a:r>
                        <a:rPr lang="es-419" sz="800" b="0">
                          <a:effectLst/>
                        </a:rPr>
                        <a:t>- 255.255.</a:t>
                      </a:r>
                      <a:r>
                        <a:rPr lang="es-419" sz="800" b="1" kern="1200">
                          <a:solidFill>
                            <a:schemeClr val="dk1"/>
                          </a:solidFill>
                          <a:effectLst/>
                          <a:latin typeface="+mn-lt"/>
                          <a:ea typeface="+mn-ea"/>
                          <a:cs typeface="+mn-cs"/>
                        </a:rPr>
                        <a:t>254</a:t>
                      </a:r>
                      <a:r>
                        <a:rPr lang="es-419" sz="800" b="0">
                          <a:effectLst/>
                        </a:rPr>
                        <a:t>,0</a:t>
                      </a:r>
                    </a:p>
                  </a:txBody>
                  <a:tcPr marL="31750" marR="31750" marT="31750" marB="31750" anchor="ctr"/>
                </a:tc>
                <a:tc>
                  <a:txBody>
                    <a:bodyPr/>
                    <a:lstStyle/>
                    <a:p>
                      <a:pPr rtl="0" fontAlgn="ctr"/>
                      <a:r>
                        <a:rPr lang="es-419" sz="800" b="0">
                          <a:effectLst/>
                          <a:latin typeface="Courier New" panose="02070309020205020404" pitchFamily="49" charset="0"/>
                          <a:cs typeface="Courier New" panose="02070309020205020404" pitchFamily="49" charset="0"/>
                        </a:rPr>
                        <a:t>nnnnnnnnnnnnnnnn. </a:t>
                      </a:r>
                      <a:r>
                        <a:rPr lang="es-419" sz="800" b="1">
                          <a:effectLst/>
                          <a:latin typeface="Courier New" panose="02070309020205020404" pitchFamily="49" charset="0"/>
                          <a:cs typeface="Courier New" panose="02070309020205020404" pitchFamily="49" charset="0"/>
                        </a:rPr>
                        <a:t>nnnnnnn</a:t>
                      </a:r>
                      <a:r>
                        <a:rPr lang="es-419" sz="800" b="0">
                          <a:effectLst/>
                          <a:latin typeface="Courier New" panose="02070309020205020404" pitchFamily="49" charset="0"/>
                          <a:cs typeface="Courier New" panose="02070309020205020404" pitchFamily="49" charset="0"/>
                        </a:rPr>
                        <a:t>h.hhhhhhh </a:t>
                      </a:r>
                      <a:br>
                        <a:rPr lang="en-CA" sz="800" b="0" dirty="0">
                          <a:effectLst/>
                          <a:latin typeface="Courier New" panose="02070309020205020404" pitchFamily="49" charset="0"/>
                          <a:cs typeface="Courier New" panose="02070309020205020404" pitchFamily="49" charset="0"/>
                        </a:rPr>
                      </a:br>
                      <a:r>
                        <a:rPr lang="es-419" sz="800" b="0">
                          <a:effectLst/>
                          <a:latin typeface="Courier New" panose="02070309020205020404" pitchFamily="49" charset="0"/>
                          <a:cs typeface="Courier New" panose="02070309020205020404" pitchFamily="49" charset="0"/>
                        </a:rPr>
                        <a:t>11111111111111.</a:t>
                      </a:r>
                      <a:r>
                        <a:rPr lang="es-419" sz="800" b="1">
                          <a:effectLst/>
                          <a:latin typeface="Courier New" panose="02070309020205020404" pitchFamily="49" charset="0"/>
                          <a:cs typeface="Courier New" panose="02070309020205020404" pitchFamily="49" charset="0"/>
                        </a:rPr>
                        <a:t>1111111</a:t>
                      </a:r>
                      <a:r>
                        <a:rPr lang="es-419" sz="800" b="0">
                          <a:effectLst/>
                          <a:latin typeface="Courier New" panose="02070309020205020404" pitchFamily="49" charset="0"/>
                          <a:cs typeface="Courier New" panose="02070309020205020404" pitchFamily="49" charset="0"/>
                        </a:rPr>
                        <a:t>0,00000000</a:t>
                      </a:r>
                    </a:p>
                  </a:txBody>
                  <a:tcPr marL="31750" marR="31750" marT="31750" marB="31750" anchor="ctr"/>
                </a:tc>
                <a:tc>
                  <a:txBody>
                    <a:bodyPr/>
                    <a:lstStyle/>
                    <a:p>
                      <a:pPr rtl="0" fontAlgn="ctr"/>
                      <a:r>
                        <a:rPr lang="es-419" sz="800" b="1">
                          <a:effectLst/>
                        </a:rPr>
                        <a:t>128</a:t>
                      </a:r>
                    </a:p>
                  </a:txBody>
                  <a:tcPr marL="31750" marR="31750" marT="31750" marB="31750" anchor="ctr"/>
                </a:tc>
                <a:tc>
                  <a:txBody>
                    <a:bodyPr/>
                    <a:lstStyle/>
                    <a:p>
                      <a:pPr rtl="0" fontAlgn="ctr"/>
                      <a:r>
                        <a:rPr lang="es-419" sz="800" b="0">
                          <a:effectLst/>
                        </a:rPr>
                        <a:t>510</a:t>
                      </a:r>
                    </a:p>
                  </a:txBody>
                  <a:tcPr marL="31750" marR="31750" marT="31750" marB="31750" anchor="ctr"/>
                </a:tc>
                <a:extLst>
                  <a:ext uri="{0D108BD9-81ED-4DB2-BD59-A6C34878D82A}">
                    <a16:rowId xmlns:a16="http://schemas.microsoft.com/office/drawing/2014/main" val="4013125813"/>
                  </a:ext>
                </a:extLst>
              </a:tr>
              <a:tr h="264506">
                <a:tc>
                  <a:txBody>
                    <a:bodyPr/>
                    <a:lstStyle/>
                    <a:p>
                      <a:pPr rtl="0" fontAlgn="ctr"/>
                      <a:r>
                        <a:rPr lang="es-419" sz="800" b="0">
                          <a:effectLst/>
                        </a:rPr>
                        <a:t>/24</a:t>
                      </a:r>
                    </a:p>
                  </a:txBody>
                  <a:tcPr marL="31750" marR="31750" marT="31750" marB="31750" anchor="ctr"/>
                </a:tc>
                <a:tc>
                  <a:txBody>
                    <a:bodyPr/>
                    <a:lstStyle/>
                    <a:p>
                      <a:pPr rtl="0" fontAlgn="ctr"/>
                      <a:r>
                        <a:rPr lang="es-419" sz="800" b="0">
                          <a:effectLst/>
                        </a:rPr>
                        <a:t>- 255.255.</a:t>
                      </a:r>
                      <a:r>
                        <a:rPr lang="es-419" sz="800" b="1" kern="1200">
                          <a:solidFill>
                            <a:schemeClr val="dk1"/>
                          </a:solidFill>
                          <a:effectLst/>
                          <a:latin typeface="+mn-lt"/>
                          <a:ea typeface="+mn-ea"/>
                          <a:cs typeface="+mn-cs"/>
                        </a:rPr>
                        <a:t>255</a:t>
                      </a:r>
                      <a:r>
                        <a:rPr lang="es-419" sz="800" b="0">
                          <a:effectLst/>
                        </a:rPr>
                        <a:t>.</a:t>
                      </a:r>
                      <a:r>
                        <a:rPr lang="es-419" sz="800" b="1">
                          <a:effectLst/>
                        </a:rPr>
                        <a:t>0</a:t>
                      </a:r>
                    </a:p>
                  </a:txBody>
                  <a:tcPr marL="31750" marR="31750" marT="31750" marB="31750" anchor="ctr"/>
                </a:tc>
                <a:tc>
                  <a:txBody>
                    <a:bodyPr/>
                    <a:lstStyle/>
                    <a:p>
                      <a:pPr rtl="0" fontAlgn="ctr"/>
                      <a:r>
                        <a:rPr lang="es-419" sz="800" b="0">
                          <a:effectLst/>
                          <a:latin typeface="Courier New" panose="02070309020205020404" pitchFamily="49" charset="0"/>
                          <a:cs typeface="Courier New" panose="02070309020205020404" pitchFamily="49" charset="0"/>
                        </a:rPr>
                        <a:t>nnnnnnnnnnnnnnnn. </a:t>
                      </a:r>
                      <a:r>
                        <a:rPr lang="es-419" sz="800" b="1">
                          <a:effectLst/>
                          <a:latin typeface="Courier New" panose="02070309020205020404" pitchFamily="49" charset="0"/>
                          <a:cs typeface="Courier New" panose="02070309020205020404" pitchFamily="49" charset="0"/>
                        </a:rPr>
                        <a:t>nnnnnnnn</a:t>
                      </a:r>
                      <a:r>
                        <a:rPr lang="es-419" sz="800" b="0">
                          <a:effectLst/>
                          <a:latin typeface="Courier New" panose="02070309020205020404" pitchFamily="49" charset="0"/>
                          <a:cs typeface="Courier New" panose="02070309020205020404" pitchFamily="49" charset="0"/>
                        </a:rPr>
                        <a:t>.hhhhhhh </a:t>
                      </a:r>
                      <a:br>
                        <a:rPr lang="en-CA" sz="800" b="0" dirty="0">
                          <a:effectLst/>
                          <a:latin typeface="Courier New" panose="02070309020205020404" pitchFamily="49" charset="0"/>
                          <a:cs typeface="Courier New" panose="02070309020205020404" pitchFamily="49" charset="0"/>
                        </a:rPr>
                      </a:br>
                      <a:r>
                        <a:rPr lang="es-419" sz="800" b="0">
                          <a:effectLst/>
                          <a:latin typeface="Courier New" panose="02070309020205020404" pitchFamily="49" charset="0"/>
                          <a:cs typeface="Courier New" panose="02070309020205020404" pitchFamily="49" charset="0"/>
                        </a:rPr>
                        <a:t>11111111111111.</a:t>
                      </a:r>
                      <a:r>
                        <a:rPr lang="es-419" sz="800" b="1">
                          <a:effectLst/>
                          <a:latin typeface="Courier New" panose="02070309020205020404" pitchFamily="49" charset="0"/>
                          <a:cs typeface="Courier New" panose="02070309020205020404" pitchFamily="49" charset="0"/>
                        </a:rPr>
                        <a:t>11111111</a:t>
                      </a:r>
                      <a:r>
                        <a:rPr lang="es-419" sz="800" b="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rtl="0" fontAlgn="ctr"/>
                      <a:r>
                        <a:rPr lang="es-419" sz="800" b="1">
                          <a:effectLst/>
                        </a:rPr>
                        <a:t>256</a:t>
                      </a:r>
                    </a:p>
                  </a:txBody>
                  <a:tcPr marL="31750" marR="31750" marT="31750" marB="31750" anchor="ctr"/>
                </a:tc>
                <a:tc>
                  <a:txBody>
                    <a:bodyPr/>
                    <a:lstStyle/>
                    <a:p>
                      <a:pPr rtl="0" fontAlgn="ctr"/>
                      <a:r>
                        <a:rPr lang="es-419" sz="800" b="0">
                          <a:effectLst/>
                        </a:rPr>
                        <a:t>254</a:t>
                      </a:r>
                    </a:p>
                  </a:txBody>
                  <a:tcPr marL="31750" marR="31750" marT="31750" marB="31750" anchor="ctr"/>
                </a:tc>
                <a:extLst>
                  <a:ext uri="{0D108BD9-81ED-4DB2-BD59-A6C34878D82A}">
                    <a16:rowId xmlns:a16="http://schemas.microsoft.com/office/drawing/2014/main" val="2556719010"/>
                  </a:ext>
                </a:extLst>
              </a:tr>
              <a:tr h="264506">
                <a:tc>
                  <a:txBody>
                    <a:bodyPr/>
                    <a:lstStyle/>
                    <a:p>
                      <a:pPr rtl="0" fontAlgn="ctr"/>
                      <a:r>
                        <a:rPr lang="es-419" sz="800" b="0">
                          <a:effectLst/>
                        </a:rPr>
                        <a:t>/25</a:t>
                      </a:r>
                    </a:p>
                  </a:txBody>
                  <a:tcPr marL="31750" marR="31750" marT="31750" marB="31750" anchor="ctr"/>
                </a:tc>
                <a:tc>
                  <a:txBody>
                    <a:bodyPr/>
                    <a:lstStyle/>
                    <a:p>
                      <a:pPr rtl="0" fontAlgn="ctr"/>
                      <a:r>
                        <a:rPr lang="es-419" sz="800" b="0">
                          <a:effectLst/>
                        </a:rPr>
                        <a:t>- 255.255.</a:t>
                      </a:r>
                      <a:r>
                        <a:rPr lang="es-419" sz="800" b="1" kern="1200">
                          <a:solidFill>
                            <a:schemeClr val="dk1"/>
                          </a:solidFill>
                          <a:effectLst/>
                          <a:latin typeface="+mn-lt"/>
                          <a:ea typeface="+mn-ea"/>
                          <a:cs typeface="+mn-cs"/>
                        </a:rPr>
                        <a:t>255</a:t>
                      </a:r>
                      <a:r>
                        <a:rPr lang="es-419" sz="800" b="0">
                          <a:effectLst/>
                        </a:rPr>
                        <a:t>.</a:t>
                      </a:r>
                      <a:r>
                        <a:rPr lang="es-419" sz="800" b="1">
                          <a:effectLst/>
                        </a:rPr>
                        <a:t>128</a:t>
                      </a:r>
                    </a:p>
                  </a:txBody>
                  <a:tcPr marL="31750" marR="31750" marT="31750" marB="31750" anchor="ctr"/>
                </a:tc>
                <a:tc>
                  <a:txBody>
                    <a:bodyPr/>
                    <a:lstStyle/>
                    <a:p>
                      <a:pPr rtl="0" fontAlgn="ctr"/>
                      <a:r>
                        <a:rPr lang="es-419" sz="800" b="0">
                          <a:effectLst/>
                          <a:latin typeface="Courier New" panose="02070309020205020404" pitchFamily="49" charset="0"/>
                          <a:cs typeface="Courier New" panose="02070309020205020404" pitchFamily="49" charset="0"/>
                        </a:rPr>
                        <a:t>nnnnnnnnnnnnnnnn. </a:t>
                      </a:r>
                      <a:r>
                        <a:rPr lang="es-419" sz="800" b="1">
                          <a:effectLst/>
                          <a:latin typeface="Courier New" panose="02070309020205020404" pitchFamily="49" charset="0"/>
                          <a:cs typeface="Courier New" panose="02070309020205020404" pitchFamily="49" charset="0"/>
                        </a:rPr>
                        <a:t>nnnnnnnnn.n</a:t>
                      </a:r>
                      <a:r>
                        <a:rPr lang="es-419" sz="800" b="0">
                          <a:effectLst/>
                          <a:latin typeface="Courier New" panose="02070309020205020404" pitchFamily="49" charset="0"/>
                          <a:cs typeface="Courier New" panose="02070309020205020404" pitchFamily="49" charset="0"/>
                        </a:rPr>
                        <a:t>hhhhhh </a:t>
                      </a:r>
                      <a:br>
                        <a:rPr lang="en-CA" sz="800" b="0" dirty="0">
                          <a:effectLst/>
                          <a:latin typeface="Courier New" panose="02070309020205020404" pitchFamily="49" charset="0"/>
                          <a:cs typeface="Courier New" panose="02070309020205020404" pitchFamily="49" charset="0"/>
                        </a:rPr>
                      </a:br>
                      <a:r>
                        <a:rPr lang="es-419" sz="800" b="0">
                          <a:effectLst/>
                          <a:latin typeface="Courier New" panose="02070309020205020404" pitchFamily="49" charset="0"/>
                          <a:cs typeface="Courier New" panose="02070309020205020404" pitchFamily="49" charset="0"/>
                        </a:rPr>
                        <a:t>11111111111111.</a:t>
                      </a:r>
                      <a:r>
                        <a:rPr lang="es-419" sz="800" b="1">
                          <a:effectLst/>
                          <a:latin typeface="Courier New" panose="02070309020205020404" pitchFamily="49" charset="0"/>
                          <a:cs typeface="Courier New" panose="02070309020205020404" pitchFamily="49" charset="0"/>
                        </a:rPr>
                        <a:t>11111111.1</a:t>
                      </a:r>
                      <a:r>
                        <a:rPr lang="es-419" sz="800" b="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rtl="0" fontAlgn="ctr"/>
                      <a:r>
                        <a:rPr lang="es-419" sz="800" b="1">
                          <a:effectLst/>
                        </a:rPr>
                        <a:t>512</a:t>
                      </a:r>
                    </a:p>
                  </a:txBody>
                  <a:tcPr marL="31750" marR="31750" marT="31750" marB="31750" anchor="ctr"/>
                </a:tc>
                <a:tc>
                  <a:txBody>
                    <a:bodyPr/>
                    <a:lstStyle/>
                    <a:p>
                      <a:pPr rtl="0" fontAlgn="ctr"/>
                      <a:r>
                        <a:rPr lang="es-419" sz="800" b="0">
                          <a:effectLst/>
                        </a:rPr>
                        <a:t>126</a:t>
                      </a:r>
                    </a:p>
                  </a:txBody>
                  <a:tcPr marL="31750" marR="31750" marT="31750" marB="31750" anchor="ctr"/>
                </a:tc>
                <a:extLst>
                  <a:ext uri="{0D108BD9-81ED-4DB2-BD59-A6C34878D82A}">
                    <a16:rowId xmlns:a16="http://schemas.microsoft.com/office/drawing/2014/main" val="857005324"/>
                  </a:ext>
                </a:extLst>
              </a:tr>
              <a:tr h="264506">
                <a:tc>
                  <a:txBody>
                    <a:bodyPr/>
                    <a:lstStyle/>
                    <a:p>
                      <a:pPr rtl="0" fontAlgn="ctr"/>
                      <a:r>
                        <a:rPr lang="es-419" sz="800" b="0">
                          <a:effectLst/>
                        </a:rPr>
                        <a:t>/26</a:t>
                      </a:r>
                    </a:p>
                  </a:txBody>
                  <a:tcPr marL="31750" marR="31750" marT="31750" marB="31750" anchor="ctr"/>
                </a:tc>
                <a:tc>
                  <a:txBody>
                    <a:bodyPr/>
                    <a:lstStyle/>
                    <a:p>
                      <a:pPr rtl="0" fontAlgn="ctr"/>
                      <a:r>
                        <a:rPr lang="es-419" sz="800" b="0">
                          <a:effectLst/>
                        </a:rPr>
                        <a:t>- 255.255.</a:t>
                      </a:r>
                      <a:r>
                        <a:rPr lang="es-419" sz="800" b="1" kern="1200">
                          <a:solidFill>
                            <a:schemeClr val="dk1"/>
                          </a:solidFill>
                          <a:effectLst/>
                          <a:latin typeface="+mn-lt"/>
                          <a:ea typeface="+mn-ea"/>
                          <a:cs typeface="+mn-cs"/>
                        </a:rPr>
                        <a:t>255</a:t>
                      </a:r>
                      <a:r>
                        <a:rPr lang="es-419" sz="800" b="0">
                          <a:effectLst/>
                        </a:rPr>
                        <a:t>.</a:t>
                      </a:r>
                      <a:r>
                        <a:rPr lang="es-419" sz="800" b="1">
                          <a:effectLst/>
                        </a:rPr>
                        <a:t>192</a:t>
                      </a:r>
                    </a:p>
                  </a:txBody>
                  <a:tcPr marL="31750" marR="31750" marT="31750" marB="31750" anchor="ctr"/>
                </a:tc>
                <a:tc>
                  <a:txBody>
                    <a:bodyPr/>
                    <a:lstStyle/>
                    <a:p>
                      <a:pPr rtl="0" fontAlgn="ctr"/>
                      <a:r>
                        <a:rPr lang="es-419" sz="800" b="0">
                          <a:effectLst/>
                          <a:latin typeface="Courier New" panose="02070309020205020404" pitchFamily="49" charset="0"/>
                          <a:cs typeface="Courier New" panose="02070309020205020404" pitchFamily="49" charset="0"/>
                        </a:rPr>
                        <a:t>nnnnnnnnnnnnnnnn. </a:t>
                      </a:r>
                      <a:r>
                        <a:rPr lang="es-419" sz="800" b="1">
                          <a:effectLst/>
                          <a:latin typeface="Courier New" panose="02070309020205020404" pitchFamily="49" charset="0"/>
                          <a:cs typeface="Courier New" panose="02070309020205020404" pitchFamily="49" charset="0"/>
                        </a:rPr>
                        <a:t>nnnnnnnnnn</a:t>
                      </a:r>
                      <a:r>
                        <a:rPr lang="es-419" sz="800" b="0">
                          <a:effectLst/>
                          <a:latin typeface="Courier New" panose="02070309020205020404" pitchFamily="49" charset="0"/>
                          <a:cs typeface="Courier New" panose="02070309020205020404" pitchFamily="49" charset="0"/>
                        </a:rPr>
                        <a:t>hhhhhh </a:t>
                      </a:r>
                      <a:br>
                        <a:rPr lang="en-CA" sz="800" b="0" dirty="0">
                          <a:effectLst/>
                          <a:latin typeface="Courier New" panose="02070309020205020404" pitchFamily="49" charset="0"/>
                          <a:cs typeface="Courier New" panose="02070309020205020404" pitchFamily="49" charset="0"/>
                        </a:rPr>
                      </a:br>
                      <a:r>
                        <a:rPr lang="es-419" sz="800" b="0">
                          <a:effectLst/>
                          <a:latin typeface="Courier New" panose="02070309020205020404" pitchFamily="49" charset="0"/>
                          <a:cs typeface="Courier New" panose="02070309020205020404" pitchFamily="49" charset="0"/>
                        </a:rPr>
                        <a:t>11111111111111.</a:t>
                      </a:r>
                      <a:r>
                        <a:rPr lang="es-419" sz="800" b="1">
                          <a:effectLst/>
                          <a:latin typeface="Courier New" panose="02070309020205020404" pitchFamily="49" charset="0"/>
                          <a:cs typeface="Courier New" panose="02070309020205020404" pitchFamily="49" charset="0"/>
                        </a:rPr>
                        <a:t>11111111.11</a:t>
                      </a:r>
                      <a:r>
                        <a:rPr lang="es-419" sz="800" b="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rtl="0" fontAlgn="ctr"/>
                      <a:r>
                        <a:rPr lang="es-419" sz="800" b="1">
                          <a:effectLst/>
                        </a:rPr>
                        <a:t>1024</a:t>
                      </a:r>
                    </a:p>
                  </a:txBody>
                  <a:tcPr marL="31750" marR="31750" marT="31750" marB="31750" anchor="ctr"/>
                </a:tc>
                <a:tc>
                  <a:txBody>
                    <a:bodyPr/>
                    <a:lstStyle/>
                    <a:p>
                      <a:pPr rtl="0" fontAlgn="ctr"/>
                      <a:r>
                        <a:rPr lang="es-419" sz="800" b="0">
                          <a:effectLst/>
                        </a:rPr>
                        <a:t>62</a:t>
                      </a:r>
                    </a:p>
                  </a:txBody>
                  <a:tcPr marL="31750" marR="31750" marT="31750" marB="31750" anchor="ctr"/>
                </a:tc>
                <a:extLst>
                  <a:ext uri="{0D108BD9-81ED-4DB2-BD59-A6C34878D82A}">
                    <a16:rowId xmlns:a16="http://schemas.microsoft.com/office/drawing/2014/main" val="884378750"/>
                  </a:ext>
                </a:extLst>
              </a:tr>
              <a:tr h="264506">
                <a:tc>
                  <a:txBody>
                    <a:bodyPr/>
                    <a:lstStyle/>
                    <a:p>
                      <a:pPr rtl="0" fontAlgn="ctr"/>
                      <a:r>
                        <a:rPr lang="es-419" sz="800" b="0">
                          <a:effectLst/>
                        </a:rPr>
                        <a:t>/27</a:t>
                      </a:r>
                    </a:p>
                  </a:txBody>
                  <a:tcPr marL="31750" marR="31750" marT="31750" marB="31750" anchor="ctr"/>
                </a:tc>
                <a:tc>
                  <a:txBody>
                    <a:bodyPr/>
                    <a:lstStyle/>
                    <a:p>
                      <a:pPr rtl="0" fontAlgn="ctr"/>
                      <a:r>
                        <a:rPr lang="es-419" sz="800" b="0">
                          <a:effectLst/>
                        </a:rPr>
                        <a:t>- 255.255.</a:t>
                      </a:r>
                      <a:r>
                        <a:rPr lang="es-419" sz="800" b="1" kern="1200">
                          <a:solidFill>
                            <a:schemeClr val="dk1"/>
                          </a:solidFill>
                          <a:effectLst/>
                          <a:latin typeface="+mn-lt"/>
                          <a:ea typeface="+mn-ea"/>
                          <a:cs typeface="+mn-cs"/>
                        </a:rPr>
                        <a:t>255</a:t>
                      </a:r>
                      <a:r>
                        <a:rPr lang="es-419" sz="800" b="0">
                          <a:effectLst/>
                        </a:rPr>
                        <a:t>.</a:t>
                      </a:r>
                      <a:r>
                        <a:rPr lang="es-419" sz="800" b="1">
                          <a:effectLst/>
                        </a:rPr>
                        <a:t>224</a:t>
                      </a:r>
                    </a:p>
                  </a:txBody>
                  <a:tcPr marL="31750" marR="31750" marT="31750" marB="31750" anchor="ctr"/>
                </a:tc>
                <a:tc>
                  <a:txBody>
                    <a:bodyPr/>
                    <a:lstStyle/>
                    <a:p>
                      <a:pPr rtl="0" fontAlgn="ctr"/>
                      <a:r>
                        <a:rPr lang="es-419" sz="800" b="0">
                          <a:effectLst/>
                          <a:latin typeface="Courier New" panose="02070309020205020404" pitchFamily="49" charset="0"/>
                          <a:cs typeface="Courier New" panose="02070309020205020404" pitchFamily="49" charset="0"/>
                        </a:rPr>
                        <a:t>nnnnnnnnnnnnnnnn. </a:t>
                      </a:r>
                      <a:r>
                        <a:rPr lang="es-419" sz="800" b="1">
                          <a:effectLst/>
                          <a:latin typeface="Courier New" panose="02070309020205020404" pitchFamily="49" charset="0"/>
                          <a:cs typeface="Courier New" panose="02070309020205020404" pitchFamily="49" charset="0"/>
                        </a:rPr>
                        <a:t>nnnnnnnnnnn</a:t>
                      </a:r>
                      <a:r>
                        <a:rPr lang="es-419" sz="800" b="0">
                          <a:effectLst/>
                          <a:latin typeface="Courier New" panose="02070309020205020404" pitchFamily="49" charset="0"/>
                          <a:cs typeface="Courier New" panose="02070309020205020404" pitchFamily="49" charset="0"/>
                        </a:rPr>
                        <a:t>hhhhh </a:t>
                      </a:r>
                      <a:br>
                        <a:rPr lang="en-CA" sz="800" b="0" dirty="0">
                          <a:effectLst/>
                          <a:latin typeface="Courier New" panose="02070309020205020404" pitchFamily="49" charset="0"/>
                          <a:cs typeface="Courier New" panose="02070309020205020404" pitchFamily="49" charset="0"/>
                        </a:rPr>
                      </a:br>
                      <a:r>
                        <a:rPr lang="es-419" sz="800" b="0">
                          <a:effectLst/>
                          <a:latin typeface="Courier New" panose="02070309020205020404" pitchFamily="49" charset="0"/>
                          <a:cs typeface="Courier New" panose="02070309020205020404" pitchFamily="49" charset="0"/>
                        </a:rPr>
                        <a:t>11111111111111.</a:t>
                      </a:r>
                      <a:r>
                        <a:rPr lang="es-419" sz="800" b="1">
                          <a:effectLst/>
                          <a:latin typeface="Courier New" panose="02070309020205020404" pitchFamily="49" charset="0"/>
                          <a:cs typeface="Courier New" panose="02070309020205020404" pitchFamily="49" charset="0"/>
                        </a:rPr>
                        <a:t>11111111.111</a:t>
                      </a:r>
                      <a:r>
                        <a:rPr lang="es-419" sz="800" b="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rtl="0" fontAlgn="ctr"/>
                      <a:r>
                        <a:rPr lang="es-419" sz="800" b="1">
                          <a:effectLst/>
                        </a:rPr>
                        <a:t>2048</a:t>
                      </a:r>
                    </a:p>
                  </a:txBody>
                  <a:tcPr marL="31750" marR="31750" marT="31750" marB="31750" anchor="ctr"/>
                </a:tc>
                <a:tc>
                  <a:txBody>
                    <a:bodyPr/>
                    <a:lstStyle/>
                    <a:p>
                      <a:pPr rtl="0" fontAlgn="ctr"/>
                      <a:r>
                        <a:rPr lang="es-419" sz="800" b="0">
                          <a:effectLst/>
                        </a:rPr>
                        <a:t>30</a:t>
                      </a:r>
                    </a:p>
                  </a:txBody>
                  <a:tcPr marL="31750" marR="31750" marT="31750" marB="31750" anchor="ctr"/>
                </a:tc>
                <a:extLst>
                  <a:ext uri="{0D108BD9-81ED-4DB2-BD59-A6C34878D82A}">
                    <a16:rowId xmlns:a16="http://schemas.microsoft.com/office/drawing/2014/main" val="3662949982"/>
                  </a:ext>
                </a:extLst>
              </a:tr>
              <a:tr h="264506">
                <a:tc>
                  <a:txBody>
                    <a:bodyPr/>
                    <a:lstStyle/>
                    <a:p>
                      <a:pPr rtl="0" fontAlgn="ctr"/>
                      <a:r>
                        <a:rPr lang="es-419" sz="800" b="0">
                          <a:effectLst/>
                        </a:rPr>
                        <a:t>/28</a:t>
                      </a:r>
                    </a:p>
                  </a:txBody>
                  <a:tcPr marL="31750" marR="31750" marT="31750" marB="31750" anchor="ctr"/>
                </a:tc>
                <a:tc>
                  <a:txBody>
                    <a:bodyPr/>
                    <a:lstStyle/>
                    <a:p>
                      <a:pPr rtl="0" fontAlgn="ctr"/>
                      <a:r>
                        <a:rPr lang="es-419" sz="800" b="0">
                          <a:effectLst/>
                        </a:rPr>
                        <a:t>255.255</a:t>
                      </a:r>
                      <a:r>
                        <a:rPr lang="es-419" sz="800" b="1" kern="1200">
                          <a:solidFill>
                            <a:schemeClr val="dk1"/>
                          </a:solidFill>
                          <a:effectLst/>
                          <a:latin typeface="+mn-lt"/>
                          <a:ea typeface="+mn-ea"/>
                          <a:cs typeface="+mn-cs"/>
                        </a:rPr>
                        <a:t>.255. </a:t>
                      </a:r>
                      <a:r>
                        <a:rPr lang="es-419" sz="800" b="1">
                          <a:effectLst/>
                        </a:rPr>
                        <a:t>240</a:t>
                      </a:r>
                    </a:p>
                  </a:txBody>
                  <a:tcPr marL="31750" marR="31750" marT="31750" marB="31750" anchor="ctr"/>
                </a:tc>
                <a:tc>
                  <a:txBody>
                    <a:bodyPr/>
                    <a:lstStyle/>
                    <a:p>
                      <a:pPr rtl="0" fontAlgn="ctr"/>
                      <a:r>
                        <a:rPr lang="es-419" sz="800" b="0">
                          <a:effectLst/>
                          <a:latin typeface="Courier New" panose="02070309020205020404" pitchFamily="49" charset="0"/>
                          <a:cs typeface="Courier New" panose="02070309020205020404" pitchFamily="49" charset="0"/>
                        </a:rPr>
                        <a:t>nnnnnnnnnnnnnnnn. </a:t>
                      </a:r>
                      <a:r>
                        <a:rPr lang="es-419" sz="800" b="1">
                          <a:effectLst/>
                          <a:latin typeface="Courier New" panose="02070309020205020404" pitchFamily="49" charset="0"/>
                          <a:cs typeface="Courier New" panose="02070309020205020404" pitchFamily="49" charset="0"/>
                        </a:rPr>
                        <a:t>nnnnnnnnnnnn</a:t>
                      </a:r>
                      <a:r>
                        <a:rPr lang="es-419" sz="800" b="0">
                          <a:effectLst/>
                          <a:latin typeface="Courier New" panose="02070309020205020404" pitchFamily="49" charset="0"/>
                          <a:cs typeface="Courier New" panose="02070309020205020404" pitchFamily="49" charset="0"/>
                        </a:rPr>
                        <a:t>hhhh </a:t>
                      </a:r>
                      <a:br>
                        <a:rPr lang="en-CA" sz="800" b="0" dirty="0">
                          <a:effectLst/>
                          <a:latin typeface="Courier New" panose="02070309020205020404" pitchFamily="49" charset="0"/>
                          <a:cs typeface="Courier New" panose="02070309020205020404" pitchFamily="49" charset="0"/>
                        </a:rPr>
                      </a:br>
                      <a:r>
                        <a:rPr lang="es-419" sz="800" b="0">
                          <a:effectLst/>
                          <a:latin typeface="Courier New" panose="02070309020205020404" pitchFamily="49" charset="0"/>
                          <a:cs typeface="Courier New" panose="02070309020205020404" pitchFamily="49" charset="0"/>
                        </a:rPr>
                        <a:t>111111111111.</a:t>
                      </a:r>
                      <a:r>
                        <a:rPr lang="es-419" sz="800" b="1">
                          <a:effectLst/>
                          <a:latin typeface="Courier New" panose="02070309020205020404" pitchFamily="49" charset="0"/>
                          <a:cs typeface="Courier New" panose="02070309020205020404" pitchFamily="49" charset="0"/>
                        </a:rPr>
                        <a:t>11111111.1111</a:t>
                      </a:r>
                      <a:r>
                        <a:rPr lang="es-419" sz="800" b="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rtl="0" fontAlgn="ctr"/>
                      <a:r>
                        <a:rPr lang="es-419" sz="800" b="1">
                          <a:effectLst/>
                        </a:rPr>
                        <a:t>4096</a:t>
                      </a:r>
                    </a:p>
                  </a:txBody>
                  <a:tcPr marL="31750" marR="31750" marT="31750" marB="31750" anchor="ctr"/>
                </a:tc>
                <a:tc>
                  <a:txBody>
                    <a:bodyPr/>
                    <a:lstStyle/>
                    <a:p>
                      <a:pPr rtl="0" fontAlgn="ctr"/>
                      <a:r>
                        <a:rPr lang="es-419" sz="800" b="0">
                          <a:effectLst/>
                        </a:rPr>
                        <a:t>14</a:t>
                      </a:r>
                    </a:p>
                  </a:txBody>
                  <a:tcPr marL="31750" marR="31750" marT="31750" marB="31750" anchor="ctr"/>
                </a:tc>
                <a:extLst>
                  <a:ext uri="{0D108BD9-81ED-4DB2-BD59-A6C34878D82A}">
                    <a16:rowId xmlns:a16="http://schemas.microsoft.com/office/drawing/2014/main" val="247945818"/>
                  </a:ext>
                </a:extLst>
              </a:tr>
              <a:tr h="264506">
                <a:tc>
                  <a:txBody>
                    <a:bodyPr/>
                    <a:lstStyle/>
                    <a:p>
                      <a:pPr rtl="0" fontAlgn="ctr"/>
                      <a:r>
                        <a:rPr lang="es-419" sz="800" b="0">
                          <a:effectLst/>
                        </a:rPr>
                        <a:t>/29</a:t>
                      </a:r>
                    </a:p>
                  </a:txBody>
                  <a:tcPr marL="31750" marR="31750" marT="31750" marB="31750" anchor="ctr"/>
                </a:tc>
                <a:tc>
                  <a:txBody>
                    <a:bodyPr/>
                    <a:lstStyle/>
                    <a:p>
                      <a:pPr rtl="0" fontAlgn="ctr"/>
                      <a:r>
                        <a:rPr lang="es-419" sz="800" b="0">
                          <a:effectLst/>
                        </a:rPr>
                        <a:t>- 255.255.</a:t>
                      </a:r>
                      <a:r>
                        <a:rPr lang="es-419" sz="800" b="1" kern="1200">
                          <a:solidFill>
                            <a:schemeClr val="dk1"/>
                          </a:solidFill>
                          <a:effectLst/>
                          <a:latin typeface="+mn-lt"/>
                          <a:ea typeface="+mn-ea"/>
                          <a:cs typeface="+mn-cs"/>
                        </a:rPr>
                        <a:t>255</a:t>
                      </a:r>
                      <a:r>
                        <a:rPr lang="es-419" sz="800" b="0">
                          <a:effectLst/>
                        </a:rPr>
                        <a:t>.</a:t>
                      </a:r>
                      <a:r>
                        <a:rPr lang="es-419" sz="800" b="1">
                          <a:effectLst/>
                        </a:rPr>
                        <a:t>248</a:t>
                      </a:r>
                    </a:p>
                  </a:txBody>
                  <a:tcPr marL="31750" marR="31750" marT="31750" marB="31750" anchor="ctr"/>
                </a:tc>
                <a:tc>
                  <a:txBody>
                    <a:bodyPr/>
                    <a:lstStyle/>
                    <a:p>
                      <a:pPr rtl="0" fontAlgn="ctr"/>
                      <a:r>
                        <a:rPr lang="es-419" sz="800" b="0">
                          <a:effectLst/>
                          <a:latin typeface="Courier New" panose="02070309020205020404" pitchFamily="49" charset="0"/>
                          <a:cs typeface="Courier New" panose="02070309020205020404" pitchFamily="49" charset="0"/>
                        </a:rPr>
                        <a:t>nnnnnnnnnnnnnnnn. </a:t>
                      </a:r>
                      <a:r>
                        <a:rPr lang="es-419" sz="800" b="1">
                          <a:effectLst/>
                          <a:latin typeface="Courier New" panose="02070309020205020404" pitchFamily="49" charset="0"/>
                          <a:cs typeface="Courier New" panose="02070309020205020404" pitchFamily="49" charset="0"/>
                        </a:rPr>
                        <a:t>nnnnnnnnnnnn</a:t>
                      </a:r>
                      <a:r>
                        <a:rPr lang="es-419" sz="800" b="0">
                          <a:effectLst/>
                          <a:latin typeface="Courier New" panose="02070309020205020404" pitchFamily="49" charset="0"/>
                          <a:cs typeface="Courier New" panose="02070309020205020404" pitchFamily="49" charset="0"/>
                        </a:rPr>
                        <a:t>hhh </a:t>
                      </a:r>
                      <a:br>
                        <a:rPr lang="en-CA" sz="800" b="0" dirty="0">
                          <a:effectLst/>
                          <a:latin typeface="Courier New" panose="02070309020205020404" pitchFamily="49" charset="0"/>
                          <a:cs typeface="Courier New" panose="02070309020205020404" pitchFamily="49" charset="0"/>
                        </a:rPr>
                      </a:br>
                      <a:r>
                        <a:rPr lang="es-419" sz="800" b="0">
                          <a:effectLst/>
                          <a:latin typeface="Courier New" panose="02070309020205020404" pitchFamily="49" charset="0"/>
                          <a:cs typeface="Courier New" panose="02070309020205020404" pitchFamily="49" charset="0"/>
                        </a:rPr>
                        <a:t>111111111111.</a:t>
                      </a:r>
                      <a:r>
                        <a:rPr lang="es-419" sz="800" b="1">
                          <a:effectLst/>
                          <a:latin typeface="Courier New" panose="02070309020205020404" pitchFamily="49" charset="0"/>
                          <a:cs typeface="Courier New" panose="02070309020205020404" pitchFamily="49" charset="0"/>
                        </a:rPr>
                        <a:t>11111111.11111</a:t>
                      </a:r>
                      <a:r>
                        <a:rPr lang="es-419" sz="800" b="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rtl="0" fontAlgn="ctr"/>
                      <a:r>
                        <a:rPr lang="es-419" sz="800" b="1">
                          <a:effectLst/>
                        </a:rPr>
                        <a:t>8192</a:t>
                      </a:r>
                    </a:p>
                  </a:txBody>
                  <a:tcPr marL="31750" marR="31750" marT="31750" marB="31750" anchor="ctr"/>
                </a:tc>
                <a:tc>
                  <a:txBody>
                    <a:bodyPr/>
                    <a:lstStyle/>
                    <a:p>
                      <a:pPr rtl="0" fontAlgn="ctr"/>
                      <a:r>
                        <a:rPr lang="es-419" sz="800" b="0">
                          <a:effectLst/>
                        </a:rPr>
                        <a:t>6</a:t>
                      </a:r>
                    </a:p>
                  </a:txBody>
                  <a:tcPr marL="31750" marR="31750" marT="31750" marB="31750" anchor="ctr"/>
                </a:tc>
                <a:extLst>
                  <a:ext uri="{0D108BD9-81ED-4DB2-BD59-A6C34878D82A}">
                    <a16:rowId xmlns:a16="http://schemas.microsoft.com/office/drawing/2014/main" val="2719294433"/>
                  </a:ext>
                </a:extLst>
              </a:tr>
              <a:tr h="264506">
                <a:tc>
                  <a:txBody>
                    <a:bodyPr/>
                    <a:lstStyle/>
                    <a:p>
                      <a:pPr rtl="0" fontAlgn="ctr"/>
                      <a:r>
                        <a:rPr lang="es-419" sz="800" b="0">
                          <a:effectLst/>
                        </a:rPr>
                        <a:t>/30</a:t>
                      </a:r>
                    </a:p>
                  </a:txBody>
                  <a:tcPr marL="31750" marR="31750" marT="31750" marB="31750" anchor="ctr"/>
                </a:tc>
                <a:tc>
                  <a:txBody>
                    <a:bodyPr/>
                    <a:lstStyle/>
                    <a:p>
                      <a:pPr rtl="0" fontAlgn="ctr"/>
                      <a:r>
                        <a:rPr lang="es-419" sz="800" b="0">
                          <a:effectLst/>
                        </a:rPr>
                        <a:t>- 255.255.</a:t>
                      </a:r>
                      <a:r>
                        <a:rPr lang="es-419" sz="800" b="1" kern="1200">
                          <a:solidFill>
                            <a:schemeClr val="dk1"/>
                          </a:solidFill>
                          <a:effectLst/>
                          <a:latin typeface="+mn-lt"/>
                          <a:ea typeface="+mn-ea"/>
                          <a:cs typeface="+mn-cs"/>
                        </a:rPr>
                        <a:t>255.</a:t>
                      </a:r>
                      <a:r>
                        <a:rPr lang="es-419" sz="800" b="1">
                          <a:effectLst/>
                        </a:rPr>
                        <a:t>252</a:t>
                      </a:r>
                    </a:p>
                  </a:txBody>
                  <a:tcPr marL="31750" marR="31750" marT="31750" marB="31750" anchor="ctr"/>
                </a:tc>
                <a:tc>
                  <a:txBody>
                    <a:bodyPr/>
                    <a:lstStyle/>
                    <a:p>
                      <a:pPr rtl="0" fontAlgn="ctr"/>
                      <a:r>
                        <a:rPr lang="es-419" sz="800" b="0">
                          <a:effectLst/>
                          <a:latin typeface="Courier New" panose="02070309020205020404" pitchFamily="49" charset="0"/>
                          <a:cs typeface="Courier New" panose="02070309020205020404" pitchFamily="49" charset="0"/>
                        </a:rPr>
                        <a:t>nnnnnnnnnnnnnnnn. </a:t>
                      </a:r>
                      <a:r>
                        <a:rPr lang="es-419" sz="800" b="1">
                          <a:effectLst/>
                          <a:latin typeface="Courier New" panose="02070309020205020404" pitchFamily="49" charset="0"/>
                          <a:cs typeface="Courier New" panose="02070309020205020404" pitchFamily="49" charset="0"/>
                        </a:rPr>
                        <a:t>nnnnnnnnnnnn</a:t>
                      </a:r>
                      <a:r>
                        <a:rPr lang="es-419" sz="800" b="0">
                          <a:effectLst/>
                          <a:latin typeface="Courier New" panose="02070309020205020404" pitchFamily="49" charset="0"/>
                          <a:cs typeface="Courier New" panose="02070309020205020404" pitchFamily="49" charset="0"/>
                        </a:rPr>
                        <a:t>hh </a:t>
                      </a:r>
                      <a:br>
                        <a:rPr lang="en-CA" sz="800" b="0" dirty="0">
                          <a:effectLst/>
                          <a:latin typeface="Courier New" panose="02070309020205020404" pitchFamily="49" charset="0"/>
                          <a:cs typeface="Courier New" panose="02070309020205020404" pitchFamily="49" charset="0"/>
                        </a:rPr>
                      </a:br>
                      <a:r>
                        <a:rPr lang="es-419" sz="800" b="0">
                          <a:effectLst/>
                          <a:latin typeface="Courier New" panose="02070309020205020404" pitchFamily="49" charset="0"/>
                          <a:cs typeface="Courier New" panose="02070309020205020404" pitchFamily="49" charset="0"/>
                        </a:rPr>
                        <a:t>11111111111111.</a:t>
                      </a:r>
                      <a:r>
                        <a:rPr lang="es-419" sz="800" b="1">
                          <a:effectLst/>
                          <a:latin typeface="Courier New" panose="02070309020205020404" pitchFamily="49" charset="0"/>
                          <a:cs typeface="Courier New" panose="02070309020205020404" pitchFamily="49" charset="0"/>
                        </a:rPr>
                        <a:t>11111111.1111</a:t>
                      </a:r>
                      <a:r>
                        <a:rPr lang="es-419" sz="800" b="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rtl="0" fontAlgn="ctr"/>
                      <a:r>
                        <a:rPr lang="es-419" sz="800" b="1">
                          <a:effectLst/>
                        </a:rPr>
                        <a:t>16384</a:t>
                      </a:r>
                    </a:p>
                  </a:txBody>
                  <a:tcPr marL="31750" marR="31750" marT="31750" marB="31750" anchor="ctr"/>
                </a:tc>
                <a:tc>
                  <a:txBody>
                    <a:bodyPr/>
                    <a:lstStyle/>
                    <a:p>
                      <a:pPr rtl="0" fontAlgn="ctr"/>
                      <a:r>
                        <a:rPr lang="es-419" sz="800" b="0">
                          <a:effectLst/>
                        </a:rPr>
                        <a:t>2</a:t>
                      </a:r>
                    </a:p>
                  </a:txBody>
                  <a:tcPr marL="31750" marR="31750" marT="31750" marB="31750" anchor="ctr"/>
                </a:tc>
                <a:extLst>
                  <a:ext uri="{0D108BD9-81ED-4DB2-BD59-A6C34878D82A}">
                    <a16:rowId xmlns:a16="http://schemas.microsoft.com/office/drawing/2014/main" val="1088457338"/>
                  </a:ext>
                </a:extLst>
              </a:tr>
            </a:tbl>
          </a:graphicData>
        </a:graphic>
      </p:graphicFrame>
    </p:spTree>
    <p:extLst>
      <p:ext uri="{BB962C8B-B14F-4D97-AF65-F5344CB8AC3E}">
        <p14:creationId xmlns:p14="http://schemas.microsoft.com/office/powerpoint/2010/main" val="74349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Subnetear un prefijo /16 y /8</a:t>
            </a:r>
            <a:br>
              <a:rPr lang="en-US" dirty="0"/>
            </a:br>
            <a:r>
              <a:rPr lang="es-419" sz="2400"/>
              <a:t>Crear 100 subredes con un prefijo de barra diagonal 16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64845"/>
            <a:ext cx="5403221" cy="3669447"/>
          </a:xfrm>
        </p:spPr>
        <p:txBody>
          <a:bodyPr/>
          <a:lstStyle/>
          <a:p>
            <a:pPr marL="0" indent="0" algn="l" rtl="0"/>
            <a:r>
              <a:rPr lang="es-419" sz="1600">
                <a:solidFill>
                  <a:srgbClr val="000000"/>
                </a:solidFill>
              </a:rPr>
              <a:t>Imagine una gran empresa que requiere, como mínimo, 100 subredes y eligió la dirección privada 172.16.0.0/16 como su dirección de red interna.</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La figura muestra el número de subredes que se pueden crear al tomar prestados bits del tercer octeto y el cuarto octeto. </a:t>
            </a:r>
          </a:p>
          <a:p>
            <a:pPr marL="342900" indent="-342900" algn="l" rtl="0">
              <a:buFont typeface="Arial" panose="020B0604020202020204" pitchFamily="34" charset="0"/>
              <a:buChar char="•"/>
            </a:pPr>
            <a:r>
              <a:rPr lang="es-419" sz="1600">
                <a:solidFill>
                  <a:srgbClr val="000000"/>
                </a:solidFill>
              </a:rPr>
              <a:t>Observe que ahora hay hasta 14 bits de host que se pueden tomar prestados (es decir, los dos últimos bits no se pueden tomar prestados).</a:t>
            </a:r>
          </a:p>
          <a:p>
            <a:pPr marL="342900" indent="-342900" algn="l">
              <a:buFont typeface="Arial" panose="020B0604020202020204" pitchFamily="34" charset="0"/>
              <a:buChar char="•"/>
            </a:pPr>
            <a:endParaRPr lang="en-CA" sz="1600" dirty="0">
              <a:solidFill>
                <a:srgbClr val="000000"/>
              </a:solidFill>
            </a:endParaRPr>
          </a:p>
          <a:p>
            <a:pPr marL="0" indent="0" algn="l" rtl="0"/>
            <a:r>
              <a:rPr lang="es-419" sz="1600">
                <a:solidFill>
                  <a:srgbClr val="000000"/>
                </a:solidFill>
              </a:rPr>
              <a:t>Para satisfacer el requisito de 100 subredes para la empresa, se necesitarían prestar 7 bits (es decir, 2</a:t>
            </a:r>
            <a:r>
              <a:rPr lang="es-419" sz="1600" baseline="30000">
                <a:solidFill>
                  <a:srgbClr val="000000"/>
                </a:solidFill>
              </a:rPr>
              <a:t>7</a:t>
            </a:r>
            <a:r>
              <a:rPr lang="es-419" sz="1600">
                <a:solidFill>
                  <a:srgbClr val="000000"/>
                </a:solidFill>
              </a:rPr>
              <a:t> = 28 subredes) (para un total de 128 subredes).</a:t>
            </a:r>
          </a:p>
        </p:txBody>
      </p:sp>
      <p:pic>
        <p:nvPicPr>
          <p:cNvPr id="2" name="Picture 1">
            <a:extLst>
              <a:ext uri="{FF2B5EF4-FFF2-40B4-BE49-F238E27FC236}">
                <a16:creationId xmlns:a16="http://schemas.microsoft.com/office/drawing/2014/main" id="{7D912EB9-9234-4648-AF24-14759A57CE1E}"/>
              </a:ext>
            </a:extLst>
          </p:cNvPr>
          <p:cNvPicPr>
            <a:picLocks noChangeAspect="1"/>
          </p:cNvPicPr>
          <p:nvPr/>
        </p:nvPicPr>
        <p:blipFill>
          <a:blip r:embed="rId3"/>
          <a:stretch>
            <a:fillRect/>
          </a:stretch>
        </p:blipFill>
        <p:spPr>
          <a:xfrm>
            <a:off x="6102029" y="855419"/>
            <a:ext cx="2914800" cy="2806844"/>
          </a:xfrm>
          <a:prstGeom prst="rect">
            <a:avLst/>
          </a:prstGeom>
        </p:spPr>
      </p:pic>
    </p:spTree>
    <p:extLst>
      <p:ext uri="{BB962C8B-B14F-4D97-AF65-F5344CB8AC3E}">
        <p14:creationId xmlns:p14="http://schemas.microsoft.com/office/powerpoint/2010/main" val="117726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Subnetear un prefijo /16 y /8</a:t>
            </a:r>
            <a:br>
              <a:rPr lang="en-US" dirty="0"/>
            </a:br>
            <a:r>
              <a:rPr lang="es-419" sz="2400"/>
              <a:t>Crear 1000 subredes con un prefijo /8</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863929" cy="3073946"/>
          </a:xfrm>
        </p:spPr>
        <p:txBody>
          <a:bodyPr/>
          <a:lstStyle/>
          <a:p>
            <a:pPr marL="0" indent="0" algn="l" rtl="0"/>
            <a:r>
              <a:rPr lang="es-419" sz="1600">
                <a:solidFill>
                  <a:srgbClr val="000000"/>
                </a:solidFill>
              </a:rPr>
              <a:t>Considere un ISP pequeño que requiere 1000 subredes para sus clientes utilizando la dirección de red 10.0.0.0/8, lo que significa que hay 8 bits en la parte de red y 24 bits de host disponibles para tomar prestado para subnetear. </a:t>
            </a:r>
          </a:p>
          <a:p>
            <a:pPr marL="342900" indent="-342900" algn="l" rtl="0">
              <a:buFont typeface="Arial" panose="020B0604020202020204" pitchFamily="34" charset="0"/>
              <a:buChar char="•"/>
            </a:pPr>
            <a:r>
              <a:rPr lang="es-419" sz="1400">
                <a:solidFill>
                  <a:srgbClr val="000000"/>
                </a:solidFill>
              </a:rPr>
              <a:t>La figura muestra el número de subredes que se pueden crear al tomar prestados bits de la segunda y la tercera. </a:t>
            </a:r>
          </a:p>
          <a:p>
            <a:pPr marL="342900" indent="-342900" algn="l" rtl="0">
              <a:buFont typeface="Arial" panose="020B0604020202020204" pitchFamily="34" charset="0"/>
              <a:buChar char="•"/>
            </a:pPr>
            <a:r>
              <a:rPr lang="es-419" sz="1400">
                <a:solidFill>
                  <a:srgbClr val="000000"/>
                </a:solidFill>
              </a:rPr>
              <a:t>Observe que ahora hay hasta 22 bits de host que se pueden tomar prestados (es decir, los dos últimos bits no se pueden tomar prestados).</a:t>
            </a:r>
          </a:p>
          <a:p>
            <a:pPr marL="342900" indent="-342900" algn="l">
              <a:buFont typeface="Arial" panose="020B0604020202020204" pitchFamily="34" charset="0"/>
              <a:buChar char="•"/>
            </a:pPr>
            <a:endParaRPr lang="en-CA" sz="1600" dirty="0">
              <a:solidFill>
                <a:srgbClr val="000000"/>
              </a:solidFill>
            </a:endParaRPr>
          </a:p>
          <a:p>
            <a:pPr marL="0" indent="0" algn="l" rtl="0"/>
            <a:r>
              <a:rPr lang="es-419" sz="1600">
                <a:solidFill>
                  <a:srgbClr val="000000"/>
                </a:solidFill>
              </a:rPr>
              <a:t>Para satisfacer el requisito de 1000 subredes para la empresa, se necesitarían prestados</a:t>
            </a:r>
            <a:r>
              <a:rPr lang="es-419" sz="1600" baseline="30000">
                <a:solidFill>
                  <a:srgbClr val="000000"/>
                </a:solidFill>
              </a:rPr>
              <a:t>10 bits (es decir, 2 10</a:t>
            </a:r>
            <a:r>
              <a:rPr lang="es-419" sz="1600">
                <a:solidFill>
                  <a:srgbClr val="000000"/>
                </a:solidFill>
              </a:rPr>
              <a:t>= 1024 subredes) (para un total de 128 subredes)</a:t>
            </a:r>
          </a:p>
        </p:txBody>
      </p:sp>
      <p:pic>
        <p:nvPicPr>
          <p:cNvPr id="6" name="Picture 5">
            <a:extLst>
              <a:ext uri="{FF2B5EF4-FFF2-40B4-BE49-F238E27FC236}">
                <a16:creationId xmlns:a16="http://schemas.microsoft.com/office/drawing/2014/main" id="{750D50AE-022A-4CE2-A161-C94FE631C328}"/>
              </a:ext>
            </a:extLst>
          </p:cNvPr>
          <p:cNvPicPr>
            <a:picLocks noChangeAspect="1"/>
          </p:cNvPicPr>
          <p:nvPr/>
        </p:nvPicPr>
        <p:blipFill>
          <a:blip r:embed="rId3"/>
          <a:stretch>
            <a:fillRect/>
          </a:stretch>
        </p:blipFill>
        <p:spPr>
          <a:xfrm>
            <a:off x="5399726" y="826108"/>
            <a:ext cx="3648229" cy="2424738"/>
          </a:xfrm>
          <a:prstGeom prst="rect">
            <a:avLst/>
          </a:prstGeom>
        </p:spPr>
      </p:pic>
    </p:spTree>
    <p:extLst>
      <p:ext uri="{BB962C8B-B14F-4D97-AF65-F5344CB8AC3E}">
        <p14:creationId xmlns:p14="http://schemas.microsoft.com/office/powerpoint/2010/main" val="57086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es-419"/>
              <a:t>Verifique su Conocimiento</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es-419"/>
              <a:t>Las actividades de "Verifique su conocimiento" están  diseñadas para permitir que los estudiantes determinen si están entendiendo el contenido y puedan continuar, o si es necesario un repaso personal. </a:t>
            </a:r>
          </a:p>
          <a:p>
            <a:pPr rtl="0">
              <a:spcBef>
                <a:spcPct val="30000"/>
              </a:spcBef>
              <a:buFont typeface="Arial" panose="020B0604020202020204" pitchFamily="34" charset="0"/>
              <a:buChar char="•"/>
            </a:pPr>
            <a:r>
              <a:rPr lang="es-419"/>
              <a:t>Las actividades de "Verifique su Conocimiento" </a:t>
            </a:r>
            <a:r>
              <a:rPr lang="es-419" b="1" i="1"/>
              <a:t>no </a:t>
            </a:r>
            <a:r>
              <a:rPr lang="es-419"/>
              <a:t>afectan las calificaciones de los alumnos.</a:t>
            </a:r>
          </a:p>
          <a:p>
            <a:pPr rtl="0">
              <a:spcBef>
                <a:spcPct val="30000"/>
              </a:spcBef>
              <a:buFont typeface="Arial" panose="020B0604020202020204" pitchFamily="34" charset="0"/>
              <a:buChar char="•"/>
            </a:pPr>
            <a:r>
              <a:rPr lang="es-419"/>
              <a:t>No hay diapositivas separadas para estas actividades en el PPT. Se enumeran en el área de notas de la diapositiva que aparece antes de estas actividades.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Subnetear un prefijo /16 y /8</a:t>
            </a:r>
            <a:br>
              <a:rPr lang="en-US" dirty="0"/>
            </a:br>
            <a:r>
              <a:rPr lang="es-419" sz="2400"/>
              <a:t> Video - Subnetear a través de múltiples octetos</a:t>
            </a:r>
          </a:p>
        </p:txBody>
      </p:sp>
      <p:sp>
        <p:nvSpPr>
          <p:cNvPr id="7" name="Content Placeholder 3">
            <a:extLst>
              <a:ext uri="{FF2B5EF4-FFF2-40B4-BE49-F238E27FC236}">
                <a16:creationId xmlns:a16="http://schemas.microsoft.com/office/drawing/2014/main" id="{8F956245-A45E-4456-B4A9-43F254AE2811}"/>
              </a:ext>
            </a:extLst>
          </p:cNvPr>
          <p:cNvSpPr txBox="1">
            <a:spLocks/>
          </p:cNvSpPr>
          <p:nvPr/>
        </p:nvSpPr>
        <p:spPr>
          <a:xfrm>
            <a:off x="431971" y="855419"/>
            <a:ext cx="8345488"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es-419" sz="1600">
                <a:solidFill>
                  <a:srgbClr val="000000"/>
                </a:solidFill>
              </a:rPr>
              <a:t>En este vídeo se mostrará la creación de subredes en varios octetos.</a:t>
            </a:r>
          </a:p>
        </p:txBody>
      </p:sp>
    </p:spTree>
    <p:extLst>
      <p:ext uri="{BB962C8B-B14F-4D97-AF65-F5344CB8AC3E}">
        <p14:creationId xmlns:p14="http://schemas.microsoft.com/office/powerpoint/2010/main" val="374244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Subnetear un prefijo /16 y /8</a:t>
            </a:r>
            <a:br>
              <a:rPr lang="en-US" dirty="0"/>
            </a:br>
            <a:r>
              <a:rPr lang="es-419" sz="2400"/>
              <a:t>Laboratorio - Calcular subredes IPv4</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rtl="0"/>
            <a:r>
              <a:rPr lang="es-419" sz="1600">
                <a:solidFill>
                  <a:srgbClr val="000000"/>
                </a:solidFill>
              </a:rPr>
              <a:t>En esta práctica de laboratorio se cumplirán los siguientes objetivos:</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Parte 1: Determinar la división en subredes de la dirección IPv4</a:t>
            </a:r>
          </a:p>
          <a:p>
            <a:pPr marL="342900" indent="-342900" algn="l" rtl="0">
              <a:buFont typeface="Arial" panose="020B0604020202020204" pitchFamily="34" charset="0"/>
              <a:buChar char="•"/>
            </a:pPr>
            <a:r>
              <a:rPr lang="es-419" sz="1600">
                <a:solidFill>
                  <a:srgbClr val="000000"/>
                </a:solidFill>
              </a:rPr>
              <a:t>Parte 2: Calcular la división en subredes de la dirección IPv4</a:t>
            </a:r>
          </a:p>
        </p:txBody>
      </p:sp>
    </p:spTree>
    <p:extLst>
      <p:ext uri="{BB962C8B-B14F-4D97-AF65-F5344CB8AC3E}">
        <p14:creationId xmlns:p14="http://schemas.microsoft.com/office/powerpoint/2010/main" val="349735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11.7 Subnetear para cumplir los requisitos</a:t>
            </a:r>
          </a:p>
        </p:txBody>
      </p:sp>
    </p:spTree>
    <p:custDataLst>
      <p:tags r:id="rId1"/>
    </p:custDataLst>
    <p:extLst>
      <p:ext uri="{BB962C8B-B14F-4D97-AF65-F5344CB8AC3E}">
        <p14:creationId xmlns:p14="http://schemas.microsoft.com/office/powerpoint/2010/main" val="1599129250"/>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Subnetear para cumplir los requisitos</a:t>
            </a:r>
            <a:br>
              <a:rPr lang="en-US" dirty="0"/>
            </a:br>
            <a:r>
              <a:rPr lang="es-419" sz="2400"/>
              <a:t>Subred privada frente al espacio de direcciones IPv4 público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985849" cy="3073946"/>
          </a:xfrm>
        </p:spPr>
        <p:txBody>
          <a:bodyPr/>
          <a:lstStyle/>
          <a:p>
            <a:pPr marL="0" indent="0" algn="l" rtl="0"/>
            <a:r>
              <a:rPr lang="es-419" sz="1600">
                <a:solidFill>
                  <a:srgbClr val="000000"/>
                </a:solidFill>
              </a:rPr>
              <a:t>Las redes empresariales tendrán un:</a:t>
            </a:r>
          </a:p>
          <a:p>
            <a:pPr marL="342900" indent="-342900" algn="l" rtl="0">
              <a:buFont typeface="Arial" panose="020B0604020202020204" pitchFamily="34" charset="0"/>
              <a:buChar char="•"/>
            </a:pPr>
            <a:r>
              <a:rPr lang="es-419" sz="1600">
                <a:solidFill>
                  <a:srgbClr val="000000"/>
                </a:solidFill>
              </a:rPr>
              <a:t>Intranet: la red interna de una empresa normalmente utiliza direcciones IPv4 privadas.</a:t>
            </a:r>
          </a:p>
          <a:p>
            <a:pPr marL="342900" indent="-342900" algn="l" rtl="0">
              <a:buFont typeface="Arial" panose="020B0604020202020204" pitchFamily="34" charset="0"/>
              <a:buChar char="•"/>
            </a:pPr>
            <a:r>
              <a:rPr lang="es-419" sz="1600">
                <a:solidFill>
                  <a:srgbClr val="000000"/>
                </a:solidFill>
              </a:rPr>
              <a:t>DMZ — Una empresa frente a Internet servidores. Los dispositivos de la DMZ utilizan direcciones IPv4 públicas.</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Una empresa podría utilizar 10.0.0.0/8 y la subred en el límite de la red /16 o /24.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Los dispositivos DMZ tendrían que configurarse con direcciones IP públicas.</a:t>
            </a:r>
          </a:p>
        </p:txBody>
      </p:sp>
      <p:pic>
        <p:nvPicPr>
          <p:cNvPr id="2" name="Picture 1">
            <a:extLst>
              <a:ext uri="{FF2B5EF4-FFF2-40B4-BE49-F238E27FC236}">
                <a16:creationId xmlns:a16="http://schemas.microsoft.com/office/drawing/2014/main" id="{32D669F9-6546-4D50-B5D4-ED794ADFFF31}"/>
              </a:ext>
            </a:extLst>
          </p:cNvPr>
          <p:cNvPicPr>
            <a:picLocks noChangeAspect="1"/>
          </p:cNvPicPr>
          <p:nvPr/>
        </p:nvPicPr>
        <p:blipFill>
          <a:blip r:embed="rId3"/>
          <a:stretch>
            <a:fillRect/>
          </a:stretch>
        </p:blipFill>
        <p:spPr>
          <a:xfrm>
            <a:off x="5374134" y="1118336"/>
            <a:ext cx="3581835" cy="2392363"/>
          </a:xfrm>
          <a:prstGeom prst="rect">
            <a:avLst/>
          </a:prstGeom>
        </p:spPr>
      </p:pic>
    </p:spTree>
    <p:extLst>
      <p:ext uri="{BB962C8B-B14F-4D97-AF65-F5344CB8AC3E}">
        <p14:creationId xmlns:p14="http://schemas.microsoft.com/office/powerpoint/2010/main" val="180448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Subnetear para cumplir los requisitos</a:t>
            </a:r>
            <a:br>
              <a:rPr lang="en-US" dirty="0"/>
            </a:br>
            <a:r>
              <a:rPr lang="es-419" sz="2000"/>
              <a:t>Minimice las direcciones IPv4 de host no utilizadas y Maximice las subredes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973381"/>
          </a:xfrm>
        </p:spPr>
        <p:txBody>
          <a:bodyPr/>
          <a:lstStyle/>
          <a:p>
            <a:pPr marL="0" indent="0" algn="l" rtl="0"/>
            <a:r>
              <a:rPr lang="es-419" sz="1600">
                <a:solidFill>
                  <a:srgbClr val="000000"/>
                </a:solidFill>
              </a:rPr>
              <a:t>Existen dos factores que se deben tener en cuenta al planificar las subredes: </a:t>
            </a:r>
          </a:p>
          <a:p>
            <a:pPr marL="342900" indent="-342900" algn="l" rtl="0">
              <a:buFont typeface="Arial" panose="020B0604020202020204" pitchFamily="34" charset="0"/>
              <a:buChar char="•"/>
            </a:pPr>
            <a:r>
              <a:rPr lang="es-419" sz="1600">
                <a:solidFill>
                  <a:srgbClr val="000000"/>
                </a:solidFill>
              </a:rPr>
              <a:t>El número de direcciones de host requeridas para cada red </a:t>
            </a:r>
          </a:p>
          <a:p>
            <a:pPr marL="342900" indent="-342900" algn="l" rtl="0">
              <a:buFont typeface="Arial" panose="020B0604020202020204" pitchFamily="34" charset="0"/>
              <a:buChar char="•"/>
            </a:pPr>
            <a:r>
              <a:rPr lang="es-419" sz="1600">
                <a:solidFill>
                  <a:srgbClr val="000000"/>
                </a:solidFill>
              </a:rPr>
              <a:t>El número de subredes individuales necesarias</a:t>
            </a:r>
          </a:p>
          <a:p>
            <a:pPr marL="342900" indent="-342900" algn="l">
              <a:buFont typeface="Arial" panose="020B0604020202020204" pitchFamily="34" charset="0"/>
              <a:buChar char="•"/>
            </a:pPr>
            <a:endParaRPr lang="en-US" sz="1600" dirty="0">
              <a:solidFill>
                <a:srgbClr val="000000"/>
              </a:solidFill>
            </a:endParaRPr>
          </a:p>
        </p:txBody>
      </p:sp>
      <p:graphicFrame>
        <p:nvGraphicFramePr>
          <p:cNvPr id="6" name="Table 5">
            <a:extLst>
              <a:ext uri="{FF2B5EF4-FFF2-40B4-BE49-F238E27FC236}">
                <a16:creationId xmlns:a16="http://schemas.microsoft.com/office/drawing/2014/main" id="{2FCC84FF-7C82-4B7C-A9C2-37AE1AC6A2DC}"/>
              </a:ext>
            </a:extLst>
          </p:cNvPr>
          <p:cNvGraphicFramePr>
            <a:graphicFrameLocks noGrp="1"/>
          </p:cNvGraphicFramePr>
          <p:nvPr>
            <p:extLst>
              <p:ext uri="{D42A27DB-BD31-4B8C-83A1-F6EECF244321}">
                <p14:modId xmlns:p14="http://schemas.microsoft.com/office/powerpoint/2010/main" val="3854510119"/>
              </p:ext>
            </p:extLst>
          </p:nvPr>
        </p:nvGraphicFramePr>
        <p:xfrm>
          <a:off x="1207769" y="1944355"/>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rtl="0" fontAlgn="ctr"/>
                      <a:r>
                        <a:rPr lang="es-419" sz="1000" b="1">
                          <a:effectLst/>
                        </a:rPr>
                        <a:t>Longitud de prefijo</a:t>
                      </a:r>
                    </a:p>
                  </a:txBody>
                  <a:tcPr marL="31750" marR="31750" marT="31750" marB="31750" anchor="ctr"/>
                </a:tc>
                <a:tc>
                  <a:txBody>
                    <a:bodyPr/>
                    <a:lstStyle/>
                    <a:p>
                      <a:pPr algn="l" rtl="0" fontAlgn="ctr"/>
                      <a:r>
                        <a:rPr lang="es-419" sz="1000" b="1">
                          <a:effectLst/>
                        </a:rPr>
                        <a:t>Máscara de subred</a:t>
                      </a:r>
                    </a:p>
                  </a:txBody>
                  <a:tcPr marL="31750" marR="31750" marT="31750" marB="31750" anchor="ctr"/>
                </a:tc>
                <a:tc>
                  <a:txBody>
                    <a:bodyPr/>
                    <a:lstStyle/>
                    <a:p>
                      <a:pPr algn="l" rtl="0" fontAlgn="ctr"/>
                      <a:r>
                        <a:rPr lang="es-419" sz="1000" b="1">
                          <a:effectLst/>
                        </a:rPr>
                        <a:t>Máscara de subred en sistema binario</a:t>
                      </a:r>
                      <a:br>
                        <a:rPr lang="en-CA" sz="1000" b="1" dirty="0">
                          <a:effectLst/>
                        </a:rPr>
                      </a:br>
                      <a:r>
                        <a:rPr lang="es-419" sz="1000" b="1">
                          <a:effectLst/>
                        </a:rPr>
                        <a:t>(n = red, h = host)</a:t>
                      </a:r>
                    </a:p>
                  </a:txBody>
                  <a:tcPr marL="31750" marR="31750" marT="31750" marB="31750" anchor="ctr"/>
                </a:tc>
                <a:tc>
                  <a:txBody>
                    <a:bodyPr/>
                    <a:lstStyle/>
                    <a:p>
                      <a:pPr algn="l" rtl="0" fontAlgn="ctr"/>
                      <a:r>
                        <a:rPr lang="es-419" sz="1000" b="1">
                          <a:effectLst/>
                        </a:rPr>
                        <a:t>Cantidad de subredes</a:t>
                      </a:r>
                    </a:p>
                  </a:txBody>
                  <a:tcPr marL="31750" marR="31750" marT="31750" marB="31750" anchor="ctr"/>
                </a:tc>
                <a:tc>
                  <a:txBody>
                    <a:bodyPr/>
                    <a:lstStyle/>
                    <a:p>
                      <a:pPr algn="l" rtl="0" fontAlgn="ctr"/>
                      <a:r>
                        <a:rPr lang="es-419" sz="1000" b="1">
                          <a:effectLst/>
                        </a:rPr>
                        <a:t>Cantidad de hosts</a:t>
                      </a:r>
                    </a:p>
                  </a:txBody>
                  <a:tcPr marL="31750" marR="31750" marT="31750" marB="31750" anchor="ctr"/>
                </a:tc>
                <a:extLst>
                  <a:ext uri="{0D108BD9-81ED-4DB2-BD59-A6C34878D82A}">
                    <a16:rowId xmlns:a16="http://schemas.microsoft.com/office/drawing/2014/main" val="2275849055"/>
                  </a:ext>
                </a:extLst>
              </a:tr>
              <a:tr h="370840">
                <a:tc>
                  <a:txBody>
                    <a:bodyPr/>
                    <a:lstStyle/>
                    <a:p>
                      <a:pPr rtl="0" fontAlgn="ctr"/>
                      <a:r>
                        <a:rPr lang="es-419" sz="1000" b="0">
                          <a:effectLst/>
                        </a:rPr>
                        <a:t>/25</a:t>
                      </a:r>
                    </a:p>
                  </a:txBody>
                  <a:tcPr marL="31750" marR="31750" marT="31750" marB="31750" anchor="ctr"/>
                </a:tc>
                <a:tc>
                  <a:txBody>
                    <a:bodyPr/>
                    <a:lstStyle/>
                    <a:p>
                      <a:pPr rtl="0" fontAlgn="ctr"/>
                      <a:r>
                        <a:rPr lang="es-419" sz="1000" b="0">
                          <a:effectLst/>
                        </a:rPr>
                        <a:t>255.255.255.128</a:t>
                      </a:r>
                    </a:p>
                  </a:txBody>
                  <a:tcPr marL="31750" marR="31750" marT="31750" marB="31750" anchor="ctr"/>
                </a:tc>
                <a:tc>
                  <a:txBody>
                    <a:bodyPr/>
                    <a:lstStyle/>
                    <a:p>
                      <a:pPr rtl="0" fontAlgn="ctr"/>
                      <a:r>
                        <a:rPr lang="es-419" sz="1000" b="0">
                          <a:effectLst/>
                          <a:latin typeface="Courier New" panose="02070309020205020404" pitchFamily="49" charset="0"/>
                          <a:cs typeface="Courier New" panose="02070309020205020404" pitchFamily="49" charset="0"/>
                        </a:rPr>
                        <a:t>nnnnnnnn.nnnnnnnn.nnnnnnnn.</a:t>
                      </a:r>
                      <a:r>
                        <a:rPr lang="es-419" sz="1000" b="1">
                          <a:effectLst/>
                          <a:latin typeface="Courier New" panose="02070309020205020404" pitchFamily="49" charset="0"/>
                          <a:cs typeface="Courier New" panose="02070309020205020404" pitchFamily="49" charset="0"/>
                        </a:rPr>
                        <a:t>n</a:t>
                      </a:r>
                      <a:r>
                        <a:rPr lang="es-419" sz="1000" b="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11111111.11111111.11111111.</a:t>
                      </a:r>
                      <a:r>
                        <a:rPr lang="es-419" sz="1000" b="1">
                          <a:effectLst/>
                          <a:latin typeface="Courier New" panose="02070309020205020404" pitchFamily="49" charset="0"/>
                          <a:cs typeface="Courier New" panose="02070309020205020404" pitchFamily="49" charset="0"/>
                        </a:rPr>
                        <a:t>1</a:t>
                      </a:r>
                      <a:r>
                        <a:rPr lang="es-419" sz="1000" b="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rtl="0" fontAlgn="ctr"/>
                      <a:r>
                        <a:rPr lang="es-419" sz="1000" b="1">
                          <a:effectLst/>
                        </a:rPr>
                        <a:t>2</a:t>
                      </a:r>
                    </a:p>
                  </a:txBody>
                  <a:tcPr marL="31750" marR="31750" marT="31750" marB="31750" anchor="ctr"/>
                </a:tc>
                <a:tc>
                  <a:txBody>
                    <a:bodyPr/>
                    <a:lstStyle/>
                    <a:p>
                      <a:pPr rtl="0" fontAlgn="ctr"/>
                      <a:r>
                        <a:rPr lang="es-419" sz="1000" b="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rtl="0" fontAlgn="ctr"/>
                      <a:r>
                        <a:rPr lang="es-419" sz="1000" b="0">
                          <a:effectLst/>
                        </a:rPr>
                        <a:t>/26</a:t>
                      </a:r>
                    </a:p>
                  </a:txBody>
                  <a:tcPr marL="31750" marR="31750" marT="31750" marB="31750" anchor="ctr"/>
                </a:tc>
                <a:tc>
                  <a:txBody>
                    <a:bodyPr/>
                    <a:lstStyle/>
                    <a:p>
                      <a:pPr rtl="0" fontAlgn="ctr"/>
                      <a:r>
                        <a:rPr lang="es-419" sz="1000" b="0">
                          <a:effectLst/>
                        </a:rPr>
                        <a:t>255.255.255.192</a:t>
                      </a:r>
                    </a:p>
                  </a:txBody>
                  <a:tcPr marL="31750" marR="31750" marT="31750" marB="31750" anchor="ctr"/>
                </a:tc>
                <a:tc>
                  <a:txBody>
                    <a:bodyPr/>
                    <a:lstStyle/>
                    <a:p>
                      <a:pPr rtl="0" fontAlgn="ctr"/>
                      <a:r>
                        <a:rPr lang="es-419" sz="1000" b="0">
                          <a:effectLst/>
                          <a:latin typeface="Courier New" panose="02070309020205020404" pitchFamily="49" charset="0"/>
                          <a:cs typeface="Courier New" panose="02070309020205020404" pitchFamily="49" charset="0"/>
                        </a:rPr>
                        <a:t>nnnnnnnn.nnnnnnnn.nnnnnnnn.</a:t>
                      </a:r>
                      <a:r>
                        <a:rPr lang="es-419" sz="1000" b="1">
                          <a:effectLst/>
                          <a:latin typeface="Courier New" panose="02070309020205020404" pitchFamily="49" charset="0"/>
                          <a:cs typeface="Courier New" panose="02070309020205020404" pitchFamily="49" charset="0"/>
                        </a:rPr>
                        <a:t>nn</a:t>
                      </a:r>
                      <a:r>
                        <a:rPr lang="es-419" sz="1000" b="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11111111.11111111.11111111.</a:t>
                      </a:r>
                      <a:r>
                        <a:rPr lang="es-419" sz="1000" b="1">
                          <a:effectLst/>
                          <a:latin typeface="Courier New" panose="02070309020205020404" pitchFamily="49" charset="0"/>
                          <a:cs typeface="Courier New" panose="02070309020205020404" pitchFamily="49" charset="0"/>
                        </a:rPr>
                        <a:t>11</a:t>
                      </a:r>
                      <a:r>
                        <a:rPr lang="es-419" sz="1000" b="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rtl="0" fontAlgn="ctr"/>
                      <a:r>
                        <a:rPr lang="es-419" sz="1000" b="1">
                          <a:effectLst/>
                        </a:rPr>
                        <a:t>4</a:t>
                      </a:r>
                    </a:p>
                  </a:txBody>
                  <a:tcPr marL="31750" marR="31750" marT="31750" marB="31750" anchor="ctr"/>
                </a:tc>
                <a:tc>
                  <a:txBody>
                    <a:bodyPr/>
                    <a:lstStyle/>
                    <a:p>
                      <a:pPr rtl="0" fontAlgn="ctr"/>
                      <a:r>
                        <a:rPr lang="es-419" sz="1000" b="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rtl="0" fontAlgn="ctr"/>
                      <a:r>
                        <a:rPr lang="es-419" sz="1000" b="0">
                          <a:effectLst/>
                        </a:rPr>
                        <a:t>/27</a:t>
                      </a:r>
                    </a:p>
                  </a:txBody>
                  <a:tcPr marL="31750" marR="31750" marT="31750" marB="31750" anchor="ctr"/>
                </a:tc>
                <a:tc>
                  <a:txBody>
                    <a:bodyPr/>
                    <a:lstStyle/>
                    <a:p>
                      <a:pPr rtl="0" fontAlgn="ctr"/>
                      <a:r>
                        <a:rPr lang="es-419" sz="1000" b="0">
                          <a:effectLst/>
                        </a:rPr>
                        <a:t>255.255.255.224</a:t>
                      </a:r>
                    </a:p>
                  </a:txBody>
                  <a:tcPr marL="31750" marR="31750" marT="31750" marB="31750" anchor="ctr"/>
                </a:tc>
                <a:tc>
                  <a:txBody>
                    <a:bodyPr/>
                    <a:lstStyle/>
                    <a:p>
                      <a:pPr rtl="0" fontAlgn="ctr"/>
                      <a:r>
                        <a:rPr lang="es-419" sz="1000" b="0">
                          <a:effectLst/>
                          <a:latin typeface="Courier New" panose="02070309020205020404" pitchFamily="49" charset="0"/>
                          <a:cs typeface="Courier New" panose="02070309020205020404" pitchFamily="49" charset="0"/>
                        </a:rPr>
                        <a:t>nnnnnnnn.nnnnnnnn.nnnnnnnn.</a:t>
                      </a:r>
                      <a:r>
                        <a:rPr lang="es-419" sz="1000" b="1">
                          <a:effectLst/>
                          <a:latin typeface="Courier New" panose="02070309020205020404" pitchFamily="49" charset="0"/>
                          <a:cs typeface="Courier New" panose="02070309020205020404" pitchFamily="49" charset="0"/>
                        </a:rPr>
                        <a:t>nnn</a:t>
                      </a:r>
                      <a:r>
                        <a:rPr lang="es-419" sz="1000" b="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11111111.11111111.11111111.</a:t>
                      </a:r>
                      <a:r>
                        <a:rPr lang="es-419" sz="1000" b="1">
                          <a:effectLst/>
                          <a:latin typeface="Courier New" panose="02070309020205020404" pitchFamily="49" charset="0"/>
                          <a:cs typeface="Courier New" panose="02070309020205020404" pitchFamily="49" charset="0"/>
                        </a:rPr>
                        <a:t>111</a:t>
                      </a:r>
                      <a:r>
                        <a:rPr lang="es-419" sz="1000" b="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rtl="0" fontAlgn="ctr"/>
                      <a:r>
                        <a:rPr lang="es-419" sz="1000" b="1">
                          <a:effectLst/>
                        </a:rPr>
                        <a:t>8</a:t>
                      </a:r>
                    </a:p>
                  </a:txBody>
                  <a:tcPr marL="31750" marR="31750" marT="31750" marB="31750" anchor="ctr"/>
                </a:tc>
                <a:tc>
                  <a:txBody>
                    <a:bodyPr/>
                    <a:lstStyle/>
                    <a:p>
                      <a:pPr rtl="0" fontAlgn="ctr"/>
                      <a:r>
                        <a:rPr lang="es-419" sz="1000" b="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rtl="0" fontAlgn="ctr"/>
                      <a:r>
                        <a:rPr lang="es-419" sz="1000" b="0">
                          <a:effectLst/>
                        </a:rPr>
                        <a:t>/28</a:t>
                      </a:r>
                    </a:p>
                  </a:txBody>
                  <a:tcPr marL="31750" marR="31750" marT="31750" marB="31750" anchor="ctr"/>
                </a:tc>
                <a:tc>
                  <a:txBody>
                    <a:bodyPr/>
                    <a:lstStyle/>
                    <a:p>
                      <a:pPr rtl="0" fontAlgn="ctr"/>
                      <a:r>
                        <a:rPr lang="es-419" sz="1000" b="0">
                          <a:effectLst/>
                        </a:rPr>
                        <a:t>255.255.255.240</a:t>
                      </a:r>
                    </a:p>
                  </a:txBody>
                  <a:tcPr marL="31750" marR="31750" marT="31750" marB="31750" anchor="ctr"/>
                </a:tc>
                <a:tc>
                  <a:txBody>
                    <a:bodyPr/>
                    <a:lstStyle/>
                    <a:p>
                      <a:pPr rtl="0" fontAlgn="ctr"/>
                      <a:r>
                        <a:rPr lang="es-419" sz="1000" b="0">
                          <a:effectLst/>
                          <a:latin typeface="Courier New" panose="02070309020205020404" pitchFamily="49" charset="0"/>
                          <a:cs typeface="Courier New" panose="02070309020205020404" pitchFamily="49" charset="0"/>
                        </a:rPr>
                        <a:t>nnnnnnnn.nnnnnnnn.nnnnnnnn.</a:t>
                      </a:r>
                      <a:r>
                        <a:rPr lang="es-419" sz="1000" b="1">
                          <a:effectLst/>
                          <a:latin typeface="Courier New" panose="02070309020205020404" pitchFamily="49" charset="0"/>
                          <a:cs typeface="Courier New" panose="02070309020205020404" pitchFamily="49" charset="0"/>
                        </a:rPr>
                        <a:t>nnnn</a:t>
                      </a:r>
                      <a:r>
                        <a:rPr lang="es-419" sz="1000" b="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11111111.11111111.11111111.</a:t>
                      </a:r>
                      <a:r>
                        <a:rPr lang="es-419" sz="1000" b="1">
                          <a:effectLst/>
                          <a:latin typeface="Courier New" panose="02070309020205020404" pitchFamily="49" charset="0"/>
                          <a:cs typeface="Courier New" panose="02070309020205020404" pitchFamily="49" charset="0"/>
                        </a:rPr>
                        <a:t>1111</a:t>
                      </a:r>
                      <a:r>
                        <a:rPr lang="es-419" sz="1000" b="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rtl="0" fontAlgn="ctr"/>
                      <a:r>
                        <a:rPr lang="es-419" sz="1000" b="1">
                          <a:effectLst/>
                        </a:rPr>
                        <a:t>16</a:t>
                      </a:r>
                    </a:p>
                  </a:txBody>
                  <a:tcPr marL="31750" marR="31750" marT="31750" marB="31750" anchor="ctr"/>
                </a:tc>
                <a:tc>
                  <a:txBody>
                    <a:bodyPr/>
                    <a:lstStyle/>
                    <a:p>
                      <a:pPr rtl="0" fontAlgn="ctr"/>
                      <a:r>
                        <a:rPr lang="es-419" sz="1000" b="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rtl="0" fontAlgn="ctr"/>
                      <a:r>
                        <a:rPr lang="es-419" sz="1000" b="0">
                          <a:effectLst/>
                        </a:rPr>
                        <a:t>/29</a:t>
                      </a:r>
                    </a:p>
                  </a:txBody>
                  <a:tcPr marL="31750" marR="31750" marT="31750" marB="31750" anchor="ctr"/>
                </a:tc>
                <a:tc>
                  <a:txBody>
                    <a:bodyPr/>
                    <a:lstStyle/>
                    <a:p>
                      <a:pPr rtl="0" fontAlgn="ctr"/>
                      <a:r>
                        <a:rPr lang="es-419" sz="1000" b="0">
                          <a:effectLst/>
                        </a:rPr>
                        <a:t>255.255.255.248</a:t>
                      </a:r>
                    </a:p>
                  </a:txBody>
                  <a:tcPr marL="31750" marR="31750" marT="31750" marB="31750" anchor="ctr"/>
                </a:tc>
                <a:tc>
                  <a:txBody>
                    <a:bodyPr/>
                    <a:lstStyle/>
                    <a:p>
                      <a:pPr rtl="0" fontAlgn="ctr"/>
                      <a:r>
                        <a:rPr lang="es-419" sz="1000" b="0">
                          <a:effectLst/>
                          <a:latin typeface="Courier New" panose="02070309020205020404" pitchFamily="49" charset="0"/>
                          <a:cs typeface="Courier New" panose="02070309020205020404" pitchFamily="49" charset="0"/>
                        </a:rPr>
                        <a:t>nnnnnnnn.nnnnnnnn.nnnnnnnn.</a:t>
                      </a:r>
                      <a:r>
                        <a:rPr lang="es-419" sz="1000" b="1">
                          <a:effectLst/>
                          <a:latin typeface="Courier New" panose="02070309020205020404" pitchFamily="49" charset="0"/>
                          <a:cs typeface="Courier New" panose="02070309020205020404" pitchFamily="49" charset="0"/>
                        </a:rPr>
                        <a:t>nnnnn</a:t>
                      </a:r>
                      <a:r>
                        <a:rPr lang="es-419" sz="1000" b="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11111111.11111111.11111111.</a:t>
                      </a:r>
                      <a:r>
                        <a:rPr lang="es-419" sz="1000" b="1">
                          <a:effectLst/>
                          <a:latin typeface="Courier New" panose="02070309020205020404" pitchFamily="49" charset="0"/>
                          <a:cs typeface="Courier New" panose="02070309020205020404" pitchFamily="49" charset="0"/>
                        </a:rPr>
                        <a:t>11111</a:t>
                      </a:r>
                      <a:r>
                        <a:rPr lang="es-419" sz="1000" b="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rtl="0" fontAlgn="ctr"/>
                      <a:r>
                        <a:rPr lang="es-419" sz="1000" b="1">
                          <a:effectLst/>
                        </a:rPr>
                        <a:t>32</a:t>
                      </a:r>
                    </a:p>
                  </a:txBody>
                  <a:tcPr marL="31750" marR="31750" marT="31750" marB="31750" anchor="ctr"/>
                </a:tc>
                <a:tc>
                  <a:txBody>
                    <a:bodyPr/>
                    <a:lstStyle/>
                    <a:p>
                      <a:pPr rtl="0" fontAlgn="ctr"/>
                      <a:r>
                        <a:rPr lang="es-419" sz="1000" b="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rtl="0" fontAlgn="ctr"/>
                      <a:r>
                        <a:rPr lang="es-419" sz="1000" b="0">
                          <a:effectLst/>
                        </a:rPr>
                        <a:t>/30</a:t>
                      </a:r>
                    </a:p>
                  </a:txBody>
                  <a:tcPr marL="31750" marR="31750" marT="31750" marB="31750" anchor="ctr"/>
                </a:tc>
                <a:tc>
                  <a:txBody>
                    <a:bodyPr/>
                    <a:lstStyle/>
                    <a:p>
                      <a:pPr rtl="0" fontAlgn="ctr"/>
                      <a:r>
                        <a:rPr lang="es-419" sz="1000" b="0">
                          <a:effectLst/>
                        </a:rPr>
                        <a:t>255.255.255.252</a:t>
                      </a:r>
                    </a:p>
                  </a:txBody>
                  <a:tcPr marL="31750" marR="31750" marT="31750" marB="31750" anchor="ctr"/>
                </a:tc>
                <a:tc>
                  <a:txBody>
                    <a:bodyPr/>
                    <a:lstStyle/>
                    <a:p>
                      <a:pPr rtl="0" fontAlgn="ctr"/>
                      <a:r>
                        <a:rPr lang="es-419" sz="1000" b="0">
                          <a:effectLst/>
                          <a:latin typeface="Courier New" panose="02070309020205020404" pitchFamily="49" charset="0"/>
                          <a:cs typeface="Courier New" panose="02070309020205020404" pitchFamily="49" charset="0"/>
                        </a:rPr>
                        <a:t>nnnnnnnn.nnnnnnnn.nnnnnnnn.</a:t>
                      </a:r>
                      <a:r>
                        <a:rPr lang="es-419" sz="1000" b="1">
                          <a:effectLst/>
                          <a:latin typeface="Courier New" panose="02070309020205020404" pitchFamily="49" charset="0"/>
                          <a:cs typeface="Courier New" panose="02070309020205020404" pitchFamily="49" charset="0"/>
                        </a:rPr>
                        <a:t>nnnnnn</a:t>
                      </a:r>
                      <a:r>
                        <a:rPr lang="es-419" sz="1000" b="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11111111.11111111.11111111.</a:t>
                      </a:r>
                      <a:r>
                        <a:rPr lang="es-419" sz="1000" b="1">
                          <a:effectLst/>
                          <a:latin typeface="Courier New" panose="02070309020205020404" pitchFamily="49" charset="0"/>
                          <a:cs typeface="Courier New" panose="02070309020205020404" pitchFamily="49" charset="0"/>
                        </a:rPr>
                        <a:t>111111</a:t>
                      </a:r>
                      <a:r>
                        <a:rPr lang="es-419" sz="1000" b="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rtl="0" fontAlgn="ctr"/>
                      <a:r>
                        <a:rPr lang="es-419" sz="1000" b="1">
                          <a:effectLst/>
                        </a:rPr>
                        <a:t>64</a:t>
                      </a:r>
                    </a:p>
                  </a:txBody>
                  <a:tcPr marL="31750" marR="31750" marT="31750" marB="31750" anchor="ctr"/>
                </a:tc>
                <a:tc>
                  <a:txBody>
                    <a:bodyPr/>
                    <a:lstStyle/>
                    <a:p>
                      <a:pPr rtl="0" fontAlgn="ctr"/>
                      <a:r>
                        <a:rPr lang="es-419" sz="1000" b="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cxnSp>
        <p:nvCxnSpPr>
          <p:cNvPr id="10" name="Connector: Elbow 9">
            <a:extLst>
              <a:ext uri="{FF2B5EF4-FFF2-40B4-BE49-F238E27FC236}">
                <a16:creationId xmlns:a16="http://schemas.microsoft.com/office/drawing/2014/main" id="{52049570-73E8-4725-BB39-4CAE9ED89E03}"/>
              </a:ext>
            </a:extLst>
          </p:cNvPr>
          <p:cNvCxnSpPr>
            <a:cxnSpLocks/>
          </p:cNvCxnSpPr>
          <p:nvPr/>
        </p:nvCxnSpPr>
        <p:spPr>
          <a:xfrm>
            <a:off x="6019800" y="1304168"/>
            <a:ext cx="1516380" cy="602479"/>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FFFCA02D-B099-4C7E-83CA-8A71906FCE6C}"/>
              </a:ext>
            </a:extLst>
          </p:cNvPr>
          <p:cNvCxnSpPr>
            <a:cxnSpLocks/>
          </p:cNvCxnSpPr>
          <p:nvPr/>
        </p:nvCxnSpPr>
        <p:spPr>
          <a:xfrm>
            <a:off x="4709160" y="1605407"/>
            <a:ext cx="2119081" cy="301240"/>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07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Subnetear para cumplir los requisitos</a:t>
            </a:r>
            <a:br>
              <a:rPr lang="en-US" dirty="0"/>
            </a:br>
            <a:r>
              <a:rPr lang="es-419" sz="2400"/>
              <a:t>Ejemplo: Subneto eficiente IPv4</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709280" cy="3073946"/>
          </a:xfrm>
        </p:spPr>
        <p:txBody>
          <a:bodyPr/>
          <a:lstStyle/>
          <a:p>
            <a:pPr marL="342900" indent="-342900" algn="l" rtl="0">
              <a:buFont typeface="Arial" panose="020B0604020202020204" pitchFamily="34" charset="0"/>
              <a:buChar char="•"/>
            </a:pPr>
            <a:r>
              <a:rPr lang="es-419" sz="1600">
                <a:solidFill>
                  <a:srgbClr val="000000"/>
                </a:solidFill>
              </a:rPr>
              <a:t>En este ejemplo, su ISP ha asignado una dirección de red pública de 172.16.0.0/22 (10 bits de host) a su sede central que proporciona 1.022 direcciones de host.</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Hay cinco sitios y, por lo tanto, cinco conexiones a Internet, lo que significa que la organización requiere 10 subredes con la subred más grande requiere 40 direcciones.</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Asignó 10 subredes con una máscara de subred /26 (es decir, 255.255.255.192).</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E326F2B6-A5EE-4BC1-9196-BEEE11210114}"/>
              </a:ext>
            </a:extLst>
          </p:cNvPr>
          <p:cNvPicPr>
            <a:picLocks noChangeAspect="1"/>
          </p:cNvPicPr>
          <p:nvPr/>
        </p:nvPicPr>
        <p:blipFill>
          <a:blip r:embed="rId3"/>
          <a:stretch>
            <a:fillRect/>
          </a:stretch>
        </p:blipFill>
        <p:spPr>
          <a:xfrm>
            <a:off x="5600700" y="925762"/>
            <a:ext cx="3031600" cy="1088497"/>
          </a:xfrm>
          <a:prstGeom prst="rect">
            <a:avLst/>
          </a:prstGeom>
        </p:spPr>
      </p:pic>
      <p:pic>
        <p:nvPicPr>
          <p:cNvPr id="5" name="Picture 4">
            <a:extLst>
              <a:ext uri="{FF2B5EF4-FFF2-40B4-BE49-F238E27FC236}">
                <a16:creationId xmlns:a16="http://schemas.microsoft.com/office/drawing/2014/main" id="{A4D967D5-2BEE-4CAF-BF74-C8F6AFDA0F51}"/>
              </a:ext>
            </a:extLst>
          </p:cNvPr>
          <p:cNvPicPr>
            <a:picLocks noChangeAspect="1"/>
          </p:cNvPicPr>
          <p:nvPr/>
        </p:nvPicPr>
        <p:blipFill>
          <a:blip r:embed="rId4"/>
          <a:stretch>
            <a:fillRect/>
          </a:stretch>
        </p:blipFill>
        <p:spPr>
          <a:xfrm>
            <a:off x="5273229" y="2208184"/>
            <a:ext cx="3616498" cy="2406479"/>
          </a:xfrm>
          <a:prstGeom prst="rect">
            <a:avLst/>
          </a:prstGeom>
        </p:spPr>
      </p:pic>
    </p:spTree>
    <p:extLst>
      <p:ext uri="{BB962C8B-B14F-4D97-AF65-F5344CB8AC3E}">
        <p14:creationId xmlns:p14="http://schemas.microsoft.com/office/powerpoint/2010/main" val="208820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Subnetear para cumplir requisitos</a:t>
            </a:r>
            <a:br>
              <a:rPr lang="en-US" dirty="0"/>
            </a:br>
            <a:r>
              <a:rPr lang="es-419" sz="2400"/>
              <a:t>Packet Tracer – Escenario de subneteo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rtl="0">
              <a:spcBef>
                <a:spcPts val="0"/>
              </a:spcBef>
            </a:pPr>
            <a:r>
              <a:rPr lang="es-419" sz="1600">
                <a:solidFill>
                  <a:srgbClr val="000000"/>
                </a:solidFill>
              </a:rPr>
              <a:t>En este Packet Tracer, hará lo siguiente:</a:t>
            </a:r>
          </a:p>
          <a:p>
            <a:pPr marL="0" indent="0" algn="l">
              <a:spcBef>
                <a:spcPts val="0"/>
              </a:spcBef>
            </a:pPr>
            <a:endParaRPr lang="en-US" sz="1600" dirty="0">
              <a:solidFill>
                <a:srgbClr val="000000"/>
              </a:solidFill>
            </a:endParaRP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Diseñar un esquema de direccionamiento IP</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Asignar direcciones IP a los dispositivos de red y verificar la conectividad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89878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11.8 VLSM</a:t>
            </a:r>
            <a:br>
              <a:rPr lang="en-CA" dirty="0">
                <a:solidFill>
                  <a:schemeClr val="accent5">
                    <a:lumMod val="40000"/>
                    <a:lumOff val="60000"/>
                  </a:schemeClr>
                </a:solidFill>
              </a:rPr>
            </a:br>
            <a:endParaRPr lang="en-CA"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16898405"/>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VLSM</a:t>
            </a:r>
            <a:br>
              <a:rPr lang="en-US" dirty="0"/>
            </a:br>
            <a:r>
              <a:rPr lang="es-419" sz="2400"/>
              <a:t>Video — Aspectos básicos de 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342900" indent="-342900" algn="l" rtl="0">
              <a:buFont typeface="Arial" panose="020B0604020202020204" pitchFamily="34" charset="0"/>
              <a:buChar char="•"/>
            </a:pPr>
            <a:r>
              <a:rPr lang="es-419" sz="1600">
                <a:solidFill>
                  <a:srgbClr val="000000"/>
                </a:solidFill>
              </a:rPr>
              <a:t>Este vídeo explicará los conceptos básicos de VLSM.</a:t>
            </a:r>
          </a:p>
        </p:txBody>
      </p:sp>
    </p:spTree>
    <p:extLst>
      <p:ext uri="{BB962C8B-B14F-4D97-AF65-F5344CB8AC3E}">
        <p14:creationId xmlns:p14="http://schemas.microsoft.com/office/powerpoint/2010/main" val="63539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VLSM</a:t>
            </a:r>
            <a:br>
              <a:rPr lang="en-US" dirty="0"/>
            </a:br>
            <a:r>
              <a:rPr lang="es-419" sz="2400"/>
              <a:t>Video: Ejemplo de 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342900" indent="-342900" algn="l" rtl="0">
              <a:buFont typeface="Arial" panose="020B0604020202020204" pitchFamily="34" charset="0"/>
              <a:buChar char="•"/>
            </a:pPr>
            <a:r>
              <a:rPr lang="es-419" sz="1600">
                <a:solidFill>
                  <a:srgbClr val="000000"/>
                </a:solidFill>
              </a:rPr>
              <a:t>Este vídeo mostrará la creación de subredes específicas para las necesidades de la red.</a:t>
            </a:r>
          </a:p>
        </p:txBody>
      </p:sp>
    </p:spTree>
    <p:extLst>
      <p:ext uri="{BB962C8B-B14F-4D97-AF65-F5344CB8AC3E}">
        <p14:creationId xmlns:p14="http://schemas.microsoft.com/office/powerpoint/2010/main" val="185747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es-419"/>
              <a:t>Actividades de Packet Tracer de Modo Físico</a:t>
            </a:r>
          </a:p>
        </p:txBody>
      </p:sp>
      <p:sp>
        <p:nvSpPr>
          <p:cNvPr id="4" name="Rectangle 34">
            <a:extLst>
              <a:ext uri="{FF2B5EF4-FFF2-40B4-BE49-F238E27FC236}">
                <a16:creationId xmlns:a16="http://schemas.microsoft.com/office/drawing/2014/main" id="{08FDDB5E-A0F2-A445-A3E2-506D151576AB}"/>
              </a:ext>
            </a:extLst>
          </p:cNvPr>
          <p:cNvSpPr txBox="1">
            <a:spLocks noChangeArrowheads="1"/>
          </p:cNvSpPr>
          <p:nvPr/>
        </p:nvSpPr>
        <p:spPr bwMode="auto">
          <a:xfrm>
            <a:off x="132715" y="982690"/>
            <a:ext cx="8878570" cy="364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spcBef>
                <a:spcPct val="30000"/>
              </a:spcBef>
              <a:buFont typeface="Arial" panose="020B0604020202020204" pitchFamily="34" charset="0"/>
              <a:buChar char="•"/>
            </a:pPr>
            <a:r>
              <a:rPr lang="es-419"/>
              <a:t>Estas actividades se completan usando Packet Tracer en Modo Físico. </a:t>
            </a:r>
          </a:p>
          <a:p>
            <a:pPr rtl="0">
              <a:spcBef>
                <a:spcPct val="30000"/>
              </a:spcBef>
              <a:buFont typeface="Arial" panose="020B0604020202020204" pitchFamily="34" charset="0"/>
              <a:buChar char="•"/>
            </a:pPr>
            <a:r>
              <a:rPr lang="es-419"/>
              <a:t>Están diseñados para emular los laboratorios correspondientes. </a:t>
            </a:r>
          </a:p>
          <a:p>
            <a:pPr rtl="0">
              <a:spcBef>
                <a:spcPct val="30000"/>
              </a:spcBef>
              <a:buFont typeface="Arial" panose="020B0604020202020204" pitchFamily="34" charset="0"/>
              <a:buChar char="•"/>
            </a:pPr>
            <a:r>
              <a:rPr lang="es-419"/>
              <a:t>Pueden utilizarse en lugar del laboratorio cuando el acceso a equipos físicos no es posible. </a:t>
            </a:r>
          </a:p>
          <a:p>
            <a:pPr rtl="0">
              <a:spcBef>
                <a:spcPct val="30000"/>
              </a:spcBef>
              <a:buFont typeface="Arial" panose="020B0604020202020204" pitchFamily="34" charset="0"/>
              <a:buChar char="•"/>
            </a:pPr>
            <a:r>
              <a:rPr lang="es-419"/>
              <a:t>Estas actividades a menudo no tienen el nivel de estructura que está presente en las actividades de PT que preceden inmediatamente a estas actividades.</a:t>
            </a:r>
          </a:p>
          <a:p>
            <a:pPr marL="0" indent="0">
              <a:spcBef>
                <a:spcPct val="30000"/>
              </a:spcBef>
              <a:buFont typeface="Wingdings" panose="05000000000000000000" pitchFamily="2" charset="2"/>
              <a:buNone/>
            </a:pPr>
            <a:endParaRPr lang="en-US" dirty="0"/>
          </a:p>
          <a:p>
            <a:pPr>
              <a:spcBef>
                <a:spcPct val="30000"/>
              </a:spcBef>
            </a:pPr>
            <a:endParaRPr lang="en-US" dirty="0"/>
          </a:p>
        </p:txBody>
      </p:sp>
    </p:spTree>
    <p:custDataLst>
      <p:tags r:id="rId1"/>
    </p:custDataLst>
    <p:extLst>
      <p:ext uri="{BB962C8B-B14F-4D97-AF65-F5344CB8AC3E}">
        <p14:creationId xmlns:p14="http://schemas.microsoft.com/office/powerpoint/2010/main" val="2278866781"/>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es-419" sz="1600"/>
              <a:t>VLSM</a:t>
            </a:r>
            <a:r>
              <a:rPr lang="es-419" sz="2400"/>
              <a:t>Conservación de direcciones IPv4</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10709"/>
          </a:xfrm>
        </p:spPr>
        <p:txBody>
          <a:bodyPr/>
          <a:lstStyle/>
          <a:p>
            <a:pPr marL="0" indent="0" algn="l" rtl="0"/>
            <a:r>
              <a:rPr lang="es-419" sz="1600">
                <a:solidFill>
                  <a:srgbClr val="000000"/>
                </a:solidFill>
              </a:rPr>
              <a:t>Dada la topología, se requieren 7 subredes (es decir, cuatro LAN y tres enlaces WAN) y el mayor número de hosts se encuentra en el edificio D con 28 hosts.</a:t>
            </a:r>
          </a:p>
          <a:p>
            <a:pPr marL="342900" indent="-342900" algn="l">
              <a:buFont typeface="Arial" panose="020B0604020202020204" pitchFamily="34" charset="0"/>
              <a:buChar char="•"/>
            </a:pPr>
            <a:endParaRPr lang="en-US" sz="1600" dirty="0">
              <a:solidFill>
                <a:srgbClr val="000000"/>
              </a:solidFill>
            </a:endParaRPr>
          </a:p>
          <a:p>
            <a:pPr marL="342900" indent="-342900" algn="l" rtl="0">
              <a:buFont typeface="Arial" panose="020B0604020202020204" pitchFamily="34" charset="0"/>
              <a:buChar char="•"/>
            </a:pPr>
            <a:r>
              <a:rPr lang="es-419" sz="1600">
                <a:solidFill>
                  <a:srgbClr val="000000"/>
                </a:solidFill>
              </a:rPr>
              <a:t>Una máscara /27 proporcionaría 8 subredes de 30 direcciones IP de host y, por tanto, admitiría esta topología.</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3"/>
          <a:stretch>
            <a:fillRect/>
          </a:stretch>
        </p:blipFill>
        <p:spPr>
          <a:xfrm>
            <a:off x="1730096" y="2771225"/>
            <a:ext cx="5683805" cy="1542972"/>
          </a:xfrm>
          <a:prstGeom prst="rect">
            <a:avLst/>
          </a:prstGeom>
        </p:spPr>
      </p:pic>
    </p:spTree>
    <p:extLst>
      <p:ext uri="{BB962C8B-B14F-4D97-AF65-F5344CB8AC3E}">
        <p14:creationId xmlns:p14="http://schemas.microsoft.com/office/powerpoint/2010/main" val="377427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VLSM (cont.)</a:t>
            </a:r>
            <a:br>
              <a:rPr lang="en-US" dirty="0"/>
            </a:br>
            <a:r>
              <a:rPr lang="es-419" sz="2400"/>
              <a:t>Conservación de direcciones IPv4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6091377" cy="944845"/>
          </a:xfrm>
        </p:spPr>
        <p:txBody>
          <a:bodyPr/>
          <a:lstStyle/>
          <a:p>
            <a:pPr marL="0" indent="0" algn="l" rtl="0"/>
            <a:r>
              <a:rPr lang="es-419" sz="1600">
                <a:solidFill>
                  <a:srgbClr val="000000"/>
                </a:solidFill>
              </a:rPr>
              <a:t>Sin embargo, los enlaces WAN punto a punto solo requieren dos direcciones y, por lo tanto, desperdician 28 direcciones cada una para un total de 84 direcciones no utilizadas.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3739215E-8970-45B2-8162-265CF46FAA0E}"/>
              </a:ext>
            </a:extLst>
          </p:cNvPr>
          <p:cNvPicPr>
            <a:picLocks noChangeAspect="1"/>
          </p:cNvPicPr>
          <p:nvPr/>
        </p:nvPicPr>
        <p:blipFill>
          <a:blip r:embed="rId3"/>
          <a:stretch>
            <a:fillRect/>
          </a:stretch>
        </p:blipFill>
        <p:spPr>
          <a:xfrm>
            <a:off x="6632093" y="731837"/>
            <a:ext cx="2221789" cy="944845"/>
          </a:xfrm>
          <a:prstGeom prst="rect">
            <a:avLst/>
          </a:prstGeom>
        </p:spPr>
      </p:pic>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4"/>
          <a:stretch>
            <a:fillRect/>
          </a:stretch>
        </p:blipFill>
        <p:spPr>
          <a:xfrm>
            <a:off x="1730097" y="1800264"/>
            <a:ext cx="5683805" cy="1542972"/>
          </a:xfrm>
          <a:prstGeom prst="rect">
            <a:avLst/>
          </a:prstGeom>
        </p:spPr>
      </p:pic>
      <p:sp>
        <p:nvSpPr>
          <p:cNvPr id="6" name="Content Placeholder 3">
            <a:extLst>
              <a:ext uri="{FF2B5EF4-FFF2-40B4-BE49-F238E27FC236}">
                <a16:creationId xmlns:a16="http://schemas.microsoft.com/office/drawing/2014/main" id="{C9D0A209-0C20-474A-8988-82BCE662C636}"/>
              </a:ext>
            </a:extLst>
          </p:cNvPr>
          <p:cNvSpPr txBox="1">
            <a:spLocks/>
          </p:cNvSpPr>
          <p:nvPr/>
        </p:nvSpPr>
        <p:spPr>
          <a:xfrm>
            <a:off x="431971" y="3343237"/>
            <a:ext cx="8280058" cy="13049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es-419" sz="1600">
                <a:solidFill>
                  <a:srgbClr val="000000"/>
                </a:solidFill>
              </a:rPr>
              <a:t>La aplicación de un esquema de división en subredes tradicional a esta situación no resulta muy eficiente y genera desperdicio.</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VLSM fue desarrollado para evitar el desperdicio de direcciones al permitirnos subred una subred.</a:t>
            </a:r>
          </a:p>
        </p:txBody>
      </p:sp>
    </p:spTree>
    <p:extLst>
      <p:ext uri="{BB962C8B-B14F-4D97-AF65-F5344CB8AC3E}">
        <p14:creationId xmlns:p14="http://schemas.microsoft.com/office/powerpoint/2010/main" val="201712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VLSM</a:t>
            </a:r>
            <a:br>
              <a:rPr lang="en-US" dirty="0"/>
            </a:br>
            <a:r>
              <a:rPr lang="es-419" sz="2400"/>
              <a:t>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5154" y="855420"/>
            <a:ext cx="5519249" cy="2411390"/>
          </a:xfrm>
        </p:spPr>
        <p:txBody>
          <a:bodyPr/>
          <a:lstStyle/>
          <a:p>
            <a:pPr marL="342900" indent="-342900" algn="l" rtl="0">
              <a:buFont typeface="Arial" panose="020B0604020202020204" pitchFamily="34" charset="0"/>
              <a:buChar char="•"/>
            </a:pPr>
            <a:r>
              <a:rPr lang="es-419" sz="1600">
                <a:solidFill>
                  <a:srgbClr val="000000"/>
                </a:solidFill>
              </a:rPr>
              <a:t>El lado izquierdo muestra el esquema de subneteo tradicional (es decir, la misma máscara de subred) mientras que el lado derecho ilustra cómo se puede utilizar VLSM para subred una subred y dividir la última subred en ocho /30 subredes.</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Cuando utilice VLSM, comience siempre por satisfacer los requisitos de host de la subred más grande y continúe subneteando hasta que se cumplan los requisitos de host de la subred más pequeña.</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La topología resultante con VLSM aplicado.</a:t>
            </a:r>
          </a:p>
        </p:txBody>
      </p:sp>
      <p:pic>
        <p:nvPicPr>
          <p:cNvPr id="9" name="Picture 8">
            <a:extLst>
              <a:ext uri="{FF2B5EF4-FFF2-40B4-BE49-F238E27FC236}">
                <a16:creationId xmlns:a16="http://schemas.microsoft.com/office/drawing/2014/main" id="{1C165FDB-636B-41FC-BD50-01D67FA8F4AC}"/>
              </a:ext>
            </a:extLst>
          </p:cNvPr>
          <p:cNvPicPr>
            <a:picLocks noChangeAspect="1"/>
          </p:cNvPicPr>
          <p:nvPr/>
        </p:nvPicPr>
        <p:blipFill>
          <a:blip r:embed="rId3"/>
          <a:stretch>
            <a:fillRect/>
          </a:stretch>
        </p:blipFill>
        <p:spPr>
          <a:xfrm>
            <a:off x="5884531" y="941078"/>
            <a:ext cx="3199159" cy="1960964"/>
          </a:xfrm>
          <a:prstGeom prst="rect">
            <a:avLst/>
          </a:prstGeom>
        </p:spPr>
      </p:pic>
      <p:pic>
        <p:nvPicPr>
          <p:cNvPr id="8" name="Picture 7">
            <a:extLst>
              <a:ext uri="{FF2B5EF4-FFF2-40B4-BE49-F238E27FC236}">
                <a16:creationId xmlns:a16="http://schemas.microsoft.com/office/drawing/2014/main" id="{7745AD4C-7A7F-4FE5-B2F2-0DE8D4398B37}"/>
              </a:ext>
            </a:extLst>
          </p:cNvPr>
          <p:cNvPicPr>
            <a:picLocks noChangeAspect="1"/>
          </p:cNvPicPr>
          <p:nvPr/>
        </p:nvPicPr>
        <p:blipFill>
          <a:blip r:embed="rId4"/>
          <a:stretch>
            <a:fillRect/>
          </a:stretch>
        </p:blipFill>
        <p:spPr>
          <a:xfrm>
            <a:off x="4632308" y="3313944"/>
            <a:ext cx="4484235" cy="1438970"/>
          </a:xfrm>
          <a:prstGeom prst="rect">
            <a:avLst/>
          </a:prstGeom>
        </p:spPr>
      </p:pic>
    </p:spTree>
    <p:extLst>
      <p:ext uri="{BB962C8B-B14F-4D97-AF65-F5344CB8AC3E}">
        <p14:creationId xmlns:p14="http://schemas.microsoft.com/office/powerpoint/2010/main" val="31086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es-419" sz="1600"/>
              <a:t>VLSM</a:t>
            </a:r>
            <a:r>
              <a:rPr lang="es-419" sz="2400"/>
              <a:t>Asignación de direcciones de topología 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88446"/>
          </a:xfrm>
        </p:spPr>
        <p:txBody>
          <a:bodyPr/>
          <a:lstStyle/>
          <a:p>
            <a:pPr marL="342900" indent="-342900" algn="l" rtl="0">
              <a:buFont typeface="Arial" panose="020B0604020202020204" pitchFamily="34" charset="0"/>
              <a:buChar char="•"/>
            </a:pPr>
            <a:r>
              <a:rPr lang="es-419" sz="1600">
                <a:solidFill>
                  <a:srgbClr val="000000"/>
                </a:solidFill>
              </a:rPr>
              <a:t>Mediante subredes VLSM, las redes LAN y entre enrutadores se pueden abordar sin desperdicios innecesarios, como se muestra en el diagrama de topología lógica.</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682F67DF-F387-422D-A1F1-5FB6AE72223B}"/>
              </a:ext>
            </a:extLst>
          </p:cNvPr>
          <p:cNvPicPr>
            <a:picLocks noChangeAspect="1"/>
          </p:cNvPicPr>
          <p:nvPr/>
        </p:nvPicPr>
        <p:blipFill>
          <a:blip r:embed="rId3"/>
          <a:stretch>
            <a:fillRect/>
          </a:stretch>
        </p:blipFill>
        <p:spPr>
          <a:xfrm>
            <a:off x="984799" y="1700427"/>
            <a:ext cx="7174401" cy="2753604"/>
          </a:xfrm>
          <a:prstGeom prst="rect">
            <a:avLst/>
          </a:prstGeom>
        </p:spPr>
      </p:pic>
    </p:spTree>
    <p:extLst>
      <p:ext uri="{BB962C8B-B14F-4D97-AF65-F5344CB8AC3E}">
        <p14:creationId xmlns:p14="http://schemas.microsoft.com/office/powerpoint/2010/main" val="10972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11.9 Diseño estructurado</a:t>
            </a:r>
            <a:br>
              <a:rPr lang="en-CA" dirty="0">
                <a:solidFill>
                  <a:schemeClr val="accent5">
                    <a:lumMod val="40000"/>
                    <a:lumOff val="60000"/>
                  </a:schemeClr>
                </a:solidFill>
              </a:rPr>
            </a:br>
            <a:endParaRPr lang="en-CA"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214535095"/>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Diseño estructurado</a:t>
            </a:r>
            <a:br>
              <a:rPr lang="en-US" dirty="0"/>
            </a:br>
            <a:r>
              <a:rPr lang="es-419" sz="2400"/>
              <a:t>Planificación de direcciones de red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rtl="0"/>
            <a:r>
              <a:rPr lang="es-419" sz="1600">
                <a:solidFill>
                  <a:srgbClr val="000000"/>
                </a:solidFill>
              </a:rPr>
              <a:t>La planificación de redes IP es crucial para desarrollar una solución escalable a una red empresarial. </a:t>
            </a:r>
          </a:p>
          <a:p>
            <a:pPr marL="342900" indent="-342900" algn="l" rtl="0">
              <a:buFont typeface="Arial" panose="020B0604020202020204" pitchFamily="34" charset="0"/>
              <a:buChar char="•"/>
            </a:pPr>
            <a:r>
              <a:rPr lang="es-419" sz="1400">
                <a:solidFill>
                  <a:srgbClr val="000000"/>
                </a:solidFill>
              </a:rPr>
              <a:t>Para desarrollar un esquema de direccionamiento de toda la red IPv4, necesita saber cuántas subredes se necesitan, cuántos hosts requiere una subred concreta, qué dispositivos forman parte de la subred, qué partes de la red utilizan direcciones privadas y cuáles utilizan público, y muchos otros factores determinantes. </a:t>
            </a:r>
          </a:p>
          <a:p>
            <a:pPr marL="342900" indent="-342900" algn="l">
              <a:buFont typeface="Arial" panose="020B0604020202020204" pitchFamily="34" charset="0"/>
              <a:buChar char="•"/>
            </a:pPr>
            <a:endParaRPr lang="en-CA" sz="1400" dirty="0">
              <a:solidFill>
                <a:srgbClr val="000000"/>
              </a:solidFill>
            </a:endParaRPr>
          </a:p>
          <a:p>
            <a:pPr marL="0" indent="0" algn="l" rtl="0"/>
            <a:r>
              <a:rPr lang="es-419" sz="1600">
                <a:solidFill>
                  <a:srgbClr val="000000"/>
                </a:solidFill>
              </a:rPr>
              <a:t>Examine las necesidades del uso de la red de una organización y cómo se estructurarán las subredes. </a:t>
            </a:r>
          </a:p>
          <a:p>
            <a:pPr marL="342900" indent="-342900" algn="l" rtl="0">
              <a:buFont typeface="Arial" panose="020B0604020202020204" pitchFamily="34" charset="0"/>
              <a:buChar char="•"/>
            </a:pPr>
            <a:r>
              <a:rPr lang="es-419" sz="1400">
                <a:solidFill>
                  <a:srgbClr val="000000"/>
                </a:solidFill>
              </a:rPr>
              <a:t>Realice un estudio de requisitos de red mirando toda la red para determinar cómo se segmentará cada área. </a:t>
            </a:r>
          </a:p>
          <a:p>
            <a:pPr marL="342900" indent="-342900" algn="l" rtl="0">
              <a:buFont typeface="Arial" panose="020B0604020202020204" pitchFamily="34" charset="0"/>
              <a:buChar char="•"/>
            </a:pPr>
            <a:r>
              <a:rPr lang="es-419" sz="1400">
                <a:solidFill>
                  <a:srgbClr val="000000"/>
                </a:solidFill>
              </a:rPr>
              <a:t>Determine cuántas subredes se necesitan y cuántos hosts por subred. </a:t>
            </a:r>
          </a:p>
          <a:p>
            <a:pPr marL="342900" indent="-342900" algn="l" rtl="0">
              <a:buFont typeface="Arial" panose="020B0604020202020204" pitchFamily="34" charset="0"/>
              <a:buChar char="•"/>
            </a:pPr>
            <a:r>
              <a:rPr lang="es-419" sz="1400">
                <a:solidFill>
                  <a:srgbClr val="000000"/>
                </a:solidFill>
              </a:rPr>
              <a:t>Determinar los grupos de direcciones DHCP y los grupos de VLAN de capa 2.</a:t>
            </a:r>
          </a:p>
        </p:txBody>
      </p:sp>
    </p:spTree>
    <p:extLst>
      <p:ext uri="{BB962C8B-B14F-4D97-AF65-F5344CB8AC3E}">
        <p14:creationId xmlns:p14="http://schemas.microsoft.com/office/powerpoint/2010/main" val="267447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Diseño estructurado</a:t>
            </a:r>
            <a:br>
              <a:rPr lang="en-US" dirty="0"/>
            </a:br>
            <a:r>
              <a:rPr lang="es-419" sz="2400"/>
              <a:t>Asignación de direcciones a dispositivos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rtl="0"/>
            <a:r>
              <a:rPr lang="es-419" sz="1600">
                <a:solidFill>
                  <a:srgbClr val="000000"/>
                </a:solidFill>
              </a:rPr>
              <a:t>Dentro de una red, hay diferentes tipos de dispositivos que requieren direcciones:</a:t>
            </a:r>
          </a:p>
          <a:p>
            <a:pPr marL="342900" indent="-342900" algn="l" rtl="0">
              <a:buFont typeface="Arial" panose="020B0604020202020204" pitchFamily="34" charset="0"/>
              <a:buChar char="•"/>
            </a:pPr>
            <a:r>
              <a:rPr lang="es-419" sz="1400" b="1">
                <a:solidFill>
                  <a:srgbClr val="000000"/>
                </a:solidFill>
              </a:rPr>
              <a:t>Clientes de usuario final</a:t>
            </a:r>
            <a:r>
              <a:rPr lang="es-419" sz="1400">
                <a:solidFill>
                  <a:srgbClr val="000000"/>
                </a:solidFill>
              </a:rPr>
              <a:t>: la mayoría utilizan DHCP para reducir los errores y la carga sobre el personal de soporte de red. Los clientes IPv6 pueden obtener información de dirección mediante DHCPv6 o SLAAC.</a:t>
            </a:r>
          </a:p>
          <a:p>
            <a:pPr marL="342900" indent="-342900" algn="l" rtl="0">
              <a:buFont typeface="Arial" panose="020B0604020202020204" pitchFamily="34" charset="0"/>
              <a:buChar char="•"/>
            </a:pPr>
            <a:r>
              <a:rPr lang="es-419" sz="1400" b="1">
                <a:solidFill>
                  <a:srgbClr val="000000"/>
                </a:solidFill>
              </a:rPr>
              <a:t>Servidores y periféricos: </a:t>
            </a:r>
            <a:r>
              <a:rPr lang="es-419" sz="1400">
                <a:solidFill>
                  <a:srgbClr val="000000"/>
                </a:solidFill>
              </a:rPr>
              <a:t>– deben tener una dirección IP estática predecible.</a:t>
            </a:r>
            <a:r>
              <a:rPr lang="es-419" sz="1400" b="1">
                <a:solidFill>
                  <a:srgbClr val="000000"/>
                </a:solidFill>
              </a:rPr>
              <a:t> </a:t>
            </a:r>
          </a:p>
          <a:p>
            <a:pPr marL="342900" indent="-342900" algn="l" rtl="0">
              <a:buFont typeface="Arial" panose="020B0604020202020204" pitchFamily="34" charset="0"/>
              <a:buChar char="•"/>
            </a:pPr>
            <a:r>
              <a:rPr lang="es-419" sz="1400" b="1">
                <a:solidFill>
                  <a:srgbClr val="000000"/>
                </a:solidFill>
              </a:rPr>
              <a:t>Servidores a los que se puede acceder desde Internet </a:t>
            </a:r>
            <a:r>
              <a:rPr lang="es-419" sz="1400">
                <a:solidFill>
                  <a:srgbClr val="000000"/>
                </a:solidFill>
              </a:rPr>
              <a:t>: los servidores deben tener una dirección IPv4 pública, a la que se accede con mayor frecuencia mediante NAT. </a:t>
            </a:r>
            <a:r>
              <a:rPr lang="es-419" sz="1400" b="1">
                <a:solidFill>
                  <a:srgbClr val="000000"/>
                </a:solidFill>
              </a:rPr>
              <a:t> </a:t>
            </a:r>
          </a:p>
          <a:p>
            <a:pPr marL="342900" indent="-342900" algn="l" rtl="0">
              <a:buFont typeface="Arial" panose="020B0604020202020204" pitchFamily="34" charset="0"/>
              <a:buChar char="•"/>
            </a:pPr>
            <a:r>
              <a:rPr lang="es-419" sz="1400" b="1">
                <a:solidFill>
                  <a:srgbClr val="000000"/>
                </a:solidFill>
              </a:rPr>
              <a:t>Dispositivos intermediarios: </a:t>
            </a:r>
            <a:r>
              <a:rPr lang="es-419" sz="1400">
                <a:solidFill>
                  <a:srgbClr val="000000"/>
                </a:solidFill>
              </a:rPr>
              <a:t>– a estos dispositivos se asignan direcciones para la administración, la supervisión y la seguridad de redes.</a:t>
            </a:r>
            <a:r>
              <a:rPr lang="es-419" sz="1400" b="1">
                <a:solidFill>
                  <a:srgbClr val="000000"/>
                </a:solidFill>
              </a:rPr>
              <a:t> </a:t>
            </a:r>
          </a:p>
          <a:p>
            <a:pPr marL="342900" indent="-342900" algn="l" rtl="0">
              <a:buFont typeface="Arial" panose="020B0604020202020204" pitchFamily="34" charset="0"/>
              <a:buChar char="•"/>
            </a:pPr>
            <a:r>
              <a:rPr lang="es-419" sz="1400" b="1">
                <a:solidFill>
                  <a:srgbClr val="000000"/>
                </a:solidFill>
              </a:rPr>
              <a:t>Puerta de enlace</a:t>
            </a:r>
            <a:r>
              <a:rPr lang="es-419" sz="1400">
                <a:solidFill>
                  <a:srgbClr val="000000"/>
                </a:solidFill>
              </a:rPr>
              <a:t>: los routers y los dispositivos de firewall son puerta de enlace para los hosts de esa red. </a:t>
            </a:r>
          </a:p>
          <a:p>
            <a:pPr marL="342900" indent="-342900" algn="l">
              <a:buFont typeface="Arial" panose="020B0604020202020204" pitchFamily="34" charset="0"/>
              <a:buChar char="•"/>
            </a:pPr>
            <a:endParaRPr lang="en-CA" sz="1600" dirty="0">
              <a:solidFill>
                <a:srgbClr val="000000"/>
              </a:solidFill>
            </a:endParaRPr>
          </a:p>
          <a:p>
            <a:pPr marL="0" indent="0" algn="l" rtl="0"/>
            <a:r>
              <a:rPr lang="es-419" sz="1600">
                <a:solidFill>
                  <a:srgbClr val="000000"/>
                </a:solidFill>
              </a:rPr>
              <a:t>Al desarrollar un esquema de direccionamiento IP, generalmente se recomienda que tenga un patrón establecido de cómo se asignan las direcciones a cada tipo de dispositivo. </a:t>
            </a:r>
          </a:p>
        </p:txBody>
      </p:sp>
    </p:spTree>
    <p:extLst>
      <p:ext uri="{BB962C8B-B14F-4D97-AF65-F5344CB8AC3E}">
        <p14:creationId xmlns:p14="http://schemas.microsoft.com/office/powerpoint/2010/main" val="51032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Diseño Estructurado</a:t>
            </a:r>
            <a:br>
              <a:rPr lang="en-US" dirty="0"/>
            </a:br>
            <a:r>
              <a:rPr lang="es-419" sz="2400"/>
              <a:t>Packet Tracer - VLSM Práctica de Diseño e Implementación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rtl="0">
              <a:spcBef>
                <a:spcPts val="0"/>
              </a:spcBef>
            </a:pPr>
            <a:r>
              <a:rPr lang="es-419" sz="1600">
                <a:solidFill>
                  <a:srgbClr val="000000"/>
                </a:solidFill>
              </a:rPr>
              <a:t>En este Packet Tracer, hará lo siguiente:</a:t>
            </a:r>
          </a:p>
          <a:p>
            <a:pPr marL="0" indent="0" algn="l">
              <a:spcBef>
                <a:spcPts val="0"/>
              </a:spcBef>
            </a:pPr>
            <a:endParaRPr lang="en-US" sz="1600" dirty="0">
              <a:solidFill>
                <a:srgbClr val="000000"/>
              </a:solidFill>
            </a:endParaRP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Examinar los requisitos de la red</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Diseñar el esquema de direccionamiento VLSM</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Asignar direcciones IP a los dispositivos y verificar la conectividad</a:t>
            </a:r>
          </a:p>
          <a:p>
            <a:pPr marL="342900" indent="-342900" algn="l">
              <a:buFont typeface="Arial" panose="020B0604020202020204" pitchFamily="34" charset="0"/>
              <a:buChar char="•"/>
            </a:pPr>
            <a:endParaRPr lang="en-CA" sz="1600" dirty="0">
              <a:solidFill>
                <a:srgbClr val="000000"/>
              </a:solidFill>
            </a:endParaRPr>
          </a:p>
        </p:txBody>
      </p:sp>
    </p:spTree>
    <p:extLst>
      <p:ext uri="{BB962C8B-B14F-4D97-AF65-F5344CB8AC3E}">
        <p14:creationId xmlns:p14="http://schemas.microsoft.com/office/powerpoint/2010/main" val="318658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11.10 - Módulo de práctica y cuestionario</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731837"/>
          </a:xfrm>
        </p:spPr>
        <p:txBody>
          <a:bodyPr/>
          <a:lstStyle/>
          <a:p>
            <a:pPr rtl="0"/>
            <a:r>
              <a:rPr lang="es-419" sz="1600"/>
              <a:t>Diseño estructurado</a:t>
            </a:r>
            <a:br>
              <a:rPr lang="en-US" dirty="0"/>
            </a:br>
            <a:r>
              <a:rPr lang="es-419" sz="2300"/>
              <a:t>Packet Tracer – Diseño e implementación de un esquema de direccionamiento de 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rtl="0">
              <a:spcBef>
                <a:spcPts val="0"/>
              </a:spcBef>
            </a:pPr>
            <a:r>
              <a:rPr lang="es-419" sz="1600">
                <a:solidFill>
                  <a:srgbClr val="000000"/>
                </a:solidFill>
              </a:rPr>
              <a:t>En este Packet Tracer, hará lo siguiente:</a:t>
            </a:r>
          </a:p>
          <a:p>
            <a:pPr marL="0" indent="0" algn="l">
              <a:spcBef>
                <a:spcPts val="0"/>
              </a:spcBef>
            </a:pPr>
            <a:endParaRPr lang="en-US" sz="1600" dirty="0">
              <a:solidFill>
                <a:srgbClr val="000000"/>
              </a:solidFill>
            </a:endParaRP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Diseñar un esquema de direccionamiento IP VLSM según los requisitos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Configurar direccionamiento en dispositivos y hosts de red</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Verificar la conectividad IP</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Solucione problemas de conectividad según sea necesario.</a:t>
            </a:r>
          </a:p>
        </p:txBody>
      </p:sp>
    </p:spTree>
    <p:extLst>
      <p:ext uri="{BB962C8B-B14F-4D97-AF65-F5344CB8AC3E}">
        <p14:creationId xmlns:p14="http://schemas.microsoft.com/office/powerpoint/2010/main" val="255643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a:r>
              <a:rPr lang="es-419"/>
              <a:t>Módulo 11: Actividades</a:t>
            </a:r>
          </a:p>
        </p:txBody>
      </p:sp>
      <p:sp>
        <p:nvSpPr>
          <p:cNvPr id="6147" name="Rectangle 34"/>
          <p:cNvSpPr>
            <a:spLocks noGrp="1" noChangeArrowheads="1"/>
          </p:cNvSpPr>
          <p:nvPr>
            <p:ph idx="1"/>
          </p:nvPr>
        </p:nvSpPr>
        <p:spPr>
          <a:xfrm>
            <a:off x="144065" y="798945"/>
            <a:ext cx="8853286" cy="281056"/>
          </a:xfrm>
        </p:spPr>
        <p:txBody>
          <a:bodyPr/>
          <a:lstStyle/>
          <a:p>
            <a:pPr rtl="0">
              <a:buFont typeface="Arial" panose="020B0604020202020204" pitchFamily="34" charset="0"/>
              <a:buChar char="•"/>
            </a:pPr>
            <a:r>
              <a:rPr lang="es-419"/>
              <a:t>¿Qué actividades﻿ están asociadas con este módulo?</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334995895"/>
              </p:ext>
            </p:extLst>
          </p:nvPr>
        </p:nvGraphicFramePr>
        <p:xfrm>
          <a:off x="432000" y="1127135"/>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s-419" sz="1200"/>
                        <a:t>N.° de página</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200"/>
                        <a:t>Tipo de actividad</a:t>
                      </a:r>
                    </a:p>
                  </a:txBody>
                  <a:tcPr marL="68580" marR="68580" marT="34290" marB="34290" anchor="ctr"/>
                </a:tc>
                <a:tc>
                  <a:txBody>
                    <a:bodyPr/>
                    <a:lstStyle/>
                    <a:p>
                      <a:pPr rtl="0"/>
                      <a:r>
                        <a:rPr lang="es-419" sz="1200"/>
                        <a:t>Nombre de la actividad</a:t>
                      </a:r>
                    </a:p>
                  </a:txBody>
                  <a:tcPr marL="68580" marR="68580" marT="34290" marB="34290" anchor="ctr"/>
                </a:tc>
                <a:tc>
                  <a:txBody>
                    <a:bodyPr/>
                    <a:lstStyle/>
                    <a:p>
                      <a:pPr rtl="0"/>
                      <a:r>
                        <a:rPr lang="es-419" sz="1200"/>
                        <a:t>¿Opcional?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es-419" sz="1100"/>
                        <a:t>11.1.5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Direcciones de red, de host y de difusión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u="none" strike="noStrike" kern="1200" cap="none" spc="0" normalizeH="0" baseline="0">
                          <a:ln>
                            <a:noFill/>
                          </a:ln>
                          <a:effectLst/>
                          <a:uLnTx/>
                          <a:uFillTx/>
                        </a:rPr>
                        <a:t>Recomendado</a:t>
                      </a:r>
                    </a:p>
                  </a:txBody>
                  <a:tcPr marL="68580" marR="68580" marT="34290" marB="34290" anchor="ctr"/>
                </a:tc>
                <a:extLst>
                  <a:ext uri="{0D108BD9-81ED-4DB2-BD59-A6C34878D82A}">
                    <a16:rowId xmlns:a16="http://schemas.microsoft.com/office/drawing/2014/main" val="1049020341"/>
                  </a:ext>
                </a:extLst>
              </a:tr>
              <a:tr h="350784">
                <a:tc>
                  <a:txBody>
                    <a:bodyPr/>
                    <a:lstStyle/>
                    <a:p>
                      <a:pPr algn="ctr" rtl="0"/>
                      <a:r>
                        <a:rPr lang="es-419" sz="1100"/>
                        <a:t>11.1.7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Actividad</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Uso de la operación AND para determinar la dirección de red</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u="none" strike="noStrike" kern="1200" cap="none" spc="0" normalizeH="0" baseline="0">
                          <a:ln>
                            <a:noFill/>
                          </a:ln>
                          <a:effectLst/>
                          <a:uLnTx/>
                          <a:uFillTx/>
                        </a:rPr>
                        <a:t>Recomendado</a:t>
                      </a:r>
                    </a:p>
                  </a:txBody>
                  <a:tcPr marL="68580" marR="68580" marT="34290" marB="34290" anchor="ctr"/>
                </a:tc>
                <a:extLst>
                  <a:ext uri="{0D108BD9-81ED-4DB2-BD59-A6C34878D82A}">
                    <a16:rowId xmlns:a16="http://schemas.microsoft.com/office/drawing/2014/main" val="38039395"/>
                  </a:ext>
                </a:extLst>
              </a:tr>
              <a:tr h="350784">
                <a:tc>
                  <a:txBody>
                    <a:bodyPr/>
                    <a:lstStyle/>
                    <a:p>
                      <a:pPr algn="ctr" rtl="0"/>
                      <a:r>
                        <a:rPr lang="es-419" sz="1100"/>
                        <a:t>11.1.8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Verifique su comprensión</a:t>
                      </a:r>
                    </a:p>
                  </a:txBody>
                  <a:tcPr marL="68580" marR="68580" marT="34290" marB="34290" anchor="ctr"/>
                </a:tc>
                <a:tc>
                  <a:txBody>
                    <a:bodyPr/>
                    <a:lstStyle/>
                    <a:p>
                      <a:pPr rtl="0"/>
                      <a:r>
                        <a:rPr lang="es-419" sz="1100"/>
                        <a:t>Estructura de la dirección IPv4</a:t>
                      </a:r>
                    </a:p>
                  </a:txBody>
                  <a:tcPr marL="68580" marR="68580" marT="34290" marB="34290" anchor="ctr"/>
                </a:tc>
                <a:tc>
                  <a:txBody>
                    <a:bodyPr/>
                    <a:lstStyle/>
                    <a:p>
                      <a:pPr rtl="0"/>
                      <a:r>
                        <a:rPr lang="es-419" sz="1100"/>
                        <a:t>Recomendado</a:t>
                      </a: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es-419" sz="1100"/>
                        <a:t>11.2.4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Actividad</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Unidifusión, difusión o multidifusión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u="none" strike="noStrike" kern="1200" cap="none" spc="0" normalizeH="0" baseline="0">
                          <a:ln>
                            <a:noFill/>
                          </a:ln>
                          <a:effectLst/>
                          <a:uLnTx/>
                          <a:uFillTx/>
                        </a:rPr>
                        <a:t>Recomendado</a:t>
                      </a: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es-419" sz="1100"/>
                        <a:t>11.3.3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a:ln>
                            <a:noFill/>
                          </a:ln>
                          <a:solidFill>
                            <a:srgbClr val="58585B"/>
                          </a:solidFill>
                          <a:effectLst/>
                          <a:uLnTx/>
                          <a:uFillTx/>
                          <a:latin typeface="Arial"/>
                          <a:ea typeface="+mn-ea"/>
                          <a:cs typeface="+mn-cs"/>
                        </a:rPr>
                        <a:t>Actividad</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Admitir o bloquear direcciones IPv4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u="none" strike="noStrike" kern="1200" cap="none" spc="0" normalizeH="0" baseline="0">
                          <a:ln>
                            <a:noFill/>
                          </a:ln>
                          <a:effectLst/>
                          <a:uLnTx/>
                          <a:uFillTx/>
                        </a:rPr>
                        <a:t>Recomendado</a:t>
                      </a:r>
                    </a:p>
                  </a:txBody>
                  <a:tcPr marL="68580" marR="68580" marT="34290" marB="34290" anchor="ctr"/>
                </a:tc>
                <a:extLst>
                  <a:ext uri="{0D108BD9-81ED-4DB2-BD59-A6C34878D82A}">
                    <a16:rowId xmlns:a16="http://schemas.microsoft.com/office/drawing/2014/main" val="3522544737"/>
                  </a:ext>
                </a:extLst>
              </a:tr>
              <a:tr h="350784">
                <a:tc>
                  <a:txBody>
                    <a:bodyPr/>
                    <a:lstStyle/>
                    <a:p>
                      <a:pPr algn="ctr" rtl="0"/>
                      <a:r>
                        <a:rPr lang="es-419" sz="1100"/>
                        <a:t>11.3.7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a:ln>
                            <a:noFill/>
                          </a:ln>
                          <a:solidFill>
                            <a:srgbClr val="58585B"/>
                          </a:solidFill>
                          <a:effectLst/>
                          <a:uLnTx/>
                          <a:uFillTx/>
                          <a:latin typeface="Arial"/>
                          <a:ea typeface="+mn-ea"/>
                          <a:cs typeface="+mn-cs"/>
                        </a:rPr>
                        <a:t>Actividad</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Direcciones IPv4 públicas o privadas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u="none" strike="noStrike" kern="1200" cap="none" spc="0" normalizeH="0" baseline="0">
                          <a:ln>
                            <a:noFill/>
                          </a:ln>
                          <a:effectLst/>
                          <a:uLnTx/>
                          <a:uFillTx/>
                        </a:rPr>
                        <a:t>Recomendado</a:t>
                      </a:r>
                    </a:p>
                  </a:txBody>
                  <a:tcPr marL="68580" marR="68580" marT="34290" marB="34290" anchor="ctr"/>
                </a:tc>
                <a:extLst>
                  <a:ext uri="{0D108BD9-81ED-4DB2-BD59-A6C34878D82A}">
                    <a16:rowId xmlns:a16="http://schemas.microsoft.com/office/drawing/2014/main" val="3001172460"/>
                  </a:ext>
                </a:extLst>
              </a:tr>
              <a:tr h="350784">
                <a:tc>
                  <a:txBody>
                    <a:bodyPr/>
                    <a:lstStyle/>
                    <a:p>
                      <a:pPr algn="ctr" rtl="0"/>
                      <a:r>
                        <a:rPr lang="es-419" sz="1100"/>
                        <a:t>11.3.8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Verifique su comprensión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Tipos de direcciones IPv4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u="none" strike="noStrike" kern="1200" cap="none" spc="0" normalizeH="0" baseline="0">
                          <a:ln>
                            <a:noFill/>
                          </a:ln>
                          <a:effectLst/>
                          <a:uLnTx/>
                          <a:uFillTx/>
                        </a:rPr>
                        <a:t>Recomendado</a:t>
                      </a:r>
                    </a:p>
                  </a:txBody>
                  <a:tcPr marL="68580" marR="68580" marT="34290" marB="34290" anchor="ctr"/>
                </a:tc>
                <a:extLst>
                  <a:ext uri="{0D108BD9-81ED-4DB2-BD59-A6C34878D82A}">
                    <a16:rowId xmlns:a16="http://schemas.microsoft.com/office/drawing/2014/main" val="322206681"/>
                  </a:ext>
                </a:extLst>
              </a:tr>
              <a:tr h="350784">
                <a:tc>
                  <a:txBody>
                    <a:bodyPr/>
                    <a:lstStyle/>
                    <a:p>
                      <a:pPr algn="ctr" rtl="0"/>
                      <a:r>
                        <a:rPr lang="es-419" sz="1100"/>
                        <a:t>11.4.4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Verifique su comprensión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Segmentación de la red</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u="none" strike="noStrike" kern="1200" cap="none" spc="0" normalizeH="0" baseline="0">
                          <a:ln>
                            <a:noFill/>
                          </a:ln>
                          <a:effectLst/>
                          <a:uLnTx/>
                          <a:uFillTx/>
                        </a:rPr>
                        <a:t>Recomendado</a:t>
                      </a:r>
                    </a:p>
                  </a:txBody>
                  <a:tcPr marL="68580" marR="68580" marT="34290" marB="34290" anchor="ctr"/>
                </a:tc>
                <a:extLst>
                  <a:ext uri="{0D108BD9-81ED-4DB2-BD59-A6C34878D82A}">
                    <a16:rowId xmlns:a16="http://schemas.microsoft.com/office/drawing/2014/main" val="529209024"/>
                  </a:ext>
                </a:extLst>
              </a:tr>
              <a:tr h="350784">
                <a:tc>
                  <a:txBody>
                    <a:bodyPr/>
                    <a:lstStyle/>
                    <a:p>
                      <a:pPr algn="ctr" rtl="0"/>
                      <a:r>
                        <a:rPr lang="es-419" sz="1100" kern="1200">
                          <a:solidFill>
                            <a:schemeClr val="dk1"/>
                          </a:solidFill>
                          <a:latin typeface="+mn-lt"/>
                          <a:ea typeface="+mn-ea"/>
                          <a:cs typeface="+mn-cs"/>
                        </a:rPr>
                        <a:t>11.5.3</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La máscara de subred</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Recomendado</a:t>
                      </a:r>
                    </a:p>
                  </a:txBody>
                  <a:tcPr marL="68580" marR="68580" marT="34290" marB="34290" anchor="ctr"/>
                </a:tc>
                <a:extLst>
                  <a:ext uri="{0D108BD9-81ED-4DB2-BD59-A6C34878D82A}">
                    <a16:rowId xmlns:a16="http://schemas.microsoft.com/office/drawing/2014/main" val="587265571"/>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65242" y="1580233"/>
            <a:ext cx="7815004" cy="2478331"/>
          </a:xfrm>
        </p:spPr>
        <p:txBody>
          <a:bodyPr/>
          <a:lstStyle/>
          <a:p>
            <a:pPr marL="0" indent="0" algn="l" defTabSz="684213" rtl="0" fontAlgn="base">
              <a:spcBef>
                <a:spcPts val="600"/>
              </a:spcBef>
              <a:spcAft>
                <a:spcPts val="600"/>
              </a:spcAft>
              <a:buClr>
                <a:schemeClr val="tx2"/>
              </a:buClr>
              <a:buSzPct val="90000"/>
            </a:pPr>
            <a:r>
              <a:rPr lang="es-419" sz="1800">
                <a:solidFill>
                  <a:srgbClr val="000000"/>
                </a:solidFill>
              </a:rPr>
              <a:t>En esta actividad de Packet Tracer Modo Físico y en el laboratorio, completará los siguientes objetivos:</a:t>
            </a:r>
          </a:p>
          <a:p>
            <a:pPr marL="342900" indent="-342900" algn="l" rtl="0">
              <a:buFont typeface="Arial" panose="020B0604020202020204" pitchFamily="34" charset="0"/>
              <a:buChar char="•"/>
            </a:pPr>
            <a:r>
              <a:rPr lang="es-419" sz="1800">
                <a:solidFill>
                  <a:srgbClr val="000000"/>
                </a:solidFill>
              </a:rPr>
              <a:t>Examinar los requisitos de la red</a:t>
            </a:r>
          </a:p>
          <a:p>
            <a:pPr marL="342900" indent="-342900" algn="l" rtl="0">
              <a:buFont typeface="Arial" panose="020B0604020202020204" pitchFamily="34" charset="0"/>
              <a:buChar char="•"/>
            </a:pPr>
            <a:r>
              <a:rPr lang="es-419" sz="1800">
                <a:solidFill>
                  <a:srgbClr val="000000"/>
                </a:solidFill>
              </a:rPr>
              <a:t>Diseñar el esquema de direccionamiento VLSM</a:t>
            </a:r>
          </a:p>
          <a:p>
            <a:pPr marL="342900" indent="-342900" algn="l" rtl="0">
              <a:buFont typeface="Arial" panose="020B0604020202020204" pitchFamily="34" charset="0"/>
              <a:buChar char="•"/>
            </a:pPr>
            <a:r>
              <a:rPr lang="es-419" sz="1800">
                <a:solidFill>
                  <a:srgbClr val="000000"/>
                </a:solidFill>
              </a:rPr>
              <a:t>Realizar el cableado y configurar la red IPv4</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487055"/>
          </a:xfrm>
        </p:spPr>
        <p:txBody>
          <a:bodyPr/>
          <a:lstStyle/>
          <a:p>
            <a:pPr rtl="0"/>
            <a:r>
              <a:rPr lang="es-419" sz="1600"/>
              <a:t>Diseño estructurado</a:t>
            </a:r>
            <a:br>
              <a:rPr lang="en-US" dirty="0"/>
            </a:br>
            <a:r>
              <a:rPr lang="es-419" sz="2400"/>
              <a:t> Packet Tracer – </a:t>
            </a:r>
            <a:r>
              <a:rPr kumimoji="0" lang="es-419" sz="2400" b="0" i="0" u="none" strike="noStrike" kern="1200" cap="none" spc="0" normalizeH="0" baseline="0">
                <a:ln>
                  <a:noFill/>
                </a:ln>
                <a:solidFill>
                  <a:srgbClr val="004C69"/>
                </a:solidFill>
                <a:effectLst/>
                <a:uLnTx/>
                <a:uFillTx/>
                <a:latin typeface="Arial"/>
                <a:ea typeface="ＭＳ Ｐゴシック" charset="0"/>
              </a:rPr>
              <a:t>Diseño e implementación de un esquema de direccionamiento de VLSM - Modo Físico</a:t>
            </a:r>
            <a:br>
              <a:rPr lang="en-US" sz="2400" dirty="0"/>
            </a:br>
            <a:r>
              <a:rPr lang="es-419" sz="2400"/>
              <a:t> Laboratorio – Diseño e implementación de un esquema de direccionamiento de VLSM</a:t>
            </a:r>
          </a:p>
        </p:txBody>
      </p:sp>
    </p:spTree>
    <p:extLst>
      <p:ext uri="{BB962C8B-B14F-4D97-AF65-F5344CB8AC3E}">
        <p14:creationId xmlns:p14="http://schemas.microsoft.com/office/powerpoint/2010/main" val="423652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Práctica del Módulo y Cuestionario</a:t>
            </a:r>
            <a:br>
              <a:rPr lang="en-US" dirty="0">
                <a:latin typeface="Arial" charset="0"/>
              </a:rPr>
            </a:br>
            <a:r>
              <a:rPr lang="es-419">
                <a:latin typeface="Arial" charset="0"/>
              </a:rPr>
              <a:t>¿Qué aprendí en este módulo?</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rtl="0">
              <a:spcBef>
                <a:spcPts val="300"/>
              </a:spcBef>
              <a:spcAft>
                <a:spcPts val="300"/>
              </a:spcAft>
              <a:buFont typeface="Arial" panose="020B0604020202020204" pitchFamily="34" charset="0"/>
              <a:buChar char="•"/>
            </a:pPr>
            <a:r>
              <a:rPr lang="es-419" sz="1600"/>
              <a:t>La estructura de direcciones IP consta de una dirección de red jerárquica de 32 bits que identifica una red y una parte de host. Los dispositivos de red utilizan un proceso denominado AnDing mediante la dirección IP y la máscara de subred asociada para identificar las porciones de red y host.</a:t>
            </a:r>
          </a:p>
          <a:p>
            <a:pPr marL="182563" indent="-166688" rtl="0">
              <a:spcBef>
                <a:spcPts val="300"/>
              </a:spcBef>
              <a:spcAft>
                <a:spcPts val="300"/>
              </a:spcAft>
              <a:buFont typeface="Arial" panose="020B0604020202020204" pitchFamily="34" charset="0"/>
              <a:buChar char="•"/>
            </a:pPr>
            <a:r>
              <a:rPr lang="es-419" sz="1600"/>
              <a:t>Los paquetes IPv4 de destino pueden ser unicast, broadcast, y multicast.</a:t>
            </a:r>
          </a:p>
          <a:p>
            <a:pPr marL="182563" indent="-166688" rtl="0">
              <a:spcBef>
                <a:spcPts val="300"/>
              </a:spcBef>
              <a:spcAft>
                <a:spcPts val="300"/>
              </a:spcAft>
              <a:buFont typeface="Arial" panose="020B0604020202020204" pitchFamily="34" charset="0"/>
              <a:buChar char="•"/>
            </a:pPr>
            <a:r>
              <a:rPr lang="es-419" sz="1600"/>
              <a:t>Existen direcciones IP enrutables globalmente como las asigna la IANA y hay tres rangos de direcciones de red IP privadas que no se pueden enrutar globalmente, pero se pueden usar en todas las redes privadas internas.</a:t>
            </a:r>
          </a:p>
          <a:p>
            <a:pPr marL="182563" indent="-166688" rtl="0">
              <a:spcBef>
                <a:spcPts val="300"/>
              </a:spcBef>
              <a:spcAft>
                <a:spcPts val="300"/>
              </a:spcAft>
              <a:buFont typeface="Arial" panose="020B0604020202020204" pitchFamily="34" charset="0"/>
              <a:buChar char="•"/>
            </a:pPr>
            <a:r>
              <a:rPr lang="es-419" sz="1600"/>
              <a:t>Reduzca los dominios de broadcast grandes mediante subredes para crear dominios de broadcast más pequeños, reducir el tráfico de red general y mejorar el rendimiento de la red. </a:t>
            </a:r>
          </a:p>
          <a:p>
            <a:pPr marL="182563" indent="-166688" rtl="0">
              <a:spcBef>
                <a:spcPts val="300"/>
              </a:spcBef>
              <a:spcAft>
                <a:spcPts val="300"/>
              </a:spcAft>
              <a:buFont typeface="Arial" panose="020B0604020202020204" pitchFamily="34" charset="0"/>
              <a:buChar char="•"/>
            </a:pPr>
            <a:r>
              <a:rPr lang="es-419" sz="1600"/>
              <a:t>Cree subredes IPv4 utilizando uno o más de los bits del host como bits de red. Las redes se subdividen con más facilidad en el límite del octeto de /8 /16 y /24.</a:t>
            </a:r>
          </a:p>
          <a:p>
            <a:pPr marL="182563" indent="-166688" rtl="0">
              <a:spcBef>
                <a:spcPts val="300"/>
              </a:spcBef>
              <a:spcAft>
                <a:spcPts val="300"/>
              </a:spcAft>
              <a:buFont typeface="Arial" panose="020B0604020202020204" pitchFamily="34" charset="0"/>
              <a:buChar char="•"/>
            </a:pPr>
            <a:r>
              <a:rPr lang="es-419" sz="1600"/>
              <a:t>Las redes más grandes se pueden subredes en los límites /8 ó /16.</a:t>
            </a:r>
          </a:p>
          <a:p>
            <a:pPr marL="182563" indent="-166688" rtl="0">
              <a:spcBef>
                <a:spcPts val="300"/>
              </a:spcBef>
              <a:spcAft>
                <a:spcPts val="300"/>
              </a:spcAft>
              <a:buFont typeface="Arial" panose="020B0604020202020204" pitchFamily="34" charset="0"/>
              <a:buChar char="•"/>
            </a:pPr>
            <a:r>
              <a:rPr lang="es-419" sz="1600"/>
              <a:t>Utilice VLSM para reducir el número de direcciones de host no utilizadas por subred.</a:t>
            </a:r>
          </a:p>
          <a:p>
            <a:pPr marL="173037" indent="-342900">
              <a:spcBef>
                <a:spcPts val="300"/>
              </a:spcBef>
              <a:spcAft>
                <a:spcPts val="30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Módulo de Práctica y Prueba</a:t>
            </a:r>
            <a:br>
              <a:rPr lang="en-US" dirty="0">
                <a:latin typeface="Arial" charset="0"/>
              </a:rPr>
            </a:br>
            <a:r>
              <a:rPr lang="es-419">
                <a:latin typeface="Arial" charset="0"/>
              </a:rPr>
              <a:t>¿Qué aprendió en este módulo?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rtl="0">
              <a:spcBef>
                <a:spcPts val="300"/>
              </a:spcBef>
              <a:spcAft>
                <a:spcPts val="300"/>
              </a:spcAft>
              <a:buFont typeface="Arial" panose="020B0604020202020204" pitchFamily="34" charset="0"/>
              <a:buChar char="•"/>
            </a:pPr>
            <a:r>
              <a:rPr lang="es-419" sz="1600"/>
              <a:t>VLSM permite que un espacio de red se divida en partes desiguales. Comience siempre satisfaciendo los requisitos de host de la subred más grande. Siga con la división en subredes hasta que se cumplan los requisitos de host de la subred más pequeña. </a:t>
            </a:r>
          </a:p>
          <a:p>
            <a:pPr marL="182563" indent="-166688" rtl="0">
              <a:spcBef>
                <a:spcPts val="300"/>
              </a:spcBef>
              <a:spcAft>
                <a:spcPts val="300"/>
              </a:spcAft>
              <a:buFont typeface="Arial" panose="020B0604020202020204" pitchFamily="34" charset="0"/>
              <a:buChar char="•"/>
            </a:pPr>
            <a:r>
              <a:rPr lang="es-419" sz="1600"/>
              <a:t>Al diseñar un esquema de direccionamiento de red, tenga en cuenta los requisitos internos, DMZ y externos. Utilice un esquema de direccionamiento IP interno coherente con un patrón establecido de cómo se asignan las direcciones a cada tipo de dispositivo.</a:t>
            </a:r>
          </a:p>
        </p:txBody>
      </p:sp>
    </p:spTree>
    <p:custDataLst>
      <p:tags r:id="rId1"/>
    </p:custDataLst>
    <p:extLst>
      <p:ext uri="{BB962C8B-B14F-4D97-AF65-F5344CB8AC3E}">
        <p14:creationId xmlns:p14="http://schemas.microsoft.com/office/powerpoint/2010/main" val="3916308058"/>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es-419" sz="1400">
                <a:latin typeface="Arial" charset="0"/>
              </a:rPr>
              <a:t>Módulo 11: Direccionamiento IPv4 </a:t>
            </a:r>
            <a:br>
              <a:rPr lang="en-US" dirty="0">
                <a:latin typeface="Arial" charset="0"/>
              </a:rPr>
            </a:br>
            <a:r>
              <a:rPr lang="es-419">
                <a:latin typeface="Arial" charset="0"/>
              </a:rPr>
              <a:t>Nuevos términos y comandos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3603603940"/>
              </p:ext>
            </p:extLst>
          </p:nvPr>
        </p:nvGraphicFramePr>
        <p:xfrm>
          <a:off x="144463" y="798513"/>
          <a:ext cx="8853486" cy="307848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988644124"/>
                    </a:ext>
                  </a:extLst>
                </a:gridCol>
              </a:tblGrid>
              <a:tr h="370840">
                <a:tc>
                  <a:txBody>
                    <a:bodyPr/>
                    <a:lstStyle/>
                    <a:p>
                      <a:pPr marL="285750" indent="-285750" rtl="0">
                        <a:buFont typeface="Arial" panose="020B0604020202020204" pitchFamily="34" charset="0"/>
                        <a:buChar char="•"/>
                      </a:pPr>
                      <a:r>
                        <a:rPr lang="es-419" b="0">
                          <a:solidFill>
                            <a:srgbClr val="000000"/>
                          </a:solidFill>
                        </a:rPr>
                        <a:t>Duración de prefijo</a:t>
                      </a:r>
                    </a:p>
                    <a:p>
                      <a:pPr marL="285750" indent="-285750" rtl="0">
                        <a:buFont typeface="Arial" panose="020B0604020202020204" pitchFamily="34" charset="0"/>
                        <a:buChar char="•"/>
                      </a:pPr>
                      <a:r>
                        <a:rPr lang="es-419" b="0">
                          <a:solidFill>
                            <a:srgbClr val="000000"/>
                          </a:solidFill>
                        </a:rPr>
                        <a:t>AND lógico</a:t>
                      </a:r>
                    </a:p>
                    <a:p>
                      <a:pPr marL="285750" indent="-285750" rtl="0">
                        <a:buFont typeface="Arial" panose="020B0604020202020204" pitchFamily="34" charset="0"/>
                        <a:buChar char="•"/>
                      </a:pPr>
                      <a:r>
                        <a:rPr lang="es-419" b="0">
                          <a:solidFill>
                            <a:srgbClr val="000000"/>
                          </a:solidFill>
                        </a:rPr>
                        <a:t>dirección de red</a:t>
                      </a:r>
                    </a:p>
                    <a:p>
                      <a:pPr marL="285750" indent="-285750" rtl="0">
                        <a:buFont typeface="Arial" panose="020B0604020202020204" pitchFamily="34" charset="0"/>
                        <a:buChar char="•"/>
                      </a:pPr>
                      <a:r>
                        <a:rPr lang="es-419" b="0">
                          <a:solidFill>
                            <a:srgbClr val="000000"/>
                          </a:solidFill>
                        </a:rPr>
                        <a:t>difusión de la red</a:t>
                      </a:r>
                    </a:p>
                    <a:p>
                      <a:pPr marL="285750" indent="-285750" rtl="0">
                        <a:buFont typeface="Arial" panose="020B0604020202020204" pitchFamily="34" charset="0"/>
                        <a:buChar char="•"/>
                      </a:pPr>
                      <a:r>
                        <a:rPr lang="es-419" b="0">
                          <a:solidFill>
                            <a:srgbClr val="000000"/>
                          </a:solidFill>
                        </a:rPr>
                        <a:t>Primera dirección de host utilizable</a:t>
                      </a:r>
                    </a:p>
                    <a:p>
                      <a:pPr marL="285750" indent="-285750" rtl="0">
                        <a:buFont typeface="Arial" panose="020B0604020202020204" pitchFamily="34" charset="0"/>
                        <a:buChar char="•"/>
                      </a:pPr>
                      <a:r>
                        <a:rPr lang="es-419" b="0">
                          <a:solidFill>
                            <a:srgbClr val="000000"/>
                          </a:solidFill>
                        </a:rPr>
                        <a:t>Última dirección de host utilizable</a:t>
                      </a:r>
                    </a:p>
                    <a:p>
                      <a:pPr marL="285750" indent="-285750" rtl="0">
                        <a:buFont typeface="Arial" panose="020B0604020202020204" pitchFamily="34" charset="0"/>
                        <a:buChar char="•"/>
                      </a:pPr>
                      <a:r>
                        <a:rPr lang="es-419" b="0">
                          <a:solidFill>
                            <a:srgbClr val="000000"/>
                          </a:solidFill>
                        </a:rPr>
                        <a:t>Transmisiones de unicast, broadcast y multicast</a:t>
                      </a:r>
                    </a:p>
                    <a:p>
                      <a:pPr marL="285750" indent="-285750" rtl="0">
                        <a:buFont typeface="Arial" panose="020B0604020202020204" pitchFamily="34" charset="0"/>
                        <a:buChar char="•"/>
                      </a:pPr>
                      <a:r>
                        <a:rPr lang="es-419" b="0">
                          <a:solidFill>
                            <a:srgbClr val="000000"/>
                          </a:solidFill>
                        </a:rPr>
                        <a:t>direcciones privadas</a:t>
                      </a:r>
                    </a:p>
                    <a:p>
                      <a:pPr marL="285750" indent="-285750" rtl="0">
                        <a:buFont typeface="Arial" panose="020B0604020202020204" pitchFamily="34" charset="0"/>
                        <a:buChar char="•"/>
                      </a:pPr>
                      <a:r>
                        <a:rPr lang="es-419" b="0">
                          <a:solidFill>
                            <a:srgbClr val="000000"/>
                          </a:solidFill>
                        </a:rPr>
                        <a:t>Dirección pública</a:t>
                      </a:r>
                    </a:p>
                    <a:p>
                      <a:pPr marL="285750" indent="-285750" rtl="0">
                        <a:buFont typeface="Arial" panose="020B0604020202020204" pitchFamily="34" charset="0"/>
                        <a:buChar char="•"/>
                      </a:pPr>
                      <a:r>
                        <a:rPr lang="es-419" b="0">
                          <a:solidFill>
                            <a:srgbClr val="000000"/>
                          </a:solidFill>
                        </a:rPr>
                        <a:t>Traducción de direcciones de red (NAT)</a:t>
                      </a:r>
                    </a:p>
                    <a:p>
                      <a:pPr marL="285750" indent="-285750" rtl="0">
                        <a:buFont typeface="Arial" panose="020B0604020202020204" pitchFamily="34" charset="0"/>
                        <a:buChar char="•"/>
                      </a:pPr>
                      <a:r>
                        <a:rPr lang="es-419" b="0">
                          <a:solidFill>
                            <a:srgbClr val="000000"/>
                          </a:solidFill>
                        </a:rPr>
                        <a:t>Dirección de loopback</a:t>
                      </a:r>
                    </a:p>
                    <a:p>
                      <a:pPr marL="285750" indent="-285750" rtl="0">
                        <a:buFont typeface="Arial" panose="020B0604020202020204" pitchFamily="34" charset="0"/>
                        <a:buChar char="•"/>
                      </a:pPr>
                      <a:r>
                        <a:rPr lang="es-419" b="0">
                          <a:solidFill>
                            <a:srgbClr val="000000"/>
                          </a:solidFill>
                        </a:rPr>
                        <a:t>Dirección IP privada automática (APIPA)</a:t>
                      </a:r>
                    </a:p>
                    <a:p>
                      <a:pPr marL="285750" indent="-285750" rtl="0">
                        <a:buFont typeface="Arial" panose="020B0604020202020204" pitchFamily="34" charset="0"/>
                        <a:buChar char="•"/>
                      </a:pPr>
                      <a:r>
                        <a:rPr lang="es-419" b="0">
                          <a:solidFill>
                            <a:srgbClr val="000000"/>
                          </a:solidFill>
                        </a:rPr>
                        <a:t>Direccionamiento con clases (Clase A, B, C, D y 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s-419" b="0">
                          <a:solidFill>
                            <a:srgbClr val="000000"/>
                          </a:solidFill>
                        </a:rPr>
                        <a:t>Autoridad de números asignados de Internet (IANA)</a:t>
                      </a:r>
                    </a:p>
                    <a:p>
                      <a:pPr rtl="0"/>
                      <a:r>
                        <a:rPr lang="es-419" b="0">
                          <a:solidFill>
                            <a:srgbClr val="000000"/>
                          </a:solidFill>
                        </a:rPr>
                        <a:t>Registros regionales de Internet (RIR)</a:t>
                      </a:r>
                    </a:p>
                    <a:p>
                      <a:pPr rtl="0"/>
                      <a:r>
                        <a:rPr lang="es-419" b="0">
                          <a:solidFill>
                            <a:srgbClr val="000000"/>
                          </a:solidFill>
                        </a:rPr>
                        <a:t>AfriNIC, APNIC, ARIN, LACNIC y RIPE NCC </a:t>
                      </a:r>
                    </a:p>
                    <a:p>
                      <a:pPr rtl="0"/>
                      <a:r>
                        <a:rPr lang="es-419" b="0">
                          <a:solidFill>
                            <a:srgbClr val="000000"/>
                          </a:solidFill>
                        </a:rPr>
                        <a:t>dominios de difusión</a:t>
                      </a:r>
                    </a:p>
                    <a:p>
                      <a:pPr rtl="0"/>
                      <a:r>
                        <a:rPr lang="es-419" b="0">
                          <a:solidFill>
                            <a:srgbClr val="000000"/>
                          </a:solidFill>
                        </a:rPr>
                        <a:t>subredes</a:t>
                      </a:r>
                    </a:p>
                    <a:p>
                      <a:pPr rtl="0"/>
                      <a:r>
                        <a:rPr lang="es-419" b="0">
                          <a:solidFill>
                            <a:srgbClr val="000000"/>
                          </a:solidFill>
                        </a:rPr>
                        <a:t>límite del octeto</a:t>
                      </a:r>
                    </a:p>
                    <a:p>
                      <a:pPr rtl="0"/>
                      <a:r>
                        <a:rPr lang="es-419" b="0">
                          <a:solidFill>
                            <a:srgbClr val="000000"/>
                          </a:solidFill>
                        </a:rPr>
                        <a:t>Máscara de red de longitud variable (VLSM) </a:t>
                      </a:r>
                    </a:p>
                    <a:p>
                      <a:endParaRPr lang="en-US" b="0" dirty="0">
                        <a:solidFill>
                          <a:srgbClr val="000000"/>
                        </a:solidFill>
                      </a:endParaRP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a:r>
              <a:rPr lang="es-419"/>
              <a:t>Módulo 11: Actividades (continuación)</a:t>
            </a:r>
          </a:p>
        </p:txBody>
      </p:sp>
      <p:sp>
        <p:nvSpPr>
          <p:cNvPr id="6147" name="Rectangle 34"/>
          <p:cNvSpPr>
            <a:spLocks noGrp="1" noChangeArrowheads="1"/>
          </p:cNvSpPr>
          <p:nvPr>
            <p:ph idx="1"/>
          </p:nvPr>
        </p:nvSpPr>
        <p:spPr>
          <a:xfrm>
            <a:off x="144065" y="798945"/>
            <a:ext cx="8853286" cy="281056"/>
          </a:xfrm>
        </p:spPr>
        <p:txBody>
          <a:bodyPr/>
          <a:lstStyle/>
          <a:p>
            <a:pPr rtl="0">
              <a:buFont typeface="Arial" panose="020B0604020202020204" pitchFamily="34" charset="0"/>
              <a:buChar char="•"/>
            </a:pPr>
            <a:r>
              <a:rPr lang="es-419"/>
              <a:t>¿Qué actividades﻿ están asociadas con este módulo?</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344504215"/>
              </p:ext>
            </p:extLst>
          </p:nvPr>
        </p:nvGraphicFramePr>
        <p:xfrm>
          <a:off x="432000" y="1117708"/>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s-419" sz="1200"/>
                        <a:t>N.° de página</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200"/>
                        <a:t>Tipo de actividad</a:t>
                      </a:r>
                    </a:p>
                  </a:txBody>
                  <a:tcPr marL="68580" marR="68580" marT="34290" marB="34290" anchor="ctr"/>
                </a:tc>
                <a:tc>
                  <a:txBody>
                    <a:bodyPr/>
                    <a:lstStyle/>
                    <a:p>
                      <a:pPr rtl="0"/>
                      <a:r>
                        <a:rPr lang="es-419" sz="1200"/>
                        <a:t>Nombre de la actividad</a:t>
                      </a:r>
                    </a:p>
                  </a:txBody>
                  <a:tcPr marL="68580" marR="68580" marT="34290" marB="34290" anchor="ctr"/>
                </a:tc>
                <a:tc>
                  <a:txBody>
                    <a:bodyPr/>
                    <a:lstStyle/>
                    <a:p>
                      <a:pPr rtl="0"/>
                      <a:r>
                        <a:rPr lang="es-419" sz="1200"/>
                        <a:t>¿Opcional?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es-419" sz="1100" kern="1200">
                          <a:solidFill>
                            <a:schemeClr val="dk1"/>
                          </a:solidFill>
                          <a:latin typeface="+mn-lt"/>
                          <a:ea typeface="+mn-ea"/>
                          <a:cs typeface="+mn-cs"/>
                        </a:rPr>
                        <a:t>11.5.4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División en subredes con el número mágico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Recomendado</a:t>
                      </a:r>
                    </a:p>
                  </a:txBody>
                  <a:tcPr marL="68580" marR="68580" marT="34290" marB="34290" anchor="ctr"/>
                </a:tc>
                <a:extLst>
                  <a:ext uri="{0D108BD9-81ED-4DB2-BD59-A6C34878D82A}">
                    <a16:rowId xmlns:a16="http://schemas.microsoft.com/office/drawing/2014/main" val="3954574810"/>
                  </a:ext>
                </a:extLst>
              </a:tr>
              <a:tr h="350784">
                <a:tc>
                  <a:txBody>
                    <a:bodyPr/>
                    <a:lstStyle/>
                    <a:p>
                      <a:pPr algn="ctr" rtl="0"/>
                      <a:r>
                        <a:rPr lang="es-419" sz="1100" kern="1200">
                          <a:solidFill>
                            <a:schemeClr val="dk1"/>
                          </a:solidFill>
                          <a:latin typeface="+mn-lt"/>
                          <a:ea typeface="+mn-ea"/>
                          <a:cs typeface="+mn-cs"/>
                        </a:rPr>
                        <a:t>11.5.5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División de subredes de una red IPv4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Recomendado</a:t>
                      </a:r>
                    </a:p>
                  </a:txBody>
                  <a:tcPr marL="68580" marR="68580" marT="34290" marB="34290" anchor="ctr"/>
                </a:tc>
                <a:extLst>
                  <a:ext uri="{0D108BD9-81ED-4DB2-BD59-A6C34878D82A}">
                    <a16:rowId xmlns:a16="http://schemas.microsoft.com/office/drawing/2014/main" val="3057775100"/>
                  </a:ext>
                </a:extLst>
              </a:tr>
              <a:tr h="350784">
                <a:tc>
                  <a:txBody>
                    <a:bodyPr/>
                    <a:lstStyle/>
                    <a:p>
                      <a:pPr algn="ctr" rtl="0"/>
                      <a:r>
                        <a:rPr lang="es-419" sz="1100" kern="1200">
                          <a:solidFill>
                            <a:schemeClr val="dk1"/>
                          </a:solidFill>
                          <a:latin typeface="+mn-lt"/>
                          <a:ea typeface="+mn-ea"/>
                          <a:cs typeface="+mn-cs"/>
                        </a:rPr>
                        <a:t>11.6.4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Video</a:t>
                      </a:r>
                    </a:p>
                  </a:txBody>
                  <a:tcPr marL="68580" marR="68580" marT="34290" marB="34290" anchor="ctr"/>
                </a:tc>
                <a:tc>
                  <a:txBody>
                    <a:bodyPr/>
                    <a:lstStyle/>
                    <a:p>
                      <a:pPr rtl="0"/>
                      <a:r>
                        <a:rPr lang="es-419" sz="1100" kern="1200">
                          <a:solidFill>
                            <a:schemeClr val="dk1"/>
                          </a:solidFill>
                          <a:latin typeface="+mn-lt"/>
                          <a:ea typeface="+mn-ea"/>
                          <a:cs typeface="+mn-cs"/>
                        </a:rPr>
                        <a:t>División en subredes a través de varios octetos</a:t>
                      </a:r>
                    </a:p>
                  </a:txBody>
                  <a:tcPr marL="68580" marR="68580" marT="34290" marB="34290" anchor="ctr"/>
                </a:tc>
                <a:tc>
                  <a:txBody>
                    <a:bodyPr/>
                    <a:lstStyle/>
                    <a:p>
                      <a:pPr rtl="0"/>
                      <a:r>
                        <a:rPr lang="es-419" sz="1100" kern="1200">
                          <a:solidFill>
                            <a:schemeClr val="dk1"/>
                          </a:solidFill>
                          <a:latin typeface="+mn-lt"/>
                          <a:ea typeface="+mn-ea"/>
                          <a:cs typeface="+mn-cs"/>
                        </a:rPr>
                        <a:t>Recomendado</a:t>
                      </a:r>
                    </a:p>
                  </a:txBody>
                  <a:tcPr marL="68580" marR="68580" marT="34290" marB="34290" anchor="ctr"/>
                </a:tc>
                <a:extLst>
                  <a:ext uri="{0D108BD9-81ED-4DB2-BD59-A6C34878D82A}">
                    <a16:rowId xmlns:a16="http://schemas.microsoft.com/office/drawing/2014/main" val="61874528"/>
                  </a:ext>
                </a:extLst>
              </a:tr>
              <a:tr h="350784">
                <a:tc>
                  <a:txBody>
                    <a:bodyPr/>
                    <a:lstStyle/>
                    <a:p>
                      <a:pPr algn="ctr" rtl="0"/>
                      <a:r>
                        <a:rPr lang="es-419" sz="1100" kern="1200">
                          <a:solidFill>
                            <a:schemeClr val="dk1"/>
                          </a:solidFill>
                          <a:latin typeface="+mn-lt"/>
                          <a:ea typeface="+mn-ea"/>
                          <a:cs typeface="+mn-cs"/>
                        </a:rPr>
                        <a:t>11.6.5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Actividad</a:t>
                      </a:r>
                    </a:p>
                  </a:txBody>
                  <a:tcPr marL="68580" marR="68580" marT="34290" marB="34290" anchor="ctr"/>
                </a:tc>
                <a:tc>
                  <a:txBody>
                    <a:bodyPr/>
                    <a:lstStyle/>
                    <a:p>
                      <a:pPr rtl="0"/>
                      <a:r>
                        <a:rPr lang="es-419" sz="1100" kern="1200">
                          <a:solidFill>
                            <a:schemeClr val="dk1"/>
                          </a:solidFill>
                          <a:latin typeface="+mn-lt"/>
                          <a:ea typeface="+mn-ea"/>
                          <a:cs typeface="+mn-cs"/>
                        </a:rPr>
                        <a:t>Calcular la máscara de subred</a:t>
                      </a:r>
                    </a:p>
                  </a:txBody>
                  <a:tcPr marL="68580" marR="68580" marT="34290" marB="34290" anchor="ctr"/>
                </a:tc>
                <a:tc>
                  <a:txBody>
                    <a:bodyPr/>
                    <a:lstStyle/>
                    <a:p>
                      <a:pPr rtl="0"/>
                      <a:r>
                        <a:rPr lang="es-419" sz="1100" kern="1200">
                          <a:solidFill>
                            <a:schemeClr val="dk1"/>
                          </a:solidFill>
                          <a:latin typeface="+mn-lt"/>
                          <a:ea typeface="+mn-ea"/>
                          <a:cs typeface="+mn-cs"/>
                        </a:rPr>
                        <a:t>Recomendado</a:t>
                      </a:r>
                    </a:p>
                  </a:txBody>
                  <a:tcPr marL="68580" marR="68580" marT="34290" marB="34290" anchor="ctr"/>
                </a:tc>
                <a:extLst>
                  <a:ext uri="{0D108BD9-81ED-4DB2-BD59-A6C34878D82A}">
                    <a16:rowId xmlns:a16="http://schemas.microsoft.com/office/drawing/2014/main" val="336677826"/>
                  </a:ext>
                </a:extLst>
              </a:tr>
              <a:tr h="350784">
                <a:tc>
                  <a:txBody>
                    <a:bodyPr/>
                    <a:lstStyle/>
                    <a:p>
                      <a:pPr algn="ctr" rtl="0"/>
                      <a:r>
                        <a:rPr lang="es-419" sz="1100" kern="1200">
                          <a:solidFill>
                            <a:schemeClr val="dk1"/>
                          </a:solidFill>
                          <a:latin typeface="+mn-lt"/>
                          <a:ea typeface="+mn-ea"/>
                          <a:cs typeface="+mn-cs"/>
                        </a:rPr>
                        <a:t>11.6.6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creación de prototipos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Cálculo de subredes IPv4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Recomendado</a:t>
                      </a: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es-419" sz="1100" kern="1200">
                          <a:solidFill>
                            <a:schemeClr val="dk1"/>
                          </a:solidFill>
                          <a:latin typeface="+mn-lt"/>
                          <a:ea typeface="+mn-ea"/>
                          <a:cs typeface="+mn-cs"/>
                        </a:rPr>
                        <a:t>11.7.4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Actividad</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Determinar la cantidad de bits que se deben tomar prestados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Recomendado</a:t>
                      </a:r>
                    </a:p>
                  </a:txBody>
                  <a:tcPr marL="68580" marR="68580" marT="34290" marB="34290" anchor="ctr"/>
                </a:tc>
                <a:extLst>
                  <a:ext uri="{0D108BD9-81ED-4DB2-BD59-A6C34878D82A}">
                    <a16:rowId xmlns:a16="http://schemas.microsoft.com/office/drawing/2014/main" val="3522544737"/>
                  </a:ext>
                </a:extLst>
              </a:tr>
              <a:tr h="350784">
                <a:tc>
                  <a:txBody>
                    <a:bodyPr/>
                    <a:lstStyle/>
                    <a:p>
                      <a:pPr algn="ctr" rtl="0"/>
                      <a:r>
                        <a:rPr lang="es-419" sz="1100" kern="1200">
                          <a:solidFill>
                            <a:schemeClr val="dk1"/>
                          </a:solidFill>
                          <a:latin typeface="+mn-lt"/>
                          <a:ea typeface="+mn-ea"/>
                          <a:cs typeface="+mn-cs"/>
                        </a:rPr>
                        <a:t>11.7.5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Escenario de división en subredes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Recomendado</a:t>
                      </a:r>
                    </a:p>
                  </a:txBody>
                  <a:tcPr marL="68580" marR="68580" marT="34290" marB="34290" anchor="ctr"/>
                </a:tc>
                <a:extLst>
                  <a:ext uri="{0D108BD9-81ED-4DB2-BD59-A6C34878D82A}">
                    <a16:rowId xmlns:a16="http://schemas.microsoft.com/office/drawing/2014/main" val="3001172460"/>
                  </a:ext>
                </a:extLst>
              </a:tr>
              <a:tr h="350784">
                <a:tc>
                  <a:txBody>
                    <a:bodyPr/>
                    <a:lstStyle/>
                    <a:p>
                      <a:pPr algn="ctr" rtl="0"/>
                      <a:r>
                        <a:rPr lang="es-419" sz="1100" kern="1200">
                          <a:solidFill>
                            <a:schemeClr val="dk1"/>
                          </a:solidFill>
                          <a:latin typeface="+mn-lt"/>
                          <a:ea typeface="+mn-ea"/>
                          <a:cs typeface="+mn-cs"/>
                        </a:rPr>
                        <a:t>11.8.1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Aspectos básicos de VLSM</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Recomendado</a:t>
                      </a:r>
                    </a:p>
                  </a:txBody>
                  <a:tcPr marL="68580" marR="68580" marT="34290" marB="34290" anchor="ctr"/>
                </a:tc>
                <a:extLst>
                  <a:ext uri="{0D108BD9-81ED-4DB2-BD59-A6C34878D82A}">
                    <a16:rowId xmlns:a16="http://schemas.microsoft.com/office/drawing/2014/main" val="4005649858"/>
                  </a:ext>
                </a:extLst>
              </a:tr>
              <a:tr h="350784">
                <a:tc>
                  <a:txBody>
                    <a:bodyPr/>
                    <a:lstStyle/>
                    <a:p>
                      <a:pPr algn="ctr" rtl="0"/>
                      <a:r>
                        <a:rPr lang="es-419" sz="1100" kern="1200">
                          <a:solidFill>
                            <a:schemeClr val="dk1"/>
                          </a:solidFill>
                          <a:latin typeface="+mn-lt"/>
                          <a:ea typeface="+mn-ea"/>
                          <a:cs typeface="+mn-cs"/>
                        </a:rPr>
                        <a:t>11.8.2</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Ejemplo VLSM</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Recomendado</a:t>
                      </a:r>
                    </a:p>
                  </a:txBody>
                  <a:tcPr marL="68580" marR="68580" marT="34290" marB="34290" anchor="ctr"/>
                </a:tc>
                <a:extLst>
                  <a:ext uri="{0D108BD9-81ED-4DB2-BD59-A6C34878D82A}">
                    <a16:rowId xmlns:a16="http://schemas.microsoft.com/office/drawing/2014/main" val="2958805830"/>
                  </a:ext>
                </a:extLst>
              </a:tr>
            </a:tbl>
          </a:graphicData>
        </a:graphic>
      </p:graphicFrame>
    </p:spTree>
    <p:custDataLst>
      <p:tags r:id="rId1"/>
    </p:custDataLst>
    <p:extLst>
      <p:ext uri="{BB962C8B-B14F-4D97-AF65-F5344CB8AC3E}">
        <p14:creationId xmlns:p14="http://schemas.microsoft.com/office/powerpoint/2010/main" val="423543700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a:r>
              <a:rPr lang="es-419"/>
              <a:t>Módulo 11: Actividades (continuación)</a:t>
            </a:r>
          </a:p>
        </p:txBody>
      </p:sp>
      <p:sp>
        <p:nvSpPr>
          <p:cNvPr id="6147" name="Rectangle 34"/>
          <p:cNvSpPr>
            <a:spLocks noGrp="1" noChangeArrowheads="1"/>
          </p:cNvSpPr>
          <p:nvPr>
            <p:ph idx="1"/>
          </p:nvPr>
        </p:nvSpPr>
        <p:spPr>
          <a:xfrm>
            <a:off x="144065" y="798945"/>
            <a:ext cx="8853286" cy="281056"/>
          </a:xfrm>
        </p:spPr>
        <p:txBody>
          <a:bodyPr/>
          <a:lstStyle/>
          <a:p>
            <a:pPr rtl="0">
              <a:buFont typeface="Arial" panose="020B0604020202020204" pitchFamily="34" charset="0"/>
              <a:buChar char="•"/>
            </a:pPr>
            <a:r>
              <a:rPr lang="es-419"/>
              <a:t>¿Qué actividades﻿ están asociadas con este módulo?</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32580387"/>
              </p:ext>
            </p:extLst>
          </p:nvPr>
        </p:nvGraphicFramePr>
        <p:xfrm>
          <a:off x="432000" y="1127135"/>
          <a:ext cx="8229418" cy="2626854"/>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s-419" sz="1200"/>
                        <a:t>N.° de página</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200"/>
                        <a:t>Tipo de actividad</a:t>
                      </a:r>
                    </a:p>
                  </a:txBody>
                  <a:tcPr marL="68580" marR="68580" marT="34290" marB="34290" anchor="ctr"/>
                </a:tc>
                <a:tc>
                  <a:txBody>
                    <a:bodyPr/>
                    <a:lstStyle/>
                    <a:p>
                      <a:pPr rtl="0"/>
                      <a:r>
                        <a:rPr lang="es-419" sz="1200"/>
                        <a:t>Nombre de la actividad</a:t>
                      </a:r>
                    </a:p>
                  </a:txBody>
                  <a:tcPr marL="68580" marR="68580" marT="34290" marB="34290" anchor="ctr"/>
                </a:tc>
                <a:tc>
                  <a:txBody>
                    <a:bodyPr/>
                    <a:lstStyle/>
                    <a:p>
                      <a:pPr rtl="0"/>
                      <a:r>
                        <a:rPr lang="es-419" sz="1200"/>
                        <a:t>¿Opcional?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es-419" sz="1100" kern="1200">
                          <a:solidFill>
                            <a:schemeClr val="dk1"/>
                          </a:solidFill>
                          <a:latin typeface="+mn-lt"/>
                          <a:ea typeface="+mn-ea"/>
                          <a:cs typeface="+mn-cs"/>
                        </a:rPr>
                        <a:t>11.8.6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Actividad</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Práctica de VLSM</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Recomendado</a:t>
                      </a:r>
                    </a:p>
                  </a:txBody>
                  <a:tcPr marL="68580" marR="68580" marT="34290" marB="34290" anchor="ctr"/>
                </a:tc>
                <a:extLst>
                  <a:ext uri="{0D108BD9-81ED-4DB2-BD59-A6C34878D82A}">
                    <a16:rowId xmlns:a16="http://schemas.microsoft.com/office/drawing/2014/main" val="322206681"/>
                  </a:ext>
                </a:extLst>
              </a:tr>
              <a:tr h="350784">
                <a:tc>
                  <a:txBody>
                    <a:bodyPr/>
                    <a:lstStyle/>
                    <a:p>
                      <a:pPr algn="ctr" rtl="0"/>
                      <a:r>
                        <a:rPr lang="es-419" sz="1100" kern="1200">
                          <a:solidFill>
                            <a:schemeClr val="dk1"/>
                          </a:solidFill>
                          <a:latin typeface="+mn-lt"/>
                          <a:ea typeface="+mn-ea"/>
                          <a:cs typeface="+mn-cs"/>
                        </a:rPr>
                        <a:t>11.9.3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Práctica de Diseño e Implementación de VLSM</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Recomendado</a:t>
                      </a:r>
                    </a:p>
                  </a:txBody>
                  <a:tcPr marL="68580" marR="68580" marT="34290" marB="34290" anchor="ctr"/>
                </a:tc>
                <a:extLst>
                  <a:ext uri="{0D108BD9-81ED-4DB2-BD59-A6C34878D82A}">
                    <a16:rowId xmlns:a16="http://schemas.microsoft.com/office/drawing/2014/main" val="3406068602"/>
                  </a:ext>
                </a:extLst>
              </a:tr>
              <a:tr h="350784">
                <a:tc>
                  <a:txBody>
                    <a:bodyPr/>
                    <a:lstStyle/>
                    <a:p>
                      <a:pPr marL="0" algn="ctr" defTabSz="685777" rtl="0" eaLnBrk="1" latinLnBrk="0" hangingPunct="1"/>
                      <a:r>
                        <a:rPr lang="es-419" sz="1100" kern="1200">
                          <a:solidFill>
                            <a:schemeClr val="dk1"/>
                          </a:solidFill>
                          <a:latin typeface="+mn-lt"/>
                          <a:ea typeface="+mn-ea"/>
                          <a:cs typeface="+mn-cs"/>
                        </a:rPr>
                        <a:t>11.10.1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Diseño e implementación de un esquema de direccionamiento VLSM</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Recomendado</a:t>
                      </a:r>
                    </a:p>
                  </a:txBody>
                  <a:tcPr marL="68580" marR="68580" marT="34290" marB="34290" anchor="ctr"/>
                </a:tc>
                <a:extLst>
                  <a:ext uri="{0D108BD9-81ED-4DB2-BD59-A6C34878D82A}">
                    <a16:rowId xmlns:a16="http://schemas.microsoft.com/office/drawing/2014/main" val="3514539205"/>
                  </a:ext>
                </a:extLst>
              </a:tr>
              <a:tr h="350784">
                <a:tc>
                  <a:txBody>
                    <a:bodyPr/>
                    <a:lstStyle/>
                    <a:p>
                      <a:pPr marL="0" algn="ctr" defTabSz="685777" rtl="0" eaLnBrk="1" latinLnBrk="0" hangingPunct="1"/>
                      <a:r>
                        <a:rPr lang="es-419" sz="1100" kern="1200">
                          <a:solidFill>
                            <a:schemeClr val="dk1"/>
                          </a:solidFill>
                          <a:latin typeface="+mn-lt"/>
                          <a:ea typeface="+mn-ea"/>
                          <a:cs typeface="+mn-cs"/>
                        </a:rPr>
                        <a:t>11.10.2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Packet Tracer Modo Físico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Packet Tracer - Diseño e implementación de un esquema de direccionamiento VLSM - Modo Físico</a:t>
                      </a:r>
                    </a:p>
                    <a:p>
                      <a:pPr marL="0" marR="0" lvl="0" indent="0" algn="l" defTabSz="685777"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Recomendado</a:t>
                      </a:r>
                    </a:p>
                    <a:p>
                      <a:pPr marL="0" marR="0" lvl="0" indent="0" algn="l" defTabSz="685777" rtl="0" eaLnBrk="1" fontAlgn="auto" latinLnBrk="0" hangingPunct="1">
                        <a:lnSpc>
                          <a:spcPct val="100000"/>
                        </a:lnSpc>
                        <a:spcBef>
                          <a:spcPts val="0"/>
                        </a:spcBef>
                        <a:spcAft>
                          <a:spcPts val="0"/>
                        </a:spcAft>
                        <a:buClrTx/>
                        <a:buSzTx/>
                        <a:buFontTx/>
                        <a:buNone/>
                        <a:tabLst/>
                        <a:defRPr/>
                      </a:pPr>
                      <a:endParaRPr lang="en-US" sz="1100" kern="1200" noProof="0" dirty="0">
                        <a:solidFill>
                          <a:schemeClr val="dk1"/>
                        </a:solidFill>
                        <a:latin typeface="+mn-lt"/>
                        <a:ea typeface="+mn-ea"/>
                        <a:cs typeface="+mn-cs"/>
                      </a:endParaRPr>
                    </a:p>
                  </a:txBody>
                  <a:tcPr marL="68580" marR="68580" marT="34290" marB="34290" anchor="ctr"/>
                </a:tc>
                <a:extLst>
                  <a:ext uri="{0D108BD9-81ED-4DB2-BD59-A6C34878D82A}">
                    <a16:rowId xmlns:a16="http://schemas.microsoft.com/office/drawing/2014/main" val="609230478"/>
                  </a:ext>
                </a:extLst>
              </a:tr>
              <a:tr h="350784">
                <a:tc>
                  <a:txBody>
                    <a:bodyPr/>
                    <a:lstStyle/>
                    <a:p>
                      <a:pPr marL="0" algn="ctr" defTabSz="685777" rtl="0" eaLnBrk="1" latinLnBrk="0" hangingPunct="1"/>
                      <a:r>
                        <a:rPr lang="es-419" sz="1100" kern="1200">
                          <a:solidFill>
                            <a:schemeClr val="dk1"/>
                          </a:solidFill>
                          <a:latin typeface="+mn-lt"/>
                          <a:ea typeface="+mn-ea"/>
                          <a:cs typeface="+mn-cs"/>
                        </a:rPr>
                        <a:t>11.10.2</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creación de prototipos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Diseño e implementación de un esquema de direccionamiento VLSM</a:t>
                      </a:r>
                    </a:p>
                  </a:txBody>
                  <a:tcPr marL="68580" marR="68580" marT="34290" marB="34290" anchor="ctr"/>
                </a:tc>
                <a:tc>
                  <a:txBody>
                    <a:bodyPr/>
                    <a:lstStyle/>
                    <a:p>
                      <a:pPr marL="0" algn="l" defTabSz="685777" rtl="0" eaLnBrk="1" latinLnBrk="0" hangingPunct="1"/>
                      <a:r>
                        <a:rPr lang="es-419" sz="1100" kern="1200">
                          <a:solidFill>
                            <a:schemeClr val="dk1"/>
                          </a:solidFill>
                          <a:latin typeface="+mn-lt"/>
                          <a:ea typeface="+mn-ea"/>
                          <a:cs typeface="+mn-cs"/>
                        </a:rPr>
                        <a:t>Recomendado</a:t>
                      </a:r>
                    </a:p>
                  </a:txBody>
                  <a:tcPr marL="68580" marR="68580" marT="34290" marB="34290" anchor="ctr"/>
                </a:tc>
                <a:extLst>
                  <a:ext uri="{0D108BD9-81ED-4DB2-BD59-A6C34878D82A}">
                    <a16:rowId xmlns:a16="http://schemas.microsoft.com/office/drawing/2014/main" val="631969203"/>
                  </a:ext>
                </a:extLst>
              </a:tr>
              <a:tr h="350784">
                <a:tc>
                  <a:txBody>
                    <a:bodyPr/>
                    <a:lstStyle/>
                    <a:p>
                      <a:pPr marL="0" algn="ctr" defTabSz="685777" rtl="0" eaLnBrk="1" latinLnBrk="0" hangingPunct="1"/>
                      <a:r>
                        <a:rPr lang="es-419" sz="1100" kern="1200">
                          <a:solidFill>
                            <a:schemeClr val="dk1"/>
                          </a:solidFill>
                          <a:latin typeface="+mn-lt"/>
                          <a:ea typeface="+mn-ea"/>
                          <a:cs typeface="+mn-cs"/>
                        </a:rPr>
                        <a:t>11.10.4</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Preguntas del módulo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kern="1200">
                          <a:solidFill>
                            <a:schemeClr val="dk1"/>
                          </a:solidFill>
                          <a:latin typeface="+mn-lt"/>
                          <a:ea typeface="+mn-ea"/>
                          <a:cs typeface="+mn-cs"/>
                        </a:rPr>
                        <a:t>Asignación de direcciones IPv4</a:t>
                      </a:r>
                    </a:p>
                  </a:txBody>
                  <a:tcPr marL="68580" marR="68580" marT="34290" marB="34290" anchor="ctr"/>
                </a:tc>
                <a:tc>
                  <a:txBody>
                    <a:bodyPr/>
                    <a:lstStyle/>
                    <a:p>
                      <a:pPr marL="0" algn="l" defTabSz="685777" rtl="0" eaLnBrk="1" latinLnBrk="0" hangingPunct="1"/>
                      <a:r>
                        <a:rPr lang="es-419" sz="1100" kern="1200">
                          <a:solidFill>
                            <a:schemeClr val="dk1"/>
                          </a:solidFill>
                          <a:latin typeface="+mn-lt"/>
                          <a:ea typeface="+mn-ea"/>
                          <a:cs typeface="+mn-cs"/>
                        </a:rPr>
                        <a:t>Recomendado</a:t>
                      </a:r>
                    </a:p>
                  </a:txBody>
                  <a:tcPr marL="68580" marR="68580" marT="34290" marB="34290" anchor="ctr"/>
                </a:tc>
                <a:extLst>
                  <a:ext uri="{0D108BD9-81ED-4DB2-BD59-A6C34878D82A}">
                    <a16:rowId xmlns:a16="http://schemas.microsoft.com/office/drawing/2014/main" val="4059192888"/>
                  </a:ext>
                </a:extLst>
              </a:tr>
            </a:tbl>
          </a:graphicData>
        </a:graphic>
      </p:graphicFrame>
    </p:spTree>
    <p:custDataLst>
      <p:tags r:id="rId1"/>
    </p:custDataLst>
    <p:extLst>
      <p:ext uri="{BB962C8B-B14F-4D97-AF65-F5344CB8AC3E}">
        <p14:creationId xmlns:p14="http://schemas.microsoft.com/office/powerpoint/2010/main" val="3567995096"/>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26514</TotalTime>
  <Words>6954</Words>
  <Application>Microsoft Office PowerPoint</Application>
  <PresentationFormat>On-screen Show (16:9)</PresentationFormat>
  <Paragraphs>1071</Paragraphs>
  <Slides>74</Slides>
  <Notes>72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CiscoSans ExtraLight</vt:lpstr>
      <vt:lpstr>Arial</vt:lpstr>
      <vt:lpstr>Calibri</vt:lpstr>
      <vt:lpstr>Courier New</vt:lpstr>
      <vt:lpstr>Wingdings</vt:lpstr>
      <vt:lpstr>Default Theme</vt:lpstr>
      <vt:lpstr>Módulo 11: Direccionamiento IPv4</vt:lpstr>
      <vt:lpstr>Materiales del instructor – Módulo 11: Guía de planificación.</vt:lpstr>
      <vt:lpstr>¿Qué esperar en este módulo?</vt:lpstr>
      <vt:lpstr>¿Qué esperar en este módulo? (cont.)</vt:lpstr>
      <vt:lpstr>Verifique su Conocimiento</vt:lpstr>
      <vt:lpstr>Actividades de Packet Tracer de Modo Físico</vt:lpstr>
      <vt:lpstr>Módulo 11: Actividades</vt:lpstr>
      <vt:lpstr>Módulo 11: Actividades (continuación)</vt:lpstr>
      <vt:lpstr>Módulo 11: Actividades (continuación)</vt:lpstr>
      <vt:lpstr>Módulo 11: Procedimientos recomendadas</vt:lpstr>
      <vt:lpstr>Módulo 11: Buenas prácticas (Continuación)</vt:lpstr>
      <vt:lpstr>Módulo 11: Buenas prácticas (Continuación)</vt:lpstr>
      <vt:lpstr>Módulo 11: Buenas prácticas (Continuación)</vt:lpstr>
      <vt:lpstr>Módulo 11: Buenas prácticas (Continuación)</vt:lpstr>
      <vt:lpstr>Módulo 11: Direccionamiento IPv4</vt:lpstr>
      <vt:lpstr>Objetivos del módulo</vt:lpstr>
      <vt:lpstr>Objetivos del Módulo (Cont.)</vt:lpstr>
      <vt:lpstr>11.1 Estructura de direcciones IPv4 </vt:lpstr>
      <vt:lpstr>Estructura de direcciones IPv4 Porciones de red y host</vt:lpstr>
      <vt:lpstr>Estructura de direcciones IPv4 La máscara de subred</vt:lpstr>
      <vt:lpstr>Estructura de una dirección IPv4 La longitud de prefijo</vt:lpstr>
      <vt:lpstr>Estructura de direcciones IPv4 Determinación de la red: AND lógica</vt:lpstr>
      <vt:lpstr>Estructura de una dirección IPv4 Video – Direcciones de red, host y Direcciones Broadcast</vt:lpstr>
      <vt:lpstr>Estructura de una dirección IPv4 Direcciones de red, host y difusión</vt:lpstr>
      <vt:lpstr>11.2  IPv4 Unicast, Broadcast, y Multicast</vt:lpstr>
      <vt:lpstr>IPv4 Unicast, Broadcast, y Multicast Unicast</vt:lpstr>
      <vt:lpstr>IPv4 Unicast, Broadcast, y Multicast Broadcast</vt:lpstr>
      <vt:lpstr>IPv4 Unicast, Broadcast, y Multicast Multicast</vt:lpstr>
      <vt:lpstr>11.3 Tipos de direcciones IPv4</vt:lpstr>
      <vt:lpstr>Tipos de direcciones IPv4 Direcciones IPv4 públicas y privadas</vt:lpstr>
      <vt:lpstr>Tipos de direcciones IPv4 Enrutamiento a Internet</vt:lpstr>
      <vt:lpstr>Tipos de direcciones IPv4 Direcciones IPv4 públicas y privadas</vt:lpstr>
      <vt:lpstr>Tipos de direcciones IPv4 Direccionamiento con clase antigua</vt:lpstr>
      <vt:lpstr>Tipos de direcciones IPv4 Asignación de direcciones IP</vt:lpstr>
      <vt:lpstr>11.4 Segmentación de red</vt:lpstr>
      <vt:lpstr>Segmentación de la red  Dominios de broadcast y segmentación</vt:lpstr>
      <vt:lpstr>Segmentación de la red Problemas con los dominios de broadcast grandes</vt:lpstr>
      <vt:lpstr>Segmentación de red Motivos para dividir en subredes</vt:lpstr>
      <vt:lpstr>11.5 — Subnetear una red IPv4 </vt:lpstr>
      <vt:lpstr>División de una red IPv4 División en subredes en el límite del octeto</vt:lpstr>
      <vt:lpstr>División de una red IPv4 División en subredes en el límite del octeto (Cont.)</vt:lpstr>
      <vt:lpstr>División de una red IPv4 División en subredes en el límite del octeto</vt:lpstr>
      <vt:lpstr>División de una red IPv4 Demostración en vídeo: La máscara de subred</vt:lpstr>
      <vt:lpstr>División de una red IPv4 Demostración en vídeo: La máscara de subred</vt:lpstr>
      <vt:lpstr>11.5 — Subnetear una red IPv4 Packet Tracer - Subnetear una red IPv4</vt:lpstr>
      <vt:lpstr>11.6 — Subnetear un prefijo /16 y /8</vt:lpstr>
      <vt:lpstr>Subnetear un prefijo /16 y /8 Crear subredes con un prefijo /16</vt:lpstr>
      <vt:lpstr>Subnetear un prefijo /16 y /8 Crear 100 subredes con un prefijo de barra diagonal 16</vt:lpstr>
      <vt:lpstr>Subnetear un prefijo /16 y /8 Crear 1000 subredes con un prefijo /8</vt:lpstr>
      <vt:lpstr>Subnetear un prefijo /16 y /8  Video - Subnetear a través de múltiples octetos</vt:lpstr>
      <vt:lpstr>Subnetear un prefijo /16 y /8 Laboratorio - Calcular subredes IPv4</vt:lpstr>
      <vt:lpstr>11.7 Subnetear para cumplir los requisitos</vt:lpstr>
      <vt:lpstr>Subnetear para cumplir los requisitos Subred privada frente al espacio de direcciones IPv4 público</vt:lpstr>
      <vt:lpstr>Subnetear para cumplir los requisitos Minimice las direcciones IPv4 de host no utilizadas y Maximice las subredes</vt:lpstr>
      <vt:lpstr>Subnetear para cumplir los requisitos Ejemplo: Subneto eficiente IPv4</vt:lpstr>
      <vt:lpstr>Subnetear para cumplir requisitos Packet Tracer – Escenario de subneteo</vt:lpstr>
      <vt:lpstr>11.8 VLSM </vt:lpstr>
      <vt:lpstr>VLSM Video — Aspectos básicos de VLSM</vt:lpstr>
      <vt:lpstr>VLSM Video: Ejemplo de VLSM</vt:lpstr>
      <vt:lpstr> VLSMConservación de direcciones IPv4</vt:lpstr>
      <vt:lpstr>VLSM (cont.) Conservación de direcciones IPv4 </vt:lpstr>
      <vt:lpstr>VLSM VLSM</vt:lpstr>
      <vt:lpstr> VLSMAsignación de direcciones de topología VLSM</vt:lpstr>
      <vt:lpstr>11.9 Diseño estructurado </vt:lpstr>
      <vt:lpstr>Diseño estructurado Planificación de direcciones de red</vt:lpstr>
      <vt:lpstr>Diseño estructurado Asignación de direcciones a dispositivos</vt:lpstr>
      <vt:lpstr>Diseño Estructurado Packet Tracer - VLSM Práctica de Diseño e Implementación</vt:lpstr>
      <vt:lpstr>11.10 - Módulo de práctica y cuestionario</vt:lpstr>
      <vt:lpstr>Diseño estructurado Packet Tracer – Diseño e implementación de un esquema de direccionamiento de VLSM</vt:lpstr>
      <vt:lpstr>Diseño estructurado  Packet Tracer – Diseño e implementación de un esquema de direccionamiento de VLSM - Modo Físico  Laboratorio – Diseño e implementación de un esquema de direccionamiento de VLSM</vt:lpstr>
      <vt:lpstr>Práctica del Módulo y Cuestionario ¿Qué aprendí en este módulo?</vt:lpstr>
      <vt:lpstr>Módulo de Práctica y Prueba ¿Qué aprendió en este módulo? (Cont.)</vt:lpstr>
      <vt:lpstr>Módulo 11: Direccionamiento IPv4  Nuevos términos y comandos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Jeff Luman -X (jluman - UNICON INC at Cisco)</cp:lastModifiedBy>
  <cp:revision>304</cp:revision>
  <dcterms:created xsi:type="dcterms:W3CDTF">2019-10-18T06:21:22Z</dcterms:created>
  <dcterms:modified xsi:type="dcterms:W3CDTF">2021-04-16T20:04:25Z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