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6.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8.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9.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20.xml" ContentType="application/vnd.openxmlformats-officedocument.presentationml.tags+xml"/>
  <Override PartName="/ppt/notesSlides/notesSlide54.xml" ContentType="application/vnd.openxmlformats-officedocument.presentationml.notesSlide+xml"/>
  <Override PartName="/ppt/tags/tag21.xml" ContentType="application/vnd.openxmlformats-officedocument.presentationml.tags+xml"/>
  <Override PartName="/ppt/notesSlides/notesSlide55.xml" ContentType="application/vnd.openxmlformats-officedocument.presentationml.notesSlide+xml"/>
  <Override PartName="/ppt/tags/tag22.xml" ContentType="application/vnd.openxmlformats-officedocument.presentationml.tags+xml"/>
  <Override PartName="/ppt/notesSlides/notesSlide56.xml" ContentType="application/vnd.openxmlformats-officedocument.presentationml.notesSlide+xml"/>
  <Override PartName="/ppt/tags/tag23.xml" ContentType="application/vnd.openxmlformats-officedocument.presentationml.tags+xml"/>
  <Override PartName="/ppt/notesSlides/notesSlide57.xml" ContentType="application/vnd.openxmlformats-officedocument.presentationml.notesSlide+xml"/>
  <Override PartName="/ppt/tags/tag24.xml" ContentType="application/vnd.openxmlformats-officedocument.presentationml.tags+xml"/>
  <Override PartName="/ppt/notesSlides/notesSlide58.xml" ContentType="application/vnd.openxmlformats-officedocument.presentationml.notesSlide+xml"/>
  <Override PartName="/ppt/tags/tag25.xml" ContentType="application/vnd.openxmlformats-officedocument.presentationml.tags+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3"/>
  </p:notesMasterIdLst>
  <p:sldIdLst>
    <p:sldId id="513" r:id="rId2"/>
    <p:sldId id="730" r:id="rId3"/>
    <p:sldId id="1070" r:id="rId4"/>
    <p:sldId id="1115" r:id="rId5"/>
    <p:sldId id="1053" r:id="rId6"/>
    <p:sldId id="763" r:id="rId7"/>
    <p:sldId id="1052" r:id="rId8"/>
    <p:sldId id="1069" r:id="rId9"/>
    <p:sldId id="1113" r:id="rId10"/>
    <p:sldId id="876" r:id="rId11"/>
    <p:sldId id="860" r:id="rId12"/>
    <p:sldId id="759" r:id="rId13"/>
    <p:sldId id="1054" r:id="rId14"/>
    <p:sldId id="1055" r:id="rId15"/>
    <p:sldId id="1095" r:id="rId16"/>
    <p:sldId id="1099" r:id="rId17"/>
    <p:sldId id="1097" r:id="rId18"/>
    <p:sldId id="1098" r:id="rId19"/>
    <p:sldId id="1056" r:id="rId20"/>
    <p:sldId id="1057" r:id="rId21"/>
    <p:sldId id="1058" r:id="rId22"/>
    <p:sldId id="1059" r:id="rId23"/>
    <p:sldId id="1060" r:id="rId24"/>
    <p:sldId id="1063" r:id="rId25"/>
    <p:sldId id="1064" r:id="rId26"/>
    <p:sldId id="1065" r:id="rId27"/>
    <p:sldId id="1066" r:id="rId28"/>
    <p:sldId id="1067" r:id="rId29"/>
    <p:sldId id="1071" r:id="rId30"/>
    <p:sldId id="1072" r:id="rId31"/>
    <p:sldId id="1073" r:id="rId32"/>
    <p:sldId id="1074" r:id="rId33"/>
    <p:sldId id="1114" r:id="rId34"/>
    <p:sldId id="1077" r:id="rId35"/>
    <p:sldId id="1078" r:id="rId36"/>
    <p:sldId id="1079" r:id="rId37"/>
    <p:sldId id="1080" r:id="rId38"/>
    <p:sldId id="1081" r:id="rId39"/>
    <p:sldId id="1082" r:id="rId40"/>
    <p:sldId id="1100" r:id="rId41"/>
    <p:sldId id="1101" r:id="rId42"/>
    <p:sldId id="1085" r:id="rId43"/>
    <p:sldId id="1086" r:id="rId44"/>
    <p:sldId id="1102" r:id="rId45"/>
    <p:sldId id="1103" r:id="rId46"/>
    <p:sldId id="1104" r:id="rId47"/>
    <p:sldId id="1105" r:id="rId48"/>
    <p:sldId id="1087" r:id="rId49"/>
    <p:sldId id="1106" r:id="rId50"/>
    <p:sldId id="1107" r:id="rId51"/>
    <p:sldId id="1108" r:id="rId52"/>
    <p:sldId id="1109" r:id="rId53"/>
    <p:sldId id="1110" r:id="rId54"/>
    <p:sldId id="1111" r:id="rId55"/>
    <p:sldId id="1112" r:id="rId56"/>
    <p:sldId id="957" r:id="rId57"/>
    <p:sldId id="1092" r:id="rId58"/>
    <p:sldId id="958" r:id="rId59"/>
    <p:sldId id="1089" r:id="rId60"/>
    <p:sldId id="874" r:id="rId61"/>
    <p:sldId id="291" r:id="rId62"/>
  </p:sldIdLst>
  <p:sldSz cx="9144000" cy="5143500" type="screen16x9"/>
  <p:notesSz cx="6858000" cy="9144000"/>
  <p:custDataLst>
    <p:tags r:id="rId6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3" autoAdjust="0"/>
    <p:restoredTop sz="77266" autoAdjust="0"/>
  </p:normalViewPr>
  <p:slideViewPr>
    <p:cSldViewPr snapToGrid="0" showGuides="1">
      <p:cViewPr varScale="1">
        <p:scale>
          <a:sx n="110" d="100"/>
          <a:sy n="110" d="100"/>
        </p:scale>
        <p:origin x="1176" y="16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notesViewPr>
    <p:cSldViewPr snapToGrid="0">
      <p:cViewPr varScale="1">
        <p:scale>
          <a:sx n="62" d="100"/>
          <a:sy n="62" d="100"/>
        </p:scale>
        <p:origin x="218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6/22/20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14.1 Transporte de datos</a:t>
            </a:r>
          </a:p>
        </p:txBody>
      </p:sp>
      <p:sp>
        <p:nvSpPr>
          <p:cNvPr id="4" name="Slide Number Placeholder 3"/>
          <p:cNvSpPr>
            <a:spLocks noGrp="1"/>
          </p:cNvSpPr>
          <p:nvPr>
            <p:ph type="sldNum" sz="quarter" idx="10"/>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14.1 Transporte de datos</a:t>
            </a:r>
          </a:p>
          <a:p>
            <a:pPr rtl="0"/>
            <a:r>
              <a:rPr lang="es-419"/>
              <a:t>14.1.1 – Función de la capa de transporte</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14.1 Transporte de datos</a:t>
            </a:r>
          </a:p>
          <a:p>
            <a:pPr rtl="0"/>
            <a:r>
              <a:rPr lang="es-419"/>
              <a:t>14.1.2 – Tareas de la capa de transporte</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1866435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2AE65D2-E8A9-4DEA-8D3E-EAE0A86F4E33}"/>
              </a:ext>
            </a:extLst>
          </p:cNvPr>
          <p:cNvSpPr>
            <a:spLocks noGrp="1"/>
          </p:cNvSpPr>
          <p:nvPr>
            <p:ph type="body" idx="1"/>
          </p:nvPr>
        </p:nvSpPr>
        <p:spPr/>
        <p:txBody>
          <a:bodyPr/>
          <a:lstStyle/>
          <a:p>
            <a:pPr rtl="0"/>
            <a:r>
              <a:rPr lang="es-419"/>
              <a:t>14-Capa de transporte</a:t>
            </a:r>
          </a:p>
          <a:p>
            <a:pPr rtl="0"/>
            <a:r>
              <a:rPr lang="es-419"/>
              <a:t>14.1 Transporte de datos</a:t>
            </a:r>
          </a:p>
          <a:p>
            <a:pPr rtl="0"/>
            <a:r>
              <a:rPr lang="es-419"/>
              <a:t>14.1.3 – Protocolos de capa de transporte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B27BCDD-D2E0-4E2D-928E-1E27B4BF8740}"/>
              </a:ext>
            </a:extLst>
          </p:cNvPr>
          <p:cNvSpPr>
            <a:spLocks noGrp="1"/>
          </p:cNvSpPr>
          <p:nvPr>
            <p:ph type="body" idx="1"/>
          </p:nvPr>
        </p:nvSpPr>
        <p:spPr/>
        <p:txBody>
          <a:bodyPr/>
          <a:lstStyle/>
          <a:p>
            <a:pPr rtl="0"/>
            <a:r>
              <a:rPr lang="es-419"/>
              <a:t>14-Capa de transporte</a:t>
            </a:r>
          </a:p>
          <a:p>
            <a:pPr rtl="0"/>
            <a:r>
              <a:rPr lang="es-419"/>
              <a:t>14.1 Transporte de datos</a:t>
            </a:r>
          </a:p>
          <a:p>
            <a:pPr rtl="0"/>
            <a:r>
              <a:rPr lang="es-419"/>
              <a:t>14.1.4 – Protocolo de control de transmisión (TCP)</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9878DC3-8B4C-4358-8A3E-EF09D38A27B9}"/>
              </a:ext>
            </a:extLst>
          </p:cNvPr>
          <p:cNvSpPr>
            <a:spLocks noGrp="1"/>
          </p:cNvSpPr>
          <p:nvPr>
            <p:ph type="body" idx="1"/>
          </p:nvPr>
        </p:nvSpPr>
        <p:spPr/>
        <p:txBody>
          <a:bodyPr/>
          <a:lstStyle/>
          <a:p>
            <a:pPr rtl="0"/>
            <a:r>
              <a:rPr lang="es-419"/>
              <a:t>14-Capa de transporte</a:t>
            </a:r>
          </a:p>
          <a:p>
            <a:pPr rtl="0"/>
            <a:r>
              <a:rPr lang="es-419"/>
              <a:t>14.1 Transporte de datos</a:t>
            </a:r>
          </a:p>
          <a:p>
            <a:pPr rtl="0"/>
            <a:r>
              <a:rPr lang="es-419"/>
              <a:t>14.1.5 – Protocolo de datagramas de usuario (UDP)</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B12BD5F-4A37-4D96-A8D8-7F4E79363003}"/>
              </a:ext>
            </a:extLst>
          </p:cNvPr>
          <p:cNvSpPr>
            <a:spLocks noGrp="1"/>
          </p:cNvSpPr>
          <p:nvPr>
            <p:ph type="body" idx="1"/>
          </p:nvPr>
        </p:nvSpPr>
        <p:spPr/>
        <p:txBody>
          <a:bodyPr/>
          <a:lstStyle/>
          <a:p>
            <a:pPr rtl="0"/>
            <a:r>
              <a:rPr lang="es-419"/>
              <a:t>14-Capa de transporte</a:t>
            </a:r>
          </a:p>
          <a:p>
            <a:pPr rtl="0"/>
            <a:r>
              <a:rPr lang="es-419"/>
              <a:t>14.1 Transporte de datos</a:t>
            </a:r>
          </a:p>
          <a:p>
            <a:pPr rtl="0"/>
            <a:r>
              <a:rPr lang="es-419"/>
              <a:t>14.1.6 – El protocolo de capa de transporte adecuado para la aplicación en cuestión</a:t>
            </a:r>
          </a:p>
          <a:p>
            <a:pPr rtl="0"/>
            <a:r>
              <a:rPr lang="es-419"/>
              <a:t>14.1.7 — Compruebe su Entendimiento- Transporte de Datos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14.2 — Descripción general de TCP</a:t>
            </a:r>
          </a:p>
        </p:txBody>
      </p:sp>
      <p:sp>
        <p:nvSpPr>
          <p:cNvPr id="4" name="Slide Number Placeholder 3"/>
          <p:cNvSpPr>
            <a:spLocks noGrp="1"/>
          </p:cNvSpPr>
          <p:nvPr>
            <p:ph type="sldNum" sz="quarter" idx="10"/>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14.2 — Descripción general de TCP</a:t>
            </a:r>
          </a:p>
          <a:p>
            <a:pPr rtl="0"/>
            <a:r>
              <a:rPr lang="es-419"/>
              <a:t>14.2.1 – Características de TCP</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2552125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14.2 — Descripción general de TCP</a:t>
            </a:r>
          </a:p>
          <a:p>
            <a:pPr rtl="0"/>
            <a:r>
              <a:rPr lang="es-419"/>
              <a:t>14.2.2 – Encabezado TCP</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4173039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614221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14.2 — Descripción general de TCP</a:t>
            </a:r>
          </a:p>
          <a:p>
            <a:pPr rtl="0"/>
            <a:r>
              <a:rPr lang="es-419"/>
              <a:t>14.2.3 — Encabezado TCP</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4136994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14.2 — Descripción general de TCP</a:t>
            </a:r>
          </a:p>
          <a:p>
            <a:pPr rtl="0"/>
            <a:r>
              <a:rPr lang="es-419"/>
              <a:t>14.2.4 – Aplicaciones que utilizan TCP</a:t>
            </a:r>
          </a:p>
          <a:p>
            <a:pPr rtl="0"/>
            <a:r>
              <a:rPr lang="es-419"/>
              <a:t>14.2.5 Compruebe su comprensión — Descripción general de TCP</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4113318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14.3 — Visión general de UDP</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977755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14.3 — Visión general de UDP</a:t>
            </a:r>
          </a:p>
          <a:p>
            <a:pPr rtl="0"/>
            <a:r>
              <a:rPr lang="es-419"/>
              <a:t>14.3.1 – Características de UDP</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3315570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14.3 — Visión general de UDP</a:t>
            </a:r>
          </a:p>
          <a:p>
            <a:pPr rtl="0"/>
            <a:r>
              <a:rPr lang="es-419"/>
              <a:t>14.3.2 — Encabezado UDP</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29810029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14.3 — Visión general de UDP</a:t>
            </a:r>
          </a:p>
          <a:p>
            <a:pPr rtl="0"/>
            <a:r>
              <a:rPr lang="es-419"/>
              <a:t>14.3.3 - Campos de encabezado UDP</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22228829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14.3 — Visión general de UDP</a:t>
            </a:r>
          </a:p>
          <a:p>
            <a:pPr rtl="0"/>
            <a:r>
              <a:rPr lang="es-419"/>
              <a:t>14.3.4 – Aplicaciones que utilizan UDP</a:t>
            </a:r>
          </a:p>
          <a:p>
            <a:pPr rtl="0"/>
            <a:r>
              <a:rPr lang="es-419"/>
              <a:t>14.3.5 - Verifique su conocimiento — Resumen de UDP</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3301197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14.4 — Números de puerto</a:t>
            </a:r>
          </a:p>
        </p:txBody>
      </p:sp>
      <p:sp>
        <p:nvSpPr>
          <p:cNvPr id="4" name="Slide Number Placeholder 3"/>
          <p:cNvSpPr>
            <a:spLocks noGrp="1"/>
          </p:cNvSpPr>
          <p:nvPr>
            <p:ph type="sldNum" sz="quarter" idx="10"/>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815519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14.4 — Números de puerto</a:t>
            </a:r>
          </a:p>
          <a:p>
            <a:pPr rtl="0"/>
            <a:r>
              <a:rPr lang="es-419"/>
              <a:t>14.4.1 – Comunicaciones separadas múltiples</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8278725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14.4 — Números de puerto</a:t>
            </a:r>
          </a:p>
          <a:p>
            <a:pPr rtl="0"/>
            <a:r>
              <a:rPr lang="es-419"/>
              <a:t>14.4.2 – Pares de sockets</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1134731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9005007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14.4 — Números de puerto</a:t>
            </a:r>
          </a:p>
          <a:p>
            <a:pPr rtl="0"/>
            <a:r>
              <a:rPr lang="es-419"/>
              <a:t>14.4.3 - Grupos de números de puerto.</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8900367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14.4 — Números de puerto</a:t>
            </a:r>
          </a:p>
          <a:p>
            <a:pPr rtl="0"/>
            <a:r>
              <a:rPr lang="es-419"/>
              <a:t>14.4.3 - Grupos de números de puerto (cont.)</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14860620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14.4 — Números de puerto</a:t>
            </a:r>
          </a:p>
          <a:p>
            <a:pPr rtl="0"/>
            <a:r>
              <a:rPr lang="es-419"/>
              <a:t>14.4.4 – El comando netstat</a:t>
            </a:r>
          </a:p>
          <a:p>
            <a:pPr rtl="0"/>
            <a:r>
              <a:rPr lang="es-419"/>
              <a:t>14.4.5 – Verifique su conocimiento: Números de puerto</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1412074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14.5 – Proceso de comunicación en TCP</a:t>
            </a:r>
          </a:p>
        </p:txBody>
      </p:sp>
      <p:sp>
        <p:nvSpPr>
          <p:cNvPr id="4" name="Slide Number Placeholder 3"/>
          <p:cNvSpPr>
            <a:spLocks noGrp="1"/>
          </p:cNvSpPr>
          <p:nvPr>
            <p:ph type="sldNum" sz="quarter" idx="10"/>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1200960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14.5 – Proceso de comunicación en TCP</a:t>
            </a:r>
          </a:p>
          <a:p>
            <a:pPr rtl="0"/>
            <a:r>
              <a:rPr lang="es-419"/>
              <a:t>14.5.1 – Procesos del servidor TCP</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610095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14.5 – Proceso de comunicación en TCP</a:t>
            </a:r>
          </a:p>
          <a:p>
            <a:pPr rtl="0"/>
            <a:r>
              <a:rPr lang="es-419"/>
              <a:t>14.5.2 – Establecimiento de conexiones TCP</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8782842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14.5 – Proceso de comunicación en TCP</a:t>
            </a:r>
          </a:p>
          <a:p>
            <a:pPr rtl="0"/>
            <a:r>
              <a:rPr lang="es-419"/>
              <a:t>14.5.3 – Finalización de la sesión</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3186482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14.5 – Proceso de comunicación en TCP</a:t>
            </a:r>
          </a:p>
          <a:p>
            <a:pPr rtl="0"/>
            <a:r>
              <a:rPr lang="es-419"/>
              <a:t>14.5.4 — Establecimiento de un enlace de tres vías</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6055409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14.5 – Proceso de comunicación en TCP</a:t>
            </a:r>
          </a:p>
          <a:p>
            <a:pPr rtl="0"/>
            <a:r>
              <a:rPr lang="es-419"/>
              <a:t>14.5.4 – Análisis del enlace de tres vías</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34056580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14.5 – Proceso de comunicación en TCP</a:t>
            </a:r>
          </a:p>
          <a:p>
            <a:pPr rtl="0"/>
            <a:r>
              <a:rPr lang="es-419"/>
              <a:t>14.5.5 – Video- TCP de enlace de tres vías</a:t>
            </a:r>
          </a:p>
          <a:p>
            <a:pPr rtl="0"/>
            <a:r>
              <a:rPr lang="es-419"/>
              <a:t>14.5.6 — Compruebe su comprensión - Proceso de comunicación TCP</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2167641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a:t>	</a:t>
            </a:r>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14.6 – Confiabilidad y control de flujo</a:t>
            </a:r>
          </a:p>
        </p:txBody>
      </p:sp>
      <p:sp>
        <p:nvSpPr>
          <p:cNvPr id="4" name="Slide Number Placeholder 3"/>
          <p:cNvSpPr>
            <a:spLocks noGrp="1"/>
          </p:cNvSpPr>
          <p:nvPr>
            <p:ph type="sldNum" sz="quarter" idx="10"/>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17190075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14.6 – Confiabilidad y control de flujo</a:t>
            </a:r>
          </a:p>
          <a:p>
            <a:pPr rtl="0"/>
            <a:r>
              <a:rPr lang="es-419"/>
              <a:t>14.6.1 – Confiabilidad de TCP: entrega ordenada garantizada</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37829707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14.6 – Confiabilidad y control de flujo</a:t>
            </a:r>
          </a:p>
          <a:p>
            <a:pPr rtl="0"/>
            <a:r>
              <a:rPr lang="es-419"/>
              <a:t>14.6.2 Video: Confiabilidad de TCP: números de secuencia y reconocimientos</a:t>
            </a:r>
          </a:p>
        </p:txBody>
      </p:sp>
      <p:sp>
        <p:nvSpPr>
          <p:cNvPr id="4" name="Slide Number Placeholder 3"/>
          <p:cNvSpPr>
            <a:spLocks noGrp="1"/>
          </p:cNvSpPr>
          <p:nvPr>
            <p:ph type="sldNum" sz="quarter" idx="5"/>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22083171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14.6 – Confiabilidad y control de flujo</a:t>
            </a:r>
          </a:p>
          <a:p>
            <a:pPr rtl="0"/>
            <a:r>
              <a:rPr lang="es-419"/>
              <a:t>14.6.3 Confiabilidad de TCP-pérdida y retransmisión de datos</a:t>
            </a:r>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6081174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14.6 – Confiabilidad y control de flujo</a:t>
            </a:r>
          </a:p>
          <a:p>
            <a:pPr rtl="0"/>
            <a:r>
              <a:rPr lang="es-419"/>
              <a:t>14.6.3 Confiabilidad de TCP-pérdida y retransmisión de datos</a:t>
            </a:r>
          </a:p>
        </p:txBody>
      </p:sp>
      <p:sp>
        <p:nvSpPr>
          <p:cNvPr id="4" name="Slide Number Placeholder 3"/>
          <p:cNvSpPr>
            <a:spLocks noGrp="1"/>
          </p:cNvSpPr>
          <p:nvPr>
            <p:ph type="sldNum" sz="quarter" idx="5"/>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27746991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14.6 – Confiabilidad y control de flujo</a:t>
            </a:r>
          </a:p>
          <a:p>
            <a:pPr rtl="0"/>
            <a:r>
              <a:rPr lang="es-419"/>
              <a:t>14.6.4 Video-Confiabilidad de TCP - Pérdida y retransmisión de datos</a:t>
            </a:r>
          </a:p>
        </p:txBody>
      </p:sp>
      <p:sp>
        <p:nvSpPr>
          <p:cNvPr id="4" name="Slide Number Placeholder 3"/>
          <p:cNvSpPr>
            <a:spLocks noGrp="1"/>
          </p:cNvSpPr>
          <p:nvPr>
            <p:ph type="sldNum" sz="quarter" idx="5"/>
          </p:nvPr>
        </p:nvSpPr>
        <p:spPr/>
        <p:txBody>
          <a:bodyPr/>
          <a:lstStyle/>
          <a:p>
            <a:pPr rtl="0"/>
            <a:fld id="{5641018C-6CAF-B84E-B92C-ECB119457FBA}" type="slidenum">
              <a:rPr/>
              <a:t>47</a:t>
            </a:fld>
            <a:endParaRPr/>
          </a:p>
        </p:txBody>
      </p:sp>
    </p:spTree>
    <p:extLst>
      <p:ext uri="{BB962C8B-B14F-4D97-AF65-F5344CB8AC3E}">
        <p14:creationId xmlns:p14="http://schemas.microsoft.com/office/powerpoint/2010/main" val="13131771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14.6 – Confiabilidad y control de flujo</a:t>
            </a:r>
          </a:p>
          <a:p>
            <a:pPr rtl="0"/>
            <a:r>
              <a:rPr lang="es-419"/>
              <a:t>14.6.5 – Control del flujo de TCP: tamaño de la ventana y reconocimientos</a:t>
            </a:r>
          </a:p>
        </p:txBody>
      </p:sp>
      <p:sp>
        <p:nvSpPr>
          <p:cNvPr id="4" name="Slide Number Placeholder 3"/>
          <p:cNvSpPr>
            <a:spLocks noGrp="1"/>
          </p:cNvSpPr>
          <p:nvPr>
            <p:ph type="sldNum" sz="quarter" idx="5"/>
          </p:nvPr>
        </p:nvSpPr>
        <p:spPr/>
        <p:txBody>
          <a:bodyPr/>
          <a:lstStyle/>
          <a:p>
            <a:pPr rtl="0"/>
            <a:fld id="{5641018C-6CAF-B84E-B92C-ECB119457FBA}" type="slidenum">
              <a:rPr/>
              <a:t>48</a:t>
            </a:fld>
            <a:endParaRPr/>
          </a:p>
        </p:txBody>
      </p:sp>
    </p:spTree>
    <p:extLst>
      <p:ext uri="{BB962C8B-B14F-4D97-AF65-F5344CB8AC3E}">
        <p14:creationId xmlns:p14="http://schemas.microsoft.com/office/powerpoint/2010/main" val="34923342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14.6 – Confiabilidad y control de flujo</a:t>
            </a:r>
          </a:p>
          <a:p>
            <a:pPr rtl="0"/>
            <a:r>
              <a:rPr lang="es-419"/>
              <a:t>14.6.6 — Control de flujo TCP — Tamaño máximo de segmento (MSS)</a:t>
            </a:r>
          </a:p>
        </p:txBody>
      </p:sp>
      <p:sp>
        <p:nvSpPr>
          <p:cNvPr id="4" name="Slide Number Placeholder 3"/>
          <p:cNvSpPr>
            <a:spLocks noGrp="1"/>
          </p:cNvSpPr>
          <p:nvPr>
            <p:ph type="sldNum" sz="quarter" idx="5"/>
          </p:nvPr>
        </p:nvSpPr>
        <p:spPr/>
        <p:txBody>
          <a:bodyPr/>
          <a:lstStyle/>
          <a:p>
            <a:pPr rtl="0"/>
            <a:fld id="{5641018C-6CAF-B84E-B92C-ECB119457FBA}" type="slidenum">
              <a:rPr/>
              <a:t>49</a:t>
            </a:fld>
            <a:endParaRPr/>
          </a:p>
        </p:txBody>
      </p:sp>
    </p:spTree>
    <p:extLst>
      <p:ext uri="{BB962C8B-B14F-4D97-AF65-F5344CB8AC3E}">
        <p14:creationId xmlns:p14="http://schemas.microsoft.com/office/powerpoint/2010/main" val="2221130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14-Capa de transporte</a:t>
            </a:r>
          </a:p>
          <a:p>
            <a:pPr rtl="0"/>
            <a:r>
              <a:rPr lang="es-419" dirty="0"/>
              <a:t>14.6 – Confiabilidad y control de flujo</a:t>
            </a:r>
          </a:p>
          <a:p>
            <a:pPr rtl="0"/>
            <a:r>
              <a:rPr lang="es-419" dirty="0"/>
              <a:t>14.6.7 – Control del flujo de TCP</a:t>
            </a:r>
            <a:r>
              <a:rPr lang="es-419"/>
              <a:t>: Prevención </a:t>
            </a:r>
            <a:r>
              <a:rPr lang="es-419" dirty="0"/>
              <a:t>de congestiones</a:t>
            </a:r>
          </a:p>
          <a:p>
            <a:pPr rtl="0"/>
            <a:r>
              <a:rPr lang="es-419" dirty="0"/>
              <a:t>14.6.8 — Compruebe su comprensión — Confiabilidad y control de flujo</a:t>
            </a:r>
          </a:p>
        </p:txBody>
      </p:sp>
      <p:sp>
        <p:nvSpPr>
          <p:cNvPr id="4" name="Slide Number Placeholder 3"/>
          <p:cNvSpPr>
            <a:spLocks noGrp="1"/>
          </p:cNvSpPr>
          <p:nvPr>
            <p:ph type="sldNum" sz="quarter" idx="5"/>
          </p:nvPr>
        </p:nvSpPr>
        <p:spPr/>
        <p:txBody>
          <a:bodyPr/>
          <a:lstStyle/>
          <a:p>
            <a:pPr rtl="0"/>
            <a:fld id="{5641018C-6CAF-B84E-B92C-ECB119457FBA}" type="slidenum">
              <a:rPr/>
              <a:t>50</a:t>
            </a:fld>
            <a:endParaRPr/>
          </a:p>
        </p:txBody>
      </p:sp>
    </p:spTree>
    <p:extLst>
      <p:ext uri="{BB962C8B-B14F-4D97-AF65-F5344CB8AC3E}">
        <p14:creationId xmlns:p14="http://schemas.microsoft.com/office/powerpoint/2010/main" val="20246334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14.7 Comunicación UDP</a:t>
            </a:r>
          </a:p>
        </p:txBody>
      </p:sp>
      <p:sp>
        <p:nvSpPr>
          <p:cNvPr id="4" name="Slide Number Placeholder 3"/>
          <p:cNvSpPr>
            <a:spLocks noGrp="1"/>
          </p:cNvSpPr>
          <p:nvPr>
            <p:ph type="sldNum" sz="quarter" idx="10"/>
          </p:nvPr>
        </p:nvSpPr>
        <p:spPr/>
        <p:txBody>
          <a:bodyPr/>
          <a:lstStyle/>
          <a:p>
            <a:pPr rtl="0"/>
            <a:fld id="{5641018C-6CAF-B84E-B92C-ECB119457FBA}" type="slidenum">
              <a:rPr/>
              <a:t>51</a:t>
            </a:fld>
            <a:endParaRPr/>
          </a:p>
        </p:txBody>
      </p:sp>
    </p:spTree>
    <p:extLst>
      <p:ext uri="{BB962C8B-B14F-4D97-AF65-F5344CB8AC3E}">
        <p14:creationId xmlns:p14="http://schemas.microsoft.com/office/powerpoint/2010/main" val="1291228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14.7 Comunicación UDP</a:t>
            </a:r>
          </a:p>
          <a:p>
            <a:pPr rtl="0"/>
            <a:r>
              <a:rPr lang="es-419"/>
              <a:t>14.7.1 Comparación de baja sobrecarga y confiabilidad de UDP</a:t>
            </a:r>
          </a:p>
        </p:txBody>
      </p:sp>
      <p:sp>
        <p:nvSpPr>
          <p:cNvPr id="4" name="Slide Number Placeholder 3"/>
          <p:cNvSpPr>
            <a:spLocks noGrp="1"/>
          </p:cNvSpPr>
          <p:nvPr>
            <p:ph type="sldNum" sz="quarter" idx="5"/>
          </p:nvPr>
        </p:nvSpPr>
        <p:spPr/>
        <p:txBody>
          <a:bodyPr/>
          <a:lstStyle/>
          <a:p>
            <a:pPr rtl="0"/>
            <a:fld id="{5641018C-6CAF-B84E-B92C-ECB119457FBA}" type="slidenum">
              <a:rPr/>
              <a:t>52</a:t>
            </a:fld>
            <a:endParaRPr/>
          </a:p>
        </p:txBody>
      </p:sp>
    </p:spTree>
    <p:extLst>
      <p:ext uri="{BB962C8B-B14F-4D97-AF65-F5344CB8AC3E}">
        <p14:creationId xmlns:p14="http://schemas.microsoft.com/office/powerpoint/2010/main" val="12585565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14.7 Comunicación UDP</a:t>
            </a:r>
          </a:p>
          <a:p>
            <a:pPr rtl="0"/>
            <a:r>
              <a:rPr lang="es-419"/>
              <a:t>14.7.2 – Rearmado de datagramas UDP</a:t>
            </a:r>
          </a:p>
        </p:txBody>
      </p:sp>
      <p:sp>
        <p:nvSpPr>
          <p:cNvPr id="4" name="Slide Number Placeholder 3"/>
          <p:cNvSpPr>
            <a:spLocks noGrp="1"/>
          </p:cNvSpPr>
          <p:nvPr>
            <p:ph type="sldNum" sz="quarter" idx="5"/>
          </p:nvPr>
        </p:nvSpPr>
        <p:spPr/>
        <p:txBody>
          <a:bodyPr/>
          <a:lstStyle/>
          <a:p>
            <a:pPr rtl="0"/>
            <a:fld id="{5641018C-6CAF-B84E-B92C-ECB119457FBA}" type="slidenum">
              <a:rPr/>
              <a:t>53</a:t>
            </a:fld>
            <a:endParaRPr/>
          </a:p>
        </p:txBody>
      </p:sp>
    </p:spTree>
    <p:extLst>
      <p:ext uri="{BB962C8B-B14F-4D97-AF65-F5344CB8AC3E}">
        <p14:creationId xmlns:p14="http://schemas.microsoft.com/office/powerpoint/2010/main" val="377002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14.7 Comunicación UDP</a:t>
            </a:r>
          </a:p>
          <a:p>
            <a:pPr rtl="0"/>
            <a:r>
              <a:rPr lang="es-419"/>
              <a:t>14.7.3 – Procesos y solicitudes de servidores UDP</a:t>
            </a:r>
          </a:p>
        </p:txBody>
      </p:sp>
      <p:sp>
        <p:nvSpPr>
          <p:cNvPr id="4" name="Slide Number Placeholder 3"/>
          <p:cNvSpPr>
            <a:spLocks noGrp="1"/>
          </p:cNvSpPr>
          <p:nvPr>
            <p:ph type="sldNum" sz="quarter" idx="5"/>
          </p:nvPr>
        </p:nvSpPr>
        <p:spPr/>
        <p:txBody>
          <a:bodyPr/>
          <a:lstStyle/>
          <a:p>
            <a:pPr rtl="0"/>
            <a:fld id="{5641018C-6CAF-B84E-B92C-ECB119457FBA}" type="slidenum">
              <a:rPr/>
              <a:t>54</a:t>
            </a:fld>
            <a:endParaRPr/>
          </a:p>
        </p:txBody>
      </p:sp>
    </p:spTree>
    <p:extLst>
      <p:ext uri="{BB962C8B-B14F-4D97-AF65-F5344CB8AC3E}">
        <p14:creationId xmlns:p14="http://schemas.microsoft.com/office/powerpoint/2010/main" val="12164596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14-Capa de transporte</a:t>
            </a:r>
          </a:p>
          <a:p>
            <a:pPr rtl="0"/>
            <a:r>
              <a:rPr lang="es-419"/>
              <a:t>14.7 Comunicación UDP</a:t>
            </a:r>
          </a:p>
          <a:p>
            <a:pPr rtl="0"/>
            <a:r>
              <a:rPr lang="es-419"/>
              <a:t>14.7.4 – Procesos de cliente UDP </a:t>
            </a:r>
          </a:p>
          <a:p>
            <a:pPr rtl="0"/>
            <a:r>
              <a:rPr lang="es-419"/>
              <a:t>14.7.5 Verifique su conocimiento — Comunicación UDP</a:t>
            </a:r>
          </a:p>
        </p:txBody>
      </p:sp>
      <p:sp>
        <p:nvSpPr>
          <p:cNvPr id="4" name="Slide Number Placeholder 3"/>
          <p:cNvSpPr>
            <a:spLocks noGrp="1"/>
          </p:cNvSpPr>
          <p:nvPr>
            <p:ph type="sldNum" sz="quarter" idx="5"/>
          </p:nvPr>
        </p:nvSpPr>
        <p:spPr/>
        <p:txBody>
          <a:bodyPr/>
          <a:lstStyle/>
          <a:p>
            <a:pPr rtl="0"/>
            <a:fld id="{5641018C-6CAF-B84E-B92C-ECB119457FBA}" type="slidenum">
              <a:rPr/>
              <a:t>55</a:t>
            </a:fld>
            <a:endParaRPr/>
          </a:p>
        </p:txBody>
      </p:sp>
    </p:spTree>
    <p:extLst>
      <p:ext uri="{BB962C8B-B14F-4D97-AF65-F5344CB8AC3E}">
        <p14:creationId xmlns:p14="http://schemas.microsoft.com/office/powerpoint/2010/main" val="35743973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a:t>14-Capa de transporte</a:t>
            </a:r>
          </a:p>
          <a:p>
            <a:pPr rtl="0">
              <a:buFontTx/>
              <a:buNone/>
            </a:pPr>
            <a:r>
              <a:rPr lang="es-419"/>
              <a:t>14.8 – Práctica del módulo y cuestionario</a:t>
            </a:r>
          </a:p>
        </p:txBody>
      </p:sp>
      <p:sp>
        <p:nvSpPr>
          <p:cNvPr id="4" name="Slide Number Placeholder 3"/>
          <p:cNvSpPr>
            <a:spLocks noGrp="1"/>
          </p:cNvSpPr>
          <p:nvPr>
            <p:ph type="sldNum" sz="quarter" idx="10"/>
          </p:nvPr>
        </p:nvSpPr>
        <p:spPr/>
        <p:txBody>
          <a:bodyPr/>
          <a:lstStyle/>
          <a:p>
            <a:pPr rtl="0"/>
            <a:fld id="{5641018C-6CAF-B84E-B92C-ECB119457FBA}" type="slidenum">
              <a:rPr/>
              <a:t>56</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57</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a:t>14-Capa de transporte</a:t>
            </a:r>
          </a:p>
          <a:p>
            <a:pPr rtl="0"/>
            <a:r>
              <a:rPr lang="es-419"/>
              <a:t>14.8 – Práctica del módulo y cuestionario</a:t>
            </a:r>
          </a:p>
          <a:p>
            <a:pPr rtl="0"/>
            <a:r>
              <a:rPr lang="es-419"/>
              <a:t>14.8.1 – Packet Tracer: Comunicaciones TCP y UDP</a:t>
            </a:r>
          </a:p>
        </p:txBody>
      </p:sp>
    </p:spTree>
    <p:extLst>
      <p:ext uri="{BB962C8B-B14F-4D97-AF65-F5344CB8AC3E}">
        <p14:creationId xmlns:p14="http://schemas.microsoft.com/office/powerpoint/2010/main" val="570636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58</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a:t>14-Capa de transporte</a:t>
            </a:r>
          </a:p>
          <a:p>
            <a:pPr rtl="0"/>
            <a:r>
              <a:rPr lang="es-419"/>
              <a:t>14.8 – Práctica del módulo y cuestionario</a:t>
            </a:r>
          </a:p>
          <a:p>
            <a:pPr rtl="0"/>
            <a:r>
              <a:rPr lang="es-419"/>
              <a:t>14.8.2 – ¿Qué aprendí en este módulo?</a:t>
            </a:r>
          </a:p>
        </p:txBody>
      </p:sp>
    </p:spTree>
    <p:extLst>
      <p:ext uri="{BB962C8B-B14F-4D97-AF65-F5344CB8AC3E}">
        <p14:creationId xmlns:p14="http://schemas.microsoft.com/office/powerpoint/2010/main" val="14768241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59</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a:t>14-Capa de transporte</a:t>
            </a:r>
          </a:p>
          <a:p>
            <a:pPr rtl="0"/>
            <a:r>
              <a:rPr lang="es-419"/>
              <a:t>14.8 – Práctica del módulo y cuestionario</a:t>
            </a:r>
          </a:p>
          <a:p>
            <a:pPr rtl="0"/>
            <a:r>
              <a:rPr lang="es-419"/>
              <a:t>14.8.2 – ¿Qué aprendí en este módulo? (continuación)</a:t>
            </a:r>
          </a:p>
          <a:p>
            <a:pPr rtl="0"/>
            <a:r>
              <a:rPr lang="es-419"/>
              <a:t>14.8.3 - Módulo Quiz - Capa de transporte</a:t>
            </a:r>
          </a:p>
        </p:txBody>
      </p:sp>
    </p:spTree>
    <p:extLst>
      <p:ext uri="{BB962C8B-B14F-4D97-AF65-F5344CB8AC3E}">
        <p14:creationId xmlns:p14="http://schemas.microsoft.com/office/powerpoint/2010/main" val="27074346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60</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6241034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61</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9</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GB" dirty="0"/>
          </a:p>
        </p:txBody>
      </p:sp>
    </p:spTree>
    <p:extLst>
      <p:ext uri="{BB962C8B-B14F-4D97-AF65-F5344CB8AC3E}">
        <p14:creationId xmlns:p14="http://schemas.microsoft.com/office/powerpoint/2010/main" val="86926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11</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a:t>14-Capa de transporte</a:t>
            </a:r>
          </a:p>
          <a:p>
            <a:pPr rtl="0">
              <a:buFontTx/>
              <a:buNone/>
            </a:pPr>
            <a:r>
              <a:rPr lang="es-419"/>
              <a:t>14.0.2 - ¿Qué aprenderé en este módulo?</a:t>
            </a:r>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0.xml"/><Relationship Id="rId1" Type="http://schemas.openxmlformats.org/officeDocument/2006/relationships/tags" Target="../tags/tag2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es-419">
                <a:solidFill>
                  <a:schemeClr val="accent5">
                    <a:lumMod val="40000"/>
                    <a:lumOff val="60000"/>
                  </a:schemeClr>
                </a:solidFill>
              </a:rPr>
              <a:t>Módulo 14: Capa de Transporte</a:t>
            </a:r>
          </a:p>
        </p:txBody>
      </p:sp>
      <p:sp>
        <p:nvSpPr>
          <p:cNvPr id="5" name="Text Placeholder 4"/>
          <p:cNvSpPr>
            <a:spLocks noGrp="1"/>
          </p:cNvSpPr>
          <p:nvPr>
            <p:ph type="body" sz="quarter" idx="13"/>
          </p:nvPr>
        </p:nvSpPr>
        <p:spPr>
          <a:xfrm>
            <a:off x="469497" y="3127609"/>
            <a:ext cx="5925246" cy="299001"/>
          </a:xfrm>
        </p:spPr>
        <p:txBody>
          <a:bodyPr/>
          <a:lstStyle/>
          <a:p>
            <a:pPr rtl="0"/>
            <a:r>
              <a:rPr lang="es-419">
                <a:solidFill>
                  <a:schemeClr val="bg2">
                    <a:lumMod val="40000"/>
                    <a:lumOff val="60000"/>
                  </a:schemeClr>
                </a:solidFill>
              </a:rPr>
              <a:t>Materiales del instructor</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Introducción a Redes v7.0 (ITN)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14: Capa de transporte</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Introducción a Redes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41394"/>
            <a:ext cx="9144000" cy="605390"/>
          </a:xfrm>
        </p:spPr>
        <p:txBody>
          <a:bodyPr/>
          <a:lstStyle/>
          <a:p>
            <a:pPr rtl="0" eaLnBrk="1" hangingPunct="1"/>
            <a:r>
              <a:rPr lang="es-419"/>
              <a:t>Objetivos del módulo</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Título del módulo: </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Capa de transporte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rtl="0" eaLnBrk="0" hangingPunct="0"/>
            <a:r>
              <a:rPr kumimoji="0" lang="es-419"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Objetivo del módulo</a:t>
            </a:r>
            <a:r>
              <a:rPr kumimoji="0" lang="es-419"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a:t>
            </a:r>
            <a:r>
              <a:rPr lang="es-419" sz="1600"/>
              <a:t>Compare el funcionamiento de los protocolos de capa de transporte en la admisión de la comunicación de extremo a extremo</a:t>
            </a: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4278512903"/>
              </p:ext>
            </p:extLst>
          </p:nvPr>
        </p:nvGraphicFramePr>
        <p:xfrm>
          <a:off x="575036" y="1724001"/>
          <a:ext cx="8276733" cy="2900704"/>
        </p:xfrm>
        <a:graphic>
          <a:graphicData uri="http://schemas.openxmlformats.org/drawingml/2006/table">
            <a:tbl>
              <a:tblPr firstRow="1" firstCol="1" bandRow="1">
                <a:tableStyleId>{5C22544A-7EE6-4342-B048-85BDC9FD1C3A}</a:tableStyleId>
              </a:tblPr>
              <a:tblGrid>
                <a:gridCol w="2745245">
                  <a:extLst>
                    <a:ext uri="{9D8B030D-6E8A-4147-A177-3AD203B41FA5}">
                      <a16:colId xmlns:a16="http://schemas.microsoft.com/office/drawing/2014/main" val="1523797708"/>
                    </a:ext>
                  </a:extLst>
                </a:gridCol>
                <a:gridCol w="5531488">
                  <a:extLst>
                    <a:ext uri="{9D8B030D-6E8A-4147-A177-3AD203B41FA5}">
                      <a16:colId xmlns:a16="http://schemas.microsoft.com/office/drawing/2014/main" val="2750207184"/>
                    </a:ext>
                  </a:extLst>
                </a:gridCol>
              </a:tblGrid>
              <a:tr h="219518">
                <a:tc>
                  <a:txBody>
                    <a:bodyPr/>
                    <a:lstStyle/>
                    <a:p>
                      <a:pPr marL="0" marR="0" algn="l" rtl="0">
                        <a:lnSpc>
                          <a:spcPct val="107000"/>
                        </a:lnSpc>
                        <a:spcBef>
                          <a:spcPts val="0"/>
                        </a:spcBef>
                        <a:spcAft>
                          <a:spcPts val="0"/>
                        </a:spcAft>
                      </a:pPr>
                      <a:r>
                        <a:rPr lang="es-419" sz="1200">
                          <a:effectLst/>
                        </a:rPr>
                        <a:t>Título del tema</a:t>
                      </a:r>
                    </a:p>
                  </a:txBody>
                  <a:tcPr marL="68580" marR="68580" marT="0" marB="0"/>
                </a:tc>
                <a:tc>
                  <a:txBody>
                    <a:bodyPr/>
                    <a:lstStyle/>
                    <a:p>
                      <a:pPr marL="0" marR="0" algn="l" rtl="0">
                        <a:lnSpc>
                          <a:spcPct val="107000"/>
                        </a:lnSpc>
                        <a:spcBef>
                          <a:spcPts val="0"/>
                        </a:spcBef>
                        <a:spcAft>
                          <a:spcPts val="0"/>
                        </a:spcAft>
                      </a:pPr>
                      <a:r>
                        <a:rPr lang="es-419" sz="1200">
                          <a:effectLst/>
                        </a:rPr>
                        <a:t>Objetivo del tema</a:t>
                      </a:r>
                    </a:p>
                  </a:txBody>
                  <a:tcPr marL="68580" marR="68580" marT="0" marB="0"/>
                </a:tc>
                <a:extLst>
                  <a:ext uri="{0D108BD9-81ED-4DB2-BD59-A6C34878D82A}">
                    <a16:rowId xmlns:a16="http://schemas.microsoft.com/office/drawing/2014/main" val="1874061904"/>
                  </a:ext>
                </a:extLst>
              </a:tr>
              <a:tr h="544489">
                <a:tc>
                  <a:txBody>
                    <a:bodyPr/>
                    <a:lstStyle/>
                    <a:p>
                      <a:pPr marL="0" marR="0" algn="l" rtl="0">
                        <a:lnSpc>
                          <a:spcPct val="107000"/>
                        </a:lnSpc>
                        <a:spcBef>
                          <a:spcPts val="0"/>
                        </a:spcBef>
                        <a:spcAft>
                          <a:spcPts val="0"/>
                        </a:spcAft>
                      </a:pPr>
                      <a:r>
                        <a:rPr lang="es-419" sz="1200">
                          <a:effectLst/>
                        </a:rPr>
                        <a:t>Transporte de datos</a:t>
                      </a:r>
                    </a:p>
                  </a:txBody>
                  <a:tcPr marL="68580" marR="68580" marT="0" marB="0"/>
                </a:tc>
                <a:tc>
                  <a:txBody>
                    <a:bodyPr/>
                    <a:lstStyle/>
                    <a:p>
                      <a:pPr marL="0" marR="0" algn="l" rtl="0">
                        <a:lnSpc>
                          <a:spcPct val="107000"/>
                        </a:lnSpc>
                        <a:spcBef>
                          <a:spcPts val="0"/>
                        </a:spcBef>
                        <a:spcAft>
                          <a:spcPts val="0"/>
                        </a:spcAft>
                      </a:pPr>
                      <a:r>
                        <a:rPr lang="es-419" sz="1200">
                          <a:solidFill>
                            <a:srgbClr val="080808"/>
                          </a:solidFill>
                          <a:effectLst/>
                          <a:latin typeface="+mn-lt"/>
                          <a:ea typeface="Calibri" panose="020F0502020204030204" pitchFamily="34" charset="0"/>
                          <a:cs typeface="Times New Roman" panose="02020603050405020304" pitchFamily="18" charset="0"/>
                        </a:rPr>
                        <a:t>Explique el propósito de la capa de transporte en la administración del transporte de datos en la comunicación de extremo a extremo.</a:t>
                      </a:r>
                    </a:p>
                  </a:txBody>
                  <a:tcPr marL="68580" marR="68580" marT="0" marB="0"/>
                </a:tc>
                <a:extLst>
                  <a:ext uri="{0D108BD9-81ED-4DB2-BD59-A6C34878D82A}">
                    <a16:rowId xmlns:a16="http://schemas.microsoft.com/office/drawing/2014/main" val="1646858405"/>
                  </a:ext>
                </a:extLst>
              </a:tr>
              <a:tr h="362611">
                <a:tc>
                  <a:txBody>
                    <a:bodyPr/>
                    <a:lstStyle/>
                    <a:p>
                      <a:pPr marL="0" marR="0" algn="l" rtl="0">
                        <a:lnSpc>
                          <a:spcPct val="107000"/>
                        </a:lnSpc>
                        <a:spcBef>
                          <a:spcPts val="0"/>
                        </a:spcBef>
                        <a:spcAft>
                          <a:spcPts val="0"/>
                        </a:spcAft>
                      </a:pPr>
                      <a:r>
                        <a:rPr lang="es-419" sz="1200">
                          <a:effectLst/>
                        </a:rPr>
                        <a:t>Descripción general de TCP</a:t>
                      </a:r>
                    </a:p>
                  </a:txBody>
                  <a:tcPr marL="68580" marR="68580" marT="0" marB="0"/>
                </a:tc>
                <a:tc>
                  <a:txBody>
                    <a:bodyPr/>
                    <a:lstStyle/>
                    <a:p>
                      <a:pPr marL="0" marR="0" algn="l" rtl="0">
                        <a:lnSpc>
                          <a:spcPct val="107000"/>
                        </a:lnSpc>
                        <a:spcBef>
                          <a:spcPts val="0"/>
                        </a:spcBef>
                        <a:spcAft>
                          <a:spcPts val="0"/>
                        </a:spcAft>
                      </a:pPr>
                      <a:r>
                        <a:rPr lang="es-419" sz="1200">
                          <a:solidFill>
                            <a:srgbClr val="080808"/>
                          </a:solidFill>
                          <a:effectLst/>
                        </a:rPr>
                        <a:t>Explicar las características de TCP.</a:t>
                      </a:r>
                    </a:p>
                  </a:txBody>
                  <a:tcPr marL="68580" marR="68580" marT="0" marB="0"/>
                </a:tc>
                <a:extLst>
                  <a:ext uri="{0D108BD9-81ED-4DB2-BD59-A6C34878D82A}">
                    <a16:rowId xmlns:a16="http://schemas.microsoft.com/office/drawing/2014/main" val="1435904258"/>
                  </a:ext>
                </a:extLst>
              </a:tr>
              <a:tr h="193382">
                <a:tc>
                  <a:txBody>
                    <a:bodyPr/>
                    <a:lstStyle/>
                    <a:p>
                      <a:pPr marL="0" marR="0" algn="l" rtl="0">
                        <a:lnSpc>
                          <a:spcPct val="107000"/>
                        </a:lnSpc>
                        <a:spcBef>
                          <a:spcPts val="0"/>
                        </a:spcBef>
                        <a:spcAft>
                          <a:spcPts val="0"/>
                        </a:spcAft>
                      </a:pPr>
                      <a:r>
                        <a:rPr lang="es-419" sz="1200">
                          <a:effectLst/>
                        </a:rPr>
                        <a:t>Visión general de UDP</a:t>
                      </a:r>
                    </a:p>
                  </a:txBody>
                  <a:tcPr marL="68580" marR="68580" marT="0" marB="0"/>
                </a:tc>
                <a:tc>
                  <a:txBody>
                    <a:bodyPr/>
                    <a:lstStyle/>
                    <a:p>
                      <a:pPr marL="0" marR="0" algn="l" rtl="0">
                        <a:lnSpc>
                          <a:spcPct val="107000"/>
                        </a:lnSpc>
                        <a:spcBef>
                          <a:spcPts val="0"/>
                        </a:spcBef>
                        <a:spcAft>
                          <a:spcPts val="0"/>
                        </a:spcAft>
                      </a:pPr>
                      <a:r>
                        <a:rPr lang="es-419" sz="1200">
                          <a:solidFill>
                            <a:srgbClr val="080808"/>
                          </a:solidFill>
                          <a:effectLst/>
                          <a:latin typeface="+mn-lt"/>
                          <a:ea typeface="Calibri" panose="020F0502020204030204" pitchFamily="34" charset="0"/>
                          <a:cs typeface="Times New Roman" panose="02020603050405020304" pitchFamily="18" charset="0"/>
                        </a:rPr>
                        <a:t>Explicar las características de UDP.</a:t>
                      </a:r>
                    </a:p>
                  </a:txBody>
                  <a:tcPr marL="68580" marR="68580" marT="0" marB="0"/>
                </a:tc>
                <a:extLst>
                  <a:ext uri="{0D108BD9-81ED-4DB2-BD59-A6C34878D82A}">
                    <a16:rowId xmlns:a16="http://schemas.microsoft.com/office/drawing/2014/main" val="131737215"/>
                  </a:ext>
                </a:extLst>
              </a:tr>
              <a:tr h="215562">
                <a:tc>
                  <a:txBody>
                    <a:bodyPr/>
                    <a:lstStyle/>
                    <a:p>
                      <a:pPr marL="0" marR="0" algn="l" rtl="0">
                        <a:lnSpc>
                          <a:spcPct val="107000"/>
                        </a:lnSpc>
                        <a:spcBef>
                          <a:spcPts val="0"/>
                        </a:spcBef>
                        <a:spcAft>
                          <a:spcPts val="0"/>
                        </a:spcAft>
                      </a:pPr>
                      <a:r>
                        <a:rPr lang="es-419" sz="1200">
                          <a:effectLst/>
                        </a:rPr>
                        <a:t>Números de puerto</a:t>
                      </a:r>
                    </a:p>
                  </a:txBody>
                  <a:tcPr marL="68580" marR="68580" marT="0" marB="0"/>
                </a:tc>
                <a:tc>
                  <a:txBody>
                    <a:bodyPr/>
                    <a:lstStyle/>
                    <a:p>
                      <a:pPr marL="0" marR="0" algn="l" rtl="0">
                        <a:lnSpc>
                          <a:spcPct val="107000"/>
                        </a:lnSpc>
                        <a:spcBef>
                          <a:spcPts val="0"/>
                        </a:spcBef>
                        <a:spcAft>
                          <a:spcPts val="0"/>
                        </a:spcAft>
                      </a:pPr>
                      <a:r>
                        <a:rPr lang="es-419" sz="1200" b="0" i="0" kern="1200">
                          <a:solidFill>
                            <a:srgbClr val="080808"/>
                          </a:solidFill>
                          <a:effectLst/>
                          <a:latin typeface="+mn-lt"/>
                          <a:ea typeface="+mn-ea"/>
                          <a:cs typeface="+mn-cs"/>
                        </a:rPr>
                        <a:t>Explique cómo TCP y UDP usan los números de puerto.</a:t>
                      </a:r>
                    </a:p>
                  </a:txBody>
                  <a:tcPr marL="68580" marR="68580" marT="0" marB="0"/>
                </a:tc>
                <a:extLst>
                  <a:ext uri="{0D108BD9-81ED-4DB2-BD59-A6C34878D82A}">
                    <a16:rowId xmlns:a16="http://schemas.microsoft.com/office/drawing/2014/main" val="3818444524"/>
                  </a:ext>
                </a:extLst>
              </a:tr>
              <a:tr h="580536">
                <a:tc>
                  <a:txBody>
                    <a:bodyPr/>
                    <a:lstStyle/>
                    <a:p>
                      <a:pPr marL="0" marR="0" algn="l" rtl="0">
                        <a:lnSpc>
                          <a:spcPct val="107000"/>
                        </a:lnSpc>
                        <a:spcBef>
                          <a:spcPts val="0"/>
                        </a:spcBef>
                        <a:spcAft>
                          <a:spcPts val="0"/>
                        </a:spcAft>
                      </a:pPr>
                      <a:r>
                        <a:rPr lang="es-419" sz="1200">
                          <a:effectLst/>
                        </a:rPr>
                        <a:t>Proceso de comunicación TCP</a:t>
                      </a:r>
                    </a:p>
                  </a:txBody>
                  <a:tcPr marL="68580" marR="68580" marT="0" marB="0"/>
                </a:tc>
                <a:tc>
                  <a:txBody>
                    <a:bodyPr/>
                    <a:lstStyle/>
                    <a:p>
                      <a:pPr marL="0" marR="0" algn="l" rtl="0">
                        <a:lnSpc>
                          <a:spcPct val="107000"/>
                        </a:lnSpc>
                        <a:spcBef>
                          <a:spcPts val="0"/>
                        </a:spcBef>
                        <a:spcAft>
                          <a:spcPts val="0"/>
                        </a:spcAft>
                      </a:pPr>
                      <a:r>
                        <a:rPr lang="es-419" sz="1200" b="0" i="0" kern="1200">
                          <a:solidFill>
                            <a:srgbClr val="080808"/>
                          </a:solidFill>
                          <a:effectLst/>
                          <a:latin typeface="+mn-lt"/>
                          <a:ea typeface="+mn-ea"/>
                          <a:cs typeface="+mn-cs"/>
                        </a:rPr>
                        <a:t>Explique la forma en que los procesos de establecimiento y finalización de sesión TCP facilitan una comunicación confiable.</a:t>
                      </a:r>
                    </a:p>
                  </a:txBody>
                  <a:tcPr marL="68580" marR="68580" marT="0" marB="0"/>
                </a:tc>
                <a:extLst>
                  <a:ext uri="{0D108BD9-81ED-4DB2-BD59-A6C34878D82A}">
                    <a16:rowId xmlns:a16="http://schemas.microsoft.com/office/drawing/2014/main" val="1846877670"/>
                  </a:ext>
                </a:extLst>
              </a:tr>
              <a:tr h="362611">
                <a:tc>
                  <a:txBody>
                    <a:bodyPr/>
                    <a:lstStyle/>
                    <a:p>
                      <a:pPr marL="0" marR="0" algn="l" rtl="0">
                        <a:lnSpc>
                          <a:spcPct val="107000"/>
                        </a:lnSpc>
                        <a:spcBef>
                          <a:spcPts val="0"/>
                        </a:spcBef>
                        <a:spcAft>
                          <a:spcPts val="0"/>
                        </a:spcAft>
                      </a:pPr>
                      <a:r>
                        <a:rPr lang="es-419" sz="1200">
                          <a:effectLst/>
                        </a:rPr>
                        <a:t>Confiabilidad y control de flujo</a:t>
                      </a:r>
                    </a:p>
                  </a:txBody>
                  <a:tcPr marL="68580" marR="68580" marT="0" marB="0"/>
                </a:tc>
                <a:tc>
                  <a:txBody>
                    <a:bodyPr/>
                    <a:lstStyle/>
                    <a:p>
                      <a:pPr marL="0" marR="0" algn="l" rtl="0">
                        <a:lnSpc>
                          <a:spcPct val="107000"/>
                        </a:lnSpc>
                        <a:spcBef>
                          <a:spcPts val="0"/>
                        </a:spcBef>
                        <a:spcAft>
                          <a:spcPts val="0"/>
                        </a:spcAft>
                      </a:pPr>
                      <a:r>
                        <a:rPr lang="es-419" sz="1200" b="0" i="0" kern="1200">
                          <a:solidFill>
                            <a:srgbClr val="080808"/>
                          </a:solidFill>
                          <a:effectLst/>
                          <a:latin typeface="+mn-lt"/>
                          <a:ea typeface="+mn-ea"/>
                          <a:cs typeface="+mn-cs"/>
                        </a:rPr>
                        <a:t>Explique la forma en que se transmiten y se reconocen las unidades de datos del protocolo TCP para garantizar la entrega.</a:t>
                      </a:r>
                    </a:p>
                  </a:txBody>
                  <a:tcPr marL="68580" marR="68580" marT="0" marB="0"/>
                </a:tc>
                <a:extLst>
                  <a:ext uri="{0D108BD9-81ED-4DB2-BD59-A6C34878D82A}">
                    <a16:rowId xmlns:a16="http://schemas.microsoft.com/office/drawing/2014/main" val="1886050846"/>
                  </a:ext>
                </a:extLst>
              </a:tr>
              <a:tr h="391998">
                <a:tc>
                  <a:txBody>
                    <a:bodyPr/>
                    <a:lstStyle/>
                    <a:p>
                      <a:pPr marL="0" marR="0" algn="l" rtl="0">
                        <a:lnSpc>
                          <a:spcPct val="107000"/>
                        </a:lnSpc>
                        <a:spcBef>
                          <a:spcPts val="0"/>
                        </a:spcBef>
                        <a:spcAft>
                          <a:spcPts val="0"/>
                        </a:spcAft>
                      </a:pPr>
                      <a:r>
                        <a:rPr lang="es-419" sz="1100">
                          <a:effectLst/>
                          <a:latin typeface="Arial" panose="020B0604020202020204" pitchFamily="34" charset="0"/>
                          <a:ea typeface="Calibri" panose="020F0502020204030204" pitchFamily="34" charset="0"/>
                          <a:cs typeface="Arial" panose="020B0604020202020204" pitchFamily="34" charset="0"/>
                        </a:rPr>
                        <a:t>Comunicación UDP</a:t>
                      </a:r>
                    </a:p>
                  </a:txBody>
                  <a:tcPr marL="68580" marR="68580" marT="0" marB="0"/>
                </a:tc>
                <a:tc>
                  <a:txBody>
                    <a:bodyPr/>
                    <a:lstStyle/>
                    <a:p>
                      <a:pPr marL="0" marR="0" algn="l" rtl="0">
                        <a:lnSpc>
                          <a:spcPct val="107000"/>
                        </a:lnSpc>
                        <a:spcBef>
                          <a:spcPts val="0"/>
                        </a:spcBef>
                        <a:spcAft>
                          <a:spcPts val="0"/>
                        </a:spcAft>
                      </a:pPr>
                      <a:r>
                        <a:rPr lang="es-419" sz="1200" b="0" i="0" kern="1200">
                          <a:solidFill>
                            <a:srgbClr val="080808"/>
                          </a:solidFill>
                          <a:effectLst/>
                          <a:latin typeface="+mn-lt"/>
                          <a:ea typeface="+mn-ea"/>
                          <a:cs typeface="+mn-cs"/>
                        </a:rPr>
                        <a:t>Compare el funcionamiento de los protocolos de capa de transporte en la admisión de la comunicación de extremo a extremo.</a:t>
                      </a:r>
                      <a:r>
                        <a:rPr lang="es-419" sz="1400" b="0" i="0" kern="1200">
                          <a:solidFill>
                            <a:srgbClr val="080808"/>
                          </a:solidFill>
                          <a:effectLst/>
                          <a:latin typeface="+mn-lt"/>
                          <a:ea typeface="+mn-ea"/>
                          <a:cs typeface="+mn-cs"/>
                        </a:rPr>
                        <a:t>.</a:t>
                      </a:r>
                    </a:p>
                  </a:txBody>
                  <a:tcPr marL="68580" marR="68580" marT="0" marB="0"/>
                </a:tc>
                <a:extLst>
                  <a:ext uri="{0D108BD9-81ED-4DB2-BD59-A6C34878D82A}">
                    <a16:rowId xmlns:a16="http://schemas.microsoft.com/office/drawing/2014/main" val="917870198"/>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1.4.1 Transporte de datos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Transporte de datos</a:t>
            </a:r>
            <a:br>
              <a:rPr lang="en-US" dirty="0"/>
            </a:br>
            <a:r>
              <a:rPr lang="es-419" sz="2400" dirty="0"/>
              <a:t>Función de la capa de transporte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60219" y="855418"/>
            <a:ext cx="3602182" cy="3559563"/>
          </a:xfrm>
        </p:spPr>
        <p:txBody>
          <a:bodyPr/>
          <a:lstStyle/>
          <a:p>
            <a:pPr marL="0" indent="0" algn="l" rtl="0"/>
            <a:r>
              <a:rPr lang="es-419" sz="1800">
                <a:solidFill>
                  <a:srgbClr val="000000"/>
                </a:solidFill>
              </a:rPr>
              <a:t>La capa de transporte es:</a:t>
            </a:r>
          </a:p>
          <a:p>
            <a:pPr marL="285750" indent="-285750" algn="l" rtl="0">
              <a:buFont typeface="Arial" panose="020B0604020202020204" pitchFamily="34" charset="0"/>
              <a:buChar char="•"/>
            </a:pPr>
            <a:r>
              <a:rPr lang="es-419" sz="1800">
                <a:solidFill>
                  <a:srgbClr val="000000"/>
                </a:solidFill>
              </a:rPr>
              <a:t>Responsable de las comunicaciones lógicas entre aplicaciones que se ejecutan en diferentes hosts.</a:t>
            </a:r>
          </a:p>
          <a:p>
            <a:pPr marL="342900" indent="-342900" algn="l" rtl="0">
              <a:buFont typeface="Arial" panose="020B0604020202020204" pitchFamily="34" charset="0"/>
              <a:buChar char="•"/>
            </a:pPr>
            <a:r>
              <a:rPr lang="es-419" sz="1800">
                <a:solidFill>
                  <a:srgbClr val="000000"/>
                </a:solidFill>
              </a:rPr>
              <a:t>Enlace entre la capas de aplicación y las capas inferiores que se encargan de la transmisión a través de la red.</a:t>
            </a:r>
          </a:p>
          <a:p>
            <a:pPr marL="0" indent="0" algn="l"/>
            <a:endParaRPr lang="en-US" sz="1800" dirty="0">
              <a:solidFill>
                <a:srgbClr val="000000"/>
              </a:solidFill>
            </a:endParaRP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303A6BBB-1052-C741-BFA6-942405352A31}"/>
              </a:ext>
            </a:extLst>
          </p:cNvPr>
          <p:cNvPicPr>
            <a:picLocks noChangeAspect="1"/>
          </p:cNvPicPr>
          <p:nvPr/>
        </p:nvPicPr>
        <p:blipFill>
          <a:blip r:embed="rId3"/>
          <a:stretch>
            <a:fillRect/>
          </a:stretch>
        </p:blipFill>
        <p:spPr>
          <a:xfrm>
            <a:off x="4304804" y="855418"/>
            <a:ext cx="4478977" cy="3559564"/>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Transporte de datos</a:t>
            </a:r>
            <a:br>
              <a:rPr lang="en-US" dirty="0"/>
            </a:br>
            <a:r>
              <a:rPr lang="es-419" sz="2400" dirty="0"/>
              <a:t>Tareas de la capa de transporte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6817" y="801278"/>
            <a:ext cx="3770722" cy="3864990"/>
          </a:xfrm>
        </p:spPr>
        <p:txBody>
          <a:bodyPr/>
          <a:lstStyle/>
          <a:p>
            <a:pPr marL="0" indent="0" algn="l" rtl="0"/>
            <a:r>
              <a:rPr lang="es-419" sz="1600">
                <a:solidFill>
                  <a:srgbClr val="000000"/>
                </a:solidFill>
              </a:rPr>
              <a:t>La capa de transporte tiene las siguientes responsabilidades:</a:t>
            </a:r>
          </a:p>
          <a:p>
            <a:pPr marL="342900" indent="-342900" algn="l" rtl="0">
              <a:buFont typeface="Arial" panose="020B0604020202020204" pitchFamily="34" charset="0"/>
              <a:buChar char="•"/>
            </a:pPr>
            <a:r>
              <a:rPr lang="es-419" sz="1600">
                <a:solidFill>
                  <a:srgbClr val="000000"/>
                </a:solidFill>
              </a:rPr>
              <a:t>Seguimiento de conversaciones individuales</a:t>
            </a:r>
          </a:p>
          <a:p>
            <a:pPr marL="342900" indent="-342900" algn="l" rtl="0">
              <a:buFont typeface="Arial" panose="020B0604020202020204" pitchFamily="34" charset="0"/>
              <a:buChar char="•"/>
            </a:pPr>
            <a:r>
              <a:rPr lang="es-419" sz="1600">
                <a:solidFill>
                  <a:srgbClr val="000000"/>
                </a:solidFill>
              </a:rPr>
              <a:t>Segmentación de datos y rearmado de segmentos</a:t>
            </a:r>
          </a:p>
          <a:p>
            <a:pPr marL="342900" indent="-342900" algn="l" rtl="0">
              <a:buFont typeface="Arial" panose="020B0604020202020204" pitchFamily="34" charset="0"/>
              <a:buChar char="•"/>
            </a:pPr>
            <a:r>
              <a:rPr lang="es-419" sz="1600">
                <a:solidFill>
                  <a:srgbClr val="000000"/>
                </a:solidFill>
              </a:rPr>
              <a:t>Agregar información de encabezado</a:t>
            </a:r>
          </a:p>
          <a:p>
            <a:pPr marL="342900" indent="-342900" algn="l" rtl="0">
              <a:buFont typeface="Arial" panose="020B0604020202020204" pitchFamily="34" charset="0"/>
              <a:buChar char="•"/>
            </a:pPr>
            <a:r>
              <a:rPr lang="es-419" sz="1600">
                <a:solidFill>
                  <a:srgbClr val="000000"/>
                </a:solidFill>
              </a:rPr>
              <a:t>Identificar, separar y administrar múltiples conversaciones</a:t>
            </a:r>
          </a:p>
          <a:p>
            <a:pPr marL="342900" indent="-342900" algn="l" rtl="0">
              <a:buFont typeface="Arial" panose="020B0604020202020204" pitchFamily="34" charset="0"/>
              <a:buChar char="•"/>
            </a:pPr>
            <a:r>
              <a:rPr lang="es-419" sz="1600">
                <a:solidFill>
                  <a:srgbClr val="000000"/>
                </a:solidFill>
              </a:rPr>
              <a:t>Utiliza segmentación y multiplexación para permitir que diferentes conversaciones de comunicación se intercalen en la misma red</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6672350D-2CF8-5C48-A121-E84D1A7E0221}"/>
              </a:ext>
            </a:extLst>
          </p:cNvPr>
          <p:cNvPicPr>
            <a:picLocks noChangeAspect="1"/>
          </p:cNvPicPr>
          <p:nvPr/>
        </p:nvPicPr>
        <p:blipFill>
          <a:blip r:embed="rId3"/>
          <a:stretch>
            <a:fillRect/>
          </a:stretch>
        </p:blipFill>
        <p:spPr>
          <a:xfrm>
            <a:off x="4172744" y="1358231"/>
            <a:ext cx="4430019" cy="2427037"/>
          </a:xfrm>
          <a:prstGeom prst="rect">
            <a:avLst/>
          </a:prstGeom>
        </p:spPr>
      </p:pic>
    </p:spTree>
    <p:extLst>
      <p:ext uri="{BB962C8B-B14F-4D97-AF65-F5344CB8AC3E}">
        <p14:creationId xmlns:p14="http://schemas.microsoft.com/office/powerpoint/2010/main" val="107582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Transporte de datos</a:t>
            </a:r>
            <a:br>
              <a:rPr lang="en-US" dirty="0"/>
            </a:br>
            <a:r>
              <a:rPr lang="es-419" sz="2400" dirty="0"/>
              <a:t>Protocolos de la capa de transporte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401475" cy="3528045"/>
          </a:xfrm>
        </p:spPr>
        <p:txBody>
          <a:bodyPr/>
          <a:lstStyle/>
          <a:p>
            <a:pPr marL="342900" indent="-342900" algn="l" rtl="0">
              <a:buFont typeface="Arial" panose="020B0604020202020204" pitchFamily="34" charset="0"/>
              <a:buChar char="•"/>
            </a:pPr>
            <a:r>
              <a:rPr lang="es-419" sz="1600">
                <a:solidFill>
                  <a:srgbClr val="000000"/>
                </a:solidFill>
              </a:rPr>
              <a:t>IP no especifica la manera en que se lleva a cabo la entrega o el transporte de los paquetes.</a:t>
            </a:r>
          </a:p>
          <a:p>
            <a:pPr marL="342900" indent="-342900" algn="l" rtl="0">
              <a:buFont typeface="Arial" panose="020B0604020202020204" pitchFamily="34" charset="0"/>
              <a:buChar char="•"/>
            </a:pPr>
            <a:r>
              <a:rPr lang="es-419" sz="1600">
                <a:solidFill>
                  <a:srgbClr val="000000"/>
                </a:solidFill>
              </a:rPr>
              <a:t>Los protocolos de capa de transporte especifican cómo transferir mensajes entre hosts y son responsables de administrar los requisitos de fiabilidad de una conversación.</a:t>
            </a:r>
          </a:p>
          <a:p>
            <a:pPr marL="342900" indent="-342900" algn="l" rtl="0">
              <a:buFont typeface="Arial" panose="020B0604020202020204" pitchFamily="34" charset="0"/>
              <a:buChar char="•"/>
            </a:pPr>
            <a:r>
              <a:rPr lang="es-419" sz="1600">
                <a:solidFill>
                  <a:srgbClr val="000000"/>
                </a:solidFill>
              </a:rPr>
              <a:t>La capa de transporte incluye los protocolos TCP y UDP.</a:t>
            </a:r>
          </a:p>
        </p:txBody>
      </p:sp>
      <p:pic>
        <p:nvPicPr>
          <p:cNvPr id="5" name="Picture 4">
            <a:extLst>
              <a:ext uri="{FF2B5EF4-FFF2-40B4-BE49-F238E27FC236}">
                <a16:creationId xmlns:a16="http://schemas.microsoft.com/office/drawing/2014/main" id="{196F018E-2DCA-4A80-BC76-C15B88C34050}"/>
              </a:ext>
            </a:extLst>
          </p:cNvPr>
          <p:cNvPicPr>
            <a:picLocks noChangeAspect="1"/>
          </p:cNvPicPr>
          <p:nvPr/>
        </p:nvPicPr>
        <p:blipFill>
          <a:blip r:embed="rId3"/>
          <a:stretch>
            <a:fillRect/>
          </a:stretch>
        </p:blipFill>
        <p:spPr>
          <a:xfrm>
            <a:off x="4471177" y="910836"/>
            <a:ext cx="3769959" cy="3277755"/>
          </a:xfrm>
          <a:prstGeom prst="rect">
            <a:avLst/>
          </a:prstGeom>
        </p:spPr>
      </p:pic>
    </p:spTree>
    <p:extLst>
      <p:ext uri="{BB962C8B-B14F-4D97-AF65-F5344CB8AC3E}">
        <p14:creationId xmlns:p14="http://schemas.microsoft.com/office/powerpoint/2010/main" val="202026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Transmission Control Protocol </a:t>
            </a:r>
            <a:br>
              <a:rPr lang="en-US" sz="1600" dirty="0"/>
            </a:br>
            <a:r>
              <a:rPr lang="es-419" sz="2400"/>
              <a:t>(Protocolo de control de transmisión)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rtl="0"/>
            <a:r>
              <a:rPr lang="es-419" sz="1600">
                <a:solidFill>
                  <a:srgbClr val="000000"/>
                </a:solidFill>
              </a:rPr>
              <a:t>TCP provee confiabilidad y control de flujo Operaciones básicas TCP:</a:t>
            </a:r>
          </a:p>
          <a:p>
            <a:pPr marL="342900" indent="-342900" algn="l" rtl="0">
              <a:buFont typeface="Arial" panose="020B0604020202020204" pitchFamily="34" charset="0"/>
              <a:buChar char="•"/>
            </a:pPr>
            <a:r>
              <a:rPr lang="es-419" sz="1600">
                <a:solidFill>
                  <a:srgbClr val="000000"/>
                </a:solidFill>
              </a:rPr>
              <a:t>Numere y rastree segmentos de datos transmitidos a un host específico desde una aplicación específica</a:t>
            </a:r>
          </a:p>
          <a:p>
            <a:pPr marL="342900" indent="-342900" algn="l" rtl="0">
              <a:buFont typeface="Arial" panose="020B0604020202020204" pitchFamily="34" charset="0"/>
              <a:buChar char="•"/>
            </a:pPr>
            <a:r>
              <a:rPr lang="es-419" sz="1600">
                <a:solidFill>
                  <a:srgbClr val="000000"/>
                </a:solidFill>
              </a:rPr>
              <a:t>Confirmar datos recibidos</a:t>
            </a:r>
          </a:p>
          <a:p>
            <a:pPr marL="342900" indent="-342900" algn="l" rtl="0">
              <a:buFont typeface="Arial" panose="020B0604020202020204" pitchFamily="34" charset="0"/>
              <a:buChar char="•"/>
            </a:pPr>
            <a:r>
              <a:rPr lang="es-419" sz="1600">
                <a:solidFill>
                  <a:srgbClr val="000000"/>
                </a:solidFill>
              </a:rPr>
              <a:t>Vuelva a transmitir cualquier información no reconocida después de un cierto período de tiempo</a:t>
            </a:r>
          </a:p>
          <a:p>
            <a:pPr marL="342900" indent="-342900" algn="l" rtl="0">
              <a:buFont typeface="Arial" panose="020B0604020202020204" pitchFamily="34" charset="0"/>
              <a:buChar char="•"/>
            </a:pPr>
            <a:r>
              <a:rPr lang="es-419" sz="1600">
                <a:solidFill>
                  <a:srgbClr val="000000"/>
                </a:solidFill>
              </a:rPr>
              <a:t>Datos de secuencia que pueden llegar en un orden incorrecto</a:t>
            </a:r>
          </a:p>
          <a:p>
            <a:pPr marL="342900" indent="-342900" algn="l" rtl="0">
              <a:buFont typeface="Arial" panose="020B0604020202020204" pitchFamily="34" charset="0"/>
              <a:buChar char="•"/>
            </a:pPr>
            <a:r>
              <a:rPr lang="es-419" sz="1600">
                <a:solidFill>
                  <a:srgbClr val="000000"/>
                </a:solidFill>
              </a:rPr>
              <a:t>Enviar datos a una velocidad eficiente que sea aceptable por el receptor</a:t>
            </a:r>
          </a:p>
        </p:txBody>
      </p:sp>
      <p:pic>
        <p:nvPicPr>
          <p:cNvPr id="2" name="Picture 1">
            <a:extLst>
              <a:ext uri="{FF2B5EF4-FFF2-40B4-BE49-F238E27FC236}">
                <a16:creationId xmlns:a16="http://schemas.microsoft.com/office/drawing/2014/main" id="{9162D660-6159-4AA0-8DC5-FA2FF3768E88}"/>
              </a:ext>
            </a:extLst>
          </p:cNvPr>
          <p:cNvPicPr>
            <a:picLocks noChangeAspect="1"/>
          </p:cNvPicPr>
          <p:nvPr/>
        </p:nvPicPr>
        <p:blipFill>
          <a:blip r:embed="rId3"/>
          <a:stretch>
            <a:fillRect/>
          </a:stretch>
        </p:blipFill>
        <p:spPr>
          <a:xfrm>
            <a:off x="4244918" y="1093342"/>
            <a:ext cx="4773582" cy="2956816"/>
          </a:xfrm>
          <a:prstGeom prst="rect">
            <a:avLst/>
          </a:prstGeom>
        </p:spPr>
      </p:pic>
    </p:spTree>
    <p:extLst>
      <p:ext uri="{BB962C8B-B14F-4D97-AF65-F5344CB8AC3E}">
        <p14:creationId xmlns:p14="http://schemas.microsoft.com/office/powerpoint/2010/main" val="449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2400"/>
              <a:t>Protocolo de datagramas de usuario de datos (UDP)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rtl="0"/>
            <a:r>
              <a:rPr lang="es-419" sz="1800">
                <a:solidFill>
                  <a:srgbClr val="000000"/>
                </a:solidFill>
              </a:rPr>
              <a:t>El UDP proporciona las funciones básicas para entregar segmentos de datos entre las aplicaciones adecuadas, con muy poca sobrecarga y revisión de datos.</a:t>
            </a:r>
          </a:p>
          <a:p>
            <a:pPr marL="342900" indent="-342900" algn="l" rtl="0">
              <a:buFont typeface="Arial" panose="020B0604020202020204" pitchFamily="34" charset="0"/>
              <a:buChar char="•"/>
            </a:pPr>
            <a:r>
              <a:rPr lang="es-419" sz="1800">
                <a:solidFill>
                  <a:srgbClr val="000000"/>
                </a:solidFill>
              </a:rPr>
              <a:t>UDP es un protocolo sin conexión. </a:t>
            </a:r>
          </a:p>
          <a:p>
            <a:pPr marL="342900" indent="-342900" algn="l" rtl="0">
              <a:buFont typeface="Arial" panose="020B0604020202020204" pitchFamily="34" charset="0"/>
              <a:buChar char="•"/>
            </a:pPr>
            <a:r>
              <a:rPr lang="es-419" sz="1800">
                <a:solidFill>
                  <a:srgbClr val="000000"/>
                </a:solidFill>
              </a:rPr>
              <a:t>UDP también se conoce como un protocolo de entrega de mejor esfuerzo porque no hay reconocimiento de que los datos se reciben en el destino.</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E6B47C15-00CA-4C66-871E-E0FBCA84BEA5}"/>
              </a:ext>
            </a:extLst>
          </p:cNvPr>
          <p:cNvPicPr>
            <a:picLocks noChangeAspect="1"/>
          </p:cNvPicPr>
          <p:nvPr/>
        </p:nvPicPr>
        <p:blipFill>
          <a:blip r:embed="rId3"/>
          <a:stretch>
            <a:fillRect/>
          </a:stretch>
        </p:blipFill>
        <p:spPr>
          <a:xfrm>
            <a:off x="4211867" y="910836"/>
            <a:ext cx="4738773" cy="2940728"/>
          </a:xfrm>
          <a:prstGeom prst="rect">
            <a:avLst/>
          </a:prstGeom>
        </p:spPr>
      </p:pic>
    </p:spTree>
    <p:extLst>
      <p:ext uri="{BB962C8B-B14F-4D97-AF65-F5344CB8AC3E}">
        <p14:creationId xmlns:p14="http://schemas.microsoft.com/office/powerpoint/2010/main" val="221757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290512" y="178999"/>
            <a:ext cx="8345488" cy="731837"/>
          </a:xfrm>
        </p:spPr>
        <p:txBody>
          <a:bodyPr/>
          <a:lstStyle/>
          <a:p>
            <a:pPr rtl="0"/>
            <a:r>
              <a:rPr lang="es-419" sz="1600" dirty="0"/>
              <a:t>Transporte de datos</a:t>
            </a:r>
            <a:br>
              <a:rPr lang="en-US" sz="1600" dirty="0"/>
            </a:br>
            <a:r>
              <a:rPr lang="es-419" sz="2400" dirty="0"/>
              <a:t>El protocolo de capa de transporte adecuado para la aplicación en cuestión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1077091"/>
            <a:ext cx="3613555" cy="3457964"/>
          </a:xfrm>
        </p:spPr>
        <p:txBody>
          <a:bodyPr/>
          <a:lstStyle/>
          <a:p>
            <a:pPr marL="0" indent="0" algn="l" rtl="0"/>
            <a:r>
              <a:rPr lang="es-419" sz="1600" dirty="0">
                <a:solidFill>
                  <a:srgbClr val="000000"/>
                </a:solidFill>
              </a:rPr>
              <a:t>UDP también es utilizado por las aplicaciones de solicitud y respuesta donde los datos son mínimos, y la retransmisión se puede hacer rápidamente.</a:t>
            </a:r>
          </a:p>
          <a:p>
            <a:pPr marL="0" indent="0" algn="l"/>
            <a:endParaRPr lang="en-US" sz="1600" dirty="0">
              <a:solidFill>
                <a:srgbClr val="000000"/>
              </a:solidFill>
            </a:endParaRPr>
          </a:p>
          <a:p>
            <a:pPr marL="0" indent="0" algn="l" rtl="0"/>
            <a:r>
              <a:rPr lang="es-419" sz="1600" dirty="0">
                <a:solidFill>
                  <a:srgbClr val="000000"/>
                </a:solidFill>
              </a:rPr>
              <a:t>Si es importante que todos los datos lleguen y que se puedan procesar en su secuencia adecuada, TCP se utiliza como protocolo de transporte.</a:t>
            </a:r>
          </a:p>
        </p:txBody>
      </p:sp>
      <p:pic>
        <p:nvPicPr>
          <p:cNvPr id="2" name="Picture 1">
            <a:extLst>
              <a:ext uri="{FF2B5EF4-FFF2-40B4-BE49-F238E27FC236}">
                <a16:creationId xmlns:a16="http://schemas.microsoft.com/office/drawing/2014/main" id="{C48877C7-3178-43FC-AA38-A2383A42DEA3}"/>
              </a:ext>
            </a:extLst>
          </p:cNvPr>
          <p:cNvPicPr>
            <a:picLocks noChangeAspect="1"/>
          </p:cNvPicPr>
          <p:nvPr/>
        </p:nvPicPr>
        <p:blipFill>
          <a:blip r:embed="rId3"/>
          <a:stretch>
            <a:fillRect/>
          </a:stretch>
        </p:blipFill>
        <p:spPr>
          <a:xfrm>
            <a:off x="4193309" y="910836"/>
            <a:ext cx="4442691" cy="3457964"/>
          </a:xfrm>
          <a:prstGeom prst="rect">
            <a:avLst/>
          </a:prstGeom>
        </p:spPr>
      </p:pic>
    </p:spTree>
    <p:extLst>
      <p:ext uri="{BB962C8B-B14F-4D97-AF65-F5344CB8AC3E}">
        <p14:creationId xmlns:p14="http://schemas.microsoft.com/office/powerpoint/2010/main" val="88147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14.2 Descripción general de TCP</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s-419" dirty="0"/>
              <a:t>Materiales para el instructor: Guía de planificación del Módulo 14</a:t>
            </a:r>
          </a:p>
        </p:txBody>
      </p:sp>
      <p:sp>
        <p:nvSpPr>
          <p:cNvPr id="4099" name="Rectangle 34"/>
          <p:cNvSpPr>
            <a:spLocks noGrp="1" noChangeArrowheads="1"/>
          </p:cNvSpPr>
          <p:nvPr>
            <p:ph idx="1"/>
          </p:nvPr>
        </p:nvSpPr>
        <p:spPr>
          <a:xfrm>
            <a:off x="145357" y="808179"/>
            <a:ext cx="8483254" cy="3747195"/>
          </a:xfrm>
        </p:spPr>
        <p:txBody>
          <a:bodyPr/>
          <a:lstStyle/>
          <a:p>
            <a:pPr marL="0" indent="0">
              <a:buNone/>
            </a:pPr>
            <a:r>
              <a:rPr lang="es-419" dirty="0"/>
              <a:t>Este documento de PowerPoint se divide en dos partes:</a:t>
            </a:r>
          </a:p>
          <a:p>
            <a:pPr>
              <a:buFont typeface="Arial" panose="020B0604020202020204" pitchFamily="34" charset="0"/>
              <a:buChar char="•"/>
            </a:pPr>
            <a:r>
              <a:rPr lang="es-419" dirty="0"/>
              <a:t>Guía de planificación del instructor</a:t>
            </a:r>
          </a:p>
          <a:p>
            <a:pPr lvl="1">
              <a:buFont typeface="Arial" panose="020B0604020202020204" pitchFamily="34" charset="0"/>
              <a:buChar char="•"/>
            </a:pPr>
            <a:r>
              <a:rPr lang="es-419" dirty="0"/>
              <a:t>Información para ayudarlo a familiarizarse con el módulo</a:t>
            </a:r>
          </a:p>
          <a:p>
            <a:pPr lvl="1">
              <a:buFont typeface="Arial" panose="020B0604020202020204" pitchFamily="34" charset="0"/>
              <a:buChar char="•"/>
            </a:pPr>
            <a:r>
              <a:rPr lang="es-419" dirty="0"/>
              <a:t>Material didáctico</a:t>
            </a:r>
          </a:p>
          <a:p>
            <a:pPr>
              <a:buFont typeface="Arial" panose="020B0604020202020204" pitchFamily="34" charset="0"/>
              <a:buChar char="•"/>
            </a:pPr>
            <a:r>
              <a:rPr lang="es-419" dirty="0"/>
              <a:t>Presentación de la clase del instructor</a:t>
            </a:r>
          </a:p>
          <a:p>
            <a:pPr lvl="1">
              <a:buFont typeface="Arial" panose="020B0604020202020204" pitchFamily="34" charset="0"/>
              <a:buChar char="•"/>
            </a:pPr>
            <a:r>
              <a:rPr lang="es-419" dirty="0"/>
              <a:t>Diapositivas opcionales que puede usar en el aula</a:t>
            </a:r>
          </a:p>
          <a:p>
            <a:pPr lvl="1"/>
            <a:r>
              <a:rPr lang="es-419" dirty="0"/>
              <a:t>Comienza en la diapositiva # 9</a:t>
            </a:r>
          </a:p>
          <a:p>
            <a:pPr marL="142875" lvl="1" indent="0">
              <a:buNone/>
            </a:pPr>
            <a:r>
              <a:rPr lang="es-419" sz="1600" b="1" dirty="0"/>
              <a:t>Nota: </a:t>
            </a:r>
            <a:r>
              <a:rPr lang="es-419" sz="1600" dirty="0"/>
              <a:t>Elimine la Guía de planificación de esta presentación antes de compartirla con alguien.</a:t>
            </a:r>
          </a:p>
          <a:p>
            <a:pPr marL="0" indent="0">
              <a:buNone/>
            </a:pPr>
            <a:r>
              <a:rPr lang="es-419" sz="1600" b="1" dirty="0">
                <a:solidFill>
                  <a:schemeClr val="accent4"/>
                </a:solidFill>
              </a:rPr>
              <a:t>Para obtener ayuda y recursos adicionales, vaya a la página de inicio del instructor y a los recursos del curso para este curso. También puede visitar el sitio de desarrollo profesional en netacad.com, la página oficial de Facebook de Cisco Networking Academy o el grupo Instructor Only FB.</a:t>
            </a:r>
          </a:p>
        </p:txBody>
      </p:sp>
    </p:spTree>
    <p:custDataLst>
      <p:tags r:id="rId1"/>
    </p:custDataLst>
    <p:extLst>
      <p:ext uri="{BB962C8B-B14F-4D97-AF65-F5344CB8AC3E}">
        <p14:creationId xmlns:p14="http://schemas.microsoft.com/office/powerpoint/2010/main" val="391379638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EAEF176-ED67-4FA3-B6ED-B4BCB95F4EE3}"/>
              </a:ext>
            </a:extLst>
          </p:cNvPr>
          <p:cNvSpPr>
            <a:spLocks noGrp="1"/>
          </p:cNvSpPr>
          <p:nvPr>
            <p:ph idx="1"/>
          </p:nvPr>
        </p:nvSpPr>
        <p:spPr/>
        <p:txBody>
          <a:bodyPr/>
          <a:lstStyle/>
          <a:p>
            <a:pPr rtl="0"/>
            <a:r>
              <a:rPr lang="es-419" sz="1600" b="1"/>
              <a:t>Establece una sesión </a:t>
            </a:r>
            <a:r>
              <a:rPr lang="es-419" sz="1600"/>
              <a:t>-TCP es un protocolo orientado a la conexión que negocia y establece una conexión permanente (o sesión) entre los dispositivos de origen y destino antes de reenviar cualquier tráfico.</a:t>
            </a:r>
          </a:p>
          <a:p>
            <a:pPr rtl="0"/>
            <a:r>
              <a:rPr lang="es-419" sz="1600" b="1"/>
              <a:t>Garantiza una entrega confiable</a:t>
            </a:r>
            <a:r>
              <a:rPr lang="es-419" sz="1600"/>
              <a:t>- Por muchas razones, es posible que un segmento se corrompa o se pierda por completo, ya que se transmite a través de la red. TCP asegura que cada segmento que envía la fuente llega al destino.</a:t>
            </a:r>
          </a:p>
          <a:p>
            <a:pPr rtl="0"/>
            <a:r>
              <a:rPr lang="es-419" sz="1600" b="1"/>
              <a:t>Proporciona entrega en el mismo pedido </a:t>
            </a:r>
            <a:r>
              <a:rPr lang="es-419" sz="1600"/>
              <a:t>- Debido a que las redes pueden proporcionar múltiples rutas que pueden tener diferentes velocidades de transmisión, los datos pueden llegar en el orden incorrecto.</a:t>
            </a:r>
            <a:r>
              <a:rPr lang="es-419" sz="1600" b="1"/>
              <a:t> </a:t>
            </a:r>
          </a:p>
          <a:p>
            <a:pPr rtl="0"/>
            <a:r>
              <a:rPr lang="es-419" sz="1600" b="1"/>
              <a:t>Admite control de flujo: </a:t>
            </a:r>
            <a:r>
              <a:rPr lang="es-419" sz="1600"/>
              <a:t>- los hosts de red tienen recursos limitados (es decir, memoria y potencia de procesamiento). Cuando TCP advierte que estos recursos están sobrecargados, puede solicitar que la aplicación emisora reduzca la velocidad del flujo de datos.</a:t>
            </a:r>
            <a:r>
              <a:rPr lang="es-419" sz="1600" b="1"/>
              <a:t> </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pPr rtl="0"/>
            <a:r>
              <a:rPr lang="es-419" sz="1600" dirty="0"/>
              <a:t>Descripción general de TCP</a:t>
            </a:r>
            <a:br>
              <a:rPr lang="en-US" sz="1600" dirty="0"/>
            </a:br>
            <a:r>
              <a:rPr lang="es-419" sz="2400" dirty="0"/>
              <a:t>Características de TCP</a:t>
            </a:r>
          </a:p>
        </p:txBody>
      </p:sp>
    </p:spTree>
    <p:extLst>
      <p:ext uri="{BB962C8B-B14F-4D97-AF65-F5344CB8AC3E}">
        <p14:creationId xmlns:p14="http://schemas.microsoft.com/office/powerpoint/2010/main" val="256950394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Descripción general de TCP</a:t>
            </a:r>
            <a:br>
              <a:rPr lang="en-US" dirty="0"/>
            </a:br>
            <a:r>
              <a:rPr lang="es-419" sz="2400"/>
              <a:t>Encabezado TCP</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474663" y="844062"/>
            <a:ext cx="3293774" cy="3577672"/>
          </a:xfrm>
        </p:spPr>
        <p:txBody>
          <a:bodyPr/>
          <a:lstStyle/>
          <a:p>
            <a:pPr marL="0" indent="0" algn="l" rtl="0"/>
            <a:r>
              <a:rPr lang="es-419" sz="1600">
                <a:solidFill>
                  <a:srgbClr val="000000"/>
                </a:solidFill>
              </a:rPr>
              <a:t>TCP es un protocolo con estado, lo que significa que realiza un seguimiento del estado de la sesión de comunicación.</a:t>
            </a:r>
          </a:p>
          <a:p>
            <a:pPr marL="0" indent="0" algn="l"/>
            <a:endParaRPr lang="en-US" sz="1600" dirty="0">
              <a:solidFill>
                <a:srgbClr val="000000"/>
              </a:solidFill>
            </a:endParaRPr>
          </a:p>
          <a:p>
            <a:pPr marL="0" indent="0" algn="l" rtl="0"/>
            <a:r>
              <a:rPr lang="es-419" sz="1600">
                <a:solidFill>
                  <a:srgbClr val="000000"/>
                </a:solidFill>
              </a:rPr>
              <a:t>TCP registra qué información se envió y qué información se reconoció.</a:t>
            </a:r>
          </a:p>
        </p:txBody>
      </p:sp>
      <p:pic>
        <p:nvPicPr>
          <p:cNvPr id="2" name="Picture 1">
            <a:extLst>
              <a:ext uri="{FF2B5EF4-FFF2-40B4-BE49-F238E27FC236}">
                <a16:creationId xmlns:a16="http://schemas.microsoft.com/office/drawing/2014/main" id="{C9ACDF39-5712-4BF3-B35B-6D3163C3B11D}"/>
              </a:ext>
            </a:extLst>
          </p:cNvPr>
          <p:cNvPicPr>
            <a:picLocks noChangeAspect="1"/>
          </p:cNvPicPr>
          <p:nvPr/>
        </p:nvPicPr>
        <p:blipFill>
          <a:blip r:embed="rId3"/>
          <a:stretch>
            <a:fillRect/>
          </a:stretch>
        </p:blipFill>
        <p:spPr>
          <a:xfrm>
            <a:off x="3677679" y="591399"/>
            <a:ext cx="5333974" cy="3758911"/>
          </a:xfrm>
          <a:prstGeom prst="rect">
            <a:avLst/>
          </a:prstGeom>
        </p:spPr>
      </p:pic>
    </p:spTree>
    <p:extLst>
      <p:ext uri="{BB962C8B-B14F-4D97-AF65-F5344CB8AC3E}">
        <p14:creationId xmlns:p14="http://schemas.microsoft.com/office/powerpoint/2010/main" val="252369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Introducción a TCP</a:t>
            </a:r>
            <a:br>
              <a:rPr lang="en-US" dirty="0"/>
            </a:br>
            <a:r>
              <a:rPr lang="es-419" sz="2400" dirty="0"/>
              <a:t>Campos de encabezado TCP</a:t>
            </a:r>
          </a:p>
        </p:txBody>
      </p:sp>
      <p:graphicFrame>
        <p:nvGraphicFramePr>
          <p:cNvPr id="6" name="Content Placeholder 5">
            <a:extLst>
              <a:ext uri="{FF2B5EF4-FFF2-40B4-BE49-F238E27FC236}">
                <a16:creationId xmlns:a16="http://schemas.microsoft.com/office/drawing/2014/main" id="{88B7DED4-161D-2E4C-8213-152A201EC6B4}"/>
              </a:ext>
            </a:extLst>
          </p:cNvPr>
          <p:cNvGraphicFramePr>
            <a:graphicFrameLocks noGrp="1"/>
          </p:cNvGraphicFramePr>
          <p:nvPr>
            <p:ph idx="1"/>
            <p:extLst>
              <p:ext uri="{D42A27DB-BD31-4B8C-83A1-F6EECF244321}">
                <p14:modId xmlns:p14="http://schemas.microsoft.com/office/powerpoint/2010/main" val="4122612176"/>
              </p:ext>
            </p:extLst>
          </p:nvPr>
        </p:nvGraphicFramePr>
        <p:xfrm>
          <a:off x="539751" y="763499"/>
          <a:ext cx="8280400" cy="3798328"/>
        </p:xfrm>
        <a:graphic>
          <a:graphicData uri="http://schemas.openxmlformats.org/drawingml/2006/table">
            <a:tbl>
              <a:tblPr firstRow="1" bandRow="1">
                <a:tableStyleId>{5C22544A-7EE6-4342-B048-85BDC9FD1C3A}</a:tableStyleId>
              </a:tblPr>
              <a:tblGrid>
                <a:gridCol w="2059070">
                  <a:extLst>
                    <a:ext uri="{9D8B030D-6E8A-4147-A177-3AD203B41FA5}">
                      <a16:colId xmlns:a16="http://schemas.microsoft.com/office/drawing/2014/main" val="2603652252"/>
                    </a:ext>
                  </a:extLst>
                </a:gridCol>
                <a:gridCol w="6221330">
                  <a:extLst>
                    <a:ext uri="{9D8B030D-6E8A-4147-A177-3AD203B41FA5}">
                      <a16:colId xmlns:a16="http://schemas.microsoft.com/office/drawing/2014/main" val="1473811734"/>
                    </a:ext>
                  </a:extLst>
                </a:gridCol>
              </a:tblGrid>
              <a:tr h="279184">
                <a:tc>
                  <a:txBody>
                    <a:bodyPr/>
                    <a:lstStyle/>
                    <a:p>
                      <a:pPr algn="l" rtl="0" fontAlgn="ctr"/>
                      <a:r>
                        <a:rPr lang="es-419" sz="1200" b="1">
                          <a:effectLst/>
                        </a:rPr>
                        <a:t>Campo de encabezado TCP</a:t>
                      </a:r>
                    </a:p>
                  </a:txBody>
                  <a:tcPr marL="47625" marR="47625" marT="47625" marB="47625" anchor="ctr"/>
                </a:tc>
                <a:tc>
                  <a:txBody>
                    <a:bodyPr/>
                    <a:lstStyle/>
                    <a:p>
                      <a:pPr algn="l" rtl="0" fontAlgn="ctr"/>
                      <a:r>
                        <a:rPr lang="es-419" sz="1200" b="1">
                          <a:effectLst/>
                        </a:rPr>
                        <a:t>Descripción</a:t>
                      </a:r>
                    </a:p>
                  </a:txBody>
                  <a:tcPr marL="47625" marR="47625" marT="47625" marB="47625" anchor="ctr"/>
                </a:tc>
                <a:extLst>
                  <a:ext uri="{0D108BD9-81ED-4DB2-BD59-A6C34878D82A}">
                    <a16:rowId xmlns:a16="http://schemas.microsoft.com/office/drawing/2014/main" val="2256964134"/>
                  </a:ext>
                </a:extLst>
              </a:tr>
              <a:tr h="279184">
                <a:tc>
                  <a:txBody>
                    <a:bodyPr/>
                    <a:lstStyle/>
                    <a:p>
                      <a:pPr rtl="0" fontAlgn="ctr"/>
                      <a:r>
                        <a:rPr lang="es-419" sz="1200" b="1">
                          <a:effectLst/>
                        </a:rPr>
                        <a:t>Puerto de origen</a:t>
                      </a:r>
                    </a:p>
                  </a:txBody>
                  <a:tcPr marL="47625" marR="47625" marT="47625" marB="47625" anchor="ctr"/>
                </a:tc>
                <a:tc>
                  <a:txBody>
                    <a:bodyPr/>
                    <a:lstStyle/>
                    <a:p>
                      <a:pPr rtl="0" fontAlgn="ctr"/>
                      <a:r>
                        <a:rPr lang="es-419" sz="1200" b="0">
                          <a:effectLst/>
                        </a:rPr>
                        <a:t>Campo de 16 bits utilizado para identificar la aplicación de origen por número de puerto.</a:t>
                      </a:r>
                    </a:p>
                  </a:txBody>
                  <a:tcPr marL="47625" marR="47625" marT="47625" marB="47625" anchor="ctr"/>
                </a:tc>
                <a:extLst>
                  <a:ext uri="{0D108BD9-81ED-4DB2-BD59-A6C34878D82A}">
                    <a16:rowId xmlns:a16="http://schemas.microsoft.com/office/drawing/2014/main" val="2864511980"/>
                  </a:ext>
                </a:extLst>
              </a:tr>
              <a:tr h="279184">
                <a:tc>
                  <a:txBody>
                    <a:bodyPr/>
                    <a:lstStyle/>
                    <a:p>
                      <a:pPr rtl="0" fontAlgn="ctr"/>
                      <a:r>
                        <a:rPr lang="es-419" sz="1200" b="1">
                          <a:effectLst/>
                        </a:rPr>
                        <a:t>Puerto de destino</a:t>
                      </a:r>
                    </a:p>
                  </a:txBody>
                  <a:tcPr marL="47625" marR="47625" marT="47625" marB="47625" anchor="ctr"/>
                </a:tc>
                <a:tc>
                  <a:txBody>
                    <a:bodyPr/>
                    <a:lstStyle/>
                    <a:p>
                      <a:pPr rtl="0" fontAlgn="ctr"/>
                      <a:r>
                        <a:rPr lang="es-419" sz="1200" b="0">
                          <a:effectLst/>
                        </a:rPr>
                        <a:t>Campo de 16 bits utilizado para identificar la aplicación de destino por número de puerto.</a:t>
                      </a:r>
                    </a:p>
                  </a:txBody>
                  <a:tcPr marL="47625" marR="47625" marT="47625" marB="47625" anchor="ctr"/>
                </a:tc>
                <a:extLst>
                  <a:ext uri="{0D108BD9-81ED-4DB2-BD59-A6C34878D82A}">
                    <a16:rowId xmlns:a16="http://schemas.microsoft.com/office/drawing/2014/main" val="827016096"/>
                  </a:ext>
                </a:extLst>
              </a:tr>
              <a:tr h="279184">
                <a:tc>
                  <a:txBody>
                    <a:bodyPr/>
                    <a:lstStyle/>
                    <a:p>
                      <a:pPr rtl="0" fontAlgn="ctr"/>
                      <a:r>
                        <a:rPr lang="es-419" sz="1200" b="1">
                          <a:effectLst/>
                        </a:rPr>
                        <a:t>Número de secuencia</a:t>
                      </a:r>
                    </a:p>
                  </a:txBody>
                  <a:tcPr marL="47625" marR="47625" marT="47625" marB="47625" anchor="ctr"/>
                </a:tc>
                <a:tc>
                  <a:txBody>
                    <a:bodyPr/>
                    <a:lstStyle/>
                    <a:p>
                      <a:pPr rtl="0" fontAlgn="ctr"/>
                      <a:r>
                        <a:rPr lang="es-419" sz="1200" b="0">
                          <a:effectLst/>
                        </a:rPr>
                        <a:t>Campo de 32 bits utilizado para reensamblar datos.</a:t>
                      </a:r>
                    </a:p>
                  </a:txBody>
                  <a:tcPr marL="47625" marR="47625" marT="47625" marB="47625" anchor="ctr"/>
                </a:tc>
                <a:extLst>
                  <a:ext uri="{0D108BD9-81ED-4DB2-BD59-A6C34878D82A}">
                    <a16:rowId xmlns:a16="http://schemas.microsoft.com/office/drawing/2014/main" val="384279451"/>
                  </a:ext>
                </a:extLst>
              </a:tr>
              <a:tr h="347068">
                <a:tc>
                  <a:txBody>
                    <a:bodyPr/>
                    <a:lstStyle/>
                    <a:p>
                      <a:pPr rtl="0" fontAlgn="ctr"/>
                      <a:r>
                        <a:rPr lang="es-419" sz="1200" b="1">
                          <a:effectLst/>
                        </a:rPr>
                        <a:t>de 32 bits</a:t>
                      </a:r>
                    </a:p>
                  </a:txBody>
                  <a:tcPr marL="47625" marR="47625" marT="47625" marB="47625" anchor="ctr"/>
                </a:tc>
                <a:tc>
                  <a:txBody>
                    <a:bodyPr/>
                    <a:lstStyle/>
                    <a:p>
                      <a:pPr rtl="0" fontAlgn="ctr"/>
                      <a:r>
                        <a:rPr lang="es-419" sz="1200" b="0">
                          <a:effectLst/>
                        </a:rPr>
                        <a:t>Un campo de 32 bits utilizado para indicar que se han recibido datos y el siguiente byte esperado de la fuente.</a:t>
                      </a:r>
                    </a:p>
                  </a:txBody>
                  <a:tcPr marL="47625" marR="47625" marT="47625" marB="47625" anchor="ctr"/>
                </a:tc>
                <a:extLst>
                  <a:ext uri="{0D108BD9-81ED-4DB2-BD59-A6C34878D82A}">
                    <a16:rowId xmlns:a16="http://schemas.microsoft.com/office/drawing/2014/main" val="3864515935"/>
                  </a:ext>
                </a:extLst>
              </a:tr>
              <a:tr h="347068">
                <a:tc>
                  <a:txBody>
                    <a:bodyPr/>
                    <a:lstStyle/>
                    <a:p>
                      <a:pPr rtl="0" fontAlgn="ctr"/>
                      <a:r>
                        <a:rPr lang="es-419" sz="1200" b="1">
                          <a:effectLst/>
                        </a:rPr>
                        <a:t>Longitud del encabezado</a:t>
                      </a:r>
                    </a:p>
                  </a:txBody>
                  <a:tcPr marL="47625" marR="47625" marT="47625" marB="47625" anchor="ctr"/>
                </a:tc>
                <a:tc>
                  <a:txBody>
                    <a:bodyPr/>
                    <a:lstStyle/>
                    <a:p>
                      <a:pPr rtl="0" fontAlgn="ctr"/>
                      <a:r>
                        <a:rPr lang="es-419" sz="1200" b="0">
                          <a:effectLst/>
                        </a:rPr>
                        <a:t>Campo de 4 bits conocido como «desplazamiento de datos» que indica la longitud del encabezado del segmento TCP.</a:t>
                      </a:r>
                    </a:p>
                  </a:txBody>
                  <a:tcPr marL="47625" marR="47625" marT="47625" marB="47625" anchor="ctr"/>
                </a:tc>
                <a:extLst>
                  <a:ext uri="{0D108BD9-81ED-4DB2-BD59-A6C34878D82A}">
                    <a16:rowId xmlns:a16="http://schemas.microsoft.com/office/drawing/2014/main" val="2643635522"/>
                  </a:ext>
                </a:extLst>
              </a:tr>
              <a:tr h="279184">
                <a:tc>
                  <a:txBody>
                    <a:bodyPr/>
                    <a:lstStyle/>
                    <a:p>
                      <a:pPr rtl="0" fontAlgn="ctr"/>
                      <a:r>
                        <a:rPr lang="es-419" sz="1200" b="1">
                          <a:effectLst/>
                        </a:rPr>
                        <a:t>Reservado</a:t>
                      </a:r>
                    </a:p>
                  </a:txBody>
                  <a:tcPr marL="47625" marR="47625" marT="47625" marB="47625" anchor="ctr"/>
                </a:tc>
                <a:tc>
                  <a:txBody>
                    <a:bodyPr/>
                    <a:lstStyle/>
                    <a:p>
                      <a:pPr rtl="0" fontAlgn="ctr"/>
                      <a:r>
                        <a:rPr lang="es-419" sz="1200" b="0">
                          <a:effectLst/>
                        </a:rPr>
                        <a:t>Un campo de 6 bits que está reservado para uso futuro.</a:t>
                      </a:r>
                    </a:p>
                  </a:txBody>
                  <a:tcPr marL="47625" marR="47625" marT="47625" marB="47625" anchor="ctr"/>
                </a:tc>
                <a:extLst>
                  <a:ext uri="{0D108BD9-81ED-4DB2-BD59-A6C34878D82A}">
                    <a16:rowId xmlns:a16="http://schemas.microsoft.com/office/drawing/2014/main" val="362120262"/>
                  </a:ext>
                </a:extLst>
              </a:tr>
              <a:tr h="347068">
                <a:tc>
                  <a:txBody>
                    <a:bodyPr/>
                    <a:lstStyle/>
                    <a:p>
                      <a:pPr rtl="0" fontAlgn="ctr"/>
                      <a:r>
                        <a:rPr lang="es-419" sz="1200" b="1">
                          <a:effectLst/>
                        </a:rPr>
                        <a:t>Bits de control</a:t>
                      </a:r>
                    </a:p>
                  </a:txBody>
                  <a:tcPr marL="47625" marR="47625" marT="47625" marB="47625" anchor="ctr"/>
                </a:tc>
                <a:tc>
                  <a:txBody>
                    <a:bodyPr/>
                    <a:lstStyle/>
                    <a:p>
                      <a:pPr rtl="0" fontAlgn="ctr"/>
                      <a:r>
                        <a:rPr lang="es-419" sz="1200" b="0">
                          <a:effectLst/>
                        </a:rPr>
                        <a:t>Un campo de 16 bits utilizado que incluye códigos de bit, o indicadores, que indican el propósito y la función del segmento TCP.</a:t>
                      </a:r>
                    </a:p>
                  </a:txBody>
                  <a:tcPr marL="47625" marR="47625" marT="47625" marB="47625" anchor="ctr"/>
                </a:tc>
                <a:extLst>
                  <a:ext uri="{0D108BD9-81ED-4DB2-BD59-A6C34878D82A}">
                    <a16:rowId xmlns:a16="http://schemas.microsoft.com/office/drawing/2014/main" val="2436611112"/>
                  </a:ext>
                </a:extLst>
              </a:tr>
              <a:tr h="279184">
                <a:tc>
                  <a:txBody>
                    <a:bodyPr/>
                    <a:lstStyle/>
                    <a:p>
                      <a:pPr rtl="0" fontAlgn="ctr"/>
                      <a:r>
                        <a:rPr lang="es-419" sz="1200" b="1">
                          <a:effectLst/>
                        </a:rPr>
                        <a:t>Tamaño de la ventana</a:t>
                      </a:r>
                    </a:p>
                  </a:txBody>
                  <a:tcPr marL="47625" marR="47625" marT="47625" marB="47625" anchor="ctr"/>
                </a:tc>
                <a:tc>
                  <a:txBody>
                    <a:bodyPr/>
                    <a:lstStyle/>
                    <a:p>
                      <a:pPr rtl="0" fontAlgn="ctr"/>
                      <a:r>
                        <a:rPr lang="es-419" sz="1200" b="0">
                          <a:effectLst/>
                        </a:rPr>
                        <a:t>Un campo de 16 bits utilizado para indicar el número de bytes que se pueden aceptar</a:t>
                      </a:r>
                    </a:p>
                  </a:txBody>
                  <a:tcPr marL="47625" marR="47625" marT="47625" marB="47625" anchor="ctr"/>
                </a:tc>
                <a:extLst>
                  <a:ext uri="{0D108BD9-81ED-4DB2-BD59-A6C34878D82A}">
                    <a16:rowId xmlns:a16="http://schemas.microsoft.com/office/drawing/2014/main" val="3574228208"/>
                  </a:ext>
                </a:extLst>
              </a:tr>
              <a:tr h="279184">
                <a:tc>
                  <a:txBody>
                    <a:bodyPr/>
                    <a:lstStyle/>
                    <a:p>
                      <a:pPr rtl="0" fontAlgn="ctr"/>
                      <a:r>
                        <a:rPr lang="es-419" sz="1200" b="1">
                          <a:effectLst/>
                        </a:rPr>
                        <a:t>Suma de comprobación</a:t>
                      </a:r>
                    </a:p>
                  </a:txBody>
                  <a:tcPr marL="47625" marR="47625" marT="47625" marB="47625" anchor="ctr"/>
                </a:tc>
                <a:tc>
                  <a:txBody>
                    <a:bodyPr/>
                    <a:lstStyle/>
                    <a:p>
                      <a:pPr rtl="0" fontAlgn="ctr"/>
                      <a:r>
                        <a:rPr lang="es-419" sz="1200" b="0">
                          <a:effectLst/>
                        </a:rPr>
                        <a:t>A 16-bit field used for error checking of the segment header and data.</a:t>
                      </a:r>
                    </a:p>
                  </a:txBody>
                  <a:tcPr marL="47625" marR="47625" marT="47625" marB="47625" anchor="ctr"/>
                </a:tc>
                <a:extLst>
                  <a:ext uri="{0D108BD9-81ED-4DB2-BD59-A6C34878D82A}">
                    <a16:rowId xmlns:a16="http://schemas.microsoft.com/office/drawing/2014/main" val="1171558268"/>
                  </a:ext>
                </a:extLst>
              </a:tr>
              <a:tr h="279184">
                <a:tc>
                  <a:txBody>
                    <a:bodyPr/>
                    <a:lstStyle/>
                    <a:p>
                      <a:pPr rtl="0" fontAlgn="ctr"/>
                      <a:r>
                        <a:rPr lang="es-419" sz="1200" b="1">
                          <a:effectLst/>
                        </a:rPr>
                        <a:t>Urgente</a:t>
                      </a:r>
                    </a:p>
                  </a:txBody>
                  <a:tcPr marL="47625" marR="47625" marT="47625" marB="47625" anchor="ctr"/>
                </a:tc>
                <a:tc>
                  <a:txBody>
                    <a:bodyPr/>
                    <a:lstStyle/>
                    <a:p>
                      <a:pPr rtl="0" fontAlgn="ctr"/>
                      <a:r>
                        <a:rPr lang="es-419" sz="1200" b="0">
                          <a:effectLst/>
                        </a:rPr>
                        <a:t>Campo de 16 bits utilizado para indicar si los datos contenidos son urgentes.</a:t>
                      </a:r>
                    </a:p>
                  </a:txBody>
                  <a:tcPr marL="47625" marR="47625" marT="47625" marB="47625" anchor="ctr"/>
                </a:tc>
                <a:extLst>
                  <a:ext uri="{0D108BD9-81ED-4DB2-BD59-A6C34878D82A}">
                    <a16:rowId xmlns:a16="http://schemas.microsoft.com/office/drawing/2014/main" val="3419997136"/>
                  </a:ext>
                </a:extLst>
              </a:tr>
            </a:tbl>
          </a:graphicData>
        </a:graphic>
      </p:graphicFrame>
    </p:spTree>
    <p:extLst>
      <p:ext uri="{BB962C8B-B14F-4D97-AF65-F5344CB8AC3E}">
        <p14:creationId xmlns:p14="http://schemas.microsoft.com/office/powerpoint/2010/main" val="173470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pPr rtl="0"/>
            <a:r>
              <a:rPr lang="es-419" sz="1600" dirty="0"/>
              <a:t>Descripción general de TCP</a:t>
            </a:r>
            <a:br>
              <a:rPr lang="en-US" dirty="0"/>
            </a:br>
            <a:r>
              <a:rPr lang="es-419" sz="2400" dirty="0"/>
              <a:t>Aplicaciones que utilizan TCP</a:t>
            </a:r>
          </a:p>
        </p:txBody>
      </p:sp>
      <p:sp>
        <p:nvSpPr>
          <p:cNvPr id="5" name="Content Placeholder 4">
            <a:extLst>
              <a:ext uri="{FF2B5EF4-FFF2-40B4-BE49-F238E27FC236}">
                <a16:creationId xmlns:a16="http://schemas.microsoft.com/office/drawing/2014/main" id="{3E427DE6-67B8-4D1B-A2DD-BEEC0526E711}"/>
              </a:ext>
            </a:extLst>
          </p:cNvPr>
          <p:cNvSpPr>
            <a:spLocks noGrp="1"/>
          </p:cNvSpPr>
          <p:nvPr>
            <p:ph idx="1"/>
          </p:nvPr>
        </p:nvSpPr>
        <p:spPr>
          <a:xfrm>
            <a:off x="144065" y="1151931"/>
            <a:ext cx="4042610" cy="3378126"/>
          </a:xfrm>
        </p:spPr>
        <p:txBody>
          <a:bodyPr/>
          <a:lstStyle/>
          <a:p>
            <a:pPr marL="0" indent="0" rtl="0">
              <a:buNone/>
            </a:pPr>
            <a:r>
              <a:rPr lang="es-419" sz="1800"/>
              <a:t>TCP maneja todas las tareas asociadas con la división del flujo de datos en segmentos, proporcionando confiabilidad, controlando el flujo de datos y reordenando segmentos.</a:t>
            </a:r>
          </a:p>
          <a:p>
            <a:pPr marL="0" indent="0">
              <a:buNone/>
            </a:pPr>
            <a:endParaRPr lang="en-US" dirty="0"/>
          </a:p>
        </p:txBody>
      </p:sp>
      <p:pic>
        <p:nvPicPr>
          <p:cNvPr id="7" name="Picture 6">
            <a:extLst>
              <a:ext uri="{FF2B5EF4-FFF2-40B4-BE49-F238E27FC236}">
                <a16:creationId xmlns:a16="http://schemas.microsoft.com/office/drawing/2014/main" id="{1ECE00DC-D55C-4A0A-9B55-EA4DCC646D6F}"/>
              </a:ext>
            </a:extLst>
          </p:cNvPr>
          <p:cNvPicPr>
            <a:picLocks noChangeAspect="1"/>
          </p:cNvPicPr>
          <p:nvPr/>
        </p:nvPicPr>
        <p:blipFill rotWithShape="1">
          <a:blip r:embed="rId3"/>
          <a:srcRect r="3352"/>
          <a:stretch/>
        </p:blipFill>
        <p:spPr>
          <a:xfrm>
            <a:off x="4379495" y="902857"/>
            <a:ext cx="4042610" cy="3337786"/>
          </a:xfrm>
          <a:prstGeom prst="rect">
            <a:avLst/>
          </a:prstGeom>
        </p:spPr>
      </p:pic>
    </p:spTree>
    <p:extLst>
      <p:ext uri="{BB962C8B-B14F-4D97-AF65-F5344CB8AC3E}">
        <p14:creationId xmlns:p14="http://schemas.microsoft.com/office/powerpoint/2010/main" val="4109067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14.3 Visión general de UDP</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Descripción general de UDP</a:t>
            </a:r>
            <a:br>
              <a:rPr lang="en-US" sz="1600" dirty="0"/>
            </a:br>
            <a:r>
              <a:rPr lang="es-419" dirty="0"/>
              <a:t>Características UDP </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1" y="902311"/>
            <a:ext cx="8280057" cy="3505566"/>
          </a:xfrm>
        </p:spPr>
        <p:txBody>
          <a:bodyPr/>
          <a:lstStyle/>
          <a:p>
            <a:pPr marL="0" indent="0" algn="l" rtl="0"/>
            <a:r>
              <a:rPr lang="es-419" sz="1800">
                <a:solidFill>
                  <a:srgbClr val="000000"/>
                </a:solidFill>
              </a:rPr>
              <a:t>Las características UDP incluyen lo siguiente:</a:t>
            </a:r>
          </a:p>
          <a:p>
            <a:pPr marL="285750" indent="-285750" algn="l" rtl="0">
              <a:buFont typeface="Arial" panose="020B0604020202020204" pitchFamily="34" charset="0"/>
              <a:buChar char="•"/>
            </a:pPr>
            <a:r>
              <a:rPr lang="es-419" sz="1800">
                <a:solidFill>
                  <a:srgbClr val="000000"/>
                </a:solidFill>
              </a:rPr>
              <a:t>Los datos se reconstruyen en el orden en que se recibieron.</a:t>
            </a:r>
          </a:p>
          <a:p>
            <a:pPr marL="285750" indent="-285750" algn="l" rtl="0">
              <a:buFont typeface="Arial" panose="020B0604020202020204" pitchFamily="34" charset="0"/>
              <a:buChar char="•"/>
            </a:pPr>
            <a:r>
              <a:rPr lang="es-419" sz="1800">
                <a:solidFill>
                  <a:srgbClr val="000000"/>
                </a:solidFill>
              </a:rPr>
              <a:t>Los segmentos perdidos no se vuelven a enviar.</a:t>
            </a:r>
          </a:p>
          <a:p>
            <a:pPr marL="285750" indent="-285750" algn="l" rtl="0">
              <a:buFont typeface="Arial" panose="020B0604020202020204" pitchFamily="34" charset="0"/>
              <a:buChar char="•"/>
            </a:pPr>
            <a:r>
              <a:rPr lang="es-419" sz="1800">
                <a:solidFill>
                  <a:srgbClr val="000000"/>
                </a:solidFill>
              </a:rPr>
              <a:t>No hay establecimiento de sesión.</a:t>
            </a:r>
          </a:p>
          <a:p>
            <a:pPr marL="285750" indent="-285750" algn="l" rtl="0">
              <a:buFont typeface="Arial" panose="020B0604020202020204" pitchFamily="34" charset="0"/>
              <a:buChar char="•"/>
            </a:pPr>
            <a:r>
              <a:rPr lang="es-419" sz="1800">
                <a:solidFill>
                  <a:srgbClr val="000000"/>
                </a:solidFill>
              </a:rPr>
              <a:t>El envío no está informado sobre la disponibilidad de recursos.</a:t>
            </a:r>
          </a:p>
        </p:txBody>
      </p:sp>
    </p:spTree>
    <p:extLst>
      <p:ext uri="{BB962C8B-B14F-4D97-AF65-F5344CB8AC3E}">
        <p14:creationId xmlns:p14="http://schemas.microsoft.com/office/powerpoint/2010/main" val="39457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Descripción general de UDP </a:t>
            </a:r>
            <a:br>
              <a:rPr lang="en-US" dirty="0"/>
            </a:br>
            <a:r>
              <a:rPr lang="es-419" sz="2400"/>
              <a:t>Encabezado UDP</a:t>
            </a:r>
          </a:p>
        </p:txBody>
      </p:sp>
      <p:sp>
        <p:nvSpPr>
          <p:cNvPr id="2" name="TextBox 1">
            <a:extLst>
              <a:ext uri="{FF2B5EF4-FFF2-40B4-BE49-F238E27FC236}">
                <a16:creationId xmlns:a16="http://schemas.microsoft.com/office/drawing/2014/main" id="{BB0A503F-F65D-4ECE-8C28-6E1BC388ACB2}"/>
              </a:ext>
            </a:extLst>
          </p:cNvPr>
          <p:cNvSpPr txBox="1"/>
          <p:nvPr/>
        </p:nvSpPr>
        <p:spPr>
          <a:xfrm>
            <a:off x="498764" y="731837"/>
            <a:ext cx="7846724" cy="646331"/>
          </a:xfrm>
          <a:prstGeom prst="rect">
            <a:avLst/>
          </a:prstGeom>
          <a:noFill/>
        </p:spPr>
        <p:txBody>
          <a:bodyPr wrap="square" rtlCol="0">
            <a:spAutoFit/>
          </a:bodyPr>
          <a:lstStyle/>
          <a:p>
            <a:pPr rtl="0"/>
            <a:r>
              <a:rPr lang="es-419"/>
              <a:t>El encabezado UDP es mucho más simple que el encabezado TCP porque solo tiene cuatro campos y requiere 8 bytes (es decir, 64 bits).</a:t>
            </a:r>
          </a:p>
        </p:txBody>
      </p:sp>
      <p:pic>
        <p:nvPicPr>
          <p:cNvPr id="5" name="Content Placeholder 4">
            <a:extLst>
              <a:ext uri="{FF2B5EF4-FFF2-40B4-BE49-F238E27FC236}">
                <a16:creationId xmlns:a16="http://schemas.microsoft.com/office/drawing/2014/main" id="{9CE026F8-2EF7-429A-82BF-ABD2601766B8}"/>
              </a:ext>
            </a:extLst>
          </p:cNvPr>
          <p:cNvPicPr>
            <a:picLocks noGrp="1" noChangeAspect="1"/>
          </p:cNvPicPr>
          <p:nvPr>
            <p:ph idx="1"/>
          </p:nvPr>
        </p:nvPicPr>
        <p:blipFill rotWithShape="1">
          <a:blip r:embed="rId3"/>
          <a:srcRect l="1429" t="4187" r="1835" b="4117"/>
          <a:stretch/>
        </p:blipFill>
        <p:spPr>
          <a:xfrm>
            <a:off x="890337" y="1540042"/>
            <a:ext cx="7712242" cy="2358190"/>
          </a:xfrm>
          <a:prstGeom prst="rect">
            <a:avLst/>
          </a:prstGeom>
        </p:spPr>
      </p:pic>
    </p:spTree>
    <p:extLst>
      <p:ext uri="{BB962C8B-B14F-4D97-AF65-F5344CB8AC3E}">
        <p14:creationId xmlns:p14="http://schemas.microsoft.com/office/powerpoint/2010/main" val="27650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Visión General de UDP </a:t>
            </a:r>
            <a:br>
              <a:rPr lang="en-US" dirty="0"/>
            </a:br>
            <a:r>
              <a:rPr lang="es-419" sz="2400"/>
              <a:t>Campos de Encabezado UDP</a:t>
            </a:r>
          </a:p>
        </p:txBody>
      </p:sp>
      <p:sp>
        <p:nvSpPr>
          <p:cNvPr id="2" name="TextBox 1">
            <a:extLst>
              <a:ext uri="{FF2B5EF4-FFF2-40B4-BE49-F238E27FC236}">
                <a16:creationId xmlns:a16="http://schemas.microsoft.com/office/drawing/2014/main" id="{7A79FB27-AB75-4676-A7DD-F32F8108A8E4}"/>
              </a:ext>
            </a:extLst>
          </p:cNvPr>
          <p:cNvSpPr txBox="1"/>
          <p:nvPr/>
        </p:nvSpPr>
        <p:spPr>
          <a:xfrm>
            <a:off x="193964" y="731837"/>
            <a:ext cx="7329054" cy="369332"/>
          </a:xfrm>
          <a:prstGeom prst="rect">
            <a:avLst/>
          </a:prstGeom>
          <a:noFill/>
        </p:spPr>
        <p:txBody>
          <a:bodyPr wrap="square" rtlCol="0">
            <a:spAutoFit/>
          </a:bodyPr>
          <a:lstStyle/>
          <a:p>
            <a:pPr rtl="0"/>
            <a:r>
              <a:rPr lang="es-419"/>
              <a:t>La tabla identifica y describe los cuatro campos de un encabezado UDP.</a:t>
            </a:r>
          </a:p>
        </p:txBody>
      </p:sp>
      <p:graphicFrame>
        <p:nvGraphicFramePr>
          <p:cNvPr id="6" name="Content Placeholder 5">
            <a:extLst>
              <a:ext uri="{FF2B5EF4-FFF2-40B4-BE49-F238E27FC236}">
                <a16:creationId xmlns:a16="http://schemas.microsoft.com/office/drawing/2014/main" id="{3F2E23C1-508F-7649-AE14-E808BD745B8C}"/>
              </a:ext>
            </a:extLst>
          </p:cNvPr>
          <p:cNvGraphicFramePr>
            <a:graphicFrameLocks noGrp="1"/>
          </p:cNvGraphicFramePr>
          <p:nvPr>
            <p:ph idx="1"/>
            <p:extLst>
              <p:ext uri="{D42A27DB-BD31-4B8C-83A1-F6EECF244321}">
                <p14:modId xmlns:p14="http://schemas.microsoft.com/office/powerpoint/2010/main" val="363268572"/>
              </p:ext>
            </p:extLst>
          </p:nvPr>
        </p:nvGraphicFramePr>
        <p:xfrm>
          <a:off x="431800" y="1644650"/>
          <a:ext cx="8280400" cy="2458720"/>
        </p:xfrm>
        <a:graphic>
          <a:graphicData uri="http://schemas.openxmlformats.org/drawingml/2006/table">
            <a:tbl>
              <a:tblPr firstRow="1" bandRow="1">
                <a:tableStyleId>{5C22544A-7EE6-4342-B048-85BDC9FD1C3A}</a:tableStyleId>
              </a:tblPr>
              <a:tblGrid>
                <a:gridCol w="1697789">
                  <a:extLst>
                    <a:ext uri="{9D8B030D-6E8A-4147-A177-3AD203B41FA5}">
                      <a16:colId xmlns:a16="http://schemas.microsoft.com/office/drawing/2014/main" val="672764447"/>
                    </a:ext>
                  </a:extLst>
                </a:gridCol>
                <a:gridCol w="6582611">
                  <a:extLst>
                    <a:ext uri="{9D8B030D-6E8A-4147-A177-3AD203B41FA5}">
                      <a16:colId xmlns:a16="http://schemas.microsoft.com/office/drawing/2014/main" val="1898767724"/>
                    </a:ext>
                  </a:extLst>
                </a:gridCol>
              </a:tblGrid>
              <a:tr h="370840">
                <a:tc>
                  <a:txBody>
                    <a:bodyPr/>
                    <a:lstStyle/>
                    <a:p>
                      <a:pPr algn="l" rtl="0" fontAlgn="ctr"/>
                      <a:r>
                        <a:rPr lang="es-419" b="1">
                          <a:effectLst/>
                        </a:rPr>
                        <a:t>Campo de encabezado UDP</a:t>
                      </a:r>
                    </a:p>
                  </a:txBody>
                  <a:tcPr marL="47625" marR="47625" marT="47625" marB="47625" anchor="ctr"/>
                </a:tc>
                <a:tc>
                  <a:txBody>
                    <a:bodyPr/>
                    <a:lstStyle/>
                    <a:p>
                      <a:pPr algn="l" rtl="0" fontAlgn="ctr"/>
                      <a:r>
                        <a:rPr lang="es-419" b="1">
                          <a:effectLst/>
                        </a:rPr>
                        <a:t>Descripción</a:t>
                      </a:r>
                    </a:p>
                  </a:txBody>
                  <a:tcPr marL="47625" marR="47625" marT="47625" marB="47625" anchor="ctr"/>
                </a:tc>
                <a:extLst>
                  <a:ext uri="{0D108BD9-81ED-4DB2-BD59-A6C34878D82A}">
                    <a16:rowId xmlns:a16="http://schemas.microsoft.com/office/drawing/2014/main" val="899509290"/>
                  </a:ext>
                </a:extLst>
              </a:tr>
              <a:tr h="370840">
                <a:tc>
                  <a:txBody>
                    <a:bodyPr/>
                    <a:lstStyle/>
                    <a:p>
                      <a:pPr rtl="0" fontAlgn="ctr"/>
                      <a:r>
                        <a:rPr lang="es-419" b="1">
                          <a:effectLst/>
                        </a:rPr>
                        <a:t>Puerto de origen</a:t>
                      </a:r>
                    </a:p>
                  </a:txBody>
                  <a:tcPr marL="47625" marR="47625" marT="47625" marB="47625" anchor="ctr"/>
                </a:tc>
                <a:tc>
                  <a:txBody>
                    <a:bodyPr/>
                    <a:lstStyle/>
                    <a:p>
                      <a:pPr rtl="0" fontAlgn="ctr"/>
                      <a:r>
                        <a:rPr lang="es-419" b="0">
                          <a:effectLst/>
                        </a:rPr>
                        <a:t>Campo de 16 bits utilizado para identificar la aplicación de origen por número de puerto.</a:t>
                      </a:r>
                    </a:p>
                  </a:txBody>
                  <a:tcPr marL="47625" marR="47625" marT="47625" marB="47625" anchor="ctr"/>
                </a:tc>
                <a:extLst>
                  <a:ext uri="{0D108BD9-81ED-4DB2-BD59-A6C34878D82A}">
                    <a16:rowId xmlns:a16="http://schemas.microsoft.com/office/drawing/2014/main" val="3858658826"/>
                  </a:ext>
                </a:extLst>
              </a:tr>
              <a:tr h="370840">
                <a:tc>
                  <a:txBody>
                    <a:bodyPr/>
                    <a:lstStyle/>
                    <a:p>
                      <a:pPr rtl="0" fontAlgn="ctr"/>
                      <a:r>
                        <a:rPr lang="es-419" b="1">
                          <a:effectLst/>
                        </a:rPr>
                        <a:t>Puerto de destino</a:t>
                      </a:r>
                    </a:p>
                  </a:txBody>
                  <a:tcPr marL="47625" marR="47625" marT="47625" marB="47625" anchor="ctr"/>
                </a:tc>
                <a:tc>
                  <a:txBody>
                    <a:bodyPr/>
                    <a:lstStyle/>
                    <a:p>
                      <a:pPr rtl="0" fontAlgn="ctr"/>
                      <a:r>
                        <a:rPr lang="es-419" b="0">
                          <a:effectLst/>
                        </a:rPr>
                        <a:t>Campo de 16 bits utilizado para identificar la aplicación de destino por número de puerto.</a:t>
                      </a:r>
                    </a:p>
                  </a:txBody>
                  <a:tcPr marL="47625" marR="47625" marT="47625" marB="47625" anchor="ctr"/>
                </a:tc>
                <a:extLst>
                  <a:ext uri="{0D108BD9-81ED-4DB2-BD59-A6C34878D82A}">
                    <a16:rowId xmlns:a16="http://schemas.microsoft.com/office/drawing/2014/main" val="808665367"/>
                  </a:ext>
                </a:extLst>
              </a:tr>
              <a:tr h="370840">
                <a:tc>
                  <a:txBody>
                    <a:bodyPr/>
                    <a:lstStyle/>
                    <a:p>
                      <a:pPr rtl="0" fontAlgn="ctr"/>
                      <a:r>
                        <a:rPr lang="es-419" b="1">
                          <a:effectLst/>
                        </a:rPr>
                        <a:t>Longitud</a:t>
                      </a:r>
                    </a:p>
                  </a:txBody>
                  <a:tcPr marL="47625" marR="47625" marT="47625" marB="47625" anchor="ctr"/>
                </a:tc>
                <a:tc>
                  <a:txBody>
                    <a:bodyPr/>
                    <a:lstStyle/>
                    <a:p>
                      <a:pPr rtl="0" fontAlgn="ctr"/>
                      <a:r>
                        <a:rPr lang="es-419" b="0">
                          <a:effectLst/>
                        </a:rPr>
                        <a:t>Campo de 16 bits que indica la longitud del encabezado del datagrama UDP.</a:t>
                      </a:r>
                    </a:p>
                  </a:txBody>
                  <a:tcPr marL="47625" marR="47625" marT="47625" marB="47625" anchor="ctr"/>
                </a:tc>
                <a:extLst>
                  <a:ext uri="{0D108BD9-81ED-4DB2-BD59-A6C34878D82A}">
                    <a16:rowId xmlns:a16="http://schemas.microsoft.com/office/drawing/2014/main" val="1521255676"/>
                  </a:ext>
                </a:extLst>
              </a:tr>
              <a:tr h="370840">
                <a:tc>
                  <a:txBody>
                    <a:bodyPr/>
                    <a:lstStyle/>
                    <a:p>
                      <a:pPr rtl="0" fontAlgn="ctr"/>
                      <a:r>
                        <a:rPr lang="es-419" b="1">
                          <a:effectLst/>
                        </a:rPr>
                        <a:t>Suma de comprobación</a:t>
                      </a:r>
                    </a:p>
                  </a:txBody>
                  <a:tcPr marL="47625" marR="47625" marT="47625" marB="47625" anchor="ctr"/>
                </a:tc>
                <a:tc>
                  <a:txBody>
                    <a:bodyPr/>
                    <a:lstStyle/>
                    <a:p>
                      <a:pPr rtl="0" fontAlgn="ctr"/>
                      <a:r>
                        <a:rPr lang="es-419" b="0">
                          <a:effectLst/>
                        </a:rPr>
                        <a:t>Campo de 16 bits utilizado para la comprobación de errores del encabezado y los datos del datagrama.</a:t>
                      </a:r>
                    </a:p>
                  </a:txBody>
                  <a:tcPr marL="47625" marR="47625" marT="47625" marB="47625" anchor="ctr"/>
                </a:tc>
                <a:extLst>
                  <a:ext uri="{0D108BD9-81ED-4DB2-BD59-A6C34878D82A}">
                    <a16:rowId xmlns:a16="http://schemas.microsoft.com/office/drawing/2014/main" val="14811281"/>
                  </a:ext>
                </a:extLst>
              </a:tr>
            </a:tbl>
          </a:graphicData>
        </a:graphic>
      </p:graphicFrame>
    </p:spTree>
    <p:extLst>
      <p:ext uri="{BB962C8B-B14F-4D97-AF65-F5344CB8AC3E}">
        <p14:creationId xmlns:p14="http://schemas.microsoft.com/office/powerpoint/2010/main" val="177585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pPr rtl="0"/>
            <a:r>
              <a:rPr lang="es-419" sz="1600"/>
              <a:t>Descripción general de UDP</a:t>
            </a:r>
            <a:br>
              <a:rPr lang="en-US" dirty="0"/>
            </a:br>
            <a:r>
              <a:rPr lang="es-419" sz="2400"/>
              <a:t> Aplicaciones que utilizan TCP</a:t>
            </a:r>
          </a:p>
        </p:txBody>
      </p:sp>
      <p:sp>
        <p:nvSpPr>
          <p:cNvPr id="5" name="Content Placeholder 4">
            <a:extLst>
              <a:ext uri="{FF2B5EF4-FFF2-40B4-BE49-F238E27FC236}">
                <a16:creationId xmlns:a16="http://schemas.microsoft.com/office/drawing/2014/main" id="{73138074-9455-4799-A477-AF110009D0E7}"/>
              </a:ext>
            </a:extLst>
          </p:cNvPr>
          <p:cNvSpPr>
            <a:spLocks noGrp="1"/>
          </p:cNvSpPr>
          <p:nvPr>
            <p:ph idx="1"/>
          </p:nvPr>
        </p:nvSpPr>
        <p:spPr>
          <a:xfrm>
            <a:off x="144065" y="798944"/>
            <a:ext cx="4922981" cy="4155319"/>
          </a:xfrm>
        </p:spPr>
        <p:txBody>
          <a:bodyPr/>
          <a:lstStyle/>
          <a:p>
            <a:pPr rtl="0"/>
            <a:r>
              <a:rPr lang="es-419" dirty="0"/>
              <a:t>Aplicaciones de video y multimedia en vivo:- estas aplicaciones pueden tolerar cierta pérdida de datos, pero requieren poco o ningún retraso. Los ejemplos incluyen VoIP y la transmisión de video en vivo.</a:t>
            </a:r>
          </a:p>
          <a:p>
            <a:pPr rtl="0"/>
            <a:r>
              <a:rPr lang="es-419" dirty="0"/>
              <a:t>Aplicaciones con solicitudes y respuestas simples: aplicaciones con transacciones simples en las que un host envía una solicitud y existe la posibilidad de que reciba una respuesta o no. Los ejemplos incluyen DNS y DHCP.</a:t>
            </a:r>
          </a:p>
          <a:p>
            <a:pPr rtl="0"/>
            <a:r>
              <a:rPr lang="es-419" dirty="0"/>
              <a:t>Aplicaciones que manejan la confiabilidad por sí mismas:- comunicaciones unidireccionales donde el control de flujo, la detección de errores, los reconocimientos y la recuperación de errores no son necesarios o la aplicación puede manejarlos. Los ejemplos incluyen SNMP y TFTP.</a:t>
            </a:r>
          </a:p>
        </p:txBody>
      </p:sp>
      <p:pic>
        <p:nvPicPr>
          <p:cNvPr id="6" name="Picture 5">
            <a:extLst>
              <a:ext uri="{FF2B5EF4-FFF2-40B4-BE49-F238E27FC236}">
                <a16:creationId xmlns:a16="http://schemas.microsoft.com/office/drawing/2014/main" id="{85B2BC8D-C067-4AAD-8A3D-91BC798D4906}"/>
              </a:ext>
            </a:extLst>
          </p:cNvPr>
          <p:cNvPicPr>
            <a:picLocks noChangeAspect="1"/>
          </p:cNvPicPr>
          <p:nvPr/>
        </p:nvPicPr>
        <p:blipFill rotWithShape="1">
          <a:blip r:embed="rId3"/>
          <a:srcRect l="15105" t="3227" r="12047" b="3300"/>
          <a:stretch/>
        </p:blipFill>
        <p:spPr>
          <a:xfrm>
            <a:off x="5293290" y="568869"/>
            <a:ext cx="3380875" cy="3674684"/>
          </a:xfrm>
          <a:prstGeom prst="rect">
            <a:avLst/>
          </a:prstGeom>
        </p:spPr>
      </p:pic>
    </p:spTree>
    <p:extLst>
      <p:ext uri="{BB962C8B-B14F-4D97-AF65-F5344CB8AC3E}">
        <p14:creationId xmlns:p14="http://schemas.microsoft.com/office/powerpoint/2010/main" val="292594354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14.4 Números de puerto</a:t>
            </a:r>
          </a:p>
        </p:txBody>
      </p:sp>
    </p:spTree>
    <p:custDataLst>
      <p:tags r:id="rId1"/>
    </p:custDataLst>
    <p:extLst>
      <p:ext uri="{BB962C8B-B14F-4D97-AF65-F5344CB8AC3E}">
        <p14:creationId xmlns:p14="http://schemas.microsoft.com/office/powerpoint/2010/main" val="304941372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s-419" dirty="0"/>
              <a:t>¿Qué esperar en este módulo?</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s-419" dirty="0"/>
              <a:t>Para facilitar el aprendizaje, se pueden incluir las siguientes características dentro de la GUI en este módulo:</a:t>
            </a:r>
          </a:p>
          <a:p>
            <a:endParaRPr lang="en-US" dirty="0"/>
          </a:p>
          <a:p>
            <a:endParaRPr lang="en-US" dirty="0"/>
          </a:p>
          <a:p>
            <a:pPr marL="0" indent="0">
              <a:buNone/>
            </a:pPr>
            <a:endParaRPr lang="en-US" dirty="0"/>
          </a:p>
        </p:txBody>
      </p:sp>
      <p:graphicFrame>
        <p:nvGraphicFramePr>
          <p:cNvPr id="5" name="Table 3">
            <a:extLst>
              <a:ext uri="{FF2B5EF4-FFF2-40B4-BE49-F238E27FC236}">
                <a16:creationId xmlns:a16="http://schemas.microsoft.com/office/drawing/2014/main" id="{16D99E5B-C561-CC4B-B793-94B31E924488}"/>
              </a:ext>
            </a:extLst>
          </p:cNvPr>
          <p:cNvGraphicFramePr>
            <a:graphicFrameLocks noGrp="1"/>
          </p:cNvGraphicFramePr>
          <p:nvPr/>
        </p:nvGraphicFramePr>
        <p:xfrm>
          <a:off x="291944" y="1368335"/>
          <a:ext cx="8557528" cy="3088407"/>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es-419" dirty="0"/>
                        <a:t>Característica</a:t>
                      </a:r>
                    </a:p>
                  </a:txBody>
                  <a:tcPr/>
                </a:tc>
                <a:tc>
                  <a:txBody>
                    <a:bodyPr/>
                    <a:lstStyle/>
                    <a:p>
                      <a:pPr rtl="0"/>
                      <a:r>
                        <a:rPr lang="es-419" dirty="0"/>
                        <a:t>Descripción</a:t>
                      </a:r>
                    </a:p>
                  </a:txBody>
                  <a:tcPr/>
                </a:tc>
                <a:extLst>
                  <a:ext uri="{0D108BD9-81ED-4DB2-BD59-A6C34878D82A}">
                    <a16:rowId xmlns:a16="http://schemas.microsoft.com/office/drawing/2014/main" val="367710602"/>
                  </a:ext>
                </a:extLst>
              </a:tr>
              <a:tr h="331556">
                <a:tc>
                  <a:txBody>
                    <a:bodyPr/>
                    <a:lstStyle/>
                    <a:p>
                      <a:pPr algn="l" rtl="0" fontAlgn="b"/>
                      <a:r>
                        <a:rPr lang="es-419" sz="1400" b="0" i="0" u="none" strike="noStrike">
                          <a:solidFill>
                            <a:srgbClr val="000000"/>
                          </a:solidFill>
                          <a:effectLst/>
                          <a:latin typeface="+mn-lt"/>
                        </a:rPr>
                        <a:t>Animaciones.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a:t>Exponga a los aprendices a nuevas habilidades y conceptos.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Videos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a:t>Exponga a los aprendices a nuevas habilidades y conceptos.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dirty="0">
                          <a:solidFill>
                            <a:srgbClr val="000000"/>
                          </a:solidFill>
                          <a:effectLst/>
                          <a:latin typeface="+mn-lt"/>
                        </a:rPr>
                        <a:t>Verifique su conocimiento</a:t>
                      </a:r>
                    </a:p>
                    <a:p>
                      <a:pPr algn="l" fontAlgn="b"/>
                      <a:endParaRPr lang="en-US" sz="1400" b="0" i="0" u="none" strike="noStrike" dirty="0">
                        <a:solidFill>
                          <a:srgbClr val="000000"/>
                        </a:solidFill>
                        <a:effectLst/>
                        <a:latin typeface="+mn-lt"/>
                      </a:endParaRPr>
                    </a:p>
                  </a:txBody>
                  <a:tcPr marL="9525" marR="9525" marT="9525" marB="0" anchor="ctr"/>
                </a:tc>
                <a:tc>
                  <a:txBody>
                    <a:bodyPr/>
                    <a:lstStyle/>
                    <a:p>
                      <a:pPr rtl="0"/>
                      <a:r>
                        <a:rPr lang="es-419" dirty="0"/>
                        <a:t>Pruebas en línea por tema, para ayudar a los estudiantes a medir la comprensión del contenido.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Actividades interactivas</a:t>
                      </a:r>
                    </a:p>
                  </a:txBody>
                  <a:tcPr marL="9525" marR="9525" marT="9525" marB="0" anchor="ctr"/>
                </a:tc>
                <a:tc>
                  <a:txBody>
                    <a:bodyPr/>
                    <a:lstStyle/>
                    <a:p>
                      <a:pPr rtl="0"/>
                      <a:r>
                        <a:rPr lang="es-419" dirty="0"/>
                        <a:t>Una variedad de formatos para ayudar a los alumnos a medir la comprensión del contenido.</a:t>
                      </a:r>
                    </a:p>
                  </a:txBody>
                  <a:tcPr/>
                </a:tc>
                <a:extLst>
                  <a:ext uri="{0D108BD9-81ED-4DB2-BD59-A6C34878D82A}">
                    <a16:rowId xmlns:a16="http://schemas.microsoft.com/office/drawing/2014/main" val="3454703549"/>
                  </a:ext>
                </a:extLst>
              </a:tr>
              <a:tr h="215293">
                <a:tc>
                  <a:txBody>
                    <a:bodyPr/>
                    <a:lstStyle/>
                    <a:p>
                      <a:pPr algn="l" rtl="0" fontAlgn="b"/>
                      <a:r>
                        <a:rPr lang="es-419" sz="1400" b="0" i="0" u="none" strike="noStrike">
                          <a:solidFill>
                            <a:srgbClr val="000000"/>
                          </a:solidFill>
                          <a:effectLst/>
                          <a:latin typeface="+mn-lt"/>
                        </a:rPr>
                        <a:t>Verificador de sintaxis</a:t>
                      </a:r>
                    </a:p>
                  </a:txBody>
                  <a:tcPr marL="9525" marR="9525" marT="9525" marB="0" anchor="ctr"/>
                </a:tc>
                <a:tc>
                  <a:txBody>
                    <a:bodyPr/>
                    <a:lstStyle/>
                    <a:p>
                      <a:pPr rtl="0"/>
                      <a:r>
                        <a:rPr lang="es-419"/>
                        <a:t>Pequeñas simulaciones que exponen a los alumnos a la línea de comandos de Cisco para practicar habilidades de configuración.</a:t>
                      </a:r>
                    </a:p>
                  </a:txBody>
                  <a:tcPr/>
                </a:tc>
                <a:extLst>
                  <a:ext uri="{0D108BD9-81ED-4DB2-BD59-A6C34878D82A}">
                    <a16:rowId xmlns:a16="http://schemas.microsoft.com/office/drawing/2014/main" val="2195331658"/>
                  </a:ext>
                </a:extLst>
              </a:tr>
              <a:tr h="265091">
                <a:tc>
                  <a:txBody>
                    <a:bodyPr/>
                    <a:lstStyle/>
                    <a:p>
                      <a:pPr algn="l" rtl="0" fontAlgn="b"/>
                      <a:r>
                        <a:rPr lang="es-419" sz="1400" b="0" i="0" u="none" strike="noStrike" dirty="0">
                          <a:solidFill>
                            <a:srgbClr val="000000"/>
                          </a:solidFill>
                          <a:effectLst/>
                          <a:latin typeface="+mn-lt"/>
                        </a:rPr>
                        <a:t>Actividad de PT</a:t>
                      </a:r>
                    </a:p>
                  </a:txBody>
                  <a:tcPr marL="9525" marR="9525" marT="9525" marB="0" anchor="ctr"/>
                </a:tc>
                <a:tc>
                  <a:txBody>
                    <a:bodyPr/>
                    <a:lstStyle/>
                    <a:p>
                      <a:pPr rtl="0"/>
                      <a:r>
                        <a:rPr lang="es-419" dirty="0"/>
                        <a:t>Actividades de simulación y modelado diseñadas para la exploración, adquisición, refuerzo y expansión de habilidades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74686762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Números de puerto </a:t>
            </a:r>
            <a:br>
              <a:rPr lang="en-US" dirty="0"/>
            </a:br>
            <a:r>
              <a:rPr lang="es-419" sz="2400"/>
              <a:t>Comunicaciones separadas múltiples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230861" y="892504"/>
            <a:ext cx="8517213" cy="1888404"/>
          </a:xfrm>
        </p:spPr>
        <p:txBody>
          <a:bodyPr/>
          <a:lstStyle/>
          <a:p>
            <a:pPr marL="0" indent="0" algn="l" rtl="0"/>
            <a:r>
              <a:rPr lang="es-419" sz="1600">
                <a:solidFill>
                  <a:srgbClr val="000000"/>
                </a:solidFill>
              </a:rPr>
              <a:t>Los protocolos de capa de transporte TCP y UDP utilizan números de puerto para administrar múltiples conversaciones simultáneas.</a:t>
            </a:r>
          </a:p>
          <a:p>
            <a:pPr marL="0" indent="0" algn="l"/>
            <a:endParaRPr lang="en-US" sz="1600" dirty="0">
              <a:solidFill>
                <a:srgbClr val="000000"/>
              </a:solidFill>
            </a:endParaRPr>
          </a:p>
          <a:p>
            <a:pPr marL="0" indent="0" algn="l" rtl="0"/>
            <a:r>
              <a:rPr lang="es-419" sz="1600">
                <a:solidFill>
                  <a:srgbClr val="000000"/>
                </a:solidFill>
              </a:rPr>
              <a:t>El número de puerto de origen está asociado con la aplicación de origen en el host local, mientras que el número de puerto de destino está asociado con la aplicación de destino en el host remoto.</a:t>
            </a:r>
          </a:p>
        </p:txBody>
      </p:sp>
      <p:pic>
        <p:nvPicPr>
          <p:cNvPr id="2" name="Picture 1">
            <a:extLst>
              <a:ext uri="{FF2B5EF4-FFF2-40B4-BE49-F238E27FC236}">
                <a16:creationId xmlns:a16="http://schemas.microsoft.com/office/drawing/2014/main" id="{EC1712BE-425B-468A-9840-CA0161D62B86}"/>
              </a:ext>
            </a:extLst>
          </p:cNvPr>
          <p:cNvPicPr>
            <a:picLocks noChangeAspect="1"/>
          </p:cNvPicPr>
          <p:nvPr/>
        </p:nvPicPr>
        <p:blipFill>
          <a:blip r:embed="rId3"/>
          <a:stretch>
            <a:fillRect/>
          </a:stretch>
        </p:blipFill>
        <p:spPr>
          <a:xfrm>
            <a:off x="655696" y="2941575"/>
            <a:ext cx="7832608" cy="1362075"/>
          </a:xfrm>
          <a:prstGeom prst="rect">
            <a:avLst/>
          </a:prstGeom>
        </p:spPr>
      </p:pic>
    </p:spTree>
    <p:extLst>
      <p:ext uri="{BB962C8B-B14F-4D97-AF65-F5344CB8AC3E}">
        <p14:creationId xmlns:p14="http://schemas.microsoft.com/office/powerpoint/2010/main" val="401479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5977851" cy="731837"/>
          </a:xfrm>
        </p:spPr>
        <p:txBody>
          <a:bodyPr/>
          <a:lstStyle/>
          <a:p>
            <a:pPr rtl="0"/>
            <a:r>
              <a:rPr lang="es-419" sz="1600" dirty="0"/>
              <a:t>Números de puerto</a:t>
            </a:r>
            <a:br>
              <a:rPr lang="es-419" sz="1600" dirty="0"/>
            </a:br>
            <a:r>
              <a:rPr lang="es-419" sz="2400" dirty="0"/>
              <a:t>Pares de sockets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207391" y="864087"/>
            <a:ext cx="4179882" cy="3676040"/>
          </a:xfrm>
        </p:spPr>
        <p:txBody>
          <a:bodyPr/>
          <a:lstStyle/>
          <a:p>
            <a:pPr marL="285750" indent="-285750" algn="l" rtl="0">
              <a:buFont typeface="Arial" panose="020B0604020202020204" pitchFamily="34" charset="0"/>
              <a:buChar char="•"/>
            </a:pPr>
            <a:r>
              <a:rPr lang="es-419" sz="1600">
                <a:solidFill>
                  <a:srgbClr val="000000"/>
                </a:solidFill>
              </a:rPr>
              <a:t>Los puertos de origen y de destino se colocan dentro del segmento.</a:t>
            </a:r>
          </a:p>
          <a:p>
            <a:pPr marL="285750" indent="-285750" algn="l" rtl="0">
              <a:buFont typeface="Arial" panose="020B0604020202020204" pitchFamily="34" charset="0"/>
              <a:buChar char="•"/>
            </a:pPr>
            <a:r>
              <a:rPr lang="es-419" sz="1600">
                <a:solidFill>
                  <a:srgbClr val="000000"/>
                </a:solidFill>
              </a:rPr>
              <a:t>Los segmentos se encapsulan dentro de un paquete IP.</a:t>
            </a:r>
          </a:p>
          <a:p>
            <a:pPr marL="285750" indent="-285750" algn="l" rtl="0">
              <a:buFont typeface="Arial" panose="020B0604020202020204" pitchFamily="34" charset="0"/>
              <a:buChar char="•"/>
            </a:pPr>
            <a:r>
              <a:rPr lang="es-419" sz="1600">
                <a:solidFill>
                  <a:srgbClr val="000000"/>
                </a:solidFill>
              </a:rPr>
              <a:t>Se conoce como socket a la combinación de la dirección IP de origen y el número de puerto de origen, o de la dirección IP de destino y el número de puerto de destino.</a:t>
            </a:r>
          </a:p>
          <a:p>
            <a:pPr marL="285750" indent="-285750" algn="l" rtl="0">
              <a:buFont typeface="Arial" panose="020B0604020202020204" pitchFamily="34" charset="0"/>
              <a:buChar char="•"/>
            </a:pPr>
            <a:r>
              <a:rPr lang="es-419" sz="1600">
                <a:solidFill>
                  <a:srgbClr val="000000"/>
                </a:solidFill>
              </a:rPr>
              <a:t>Los sockets permiten que los diversos procesos que se ejecutan en un cliente se distingan entre sí. También permiten la diferenciación de diferentes conexiones a un proceso de servidor.</a:t>
            </a:r>
          </a:p>
        </p:txBody>
      </p:sp>
      <p:pic>
        <p:nvPicPr>
          <p:cNvPr id="2" name="Picture 1">
            <a:extLst>
              <a:ext uri="{FF2B5EF4-FFF2-40B4-BE49-F238E27FC236}">
                <a16:creationId xmlns:a16="http://schemas.microsoft.com/office/drawing/2014/main" id="{0335C01A-D969-437E-A54C-4277C8E6FD19}"/>
              </a:ext>
            </a:extLst>
          </p:cNvPr>
          <p:cNvPicPr>
            <a:picLocks noChangeAspect="1"/>
          </p:cNvPicPr>
          <p:nvPr/>
        </p:nvPicPr>
        <p:blipFill>
          <a:blip r:embed="rId3"/>
          <a:stretch>
            <a:fillRect/>
          </a:stretch>
        </p:blipFill>
        <p:spPr>
          <a:xfrm>
            <a:off x="4503407" y="864086"/>
            <a:ext cx="4370394" cy="3550895"/>
          </a:xfrm>
          <a:prstGeom prst="rect">
            <a:avLst/>
          </a:prstGeom>
        </p:spPr>
      </p:pic>
    </p:spTree>
    <p:extLst>
      <p:ext uri="{BB962C8B-B14F-4D97-AF65-F5344CB8AC3E}">
        <p14:creationId xmlns:p14="http://schemas.microsoft.com/office/powerpoint/2010/main" val="46019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Números de puerto </a:t>
            </a:r>
            <a:br>
              <a:rPr lang="en-US" dirty="0"/>
            </a:br>
            <a:r>
              <a:rPr lang="es-419" sz="2400" dirty="0"/>
              <a:t>Grupos de números de puerto</a:t>
            </a:r>
          </a:p>
        </p:txBody>
      </p:sp>
      <p:graphicFrame>
        <p:nvGraphicFramePr>
          <p:cNvPr id="4" name="Table 3">
            <a:extLst>
              <a:ext uri="{FF2B5EF4-FFF2-40B4-BE49-F238E27FC236}">
                <a16:creationId xmlns:a16="http://schemas.microsoft.com/office/drawing/2014/main" id="{DF331542-2CD8-CD45-BF9A-539BF0F0F046}"/>
              </a:ext>
            </a:extLst>
          </p:cNvPr>
          <p:cNvGraphicFramePr>
            <a:graphicFrameLocks noGrp="1"/>
          </p:cNvGraphicFramePr>
          <p:nvPr>
            <p:extLst>
              <p:ext uri="{D42A27DB-BD31-4B8C-83A1-F6EECF244321}">
                <p14:modId xmlns:p14="http://schemas.microsoft.com/office/powerpoint/2010/main" val="3254476963"/>
              </p:ext>
            </p:extLst>
          </p:nvPr>
        </p:nvGraphicFramePr>
        <p:xfrm>
          <a:off x="529388" y="744287"/>
          <a:ext cx="7988970" cy="3672840"/>
        </p:xfrm>
        <a:graphic>
          <a:graphicData uri="http://schemas.openxmlformats.org/drawingml/2006/table">
            <a:tbl>
              <a:tblPr firstRow="1" bandRow="1">
                <a:tableStyleId>{5C22544A-7EE6-4342-B048-85BDC9FD1C3A}</a:tableStyleId>
              </a:tblPr>
              <a:tblGrid>
                <a:gridCol w="1143001">
                  <a:extLst>
                    <a:ext uri="{9D8B030D-6E8A-4147-A177-3AD203B41FA5}">
                      <a16:colId xmlns:a16="http://schemas.microsoft.com/office/drawing/2014/main" val="2108364386"/>
                    </a:ext>
                  </a:extLst>
                </a:gridCol>
                <a:gridCol w="1636295">
                  <a:extLst>
                    <a:ext uri="{9D8B030D-6E8A-4147-A177-3AD203B41FA5}">
                      <a16:colId xmlns:a16="http://schemas.microsoft.com/office/drawing/2014/main" val="866492760"/>
                    </a:ext>
                  </a:extLst>
                </a:gridCol>
                <a:gridCol w="5209674">
                  <a:extLst>
                    <a:ext uri="{9D8B030D-6E8A-4147-A177-3AD203B41FA5}">
                      <a16:colId xmlns:a16="http://schemas.microsoft.com/office/drawing/2014/main" val="313730123"/>
                    </a:ext>
                  </a:extLst>
                </a:gridCol>
              </a:tblGrid>
              <a:tr h="370840">
                <a:tc>
                  <a:txBody>
                    <a:bodyPr/>
                    <a:lstStyle/>
                    <a:p>
                      <a:pPr algn="l" rtl="0" fontAlgn="ctr"/>
                      <a:r>
                        <a:rPr lang="es-419" sz="1200" b="1">
                          <a:effectLst/>
                        </a:rPr>
                        <a:t>Grupo de puertos</a:t>
                      </a:r>
                    </a:p>
                  </a:txBody>
                  <a:tcPr marL="47625" marR="47625" marT="47625" marB="47625" anchor="ctr"/>
                </a:tc>
                <a:tc>
                  <a:txBody>
                    <a:bodyPr/>
                    <a:lstStyle/>
                    <a:p>
                      <a:pPr algn="l" rtl="0" fontAlgn="ctr"/>
                      <a:r>
                        <a:rPr lang="es-419" sz="1200" b="1">
                          <a:effectLst/>
                        </a:rPr>
                        <a:t>Rango de números</a:t>
                      </a:r>
                    </a:p>
                  </a:txBody>
                  <a:tcPr marL="47625" marR="47625" marT="47625" marB="47625" anchor="ctr"/>
                </a:tc>
                <a:tc>
                  <a:txBody>
                    <a:bodyPr/>
                    <a:lstStyle/>
                    <a:p>
                      <a:pPr algn="l" rtl="0" fontAlgn="ctr"/>
                      <a:r>
                        <a:rPr lang="es-419" sz="1200" b="1">
                          <a:effectLst/>
                        </a:rPr>
                        <a:t>Descripción</a:t>
                      </a:r>
                    </a:p>
                  </a:txBody>
                  <a:tcPr marL="47625" marR="47625" marT="47625" marB="47625" anchor="ctr"/>
                </a:tc>
                <a:extLst>
                  <a:ext uri="{0D108BD9-81ED-4DB2-BD59-A6C34878D82A}">
                    <a16:rowId xmlns:a16="http://schemas.microsoft.com/office/drawing/2014/main" val="3297247114"/>
                  </a:ext>
                </a:extLst>
              </a:tr>
              <a:tr h="370840">
                <a:tc>
                  <a:txBody>
                    <a:bodyPr/>
                    <a:lstStyle/>
                    <a:p>
                      <a:pPr rtl="0" fontAlgn="ctr"/>
                      <a:r>
                        <a:rPr lang="es-419" sz="1200" b="1">
                          <a:effectLst/>
                        </a:rPr>
                        <a:t>Puertos bien conocidos</a:t>
                      </a:r>
                    </a:p>
                  </a:txBody>
                  <a:tcPr marL="47625" marR="47625" marT="47625" marB="47625" anchor="ctr"/>
                </a:tc>
                <a:tc>
                  <a:txBody>
                    <a:bodyPr/>
                    <a:lstStyle/>
                    <a:p>
                      <a:pPr rtl="0" fontAlgn="ctr"/>
                      <a:r>
                        <a:rPr lang="es-419" sz="1200" b="1" dirty="0">
                          <a:effectLst/>
                        </a:rPr>
                        <a:t>0 to 1,023</a:t>
                      </a:r>
                    </a:p>
                  </a:txBody>
                  <a:tcPr marL="47625" marR="47625" marT="47625" marB="47625" anchor="ctr"/>
                </a:tc>
                <a:tc>
                  <a:txBody>
                    <a:bodyPr/>
                    <a:lstStyle/>
                    <a:p>
                      <a:pPr rtl="0" fontAlgn="ctr">
                        <a:buFont typeface="Arial" panose="020B0604020202020204" pitchFamily="34" charset="0"/>
                        <a:buChar char="•"/>
                      </a:pPr>
                      <a:r>
                        <a:rPr lang="es-419" sz="1200" b="0">
                          <a:effectLst/>
                        </a:rPr>
                        <a:t>Por lo general, se utilizan para aplicaciones como navegadores web, clientes de correo electrónico y clientes de acceso remoto.</a:t>
                      </a:r>
                    </a:p>
                    <a:p>
                      <a:pPr rtl="0" fontAlgn="ctr">
                        <a:buFont typeface="Arial" panose="020B0604020202020204" pitchFamily="34" charset="0"/>
                        <a:buChar char="•"/>
                      </a:pPr>
                      <a:r>
                        <a:rPr lang="es-419" sz="1200" b="0">
                          <a:effectLst/>
                        </a:rPr>
                        <a:t>Los puertos conocidos definidos para aplicaciones de servidor comunes permiten a los clientes identificar fácilmente el servicio asociado requerido.</a:t>
                      </a:r>
                    </a:p>
                  </a:txBody>
                  <a:tcPr marL="47625" marR="47625" marT="47625" marB="47625" anchor="ctr"/>
                </a:tc>
                <a:extLst>
                  <a:ext uri="{0D108BD9-81ED-4DB2-BD59-A6C34878D82A}">
                    <a16:rowId xmlns:a16="http://schemas.microsoft.com/office/drawing/2014/main" val="3767578845"/>
                  </a:ext>
                </a:extLst>
              </a:tr>
              <a:tr h="370840">
                <a:tc>
                  <a:txBody>
                    <a:bodyPr/>
                    <a:lstStyle/>
                    <a:p>
                      <a:pPr rtl="0" fontAlgn="ctr"/>
                      <a:r>
                        <a:rPr lang="es-419" sz="1200" b="1">
                          <a:effectLst/>
                        </a:rPr>
                        <a:t>Puertos registrados</a:t>
                      </a:r>
                    </a:p>
                  </a:txBody>
                  <a:tcPr marL="47625" marR="47625" marT="47625" marB="47625" anchor="ctr"/>
                </a:tc>
                <a:tc>
                  <a:txBody>
                    <a:bodyPr/>
                    <a:lstStyle/>
                    <a:p>
                      <a:pPr rtl="0" fontAlgn="ctr"/>
                      <a:r>
                        <a:rPr lang="es-419" sz="1200" b="1">
                          <a:effectLst/>
                        </a:rPr>
                        <a:t>1,024 to 49,151</a:t>
                      </a:r>
                    </a:p>
                  </a:txBody>
                  <a:tcPr marL="47625" marR="47625" marT="47625" marB="47625" anchor="ctr"/>
                </a:tc>
                <a:tc>
                  <a:txBody>
                    <a:bodyPr/>
                    <a:lstStyle/>
                    <a:p>
                      <a:pPr rtl="0" fontAlgn="ctr">
                        <a:buFont typeface="Arial" panose="020B0604020202020204" pitchFamily="34" charset="0"/>
                        <a:buChar char="•"/>
                      </a:pPr>
                      <a:r>
                        <a:rPr lang="es-419" sz="1200" b="0">
                          <a:effectLst/>
                        </a:rPr>
                        <a:t>Estos números de puerto son asignados  a una entidad que los solicite para utilizar con procesos o aplicaciones específicos.</a:t>
                      </a:r>
                    </a:p>
                    <a:p>
                      <a:pPr rtl="0" fontAlgn="ctr">
                        <a:buFont typeface="Arial" panose="020B0604020202020204" pitchFamily="34" charset="0"/>
                        <a:buChar char="•"/>
                      </a:pPr>
                      <a:r>
                        <a:rPr lang="es-419" sz="1200" b="0">
                          <a:effectLst/>
                        </a:rPr>
                        <a:t>Principalmente, estos procesos son aplicaciones individuales que el usuario elige instalar en lugar de aplicaciones comunes que recibiría un número de puerto conocido.</a:t>
                      </a:r>
                    </a:p>
                    <a:p>
                      <a:pPr rtl="0" fontAlgn="ctr">
                        <a:buFont typeface="Arial" panose="020B0604020202020204" pitchFamily="34" charset="0"/>
                        <a:buChar char="•"/>
                      </a:pPr>
                      <a:r>
                        <a:rPr lang="es-419" sz="1200" b="0">
                          <a:effectLst/>
                        </a:rPr>
                        <a:t>Por ejemplo, Cisco ha registrado el puerto 1812 para su proceso de autenticación del servidor RADIUS.</a:t>
                      </a:r>
                    </a:p>
                  </a:txBody>
                  <a:tcPr marL="47625" marR="47625" marT="47625" marB="47625" anchor="ctr"/>
                </a:tc>
                <a:extLst>
                  <a:ext uri="{0D108BD9-81ED-4DB2-BD59-A6C34878D82A}">
                    <a16:rowId xmlns:a16="http://schemas.microsoft.com/office/drawing/2014/main" val="1370143426"/>
                  </a:ext>
                </a:extLst>
              </a:tr>
              <a:tr h="370840">
                <a:tc>
                  <a:txBody>
                    <a:bodyPr/>
                    <a:lstStyle/>
                    <a:p>
                      <a:pPr rtl="0" fontAlgn="ctr"/>
                      <a:r>
                        <a:rPr lang="es-419" sz="1200" b="1">
                          <a:effectLst/>
                        </a:rPr>
                        <a:t>Puertos privados </a:t>
                      </a:r>
                      <a:r>
                        <a:rPr lang="es-419" sz="1200" b="0">
                          <a:effectLst/>
                        </a:rPr>
                        <a:t>y/o</a:t>
                      </a:r>
                      <a:r>
                        <a:rPr lang="es-419" sz="1200" b="1">
                          <a:effectLst/>
                        </a:rPr>
                        <a:t> Dinámicos.</a:t>
                      </a:r>
                    </a:p>
                  </a:txBody>
                  <a:tcPr marL="47625" marR="47625" marT="47625" marB="47625" anchor="ctr"/>
                </a:tc>
                <a:tc>
                  <a:txBody>
                    <a:bodyPr/>
                    <a:lstStyle/>
                    <a:p>
                      <a:pPr rtl="0" fontAlgn="ctr"/>
                      <a:r>
                        <a:rPr lang="es-419" sz="1200" b="1">
                          <a:effectLst/>
                        </a:rPr>
                        <a:t>49,152 to 65,535</a:t>
                      </a:r>
                    </a:p>
                  </a:txBody>
                  <a:tcPr marL="47625" marR="47625" marT="47625" marB="47625" anchor="ctr"/>
                </a:tc>
                <a:tc>
                  <a:txBody>
                    <a:bodyPr/>
                    <a:lstStyle/>
                    <a:p>
                      <a:pPr rtl="0" fontAlgn="ctr">
                        <a:buFont typeface="Arial" panose="020B0604020202020204" pitchFamily="34" charset="0"/>
                        <a:buChar char="•"/>
                      </a:pPr>
                      <a:r>
                        <a:rPr lang="es-419" sz="1200" b="0" dirty="0">
                          <a:effectLst/>
                        </a:rPr>
                        <a:t>Estos puertos también se conocen como </a:t>
                      </a:r>
                      <a:r>
                        <a:rPr lang="es-419" sz="1200" b="0" i="1" dirty="0">
                          <a:effectLst/>
                        </a:rPr>
                        <a:t>puertos efímeros</a:t>
                      </a:r>
                      <a:r>
                        <a:rPr lang="es-419" sz="1200" b="0" dirty="0">
                          <a:effectLst/>
                        </a:rPr>
                        <a:t>.</a:t>
                      </a:r>
                    </a:p>
                    <a:p>
                      <a:pPr rtl="0" fontAlgn="ctr">
                        <a:buFont typeface="Arial" panose="020B0604020202020204" pitchFamily="34" charset="0"/>
                        <a:buChar char="•"/>
                      </a:pPr>
                      <a:r>
                        <a:rPr lang="es-419" sz="1200" b="0" dirty="0">
                          <a:effectLst/>
                        </a:rPr>
                        <a:t>El sistema operativo del cliente suele asignar números de puerto dinámicamente cuando se inicia una conexión a un servicio.</a:t>
                      </a:r>
                    </a:p>
                    <a:p>
                      <a:pPr rtl="0" fontAlgn="ctr">
                        <a:buFont typeface="Arial" panose="020B0604020202020204" pitchFamily="34" charset="0"/>
                        <a:buChar char="•"/>
                      </a:pPr>
                      <a:r>
                        <a:rPr lang="es-419" sz="1200" b="0" dirty="0">
                          <a:effectLst/>
                        </a:rPr>
                        <a:t>Después, el puerto dinámico se utiliza para identificar la aplicación cliente durante la comunicación.</a:t>
                      </a:r>
                    </a:p>
                  </a:txBody>
                  <a:tcPr marL="47625" marR="47625" marT="47625" marB="47625" anchor="ctr"/>
                </a:tc>
                <a:extLst>
                  <a:ext uri="{0D108BD9-81ED-4DB2-BD59-A6C34878D82A}">
                    <a16:rowId xmlns:a16="http://schemas.microsoft.com/office/drawing/2014/main" val="1654859365"/>
                  </a:ext>
                </a:extLst>
              </a:tr>
            </a:tbl>
          </a:graphicData>
        </a:graphic>
      </p:graphicFrame>
    </p:spTree>
    <p:extLst>
      <p:ext uri="{BB962C8B-B14F-4D97-AF65-F5344CB8AC3E}">
        <p14:creationId xmlns:p14="http://schemas.microsoft.com/office/powerpoint/2010/main" val="256012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77948"/>
          </a:xfrm>
        </p:spPr>
        <p:txBody>
          <a:bodyPr/>
          <a:lstStyle/>
          <a:p>
            <a:pPr rtl="0"/>
            <a:r>
              <a:rPr lang="es-419" sz="1600"/>
              <a:t>Números de puerto </a:t>
            </a:r>
            <a:br>
              <a:rPr lang="en-US" dirty="0"/>
            </a:br>
            <a:r>
              <a:rPr lang="es-419" sz="2400"/>
              <a:t>Grupos de números de puerto (Cont.)</a:t>
            </a:r>
          </a:p>
        </p:txBody>
      </p:sp>
      <p:sp>
        <p:nvSpPr>
          <p:cNvPr id="6" name="TextBox 5">
            <a:extLst>
              <a:ext uri="{FF2B5EF4-FFF2-40B4-BE49-F238E27FC236}">
                <a16:creationId xmlns:a16="http://schemas.microsoft.com/office/drawing/2014/main" id="{777A3BC4-485B-E54C-B36A-54DFC73ED41E}"/>
              </a:ext>
            </a:extLst>
          </p:cNvPr>
          <p:cNvSpPr txBox="1"/>
          <p:nvPr/>
        </p:nvSpPr>
        <p:spPr>
          <a:xfrm>
            <a:off x="6310629" y="218094"/>
            <a:ext cx="2292551" cy="307777"/>
          </a:xfrm>
          <a:prstGeom prst="rect">
            <a:avLst/>
          </a:prstGeom>
          <a:noFill/>
        </p:spPr>
        <p:txBody>
          <a:bodyPr wrap="none" rtlCol="0">
            <a:spAutoFit/>
          </a:bodyPr>
          <a:lstStyle/>
          <a:p>
            <a:pPr rtl="0"/>
            <a:r>
              <a:rPr lang="es-419" sz="1400" dirty="0"/>
              <a:t>Números de puerto conocidos</a:t>
            </a:r>
          </a:p>
        </p:txBody>
      </p:sp>
      <p:graphicFrame>
        <p:nvGraphicFramePr>
          <p:cNvPr id="5" name="Table 4">
            <a:extLst>
              <a:ext uri="{FF2B5EF4-FFF2-40B4-BE49-F238E27FC236}">
                <a16:creationId xmlns:a16="http://schemas.microsoft.com/office/drawing/2014/main" id="{A94BA23F-8399-A849-B4AF-225C585B5893}"/>
              </a:ext>
            </a:extLst>
          </p:cNvPr>
          <p:cNvGraphicFramePr>
            <a:graphicFrameLocks noGrp="1"/>
          </p:cNvGraphicFramePr>
          <p:nvPr>
            <p:extLst>
              <p:ext uri="{D42A27DB-BD31-4B8C-83A1-F6EECF244321}">
                <p14:modId xmlns:p14="http://schemas.microsoft.com/office/powerpoint/2010/main" val="2739634433"/>
              </p:ext>
            </p:extLst>
          </p:nvPr>
        </p:nvGraphicFramePr>
        <p:xfrm>
          <a:off x="347237" y="577948"/>
          <a:ext cx="8513635" cy="4354830"/>
        </p:xfrm>
        <a:graphic>
          <a:graphicData uri="http://schemas.openxmlformats.org/drawingml/2006/table">
            <a:tbl>
              <a:tblPr firstRow="1" bandRow="1">
                <a:tableStyleId>{5C22544A-7EE6-4342-B048-85BDC9FD1C3A}</a:tableStyleId>
              </a:tblPr>
              <a:tblGrid>
                <a:gridCol w="1272591">
                  <a:extLst>
                    <a:ext uri="{9D8B030D-6E8A-4147-A177-3AD203B41FA5}">
                      <a16:colId xmlns:a16="http://schemas.microsoft.com/office/drawing/2014/main" val="1156822306"/>
                    </a:ext>
                  </a:extLst>
                </a:gridCol>
                <a:gridCol w="1119880">
                  <a:extLst>
                    <a:ext uri="{9D8B030D-6E8A-4147-A177-3AD203B41FA5}">
                      <a16:colId xmlns:a16="http://schemas.microsoft.com/office/drawing/2014/main" val="3577741380"/>
                    </a:ext>
                  </a:extLst>
                </a:gridCol>
                <a:gridCol w="6121164">
                  <a:extLst>
                    <a:ext uri="{9D8B030D-6E8A-4147-A177-3AD203B41FA5}">
                      <a16:colId xmlns:a16="http://schemas.microsoft.com/office/drawing/2014/main" val="4011775180"/>
                    </a:ext>
                  </a:extLst>
                </a:gridCol>
              </a:tblGrid>
              <a:tr h="393107">
                <a:tc>
                  <a:txBody>
                    <a:bodyPr/>
                    <a:lstStyle/>
                    <a:p>
                      <a:pPr algn="l" rtl="0" fontAlgn="ctr"/>
                      <a:r>
                        <a:rPr lang="es-419" sz="1200" b="1">
                          <a:effectLst/>
                        </a:rPr>
                        <a:t>Número de puerto</a:t>
                      </a:r>
                    </a:p>
                  </a:txBody>
                  <a:tcPr marL="47625" marR="47625" marT="47625" marB="47625" anchor="ctr"/>
                </a:tc>
                <a:tc>
                  <a:txBody>
                    <a:bodyPr/>
                    <a:lstStyle/>
                    <a:p>
                      <a:pPr algn="l" rtl="0" fontAlgn="ctr"/>
                      <a:r>
                        <a:rPr lang="es-419" sz="1200" b="1">
                          <a:effectLst/>
                        </a:rPr>
                        <a:t>de Internet</a:t>
                      </a:r>
                    </a:p>
                  </a:txBody>
                  <a:tcPr marL="47625" marR="47625" marT="47625" marB="47625" anchor="ctr"/>
                </a:tc>
                <a:tc>
                  <a:txBody>
                    <a:bodyPr/>
                    <a:lstStyle/>
                    <a:p>
                      <a:pPr algn="l" rtl="0" fontAlgn="ctr"/>
                      <a:r>
                        <a:rPr lang="es-419" sz="1200" b="1">
                          <a:effectLst/>
                        </a:rPr>
                        <a:t>Aplicación</a:t>
                      </a:r>
                    </a:p>
                  </a:txBody>
                  <a:tcPr marL="47625" marR="47625" marT="47625" marB="47625" anchor="ctr"/>
                </a:tc>
                <a:extLst>
                  <a:ext uri="{0D108BD9-81ED-4DB2-BD59-A6C34878D82A}">
                    <a16:rowId xmlns:a16="http://schemas.microsoft.com/office/drawing/2014/main" val="3042150830"/>
                  </a:ext>
                </a:extLst>
              </a:tr>
              <a:tr h="237164">
                <a:tc>
                  <a:txBody>
                    <a:bodyPr/>
                    <a:lstStyle/>
                    <a:p>
                      <a:pPr rtl="0" fontAlgn="ctr"/>
                      <a:r>
                        <a:rPr lang="es-419" sz="1200" b="1">
                          <a:effectLst/>
                        </a:rPr>
                        <a:t>20</a:t>
                      </a:r>
                    </a:p>
                  </a:txBody>
                  <a:tcPr marL="47625" marR="47625" marT="47625" marB="47625" anchor="ctr"/>
                </a:tc>
                <a:tc>
                  <a:txBody>
                    <a:bodyPr/>
                    <a:lstStyle/>
                    <a:p>
                      <a:pPr rtl="0" fontAlgn="ctr"/>
                      <a:r>
                        <a:rPr lang="es-419" sz="1200" b="0">
                          <a:effectLst/>
                        </a:rPr>
                        <a:t>TCP</a:t>
                      </a:r>
                    </a:p>
                  </a:txBody>
                  <a:tcPr marL="47625" marR="47625" marT="47625" marB="47625" anchor="ctr"/>
                </a:tc>
                <a:tc>
                  <a:txBody>
                    <a:bodyPr/>
                    <a:lstStyle/>
                    <a:p>
                      <a:pPr rtl="0" fontAlgn="ctr"/>
                      <a:r>
                        <a:rPr lang="es-419" sz="1200" b="0">
                          <a:effectLst/>
                        </a:rPr>
                        <a:t>Protocolo de transferencia de archivos (FTP) - Datos</a:t>
                      </a:r>
                    </a:p>
                  </a:txBody>
                  <a:tcPr marL="47625" marR="47625" marT="47625" marB="47625" anchor="ctr"/>
                </a:tc>
                <a:extLst>
                  <a:ext uri="{0D108BD9-81ED-4DB2-BD59-A6C34878D82A}">
                    <a16:rowId xmlns:a16="http://schemas.microsoft.com/office/drawing/2014/main" val="447324189"/>
                  </a:ext>
                </a:extLst>
              </a:tr>
              <a:tr h="237164">
                <a:tc>
                  <a:txBody>
                    <a:bodyPr/>
                    <a:lstStyle/>
                    <a:p>
                      <a:pPr rtl="0" fontAlgn="ctr"/>
                      <a:r>
                        <a:rPr lang="es-419" sz="1200" b="1">
                          <a:effectLst/>
                        </a:rPr>
                        <a:t>21</a:t>
                      </a:r>
                    </a:p>
                  </a:txBody>
                  <a:tcPr marL="47625" marR="47625" marT="47625" marB="47625" anchor="ctr"/>
                </a:tc>
                <a:tc>
                  <a:txBody>
                    <a:bodyPr/>
                    <a:lstStyle/>
                    <a:p>
                      <a:pPr rtl="0" fontAlgn="ctr"/>
                      <a:r>
                        <a:rPr lang="es-419" sz="1200" b="0">
                          <a:effectLst/>
                        </a:rPr>
                        <a:t>TCP</a:t>
                      </a:r>
                    </a:p>
                  </a:txBody>
                  <a:tcPr marL="47625" marR="47625" marT="47625" marB="47625" anchor="ctr"/>
                </a:tc>
                <a:tc>
                  <a:txBody>
                    <a:bodyPr/>
                    <a:lstStyle/>
                    <a:p>
                      <a:pPr rtl="0" fontAlgn="ctr"/>
                      <a:r>
                        <a:rPr lang="es-419" sz="1200" b="0">
                          <a:effectLst/>
                        </a:rPr>
                        <a:t>Protocolo de transferencia de archivos (FTP) - Control</a:t>
                      </a:r>
                    </a:p>
                  </a:txBody>
                  <a:tcPr marL="47625" marR="47625" marT="47625" marB="47625" anchor="ctr"/>
                </a:tc>
                <a:extLst>
                  <a:ext uri="{0D108BD9-81ED-4DB2-BD59-A6C34878D82A}">
                    <a16:rowId xmlns:a16="http://schemas.microsoft.com/office/drawing/2014/main" val="260826436"/>
                  </a:ext>
                </a:extLst>
              </a:tr>
              <a:tr h="237164">
                <a:tc>
                  <a:txBody>
                    <a:bodyPr/>
                    <a:lstStyle/>
                    <a:p>
                      <a:pPr rtl="0" fontAlgn="ctr"/>
                      <a:r>
                        <a:rPr lang="es-419" sz="1200" b="1">
                          <a:effectLst/>
                        </a:rPr>
                        <a:t>22</a:t>
                      </a:r>
                    </a:p>
                  </a:txBody>
                  <a:tcPr marL="47625" marR="47625" marT="47625" marB="47625" anchor="ctr"/>
                </a:tc>
                <a:tc>
                  <a:txBody>
                    <a:bodyPr/>
                    <a:lstStyle/>
                    <a:p>
                      <a:pPr rtl="0" fontAlgn="ctr"/>
                      <a:r>
                        <a:rPr lang="es-419" sz="1200" b="0">
                          <a:effectLst/>
                        </a:rPr>
                        <a:t>TCP</a:t>
                      </a:r>
                    </a:p>
                  </a:txBody>
                  <a:tcPr marL="47625" marR="47625" marT="47625" marB="47625" anchor="ctr"/>
                </a:tc>
                <a:tc>
                  <a:txBody>
                    <a:bodyPr/>
                    <a:lstStyle/>
                    <a:p>
                      <a:pPr rtl="0" fontAlgn="ctr"/>
                      <a:r>
                        <a:rPr lang="es-419" sz="1200" b="0">
                          <a:effectLst/>
                        </a:rPr>
                        <a:t>Secure Shell (SSH)</a:t>
                      </a:r>
                    </a:p>
                  </a:txBody>
                  <a:tcPr marL="47625" marR="47625" marT="47625" marB="47625" anchor="ctr"/>
                </a:tc>
                <a:extLst>
                  <a:ext uri="{0D108BD9-81ED-4DB2-BD59-A6C34878D82A}">
                    <a16:rowId xmlns:a16="http://schemas.microsoft.com/office/drawing/2014/main" val="2532563834"/>
                  </a:ext>
                </a:extLst>
              </a:tr>
              <a:tr h="237164">
                <a:tc>
                  <a:txBody>
                    <a:bodyPr/>
                    <a:lstStyle/>
                    <a:p>
                      <a:pPr rtl="0" fontAlgn="ctr"/>
                      <a:r>
                        <a:rPr lang="es-419" sz="1200" b="1">
                          <a:effectLst/>
                        </a:rPr>
                        <a:t>23</a:t>
                      </a:r>
                    </a:p>
                  </a:txBody>
                  <a:tcPr marL="47625" marR="47625" marT="47625" marB="47625" anchor="ctr"/>
                </a:tc>
                <a:tc>
                  <a:txBody>
                    <a:bodyPr/>
                    <a:lstStyle/>
                    <a:p>
                      <a:pPr rtl="0" fontAlgn="ctr"/>
                      <a:r>
                        <a:rPr lang="es-419" sz="1200" b="0">
                          <a:effectLst/>
                        </a:rPr>
                        <a:t>TCP</a:t>
                      </a:r>
                    </a:p>
                  </a:txBody>
                  <a:tcPr marL="47625" marR="47625" marT="47625" marB="47625" anchor="ctr"/>
                </a:tc>
                <a:tc>
                  <a:txBody>
                    <a:bodyPr/>
                    <a:lstStyle/>
                    <a:p>
                      <a:pPr rtl="0" fontAlgn="ctr"/>
                      <a:r>
                        <a:rPr lang="es-419" sz="1200" b="0">
                          <a:effectLst/>
                        </a:rPr>
                        <a:t>Telnet</a:t>
                      </a:r>
                    </a:p>
                  </a:txBody>
                  <a:tcPr marL="47625" marR="47625" marT="47625" marB="47625" anchor="ctr"/>
                </a:tc>
                <a:extLst>
                  <a:ext uri="{0D108BD9-81ED-4DB2-BD59-A6C34878D82A}">
                    <a16:rowId xmlns:a16="http://schemas.microsoft.com/office/drawing/2014/main" val="650596279"/>
                  </a:ext>
                </a:extLst>
              </a:tr>
              <a:tr h="237164">
                <a:tc>
                  <a:txBody>
                    <a:bodyPr/>
                    <a:lstStyle/>
                    <a:p>
                      <a:pPr rtl="0" fontAlgn="ctr"/>
                      <a:r>
                        <a:rPr lang="es-419" sz="1200" b="1">
                          <a:effectLst/>
                        </a:rPr>
                        <a:t>25</a:t>
                      </a:r>
                    </a:p>
                  </a:txBody>
                  <a:tcPr marL="47625" marR="47625" marT="47625" marB="47625" anchor="ctr"/>
                </a:tc>
                <a:tc>
                  <a:txBody>
                    <a:bodyPr/>
                    <a:lstStyle/>
                    <a:p>
                      <a:pPr rtl="0" fontAlgn="ctr"/>
                      <a:r>
                        <a:rPr lang="es-419" sz="1200" b="0">
                          <a:effectLst/>
                        </a:rPr>
                        <a:t>TCP</a:t>
                      </a:r>
                    </a:p>
                  </a:txBody>
                  <a:tcPr marL="47625" marR="47625" marT="47625" marB="47625" anchor="ctr"/>
                </a:tc>
                <a:tc>
                  <a:txBody>
                    <a:bodyPr/>
                    <a:lstStyle/>
                    <a:p>
                      <a:pPr rtl="0" fontAlgn="ctr"/>
                      <a:r>
                        <a:rPr lang="es-419" sz="1200" b="0">
                          <a:effectLst/>
                        </a:rPr>
                        <a:t>Protocolo simple de transferencia de correo (SMTP)</a:t>
                      </a:r>
                    </a:p>
                  </a:txBody>
                  <a:tcPr marL="47625" marR="47625" marT="47625" marB="47625" anchor="ctr"/>
                </a:tc>
                <a:extLst>
                  <a:ext uri="{0D108BD9-81ED-4DB2-BD59-A6C34878D82A}">
                    <a16:rowId xmlns:a16="http://schemas.microsoft.com/office/drawing/2014/main" val="3717695529"/>
                  </a:ext>
                </a:extLst>
              </a:tr>
              <a:tr h="237164">
                <a:tc>
                  <a:txBody>
                    <a:bodyPr/>
                    <a:lstStyle/>
                    <a:p>
                      <a:pPr rtl="0" fontAlgn="ctr"/>
                      <a:r>
                        <a:rPr lang="es-419" sz="1200" b="1">
                          <a:effectLst/>
                        </a:rPr>
                        <a:t>53</a:t>
                      </a:r>
                    </a:p>
                  </a:txBody>
                  <a:tcPr marL="47625" marR="47625" marT="47625" marB="47625" anchor="ctr"/>
                </a:tc>
                <a:tc>
                  <a:txBody>
                    <a:bodyPr/>
                    <a:lstStyle/>
                    <a:p>
                      <a:pPr rtl="0" fontAlgn="ctr"/>
                      <a:r>
                        <a:rPr lang="es-419" sz="1200" b="0">
                          <a:effectLst/>
                        </a:rPr>
                        <a:t>UDP, TCP</a:t>
                      </a:r>
                    </a:p>
                  </a:txBody>
                  <a:tcPr marL="47625" marR="47625" marT="47625" marB="47625" anchor="ctr"/>
                </a:tc>
                <a:tc>
                  <a:txBody>
                    <a:bodyPr/>
                    <a:lstStyle/>
                    <a:p>
                      <a:pPr rtl="0" fontAlgn="ctr"/>
                      <a:r>
                        <a:rPr lang="es-419" sz="1200" b="0">
                          <a:effectLst/>
                        </a:rPr>
                        <a:t>Servicio de nombres de dominio (DNS, Domain Name Service)</a:t>
                      </a:r>
                    </a:p>
                  </a:txBody>
                  <a:tcPr marL="47625" marR="47625" marT="47625" marB="47625" anchor="ctr"/>
                </a:tc>
                <a:extLst>
                  <a:ext uri="{0D108BD9-81ED-4DB2-BD59-A6C34878D82A}">
                    <a16:rowId xmlns:a16="http://schemas.microsoft.com/office/drawing/2014/main" val="2099667743"/>
                  </a:ext>
                </a:extLst>
              </a:tr>
              <a:tr h="237164">
                <a:tc>
                  <a:txBody>
                    <a:bodyPr/>
                    <a:lstStyle/>
                    <a:p>
                      <a:pPr rtl="0" fontAlgn="ctr"/>
                      <a:r>
                        <a:rPr lang="es-419" sz="1200" b="1">
                          <a:effectLst/>
                        </a:rPr>
                        <a:t>67</a:t>
                      </a:r>
                    </a:p>
                  </a:txBody>
                  <a:tcPr marL="47625" marR="47625" marT="47625" marB="47625" anchor="ctr"/>
                </a:tc>
                <a:tc>
                  <a:txBody>
                    <a:bodyPr/>
                    <a:lstStyle/>
                    <a:p>
                      <a:pPr rtl="0" fontAlgn="ctr"/>
                      <a:r>
                        <a:rPr lang="es-419" sz="1200" b="0">
                          <a:effectLst/>
                        </a:rPr>
                        <a:t>UDP</a:t>
                      </a:r>
                    </a:p>
                  </a:txBody>
                  <a:tcPr marL="47625" marR="47625" marT="47625" marB="47625" anchor="ctr"/>
                </a:tc>
                <a:tc>
                  <a:txBody>
                    <a:bodyPr/>
                    <a:lstStyle/>
                    <a:p>
                      <a:pPr rtl="0" fontAlgn="ctr"/>
                      <a:r>
                        <a:rPr lang="es-419" sz="1200" b="0">
                          <a:effectLst/>
                        </a:rPr>
                        <a:t>Protocolo de configuración dinámica de host (DHCP): servidor</a:t>
                      </a:r>
                    </a:p>
                  </a:txBody>
                  <a:tcPr marL="47625" marR="47625" marT="47625" marB="47625" anchor="ctr"/>
                </a:tc>
                <a:extLst>
                  <a:ext uri="{0D108BD9-81ED-4DB2-BD59-A6C34878D82A}">
                    <a16:rowId xmlns:a16="http://schemas.microsoft.com/office/drawing/2014/main" val="86902555"/>
                  </a:ext>
                </a:extLst>
              </a:tr>
              <a:tr h="237164">
                <a:tc>
                  <a:txBody>
                    <a:bodyPr/>
                    <a:lstStyle/>
                    <a:p>
                      <a:pPr rtl="0" fontAlgn="ctr"/>
                      <a:r>
                        <a:rPr lang="es-419" sz="1200" b="1">
                          <a:effectLst/>
                        </a:rPr>
                        <a:t>68</a:t>
                      </a:r>
                    </a:p>
                  </a:txBody>
                  <a:tcPr marL="47625" marR="47625" marT="47625" marB="47625" anchor="ctr"/>
                </a:tc>
                <a:tc>
                  <a:txBody>
                    <a:bodyPr/>
                    <a:lstStyle/>
                    <a:p>
                      <a:pPr rtl="0" fontAlgn="ctr"/>
                      <a:r>
                        <a:rPr lang="es-419" sz="1200" b="0">
                          <a:effectLst/>
                        </a:rPr>
                        <a:t>UDP</a:t>
                      </a:r>
                    </a:p>
                  </a:txBody>
                  <a:tcPr marL="47625" marR="47625" marT="47625" marB="47625" anchor="ctr"/>
                </a:tc>
                <a:tc>
                  <a:txBody>
                    <a:bodyPr/>
                    <a:lstStyle/>
                    <a:p>
                      <a:pPr rtl="0" fontAlgn="ctr"/>
                      <a:r>
                        <a:rPr lang="es-419" sz="1200" b="0">
                          <a:effectLst/>
                        </a:rPr>
                        <a:t>Protocolo de configuración dinámica de host: cliente</a:t>
                      </a:r>
                    </a:p>
                  </a:txBody>
                  <a:tcPr marL="47625" marR="47625" marT="47625" marB="47625" anchor="ctr"/>
                </a:tc>
                <a:extLst>
                  <a:ext uri="{0D108BD9-81ED-4DB2-BD59-A6C34878D82A}">
                    <a16:rowId xmlns:a16="http://schemas.microsoft.com/office/drawing/2014/main" val="2286869978"/>
                  </a:ext>
                </a:extLst>
              </a:tr>
              <a:tr h="237164">
                <a:tc>
                  <a:txBody>
                    <a:bodyPr/>
                    <a:lstStyle/>
                    <a:p>
                      <a:pPr rtl="0" fontAlgn="ctr"/>
                      <a:r>
                        <a:rPr lang="es-419" sz="1200" b="1">
                          <a:effectLst/>
                        </a:rPr>
                        <a:t>69</a:t>
                      </a:r>
                    </a:p>
                  </a:txBody>
                  <a:tcPr marL="47625" marR="47625" marT="47625" marB="47625" anchor="ctr"/>
                </a:tc>
                <a:tc>
                  <a:txBody>
                    <a:bodyPr/>
                    <a:lstStyle/>
                    <a:p>
                      <a:pPr rtl="0" fontAlgn="ctr"/>
                      <a:r>
                        <a:rPr lang="es-419" sz="1200" b="0">
                          <a:effectLst/>
                        </a:rPr>
                        <a:t>UDP</a:t>
                      </a:r>
                    </a:p>
                  </a:txBody>
                  <a:tcPr marL="47625" marR="47625" marT="47625" marB="47625" anchor="ctr"/>
                </a:tc>
                <a:tc>
                  <a:txBody>
                    <a:bodyPr/>
                    <a:lstStyle/>
                    <a:p>
                      <a:pPr rtl="0" fontAlgn="ctr"/>
                      <a:r>
                        <a:rPr lang="es-419" sz="1200" b="0">
                          <a:effectLst/>
                        </a:rPr>
                        <a:t>Protocolo trivial de transferencia de archivos (TFTP)</a:t>
                      </a:r>
                    </a:p>
                  </a:txBody>
                  <a:tcPr marL="47625" marR="47625" marT="47625" marB="47625" anchor="ctr"/>
                </a:tc>
                <a:extLst>
                  <a:ext uri="{0D108BD9-81ED-4DB2-BD59-A6C34878D82A}">
                    <a16:rowId xmlns:a16="http://schemas.microsoft.com/office/drawing/2014/main" val="778081186"/>
                  </a:ext>
                </a:extLst>
              </a:tr>
              <a:tr h="237164">
                <a:tc>
                  <a:txBody>
                    <a:bodyPr/>
                    <a:lstStyle/>
                    <a:p>
                      <a:pPr rtl="0" fontAlgn="ctr"/>
                      <a:r>
                        <a:rPr lang="es-419" sz="1200" b="1">
                          <a:effectLst/>
                        </a:rPr>
                        <a:t>80</a:t>
                      </a:r>
                    </a:p>
                  </a:txBody>
                  <a:tcPr marL="47625" marR="47625" marT="47625" marB="47625" anchor="ctr"/>
                </a:tc>
                <a:tc>
                  <a:txBody>
                    <a:bodyPr/>
                    <a:lstStyle/>
                    <a:p>
                      <a:pPr rtl="0" fontAlgn="ctr"/>
                      <a:r>
                        <a:rPr lang="es-419" sz="1200" b="0">
                          <a:effectLst/>
                        </a:rPr>
                        <a:t>TCP</a:t>
                      </a:r>
                    </a:p>
                  </a:txBody>
                  <a:tcPr marL="47625" marR="47625" marT="47625" marB="47625" anchor="ctr"/>
                </a:tc>
                <a:tc>
                  <a:txBody>
                    <a:bodyPr/>
                    <a:lstStyle/>
                    <a:p>
                      <a:pPr rtl="0" fontAlgn="ctr"/>
                      <a:r>
                        <a:rPr lang="es-419" sz="1200" b="0">
                          <a:effectLst/>
                        </a:rPr>
                        <a:t>Protocolo de transferencia de hipertexto (HTTP)</a:t>
                      </a:r>
                    </a:p>
                  </a:txBody>
                  <a:tcPr marL="47625" marR="47625" marT="47625" marB="47625" anchor="ctr"/>
                </a:tc>
                <a:extLst>
                  <a:ext uri="{0D108BD9-81ED-4DB2-BD59-A6C34878D82A}">
                    <a16:rowId xmlns:a16="http://schemas.microsoft.com/office/drawing/2014/main" val="3074378529"/>
                  </a:ext>
                </a:extLst>
              </a:tr>
              <a:tr h="237164">
                <a:tc>
                  <a:txBody>
                    <a:bodyPr/>
                    <a:lstStyle/>
                    <a:p>
                      <a:pPr rtl="0" fontAlgn="ctr"/>
                      <a:r>
                        <a:rPr lang="es-419" sz="1200" b="1">
                          <a:effectLst/>
                        </a:rPr>
                        <a:t>110</a:t>
                      </a:r>
                    </a:p>
                  </a:txBody>
                  <a:tcPr marL="47625" marR="47625" marT="47625" marB="47625" anchor="ctr"/>
                </a:tc>
                <a:tc>
                  <a:txBody>
                    <a:bodyPr/>
                    <a:lstStyle/>
                    <a:p>
                      <a:pPr rtl="0" fontAlgn="ctr"/>
                      <a:r>
                        <a:rPr lang="es-419" sz="1200" b="0">
                          <a:effectLst/>
                        </a:rPr>
                        <a:t>TCP</a:t>
                      </a:r>
                    </a:p>
                  </a:txBody>
                  <a:tcPr marL="47625" marR="47625" marT="47625" marB="47625" anchor="ctr"/>
                </a:tc>
                <a:tc>
                  <a:txBody>
                    <a:bodyPr/>
                    <a:lstStyle/>
                    <a:p>
                      <a:pPr rtl="0" fontAlgn="ctr"/>
                      <a:r>
                        <a:rPr lang="es-419" sz="1200" b="0">
                          <a:effectLst/>
                        </a:rPr>
                        <a:t>Protocolo de oficina de correos, versión 3 (POP3)</a:t>
                      </a:r>
                    </a:p>
                  </a:txBody>
                  <a:tcPr marL="47625" marR="47625" marT="47625" marB="47625" anchor="ctr"/>
                </a:tc>
                <a:extLst>
                  <a:ext uri="{0D108BD9-81ED-4DB2-BD59-A6C34878D82A}">
                    <a16:rowId xmlns:a16="http://schemas.microsoft.com/office/drawing/2014/main" val="1348475859"/>
                  </a:ext>
                </a:extLst>
              </a:tr>
              <a:tr h="237164">
                <a:tc>
                  <a:txBody>
                    <a:bodyPr/>
                    <a:lstStyle/>
                    <a:p>
                      <a:pPr rtl="0" fontAlgn="ctr"/>
                      <a:r>
                        <a:rPr lang="es-419" sz="1200" b="1">
                          <a:effectLst/>
                        </a:rPr>
                        <a:t>143</a:t>
                      </a:r>
                    </a:p>
                  </a:txBody>
                  <a:tcPr marL="47625" marR="47625" marT="47625" marB="47625" anchor="ctr"/>
                </a:tc>
                <a:tc>
                  <a:txBody>
                    <a:bodyPr/>
                    <a:lstStyle/>
                    <a:p>
                      <a:pPr rtl="0" fontAlgn="ctr"/>
                      <a:r>
                        <a:rPr lang="es-419" sz="1200" b="0">
                          <a:effectLst/>
                        </a:rPr>
                        <a:t>TCP</a:t>
                      </a:r>
                    </a:p>
                  </a:txBody>
                  <a:tcPr marL="47625" marR="47625" marT="47625" marB="47625" anchor="ctr"/>
                </a:tc>
                <a:tc>
                  <a:txBody>
                    <a:bodyPr/>
                    <a:lstStyle/>
                    <a:p>
                      <a:pPr rtl="0" fontAlgn="ctr"/>
                      <a:r>
                        <a:rPr lang="es-419" sz="1200" b="0">
                          <a:effectLst/>
                        </a:rPr>
                        <a:t>Protocolo de acceso a mensajes de Internet (IMAP)</a:t>
                      </a:r>
                    </a:p>
                  </a:txBody>
                  <a:tcPr marL="47625" marR="47625" marT="47625" marB="47625" anchor="ctr"/>
                </a:tc>
                <a:extLst>
                  <a:ext uri="{0D108BD9-81ED-4DB2-BD59-A6C34878D82A}">
                    <a16:rowId xmlns:a16="http://schemas.microsoft.com/office/drawing/2014/main" val="420621283"/>
                  </a:ext>
                </a:extLst>
              </a:tr>
              <a:tr h="237164">
                <a:tc>
                  <a:txBody>
                    <a:bodyPr/>
                    <a:lstStyle/>
                    <a:p>
                      <a:pPr rtl="0" fontAlgn="ctr"/>
                      <a:r>
                        <a:rPr lang="es-419" sz="1200" b="1">
                          <a:effectLst/>
                        </a:rPr>
                        <a:t>161</a:t>
                      </a:r>
                    </a:p>
                  </a:txBody>
                  <a:tcPr marL="47625" marR="47625" marT="47625" marB="47625" anchor="ctr"/>
                </a:tc>
                <a:tc>
                  <a:txBody>
                    <a:bodyPr/>
                    <a:lstStyle/>
                    <a:p>
                      <a:pPr rtl="0" fontAlgn="ctr"/>
                      <a:r>
                        <a:rPr lang="es-419" sz="1200" b="0">
                          <a:effectLst/>
                        </a:rPr>
                        <a:t>UDP</a:t>
                      </a:r>
                    </a:p>
                  </a:txBody>
                  <a:tcPr marL="47625" marR="47625" marT="47625" marB="47625" anchor="ctr"/>
                </a:tc>
                <a:tc>
                  <a:txBody>
                    <a:bodyPr/>
                    <a:lstStyle/>
                    <a:p>
                      <a:pPr rtl="0" fontAlgn="ctr"/>
                      <a:r>
                        <a:rPr lang="es-419" sz="1200" b="0">
                          <a:effectLst/>
                        </a:rPr>
                        <a:t>Protocolo simple de administración de redes (SNMP)</a:t>
                      </a:r>
                    </a:p>
                  </a:txBody>
                  <a:tcPr marL="47625" marR="47625" marT="47625" marB="47625" anchor="ctr"/>
                </a:tc>
                <a:extLst>
                  <a:ext uri="{0D108BD9-81ED-4DB2-BD59-A6C34878D82A}">
                    <a16:rowId xmlns:a16="http://schemas.microsoft.com/office/drawing/2014/main" val="286351555"/>
                  </a:ext>
                </a:extLst>
              </a:tr>
              <a:tr h="237164">
                <a:tc>
                  <a:txBody>
                    <a:bodyPr/>
                    <a:lstStyle/>
                    <a:p>
                      <a:pPr rtl="0" fontAlgn="ctr"/>
                      <a:r>
                        <a:rPr lang="es-419" sz="1200" b="1">
                          <a:effectLst/>
                        </a:rPr>
                        <a:t>443</a:t>
                      </a:r>
                    </a:p>
                  </a:txBody>
                  <a:tcPr marL="47625" marR="47625" marT="47625" marB="47625" anchor="ctr"/>
                </a:tc>
                <a:tc>
                  <a:txBody>
                    <a:bodyPr/>
                    <a:lstStyle/>
                    <a:p>
                      <a:pPr rtl="0" fontAlgn="ctr"/>
                      <a:r>
                        <a:rPr lang="es-419" sz="1200" b="0">
                          <a:effectLst/>
                        </a:rPr>
                        <a:t>TCP</a:t>
                      </a:r>
                    </a:p>
                  </a:txBody>
                  <a:tcPr marL="47625" marR="47625" marT="47625" marB="47625" anchor="ctr"/>
                </a:tc>
                <a:tc>
                  <a:txBody>
                    <a:bodyPr/>
                    <a:lstStyle/>
                    <a:p>
                      <a:pPr rtl="0" fontAlgn="ctr"/>
                      <a:r>
                        <a:rPr lang="es-419" sz="1200" b="0" dirty="0">
                          <a:effectLst/>
                        </a:rPr>
                        <a:t>Protocolo seguro de transferencia de hipertexto (HTTPS)</a:t>
                      </a:r>
                    </a:p>
                  </a:txBody>
                  <a:tcPr marL="47625" marR="47625" marT="47625" marB="47625" anchor="ctr"/>
                </a:tc>
                <a:extLst>
                  <a:ext uri="{0D108BD9-81ED-4DB2-BD59-A6C34878D82A}">
                    <a16:rowId xmlns:a16="http://schemas.microsoft.com/office/drawing/2014/main" val="3823116889"/>
                  </a:ext>
                </a:extLst>
              </a:tr>
            </a:tbl>
          </a:graphicData>
        </a:graphic>
      </p:graphicFrame>
    </p:spTree>
    <p:extLst>
      <p:ext uri="{BB962C8B-B14F-4D97-AF65-F5344CB8AC3E}">
        <p14:creationId xmlns:p14="http://schemas.microsoft.com/office/powerpoint/2010/main" val="308135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85060"/>
            <a:ext cx="8345488" cy="731837"/>
          </a:xfrm>
        </p:spPr>
        <p:txBody>
          <a:bodyPr/>
          <a:lstStyle/>
          <a:p>
            <a:pPr rtl="0"/>
            <a:r>
              <a:rPr lang="es-419" sz="1600"/>
              <a:t>Números de puerto </a:t>
            </a:r>
            <a:br>
              <a:rPr lang="en-US" dirty="0"/>
            </a:br>
            <a:r>
              <a:rPr lang="es-419" sz="2400"/>
              <a:t>El comando netstat</a:t>
            </a:r>
          </a:p>
        </p:txBody>
      </p:sp>
      <p:sp>
        <p:nvSpPr>
          <p:cNvPr id="2" name="TextBox 1">
            <a:extLst>
              <a:ext uri="{FF2B5EF4-FFF2-40B4-BE49-F238E27FC236}">
                <a16:creationId xmlns:a16="http://schemas.microsoft.com/office/drawing/2014/main" id="{97D2B1BC-7EEE-49BD-A660-EFBBA481407F}"/>
              </a:ext>
            </a:extLst>
          </p:cNvPr>
          <p:cNvSpPr txBox="1"/>
          <p:nvPr/>
        </p:nvSpPr>
        <p:spPr>
          <a:xfrm>
            <a:off x="235670" y="816897"/>
            <a:ext cx="7843101" cy="646331"/>
          </a:xfrm>
          <a:prstGeom prst="rect">
            <a:avLst/>
          </a:prstGeom>
          <a:noFill/>
        </p:spPr>
        <p:txBody>
          <a:bodyPr wrap="square" rtlCol="0">
            <a:spAutoFit/>
          </a:bodyPr>
          <a:lstStyle/>
          <a:p>
            <a:pPr rtl="0"/>
            <a:r>
              <a:rPr lang="es-419"/>
              <a:t>Las conexiones TCP no descritas pueden representar una importante amenaza a la seguridad. Netstat es una herramienta importante para verificar las conexiones. </a:t>
            </a:r>
          </a:p>
        </p:txBody>
      </p:sp>
      <p:sp>
        <p:nvSpPr>
          <p:cNvPr id="4" name="Rectangle 3">
            <a:extLst>
              <a:ext uri="{FF2B5EF4-FFF2-40B4-BE49-F238E27FC236}">
                <a16:creationId xmlns:a16="http://schemas.microsoft.com/office/drawing/2014/main" id="{56F0B09A-F978-AB48-9E27-3798AD0AB9BD}"/>
              </a:ext>
            </a:extLst>
          </p:cNvPr>
          <p:cNvSpPr/>
          <p:nvPr/>
        </p:nvSpPr>
        <p:spPr>
          <a:xfrm>
            <a:off x="336884" y="2009644"/>
            <a:ext cx="8470232" cy="2031325"/>
          </a:xfrm>
          <a:prstGeom prst="rect">
            <a:avLst/>
          </a:prstGeom>
          <a:solidFill>
            <a:srgbClr val="080808"/>
          </a:solidFill>
        </p:spPr>
        <p:txBody>
          <a:bodyPr wrap="square">
            <a:spAutoFit/>
          </a:bodyPr>
          <a:lstStyle/>
          <a:p>
            <a:pPr rtl="0"/>
            <a:r>
              <a:rPr lang="es-419" sz="1400" dirty="0">
                <a:solidFill>
                  <a:schemeClr val="bg1"/>
                </a:solidFill>
                <a:latin typeface="Courier New" panose="02070309020205020404" pitchFamily="49" charset="0"/>
              </a:rPr>
              <a:t>C:\&gt; </a:t>
            </a:r>
            <a:r>
              <a:rPr lang="es-419" sz="1400" b="1" dirty="0">
                <a:solidFill>
                  <a:schemeClr val="bg1"/>
                </a:solidFill>
                <a:latin typeface="Courier New" panose="02070309020205020404" pitchFamily="49" charset="0"/>
              </a:rPr>
              <a:t>netstat</a:t>
            </a:r>
            <a:r>
              <a:rPr lang="es-419" sz="1400" dirty="0">
                <a:solidFill>
                  <a:schemeClr val="bg1"/>
                </a:solidFill>
                <a:latin typeface="Courier New" panose="02070309020205020404" pitchFamily="49" charset="0"/>
              </a:rPr>
              <a:t> </a:t>
            </a:r>
          </a:p>
          <a:p>
            <a:pPr rtl="0"/>
            <a:r>
              <a:rPr lang="es-419" sz="1400" dirty="0">
                <a:solidFill>
                  <a:schemeClr val="bg1"/>
                </a:solidFill>
                <a:latin typeface="Courier New" panose="02070309020205020404" pitchFamily="49" charset="0"/>
              </a:rPr>
              <a:t>Active Connections </a:t>
            </a:r>
          </a:p>
          <a:p>
            <a:pPr rtl="0"/>
            <a:r>
              <a:rPr lang="es-419" sz="1400" dirty="0">
                <a:solidFill>
                  <a:schemeClr val="bg1"/>
                </a:solidFill>
                <a:latin typeface="Courier New" panose="02070309020205020404" pitchFamily="49" charset="0"/>
              </a:rPr>
              <a:t>Proto Local Address Foreign Address State </a:t>
            </a:r>
          </a:p>
          <a:p>
            <a:pPr rtl="0"/>
            <a:r>
              <a:rPr lang="es-419" sz="1400" dirty="0">
                <a:solidFill>
                  <a:schemeClr val="bg1"/>
                </a:solidFill>
                <a:latin typeface="Courier New" panose="02070309020205020404" pitchFamily="49" charset="0"/>
              </a:rPr>
              <a:t>TCP 192.168.1. 124:3126 192.168.0.2:netbios-ssn ESTABLECiDA </a:t>
            </a:r>
          </a:p>
          <a:p>
            <a:pPr rtl="0"/>
            <a:r>
              <a:rPr lang="es-419" sz="1400" dirty="0">
                <a:solidFill>
                  <a:schemeClr val="bg1"/>
                </a:solidFill>
                <a:latin typeface="Courier New" panose="02070309020205020404" pitchFamily="49" charset="0"/>
              </a:rPr>
              <a:t>TCP 192.168.1. 124:3158 207.138.126.152:http ESTABLECIDA </a:t>
            </a:r>
          </a:p>
          <a:p>
            <a:pPr rtl="0"/>
            <a:r>
              <a:rPr lang="es-419" sz="1400" dirty="0">
                <a:solidFill>
                  <a:schemeClr val="bg1"/>
                </a:solidFill>
                <a:latin typeface="Courier New" panose="02070309020205020404" pitchFamily="49" charset="0"/>
              </a:rPr>
              <a:t>TCP 192.168.1. 124:3159 207.138.126.169:http ESTABLECIDO </a:t>
            </a:r>
          </a:p>
          <a:p>
            <a:pPr rtl="0"/>
            <a:r>
              <a:rPr lang="es-419" sz="1400" dirty="0">
                <a:solidFill>
                  <a:schemeClr val="bg1"/>
                </a:solidFill>
                <a:latin typeface="Courier New" panose="02070309020205020404" pitchFamily="49" charset="0"/>
              </a:rPr>
              <a:t>TCP 192.168.1. 124:3160 207.138.126.169:http ESTABLECIDA </a:t>
            </a:r>
          </a:p>
          <a:p>
            <a:pPr rtl="0"/>
            <a:r>
              <a:rPr lang="es-419" sz="1400" dirty="0">
                <a:solidFill>
                  <a:schemeClr val="bg1"/>
                </a:solidFill>
                <a:latin typeface="Courier New" panose="02070309020205020404" pitchFamily="49" charset="0"/>
              </a:rPr>
              <a:t>TCP 192.168.1. 124:3161 sc.msn.com:http ESTABLECIDA </a:t>
            </a:r>
          </a:p>
          <a:p>
            <a:pPr rtl="0"/>
            <a:r>
              <a:rPr lang="es-419" sz="1400" dirty="0">
                <a:solidFill>
                  <a:schemeClr val="bg1"/>
                </a:solidFill>
                <a:latin typeface="Courier New" panose="02070309020205020404" pitchFamily="49" charset="0"/>
              </a:rPr>
              <a:t>TCP 192.168.1. 124:3166 www.cisco.com:http ESTABLECIDA</a:t>
            </a:r>
          </a:p>
        </p:txBody>
      </p:sp>
    </p:spTree>
    <p:extLst>
      <p:ext uri="{BB962C8B-B14F-4D97-AF65-F5344CB8AC3E}">
        <p14:creationId xmlns:p14="http://schemas.microsoft.com/office/powerpoint/2010/main" val="382622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14.5 Proceso de comunicación en TCP</a:t>
            </a:r>
          </a:p>
        </p:txBody>
      </p:sp>
    </p:spTree>
    <p:custDataLst>
      <p:tags r:id="rId1"/>
    </p:custDataLst>
    <p:extLst>
      <p:ext uri="{BB962C8B-B14F-4D97-AF65-F5344CB8AC3E}">
        <p14:creationId xmlns:p14="http://schemas.microsoft.com/office/powerpoint/2010/main" val="2549051537"/>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Proceso de comunicación en TCP </a:t>
            </a:r>
            <a:br>
              <a:rPr lang="en-US" dirty="0"/>
            </a:br>
            <a:r>
              <a:rPr lang="es-419" sz="2400"/>
              <a:t>Proceso del servidor TCP</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2" y="902311"/>
            <a:ext cx="4472538" cy="3505566"/>
          </a:xfrm>
        </p:spPr>
        <p:txBody>
          <a:bodyPr/>
          <a:lstStyle/>
          <a:p>
            <a:pPr marL="0" indent="0" algn="l" rtl="0"/>
            <a:r>
              <a:rPr lang="es-419" sz="1600">
                <a:solidFill>
                  <a:srgbClr val="000000"/>
                </a:solidFill>
              </a:rPr>
              <a:t>Cada proceso de aplicación que se ejecuta en el servidor para utilizar un número de puerto. </a:t>
            </a:r>
          </a:p>
          <a:p>
            <a:pPr marL="342900" indent="-342900" algn="l" rtl="0">
              <a:buFont typeface="Arial" panose="020B0604020202020204" pitchFamily="34" charset="0"/>
              <a:buChar char="•"/>
            </a:pPr>
            <a:r>
              <a:rPr lang="es-419" sz="1600">
                <a:solidFill>
                  <a:srgbClr val="000000"/>
                </a:solidFill>
              </a:rPr>
              <a:t>Un servidor individual no puede tener dos servicios asignados al mismo número de puerto dentro de los mismos servicios de la capa de transporte.</a:t>
            </a:r>
          </a:p>
          <a:p>
            <a:pPr marL="342900" indent="-342900" algn="l" rtl="0">
              <a:buFont typeface="Arial" panose="020B0604020202020204" pitchFamily="34" charset="0"/>
              <a:buChar char="•"/>
            </a:pPr>
            <a:r>
              <a:rPr lang="es-419" sz="1600">
                <a:solidFill>
                  <a:srgbClr val="000000"/>
                </a:solidFill>
              </a:rPr>
              <a:t>Una aplicación de servidor activa asignada a un puerto específico se considera abierta, lo que significa que la capa de transporte acepta y procesa los segmentos dirigidos a ese puerto. </a:t>
            </a:r>
          </a:p>
          <a:p>
            <a:pPr marL="342900" indent="-342900" algn="l" rtl="0">
              <a:buFont typeface="Arial" panose="020B0604020202020204" pitchFamily="34" charset="0"/>
              <a:buChar char="•"/>
            </a:pPr>
            <a:r>
              <a:rPr lang="es-419" sz="1600">
                <a:solidFill>
                  <a:srgbClr val="000000"/>
                </a:solidFill>
              </a:rPr>
              <a:t>Toda solicitud entrante de un cliente direccionada al socket correcto es aceptada y los datos se envían a la aplicación del servidor. </a:t>
            </a:r>
          </a:p>
        </p:txBody>
      </p:sp>
      <p:pic>
        <p:nvPicPr>
          <p:cNvPr id="2" name="Picture 1">
            <a:extLst>
              <a:ext uri="{FF2B5EF4-FFF2-40B4-BE49-F238E27FC236}">
                <a16:creationId xmlns:a16="http://schemas.microsoft.com/office/drawing/2014/main" id="{99FBF6C5-2BAD-4377-8A7E-1E562B9674FF}"/>
              </a:ext>
            </a:extLst>
          </p:cNvPr>
          <p:cNvPicPr>
            <a:picLocks noChangeAspect="1"/>
          </p:cNvPicPr>
          <p:nvPr/>
        </p:nvPicPr>
        <p:blipFill>
          <a:blip r:embed="rId3"/>
          <a:stretch>
            <a:fillRect/>
          </a:stretch>
        </p:blipFill>
        <p:spPr>
          <a:xfrm>
            <a:off x="5237340" y="902311"/>
            <a:ext cx="3795824" cy="2976962"/>
          </a:xfrm>
          <a:prstGeom prst="rect">
            <a:avLst/>
          </a:prstGeom>
        </p:spPr>
      </p:pic>
    </p:spTree>
    <p:extLst>
      <p:ext uri="{BB962C8B-B14F-4D97-AF65-F5344CB8AC3E}">
        <p14:creationId xmlns:p14="http://schemas.microsoft.com/office/powerpoint/2010/main" val="356696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pPr rtl="0"/>
            <a:r>
              <a:rPr lang="es-419" sz="1600"/>
              <a:t>Proceso de comunicación en TCP </a:t>
            </a:r>
            <a:br>
              <a:rPr lang="en-US" dirty="0"/>
            </a:br>
            <a:r>
              <a:rPr lang="es-419" sz="2400"/>
              <a:t>Establecimiento de conexiones TCP</a:t>
            </a:r>
          </a:p>
        </p:txBody>
      </p:sp>
      <p:sp>
        <p:nvSpPr>
          <p:cNvPr id="2" name="Content Placeholder 1">
            <a:extLst>
              <a:ext uri="{FF2B5EF4-FFF2-40B4-BE49-F238E27FC236}">
                <a16:creationId xmlns:a16="http://schemas.microsoft.com/office/drawing/2014/main" id="{22B4C1BD-6CD9-41BB-9847-E67604393FF9}"/>
              </a:ext>
            </a:extLst>
          </p:cNvPr>
          <p:cNvSpPr>
            <a:spLocks noGrp="1"/>
          </p:cNvSpPr>
          <p:nvPr>
            <p:ph idx="1"/>
          </p:nvPr>
        </p:nvSpPr>
        <p:spPr>
          <a:xfrm>
            <a:off x="144065" y="979055"/>
            <a:ext cx="4076953" cy="3975208"/>
          </a:xfrm>
        </p:spPr>
        <p:txBody>
          <a:bodyPr/>
          <a:lstStyle/>
          <a:p>
            <a:pPr marL="0" indent="0" rtl="0">
              <a:buNone/>
            </a:pPr>
            <a:r>
              <a:rPr lang="es-419"/>
              <a:t>Paso 1: el cliente de origen solicita una sesión de comunicación de cliente a servidor con el servidor.</a:t>
            </a:r>
          </a:p>
          <a:p>
            <a:pPr marL="0" indent="0" rtl="0">
              <a:buNone/>
            </a:pPr>
            <a:r>
              <a:rPr lang="es-419"/>
              <a:t>Paso 2: el servidor reconoce la sesión de comunicación de cliente a servidor y solicita una sesión de comunicación de servidor a cliente.</a:t>
            </a:r>
          </a:p>
          <a:p>
            <a:pPr marL="0" indent="0" rtl="0">
              <a:buNone/>
            </a:pPr>
            <a:r>
              <a:rPr lang="es-419"/>
              <a:t>Paso 3: el cliente de origen reconoce la sesión de comunicación de servidor a cliente.</a:t>
            </a:r>
          </a:p>
        </p:txBody>
      </p:sp>
      <p:pic>
        <p:nvPicPr>
          <p:cNvPr id="6" name="Picture 5">
            <a:extLst>
              <a:ext uri="{FF2B5EF4-FFF2-40B4-BE49-F238E27FC236}">
                <a16:creationId xmlns:a16="http://schemas.microsoft.com/office/drawing/2014/main" id="{C6A9B416-7891-D340-B842-5C2C3A412A09}"/>
              </a:ext>
            </a:extLst>
          </p:cNvPr>
          <p:cNvPicPr>
            <a:picLocks noChangeAspect="1"/>
          </p:cNvPicPr>
          <p:nvPr/>
        </p:nvPicPr>
        <p:blipFill>
          <a:blip r:embed="rId3"/>
          <a:stretch>
            <a:fillRect/>
          </a:stretch>
        </p:blipFill>
        <p:spPr>
          <a:xfrm>
            <a:off x="4390331" y="1268997"/>
            <a:ext cx="4496457" cy="2605505"/>
          </a:xfrm>
          <a:prstGeom prst="rect">
            <a:avLst/>
          </a:prstGeom>
        </p:spPr>
      </p:pic>
    </p:spTree>
    <p:extLst>
      <p:ext uri="{BB962C8B-B14F-4D97-AF65-F5344CB8AC3E}">
        <p14:creationId xmlns:p14="http://schemas.microsoft.com/office/powerpoint/2010/main" val="93514130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Proceso de comunicación en TCP </a:t>
            </a:r>
            <a:br>
              <a:rPr lang="en-US" dirty="0"/>
            </a:br>
            <a:r>
              <a:rPr lang="es-419" sz="2400"/>
              <a:t>Finalización de la sesión TCP</a:t>
            </a:r>
          </a:p>
        </p:txBody>
      </p:sp>
      <p:sp>
        <p:nvSpPr>
          <p:cNvPr id="4" name="Content Placeholder 3">
            <a:extLst>
              <a:ext uri="{FF2B5EF4-FFF2-40B4-BE49-F238E27FC236}">
                <a16:creationId xmlns:a16="http://schemas.microsoft.com/office/drawing/2014/main" id="{DFF076BC-3C2E-CE4F-A6DA-A339E2D4B22B}"/>
              </a:ext>
            </a:extLst>
          </p:cNvPr>
          <p:cNvSpPr>
            <a:spLocks noGrp="1"/>
          </p:cNvSpPr>
          <p:nvPr>
            <p:ph idx="1"/>
          </p:nvPr>
        </p:nvSpPr>
        <p:spPr>
          <a:xfrm>
            <a:off x="431971" y="933119"/>
            <a:ext cx="4140029" cy="3073946"/>
          </a:xfrm>
        </p:spPr>
        <p:txBody>
          <a:bodyPr/>
          <a:lstStyle/>
          <a:p>
            <a:pPr marL="0" indent="0" algn="l" rtl="0"/>
            <a:r>
              <a:rPr lang="es-419" sz="1600">
                <a:solidFill>
                  <a:srgbClr val="000000"/>
                </a:solidFill>
              </a:rPr>
              <a:t>Paso 1: Cuando el cliente no tiene más datos para enviar en la transmisión, envía un segmento con el indicador FIN establecido.</a:t>
            </a:r>
          </a:p>
          <a:p>
            <a:pPr marL="0" indent="0" algn="l" rtl="0"/>
            <a:r>
              <a:rPr lang="es-419" sz="1600">
                <a:solidFill>
                  <a:srgbClr val="000000"/>
                </a:solidFill>
              </a:rPr>
              <a:t>Paso 2: El servidor envía un ACK para confirmar el indicador FIN y finalizar la sesión de cliente a servidor.</a:t>
            </a:r>
          </a:p>
          <a:p>
            <a:pPr marL="0" indent="0" algn="l" rtl="0"/>
            <a:r>
              <a:rPr lang="es-419" sz="1600">
                <a:solidFill>
                  <a:srgbClr val="000000"/>
                </a:solidFill>
              </a:rPr>
              <a:t>Paso 3: El servidor envía un FIN al cliente para finalizar la sesión de servidor a cliente.</a:t>
            </a:r>
          </a:p>
          <a:p>
            <a:pPr marL="0" indent="0" algn="l" rtl="0"/>
            <a:r>
              <a:rPr lang="es-419" sz="1600">
                <a:solidFill>
                  <a:srgbClr val="000000"/>
                </a:solidFill>
              </a:rPr>
              <a:t>Paso 4: El cliente responde con un ACK para confirmar el FIN desde el servidor.</a:t>
            </a:r>
          </a:p>
        </p:txBody>
      </p:sp>
      <p:pic>
        <p:nvPicPr>
          <p:cNvPr id="6" name="Picture 5">
            <a:extLst>
              <a:ext uri="{FF2B5EF4-FFF2-40B4-BE49-F238E27FC236}">
                <a16:creationId xmlns:a16="http://schemas.microsoft.com/office/drawing/2014/main" id="{488E7229-C633-8549-B035-25AF8DE13930}"/>
              </a:ext>
            </a:extLst>
          </p:cNvPr>
          <p:cNvPicPr>
            <a:picLocks noChangeAspect="1"/>
          </p:cNvPicPr>
          <p:nvPr/>
        </p:nvPicPr>
        <p:blipFill>
          <a:blip r:embed="rId3"/>
          <a:stretch>
            <a:fillRect/>
          </a:stretch>
        </p:blipFill>
        <p:spPr>
          <a:xfrm>
            <a:off x="4572000" y="1136435"/>
            <a:ext cx="3953695" cy="3073946"/>
          </a:xfrm>
          <a:prstGeom prst="rect">
            <a:avLst/>
          </a:prstGeom>
        </p:spPr>
      </p:pic>
    </p:spTree>
    <p:extLst>
      <p:ext uri="{BB962C8B-B14F-4D97-AF65-F5344CB8AC3E}">
        <p14:creationId xmlns:p14="http://schemas.microsoft.com/office/powerpoint/2010/main" val="42473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pPr rtl="0"/>
            <a:r>
              <a:rPr lang="es-419" sz="1600"/>
              <a:t>Proceso de comunicación en TCP </a:t>
            </a:r>
            <a:br>
              <a:rPr lang="en-US" dirty="0"/>
            </a:br>
            <a:r>
              <a:rPr lang="es-419" sz="2400"/>
              <a:t>Análisis del protocolo TCP de enlace de tres vías</a:t>
            </a:r>
          </a:p>
        </p:txBody>
      </p:sp>
      <p:sp>
        <p:nvSpPr>
          <p:cNvPr id="2" name="Content Placeholder 1">
            <a:extLst>
              <a:ext uri="{FF2B5EF4-FFF2-40B4-BE49-F238E27FC236}">
                <a16:creationId xmlns:a16="http://schemas.microsoft.com/office/drawing/2014/main" id="{69BCA604-5AE4-48C6-B519-9F57FF340DF1}"/>
              </a:ext>
            </a:extLst>
          </p:cNvPr>
          <p:cNvSpPr>
            <a:spLocks noGrp="1"/>
          </p:cNvSpPr>
          <p:nvPr>
            <p:ph idx="1"/>
          </p:nvPr>
        </p:nvSpPr>
        <p:spPr/>
        <p:txBody>
          <a:bodyPr/>
          <a:lstStyle/>
          <a:p>
            <a:pPr marL="0" indent="0" rtl="0">
              <a:buNone/>
            </a:pPr>
            <a:r>
              <a:rPr lang="es-419" sz="1600"/>
              <a:t>Funciones del enlace de tres vías:</a:t>
            </a:r>
          </a:p>
          <a:p>
            <a:pPr lvl="1" rtl="0">
              <a:buFont typeface="Arial" panose="020B0604020202020204" pitchFamily="34" charset="0"/>
              <a:buChar char="•"/>
            </a:pPr>
            <a:r>
              <a:rPr lang="es-419"/>
              <a:t>Establece que el dispositivo de destino está presente en la red.</a:t>
            </a:r>
          </a:p>
          <a:p>
            <a:pPr lvl="1" rtl="0">
              <a:buFont typeface="Arial" panose="020B0604020202020204" pitchFamily="34" charset="0"/>
              <a:buChar char="•"/>
            </a:pPr>
            <a:r>
              <a:rPr lang="es-419"/>
              <a:t>Verifica que el dispositivo de destino tenga un servicio activo y acepte solicitudes en el número de puerto de destino que el cliente de origen desea utilizar.</a:t>
            </a:r>
          </a:p>
          <a:p>
            <a:pPr lvl="1" rtl="0">
              <a:buFont typeface="Arial" panose="020B0604020202020204" pitchFamily="34" charset="0"/>
              <a:buChar char="•"/>
            </a:pPr>
            <a:r>
              <a:rPr lang="es-419"/>
              <a:t>Informa al dispositivo de destino que el cliente de origen intenta establecer una sesión de comunicación en dicho número de puerto</a:t>
            </a:r>
          </a:p>
          <a:p>
            <a:pPr marL="0" indent="0" rtl="0">
              <a:buNone/>
            </a:pPr>
            <a:r>
              <a:rPr lang="es-419"/>
              <a:t>Una vez que se completa la comunicación, se cierran las sesiones y se finaliza la conexión. Los mecanismos de conexión y sesión habilitan la función de confiabilidad de TCP.</a:t>
            </a:r>
          </a:p>
        </p:txBody>
      </p:sp>
    </p:spTree>
    <p:extLst>
      <p:ext uri="{BB962C8B-B14F-4D97-AF65-F5344CB8AC3E}">
        <p14:creationId xmlns:p14="http://schemas.microsoft.com/office/powerpoint/2010/main" val="11713995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191FACFD-7764-1045-B78F-082A94229571}"/>
              </a:ext>
            </a:extLst>
          </p:cNvPr>
          <p:cNvSpPr>
            <a:spLocks noGrp="1"/>
          </p:cNvSpPr>
          <p:nvPr>
            <p:ph type="title"/>
          </p:nvPr>
        </p:nvSpPr>
        <p:spPr>
          <a:xfrm>
            <a:off x="0" y="-15285"/>
            <a:ext cx="9144000" cy="757238"/>
          </a:xfrm>
        </p:spPr>
        <p:txBody>
          <a:bodyPr/>
          <a:lstStyle/>
          <a:p>
            <a:pPr rtl="0"/>
            <a:r>
              <a:rPr lang="es-419" dirty="0"/>
              <a:t>¿Qué esperar en este módulo? (Cont.)</a:t>
            </a:r>
          </a:p>
        </p:txBody>
      </p:sp>
      <p:sp>
        <p:nvSpPr>
          <p:cNvPr id="13" name="Content Placeholder 1">
            <a:extLst>
              <a:ext uri="{FF2B5EF4-FFF2-40B4-BE49-F238E27FC236}">
                <a16:creationId xmlns:a16="http://schemas.microsoft.com/office/drawing/2014/main" id="{382832F2-C9A0-5644-AD5C-3E90BD34AAC5}"/>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rtl="0">
              <a:buNone/>
            </a:pPr>
            <a:r>
              <a:rPr lang="es-419" dirty="0"/>
              <a:t>Para facilitar el aprendizaje, los siguientes funciones pueden estar incluidas en este módulo:</a:t>
            </a:r>
          </a:p>
          <a:p>
            <a:pPr marL="0" indent="0">
              <a:buNone/>
            </a:pPr>
            <a:endParaRPr lang="en-US" dirty="0"/>
          </a:p>
          <a:p>
            <a:pPr marL="0" indent="0">
              <a:buNone/>
            </a:pPr>
            <a:endParaRPr lang="en-US" dirty="0"/>
          </a:p>
        </p:txBody>
      </p:sp>
      <p:graphicFrame>
        <p:nvGraphicFramePr>
          <p:cNvPr id="14" name="Content Placeholder 3">
            <a:extLst>
              <a:ext uri="{FF2B5EF4-FFF2-40B4-BE49-F238E27FC236}">
                <a16:creationId xmlns:a16="http://schemas.microsoft.com/office/drawing/2014/main" id="{B2112FCA-EF01-1642-B261-F8FFB699D80A}"/>
              </a:ext>
            </a:extLst>
          </p:cNvPr>
          <p:cNvGraphicFramePr>
            <a:graphicFrameLocks noGrp="1"/>
          </p:cNvGraphicFramePr>
          <p:nvPr>
            <p:ph idx="1"/>
          </p:nvPr>
        </p:nvGraphicFramePr>
        <p:xfrm>
          <a:off x="106756" y="1279280"/>
          <a:ext cx="8595235" cy="216408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es-419" sz="1400" b="1" i="0" u="none" strike="noStrike" dirty="0">
                          <a:solidFill>
                            <a:schemeClr val="bg1"/>
                          </a:solidFill>
                          <a:effectLst/>
                          <a:latin typeface="+mn-lt"/>
                        </a:rPr>
                        <a:t>Característica</a:t>
                      </a:r>
                    </a:p>
                  </a:txBody>
                  <a:tcPr marL="9525" marR="9525" marT="9525" marB="0" anchor="ctr"/>
                </a:tc>
                <a:tc>
                  <a:txBody>
                    <a:bodyPr/>
                    <a:lstStyle/>
                    <a:p>
                      <a:pPr rtl="0"/>
                      <a:r>
                        <a:rPr lang="es-419"/>
                        <a:t>Descripción</a:t>
                      </a:r>
                    </a:p>
                  </a:txBody>
                  <a:tcPr/>
                </a:tc>
                <a:extLst>
                  <a:ext uri="{0D108BD9-81ED-4DB2-BD59-A6C34878D82A}">
                    <a16:rowId xmlns:a16="http://schemas.microsoft.com/office/drawing/2014/main" val="3768427975"/>
                  </a:ext>
                </a:extLst>
              </a:tr>
              <a:tr h="265091">
                <a:tc>
                  <a:txBody>
                    <a:bodyPr/>
                    <a:lstStyle/>
                    <a:p>
                      <a:pPr algn="l" rtl="0" fontAlgn="b"/>
                      <a:r>
                        <a:rPr lang="es-419" sz="1400" b="0" i="0" u="none" strike="noStrike">
                          <a:solidFill>
                            <a:srgbClr val="000000"/>
                          </a:solidFill>
                          <a:effectLst/>
                          <a:latin typeface="+mn-lt"/>
                        </a:rPr>
                        <a:t>Laboratorios prácticos</a:t>
                      </a:r>
                    </a:p>
                  </a:txBody>
                  <a:tcPr marL="9525" marR="9525" marT="9525" marB="0" anchor="ctr"/>
                </a:tc>
                <a:tc>
                  <a:txBody>
                    <a:bodyPr/>
                    <a:lstStyle/>
                    <a:p>
                      <a:pPr rtl="0"/>
                      <a:r>
                        <a:rPr lang="es-419"/>
                        <a:t>Labs diseñados para trabajar con equipo físico.</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Actividades de clase</a:t>
                      </a:r>
                    </a:p>
                    <a:p>
                      <a:pPr algn="l" fontAlgn="b"/>
                      <a:endParaRPr lang="en-US" sz="1400" b="0" i="0" u="none" strike="noStrike" dirty="0">
                        <a:solidFill>
                          <a:srgbClr val="000000"/>
                        </a:solidFill>
                        <a:effectLst/>
                        <a:latin typeface="+mn-lt"/>
                      </a:endParaRPr>
                    </a:p>
                  </a:txBody>
                  <a:tcPr marL="9525" marR="9525" marT="9525" marB="0" anchor="ctr"/>
                </a:tc>
                <a:tc>
                  <a:txBody>
                    <a:bodyPr/>
                    <a:lstStyle/>
                    <a:p>
                      <a:pPr rtl="0"/>
                      <a:r>
                        <a:rPr lang="es-419"/>
                        <a:t>Estos se encuentran en la página de Recursos para el instructor. Las actividades de clase están diseñadas para facilitar el aprendizaje, la discusión en clase y la colaboración.</a:t>
                      </a:r>
                    </a:p>
                  </a:txBody>
                  <a:tcPr/>
                </a:tc>
                <a:extLst>
                  <a:ext uri="{0D108BD9-81ED-4DB2-BD59-A6C34878D82A}">
                    <a16:rowId xmlns:a16="http://schemas.microsoft.com/office/drawing/2014/main" val="1125566603"/>
                  </a:ext>
                </a:extLst>
              </a:tr>
              <a:tr h="265091">
                <a:tc>
                  <a:txBody>
                    <a:bodyPr/>
                    <a:lstStyle/>
                    <a:p>
                      <a:pPr algn="l" rtl="0" fontAlgn="b"/>
                      <a:r>
                        <a:rPr lang="es-419" sz="1400" b="0" i="0" u="none" strike="noStrike">
                          <a:solidFill>
                            <a:srgbClr val="000000"/>
                          </a:solidFill>
                          <a:effectLst/>
                          <a:latin typeface="+mn-lt"/>
                        </a:rPr>
                        <a:t>Cuestionarios de módulo</a:t>
                      </a:r>
                    </a:p>
                  </a:txBody>
                  <a:tcPr marL="9525" marR="9525" marT="9525" marB="0" anchor="ctr"/>
                </a:tc>
                <a:tc>
                  <a:txBody>
                    <a:bodyPr/>
                    <a:lstStyle/>
                    <a:p>
                      <a:pPr rtl="0"/>
                      <a:r>
                        <a:rPr lang="es-419"/>
                        <a:t>Auto-evaluaciones que integran conceptos y habilidades aprendidas a lo largo de los temas presentados en el módulo</a:t>
                      </a:r>
                    </a:p>
                  </a:txBody>
                  <a:tcPr/>
                </a:tc>
                <a:extLst>
                  <a:ext uri="{0D108BD9-81ED-4DB2-BD59-A6C34878D82A}">
                    <a16:rowId xmlns:a16="http://schemas.microsoft.com/office/drawing/2014/main" val="831502776"/>
                  </a:ext>
                </a:extLst>
              </a:tr>
              <a:tr h="265091">
                <a:tc>
                  <a:txBody>
                    <a:bodyPr/>
                    <a:lstStyle/>
                    <a:p>
                      <a:pPr algn="l" rtl="0" fontAlgn="b"/>
                      <a:r>
                        <a:rPr lang="es-419" sz="1400" b="0" i="0" u="none" strike="noStrike" dirty="0">
                          <a:solidFill>
                            <a:srgbClr val="000000"/>
                          </a:solidFill>
                          <a:effectLst/>
                          <a:latin typeface="+mn-lt"/>
                        </a:rPr>
                        <a:t>Resumen del módulo</a:t>
                      </a:r>
                    </a:p>
                  </a:txBody>
                  <a:tcPr marL="9525" marR="9525" marT="9525" marB="0" anchor="ctr"/>
                </a:tc>
                <a:tc>
                  <a:txBody>
                    <a:bodyPr/>
                    <a:lstStyle/>
                    <a:p>
                      <a:pPr rtl="0"/>
                      <a:r>
                        <a:rPr lang="es-419" dirty="0"/>
                        <a:t>Recapitula brevemente el contenido del módulo.</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93303624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pPr rtl="0"/>
            <a:r>
              <a:rPr lang="es-419" sz="1600"/>
              <a:t>Proceso de comunicación en TCP </a:t>
            </a:r>
            <a:br>
              <a:rPr lang="en-US" dirty="0"/>
            </a:br>
            <a:r>
              <a:rPr lang="es-419" sz="2400"/>
              <a:t>Análisis de protocolo de enlace TCP de tres vías</a:t>
            </a:r>
          </a:p>
        </p:txBody>
      </p:sp>
      <p:sp>
        <p:nvSpPr>
          <p:cNvPr id="2" name="Content Placeholder 1">
            <a:extLst>
              <a:ext uri="{FF2B5EF4-FFF2-40B4-BE49-F238E27FC236}">
                <a16:creationId xmlns:a16="http://schemas.microsoft.com/office/drawing/2014/main" id="{69BCA604-5AE4-48C6-B519-9F57FF340DF1}"/>
              </a:ext>
            </a:extLst>
          </p:cNvPr>
          <p:cNvSpPr>
            <a:spLocks noGrp="1"/>
          </p:cNvSpPr>
          <p:nvPr>
            <p:ph idx="1"/>
          </p:nvPr>
        </p:nvSpPr>
        <p:spPr>
          <a:xfrm>
            <a:off x="144065" y="798944"/>
            <a:ext cx="3850419" cy="4155319"/>
          </a:xfrm>
        </p:spPr>
        <p:txBody>
          <a:bodyPr/>
          <a:lstStyle/>
          <a:p>
            <a:pPr marL="0" indent="0" rtl="0">
              <a:buNone/>
            </a:pPr>
            <a:r>
              <a:rPr lang="es-419" sz="1400" dirty="0"/>
              <a:t>Los seis indicadores de bits de control son los siguientes:</a:t>
            </a:r>
          </a:p>
          <a:p>
            <a:pPr lvl="1" rtl="0"/>
            <a:r>
              <a:rPr lang="es-419" b="1" dirty="0"/>
              <a:t>URG</a:t>
            </a:r>
            <a:r>
              <a:rPr lang="es-419" dirty="0"/>
              <a:t> - Campo indicador urgente importante.</a:t>
            </a:r>
          </a:p>
          <a:p>
            <a:pPr lvl="1" rtl="0"/>
            <a:r>
              <a:rPr lang="es-419" b="1" dirty="0"/>
              <a:t>ACK</a:t>
            </a:r>
            <a:r>
              <a:rPr lang="es-419" dirty="0"/>
              <a:t> - Indicador de acuse de recibo utilizado en el establecimiento de la conexión y la terminación de la sesión.</a:t>
            </a:r>
          </a:p>
          <a:p>
            <a:pPr lvl="1" rtl="0"/>
            <a:r>
              <a:rPr lang="es-419" b="1" dirty="0"/>
              <a:t>PSH</a:t>
            </a:r>
            <a:r>
              <a:rPr lang="es-419" dirty="0"/>
              <a:t> - Función de empuje.</a:t>
            </a:r>
          </a:p>
          <a:p>
            <a:pPr lvl="1" rtl="0"/>
            <a:r>
              <a:rPr lang="es-419" b="1" dirty="0"/>
              <a:t>RST</a:t>
            </a:r>
            <a:r>
              <a:rPr lang="es-419" dirty="0"/>
              <a:t>- Restablecer una conexión cuando ocurre un error o se agota el tiempo de espera.</a:t>
            </a:r>
          </a:p>
          <a:p>
            <a:pPr lvl="1" rtl="0"/>
            <a:r>
              <a:rPr lang="es-419" b="1" dirty="0"/>
              <a:t>SYN</a:t>
            </a:r>
            <a:r>
              <a:rPr lang="es-419" dirty="0"/>
              <a:t> - Sincronizar números de secuencia utilizados en el establecimiento de conexión.</a:t>
            </a:r>
          </a:p>
          <a:p>
            <a:pPr lvl="1" rtl="0"/>
            <a:r>
              <a:rPr lang="es-419" b="1" dirty="0"/>
              <a:t>FIN</a:t>
            </a:r>
            <a:r>
              <a:rPr lang="es-419" dirty="0"/>
              <a:t> - No más datos del remitente y se utilizan en la terminación de la session</a:t>
            </a:r>
            <a:r>
              <a:rPr lang="en-US" dirty="0"/>
              <a:t>.</a:t>
            </a:r>
            <a:endParaRPr lang="es-419" dirty="0"/>
          </a:p>
        </p:txBody>
      </p:sp>
      <p:pic>
        <p:nvPicPr>
          <p:cNvPr id="6" name="Picture 5">
            <a:extLst>
              <a:ext uri="{FF2B5EF4-FFF2-40B4-BE49-F238E27FC236}">
                <a16:creationId xmlns:a16="http://schemas.microsoft.com/office/drawing/2014/main" id="{01616695-A4F8-A34A-B776-EF800675ACCC}"/>
              </a:ext>
            </a:extLst>
          </p:cNvPr>
          <p:cNvPicPr>
            <a:picLocks noChangeAspect="1"/>
          </p:cNvPicPr>
          <p:nvPr/>
        </p:nvPicPr>
        <p:blipFill>
          <a:blip r:embed="rId3"/>
          <a:stretch>
            <a:fillRect/>
          </a:stretch>
        </p:blipFill>
        <p:spPr>
          <a:xfrm>
            <a:off x="4110926" y="1369093"/>
            <a:ext cx="4974253" cy="2405313"/>
          </a:xfrm>
          <a:prstGeom prst="rect">
            <a:avLst/>
          </a:prstGeom>
        </p:spPr>
      </p:pic>
    </p:spTree>
    <p:extLst>
      <p:ext uri="{BB962C8B-B14F-4D97-AF65-F5344CB8AC3E}">
        <p14:creationId xmlns:p14="http://schemas.microsoft.com/office/powerpoint/2010/main" val="91960834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pPr rtl="0"/>
            <a:r>
              <a:rPr lang="es-419" sz="1600"/>
              <a:t>Proceso de comunicación en TCP</a:t>
            </a:r>
            <a:br>
              <a:rPr lang="en-US" dirty="0"/>
            </a:br>
            <a:r>
              <a:rPr lang="es-419" sz="2400"/>
              <a:t>Video: enlace de tres vías TCP</a:t>
            </a:r>
          </a:p>
        </p:txBody>
      </p:sp>
      <p:sp>
        <p:nvSpPr>
          <p:cNvPr id="7" name="Content Placeholder 6">
            <a:extLst>
              <a:ext uri="{FF2B5EF4-FFF2-40B4-BE49-F238E27FC236}">
                <a16:creationId xmlns:a16="http://schemas.microsoft.com/office/drawing/2014/main" id="{F2DFF1A0-4C70-4946-92A6-AAA29E96E8BD}"/>
              </a:ext>
            </a:extLst>
          </p:cNvPr>
          <p:cNvSpPr>
            <a:spLocks noGrp="1"/>
          </p:cNvSpPr>
          <p:nvPr>
            <p:ph idx="1"/>
          </p:nvPr>
        </p:nvSpPr>
        <p:spPr/>
        <p:txBody>
          <a:bodyPr/>
          <a:lstStyle/>
          <a:p>
            <a:pPr marL="0" indent="0" rtl="0">
              <a:buNone/>
            </a:pPr>
            <a:r>
              <a:rPr lang="es-419" sz="1600"/>
              <a:t>Este video cubre lo siguiente:</a:t>
            </a:r>
          </a:p>
          <a:p>
            <a:pPr lvl="1" rtl="0"/>
            <a:r>
              <a:rPr lang="es-419" sz="1500"/>
              <a:t>Protocolo de enlace de tres vías TCP</a:t>
            </a:r>
          </a:p>
          <a:p>
            <a:pPr lvl="1" rtl="0"/>
            <a:r>
              <a:rPr lang="es-419" sz="1500"/>
              <a:t>Terminación de una conversación de TCP.</a:t>
            </a:r>
          </a:p>
        </p:txBody>
      </p:sp>
    </p:spTree>
    <p:extLst>
      <p:ext uri="{BB962C8B-B14F-4D97-AF65-F5344CB8AC3E}">
        <p14:creationId xmlns:p14="http://schemas.microsoft.com/office/powerpoint/2010/main" val="217846342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14.6 – Confiabilidad y control de flujo</a:t>
            </a:r>
          </a:p>
        </p:txBody>
      </p:sp>
    </p:spTree>
    <p:custDataLst>
      <p:tags r:id="rId1"/>
    </p:custDataLst>
    <p:extLst>
      <p:ext uri="{BB962C8B-B14F-4D97-AF65-F5344CB8AC3E}">
        <p14:creationId xmlns:p14="http://schemas.microsoft.com/office/powerpoint/2010/main" val="335568059"/>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Confiabilidad y control del flujo</a:t>
            </a:r>
            <a:br>
              <a:rPr lang="en-US" dirty="0"/>
            </a:br>
            <a:r>
              <a:rPr lang="es-419" sz="2400"/>
              <a:t>Confiabilidad de TCP: Entrega garantizada y ordenada</a:t>
            </a:r>
          </a:p>
        </p:txBody>
      </p:sp>
      <p:sp>
        <p:nvSpPr>
          <p:cNvPr id="5" name="Content Placeholder 4">
            <a:extLst>
              <a:ext uri="{FF2B5EF4-FFF2-40B4-BE49-F238E27FC236}">
                <a16:creationId xmlns:a16="http://schemas.microsoft.com/office/drawing/2014/main" id="{7FC66286-CFA0-104C-B29B-89853AF732B7}"/>
              </a:ext>
            </a:extLst>
          </p:cNvPr>
          <p:cNvSpPr>
            <a:spLocks noGrp="1"/>
          </p:cNvSpPr>
          <p:nvPr>
            <p:ph idx="1"/>
          </p:nvPr>
        </p:nvSpPr>
        <p:spPr>
          <a:xfrm>
            <a:off x="288414" y="979527"/>
            <a:ext cx="3884330" cy="3439047"/>
          </a:xfrm>
        </p:spPr>
        <p:txBody>
          <a:bodyPr/>
          <a:lstStyle/>
          <a:p>
            <a:pPr marL="285750" indent="-285750" algn="l" rtl="0">
              <a:buFont typeface="Arial" panose="020B0604020202020204" pitchFamily="34" charset="0"/>
              <a:buChar char="•"/>
            </a:pPr>
            <a:r>
              <a:rPr lang="es-419" sz="1600">
                <a:solidFill>
                  <a:srgbClr val="000000"/>
                </a:solidFill>
              </a:rPr>
              <a:t>TCP también puede ayudar a mantener el flujo de paquetes para que los dispositivos no se sobrecarguen.</a:t>
            </a:r>
          </a:p>
          <a:p>
            <a:pPr marL="285750" indent="-285750" algn="l" rtl="0">
              <a:buFont typeface="Arial" panose="020B0604020202020204" pitchFamily="34" charset="0"/>
              <a:buChar char="•"/>
            </a:pPr>
            <a:r>
              <a:rPr lang="es-419" sz="1600">
                <a:solidFill>
                  <a:srgbClr val="000000"/>
                </a:solidFill>
              </a:rPr>
              <a:t>Algunas veces los segmentos TCP no llegan a su destino o lno llegan en orden. </a:t>
            </a:r>
          </a:p>
          <a:p>
            <a:pPr marL="285750" indent="-285750" algn="l" rtl="0">
              <a:buFont typeface="Arial" panose="020B0604020202020204" pitchFamily="34" charset="0"/>
              <a:buChar char="•"/>
            </a:pPr>
            <a:r>
              <a:rPr lang="es-419" sz="1600">
                <a:solidFill>
                  <a:srgbClr val="000000"/>
                </a:solidFill>
              </a:rPr>
              <a:t>Todos los datos deben ser recibidos y los datos de estos segmentos deben ser reensamblados en el orden original.</a:t>
            </a:r>
          </a:p>
          <a:p>
            <a:pPr marL="285750" indent="-285750" algn="l" rtl="0">
              <a:buFont typeface="Arial" panose="020B0604020202020204" pitchFamily="34" charset="0"/>
              <a:buChar char="•"/>
            </a:pPr>
            <a:r>
              <a:rPr lang="es-419" sz="1600">
                <a:solidFill>
                  <a:srgbClr val="000000"/>
                </a:solidFill>
              </a:rPr>
              <a:t>Para lograr esto, se asignan números de secuencia en el encabezado de cada paquete.</a:t>
            </a: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2FF3B309-07D8-3549-83BF-C082B2D0BD15}"/>
              </a:ext>
            </a:extLst>
          </p:cNvPr>
          <p:cNvPicPr>
            <a:picLocks noChangeAspect="1"/>
          </p:cNvPicPr>
          <p:nvPr/>
        </p:nvPicPr>
        <p:blipFill>
          <a:blip r:embed="rId3"/>
          <a:stretch>
            <a:fillRect/>
          </a:stretch>
        </p:blipFill>
        <p:spPr>
          <a:xfrm>
            <a:off x="4358993" y="1119907"/>
            <a:ext cx="4645376" cy="3158289"/>
          </a:xfrm>
          <a:prstGeom prst="rect">
            <a:avLst/>
          </a:prstGeom>
        </p:spPr>
      </p:pic>
    </p:spTree>
    <p:extLst>
      <p:ext uri="{BB962C8B-B14F-4D97-AF65-F5344CB8AC3E}">
        <p14:creationId xmlns:p14="http://schemas.microsoft.com/office/powerpoint/2010/main" val="341894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6047"/>
            <a:ext cx="9144000" cy="757551"/>
          </a:xfrm>
        </p:spPr>
        <p:txBody>
          <a:bodyPr/>
          <a:lstStyle/>
          <a:p>
            <a:pPr rtl="0"/>
            <a:r>
              <a:rPr lang="es-419" sz="1600"/>
              <a:t>Confiabilidad y control de flujo </a:t>
            </a:r>
            <a:br>
              <a:rPr lang="en-US" dirty="0"/>
            </a:br>
            <a:r>
              <a:rPr lang="es-419" sz="2400"/>
              <a:t>Demostraciónen video: Confiabilidad de TCP (reconocimientos y números de secuencia)</a:t>
            </a:r>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5357" y="1108426"/>
            <a:ext cx="8853286" cy="3929027"/>
          </a:xfrm>
        </p:spPr>
        <p:txBody>
          <a:bodyPr/>
          <a:lstStyle/>
          <a:p>
            <a:pPr marL="142875" lvl="1" indent="0" rtl="0">
              <a:buNone/>
            </a:pPr>
            <a:r>
              <a:rPr lang="es-419" sz="1800"/>
              <a:t>Este video muestra un ejemplo simplificado de las operaciones de TCP.</a:t>
            </a:r>
          </a:p>
        </p:txBody>
      </p:sp>
    </p:spTree>
    <p:extLst>
      <p:ext uri="{BB962C8B-B14F-4D97-AF65-F5344CB8AC3E}">
        <p14:creationId xmlns:p14="http://schemas.microsoft.com/office/powerpoint/2010/main" val="114043756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pPr rtl="0"/>
            <a:r>
              <a:rPr lang="es-419" sz="1600" dirty="0"/>
              <a:t>Confiabilidad y control de flujo </a:t>
            </a:r>
            <a:br>
              <a:rPr lang="en-US" dirty="0"/>
            </a:br>
            <a:r>
              <a:rPr lang="es-419" dirty="0"/>
              <a:t>Confiabilidad TCP — Pérdida y retransmisión de datos</a:t>
            </a:r>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3826356" cy="3929027"/>
          </a:xfrm>
        </p:spPr>
        <p:txBody>
          <a:bodyPr/>
          <a:lstStyle/>
          <a:p>
            <a:pPr marL="0" indent="0" rtl="0">
              <a:buNone/>
            </a:pPr>
            <a:r>
              <a:rPr lang="es-419" sz="1600"/>
              <a:t>No importa cuán bien diseñada esté una red, ocasionalmente se produce la pérdida de datos.</a:t>
            </a:r>
          </a:p>
          <a:p>
            <a:pPr marL="0" indent="0" rtl="0">
              <a:buNone/>
            </a:pPr>
            <a:r>
              <a:rPr lang="es-419" sz="1600"/>
              <a:t>TCP proporciona métodos para administrar la pérdida de segmentos. Entre estos está un mecanismo para retransmitir segmentos para los datos sin reconocimiento.</a:t>
            </a:r>
          </a:p>
          <a:p>
            <a:pPr marL="0" indent="0">
              <a:buNone/>
            </a:pPr>
            <a:endParaRPr lang="en-US" sz="1600" dirty="0"/>
          </a:p>
          <a:p>
            <a:endParaRPr lang="en-US" dirty="0"/>
          </a:p>
        </p:txBody>
      </p:sp>
      <p:pic>
        <p:nvPicPr>
          <p:cNvPr id="2" name="Picture 1">
            <a:extLst>
              <a:ext uri="{FF2B5EF4-FFF2-40B4-BE49-F238E27FC236}">
                <a16:creationId xmlns:a16="http://schemas.microsoft.com/office/drawing/2014/main" id="{4EE95D6D-2DD5-42B8-811A-F3F0865E3EC3}"/>
              </a:ext>
            </a:extLst>
          </p:cNvPr>
          <p:cNvPicPr>
            <a:picLocks noChangeAspect="1"/>
          </p:cNvPicPr>
          <p:nvPr/>
        </p:nvPicPr>
        <p:blipFill rotWithShape="1">
          <a:blip r:embed="rId3"/>
          <a:srcRect l="3125"/>
          <a:stretch/>
        </p:blipFill>
        <p:spPr>
          <a:xfrm>
            <a:off x="4078705" y="1025236"/>
            <a:ext cx="4921230" cy="3555317"/>
          </a:xfrm>
          <a:prstGeom prst="rect">
            <a:avLst/>
          </a:prstGeom>
        </p:spPr>
      </p:pic>
    </p:spTree>
    <p:extLst>
      <p:ext uri="{BB962C8B-B14F-4D97-AF65-F5344CB8AC3E}">
        <p14:creationId xmlns:p14="http://schemas.microsoft.com/office/powerpoint/2010/main" val="80921419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s-419" sz="1400" dirty="0"/>
              <a:t>Confiabilidad y control de flujo </a:t>
            </a:r>
            <a:br>
              <a:rPr lang="en-US" sz="1600" dirty="0"/>
            </a:br>
            <a:r>
              <a:rPr lang="es-419" dirty="0"/>
              <a:t>Confiabilidad TCP — Pérdida y retransmisión de datos (Cont.)</a:t>
            </a:r>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3970735" cy="3929027"/>
          </a:xfrm>
        </p:spPr>
        <p:txBody>
          <a:bodyPr/>
          <a:lstStyle/>
          <a:p>
            <a:pPr marL="0" indent="0" rtl="0">
              <a:buNone/>
            </a:pPr>
            <a:r>
              <a:rPr lang="es-419" sz="1600" dirty="0"/>
              <a:t>Los sistemas operativos host actualmente suelen emplear una característica TCP opcional llamada reconocimiento selectivo (SACK), negociada durante el protocolo de enlace de tres vías.</a:t>
            </a:r>
          </a:p>
          <a:p>
            <a:pPr marL="0" indent="0" rtl="0">
              <a:buNone/>
            </a:pPr>
            <a:r>
              <a:rPr lang="es-419" sz="1600" dirty="0"/>
              <a:t>Si ambos hosts admiten SACK, el receptor puede reconocer explícitamente qué segmentos (bytes) se recibieron, incluidos los segmentos discontinuos.</a:t>
            </a:r>
          </a:p>
          <a:p>
            <a:endParaRPr lang="en-US" dirty="0"/>
          </a:p>
        </p:txBody>
      </p:sp>
      <p:pic>
        <p:nvPicPr>
          <p:cNvPr id="4" name="Picture 3">
            <a:extLst>
              <a:ext uri="{FF2B5EF4-FFF2-40B4-BE49-F238E27FC236}">
                <a16:creationId xmlns:a16="http://schemas.microsoft.com/office/drawing/2014/main" id="{87630375-E3B4-4146-88E6-2D11C8BDAEE9}"/>
              </a:ext>
            </a:extLst>
          </p:cNvPr>
          <p:cNvPicPr>
            <a:picLocks noChangeAspect="1"/>
          </p:cNvPicPr>
          <p:nvPr/>
        </p:nvPicPr>
        <p:blipFill rotWithShape="1">
          <a:blip r:embed="rId3"/>
          <a:srcRect l="6550" r="11057"/>
          <a:stretch/>
        </p:blipFill>
        <p:spPr>
          <a:xfrm>
            <a:off x="4235115" y="822789"/>
            <a:ext cx="4475747" cy="3726580"/>
          </a:xfrm>
          <a:prstGeom prst="rect">
            <a:avLst/>
          </a:prstGeom>
        </p:spPr>
      </p:pic>
    </p:spTree>
    <p:extLst>
      <p:ext uri="{BB962C8B-B14F-4D97-AF65-F5344CB8AC3E}">
        <p14:creationId xmlns:p14="http://schemas.microsoft.com/office/powerpoint/2010/main" val="328156689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pPr rtl="0"/>
            <a:r>
              <a:rPr lang="es-419" sz="1600" dirty="0"/>
              <a:t>Confiabilidad y control de flujo </a:t>
            </a:r>
            <a:br>
              <a:rPr lang="en-US" dirty="0"/>
            </a:br>
            <a:r>
              <a:rPr lang="es-419" dirty="0"/>
              <a:t>Video de demostración: Pérdida y retransmisión de datos</a:t>
            </a:r>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8491935" cy="3929027"/>
          </a:xfrm>
        </p:spPr>
        <p:txBody>
          <a:bodyPr/>
          <a:lstStyle/>
          <a:p>
            <a:pPr marL="0" indent="0" rtl="0">
              <a:buNone/>
            </a:pPr>
            <a:r>
              <a:rPr lang="es-419" sz="1600"/>
              <a:t>Este vídeo muestra el proceso de reenviar segmentos que no son recibidos inicialmente por el destino.</a:t>
            </a:r>
          </a:p>
        </p:txBody>
      </p:sp>
    </p:spTree>
    <p:extLst>
      <p:ext uri="{BB962C8B-B14F-4D97-AF65-F5344CB8AC3E}">
        <p14:creationId xmlns:p14="http://schemas.microsoft.com/office/powerpoint/2010/main" val="336830487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pPr rtl="0"/>
            <a:r>
              <a:rPr lang="es-419" sz="1600" dirty="0"/>
              <a:t>Confiabilidad y control de flujo </a:t>
            </a:r>
            <a:br>
              <a:rPr lang="en-US" dirty="0"/>
            </a:br>
            <a:r>
              <a:rPr lang="es-419" sz="2400" dirty="0"/>
              <a:t>Control del flujo de TCP: tamaño de la ventana y reconocimientos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03695" y="912262"/>
            <a:ext cx="3667027" cy="3509472"/>
          </a:xfrm>
        </p:spPr>
        <p:txBody>
          <a:bodyPr/>
          <a:lstStyle/>
          <a:p>
            <a:pPr marL="0" indent="0" algn="l" rtl="0">
              <a:spcBef>
                <a:spcPts val="0"/>
              </a:spcBef>
            </a:pPr>
            <a:r>
              <a:rPr lang="es-419" sz="1600">
                <a:solidFill>
                  <a:srgbClr val="000000"/>
                </a:solidFill>
              </a:rPr>
              <a:t>El TCP también proporciona mecanismos de control de flujo.</a:t>
            </a:r>
          </a:p>
          <a:p>
            <a:pPr marL="0" indent="0" algn="l">
              <a:spcBef>
                <a:spcPts val="0"/>
              </a:spcBef>
            </a:pPr>
            <a:endParaRPr lang="en-US" sz="1600" dirty="0">
              <a:solidFill>
                <a:srgbClr val="000000"/>
              </a:solidFill>
            </a:endParaRPr>
          </a:p>
          <a:p>
            <a:pPr marL="285750" indent="-285750" algn="l" rtl="0">
              <a:spcBef>
                <a:spcPts val="0"/>
              </a:spcBef>
              <a:buFont typeface="Arial" panose="020B0604020202020204" pitchFamily="34" charset="0"/>
              <a:buChar char="•"/>
            </a:pPr>
            <a:r>
              <a:rPr lang="es-419" sz="1600">
                <a:solidFill>
                  <a:srgbClr val="000000"/>
                </a:solidFill>
              </a:rPr>
              <a:t>El control de flujo es la cantidad de datos que el destino puede recibir y procesar de manera confiable.</a:t>
            </a:r>
          </a:p>
          <a:p>
            <a:pPr marL="285750" indent="-285750" algn="l">
              <a:spcBef>
                <a:spcPts val="0"/>
              </a:spcBef>
              <a:buFont typeface="Arial" panose="020B0604020202020204" pitchFamily="34" charset="0"/>
              <a:buChar char="•"/>
            </a:pPr>
            <a:endParaRPr lang="en-US" sz="1600" dirty="0">
              <a:solidFill>
                <a:srgbClr val="000000"/>
              </a:solidFill>
            </a:endParaRPr>
          </a:p>
          <a:p>
            <a:pPr marL="285750" indent="-285750" algn="l" rtl="0">
              <a:spcBef>
                <a:spcPts val="0"/>
              </a:spcBef>
              <a:buFont typeface="Arial" panose="020B0604020202020204" pitchFamily="34" charset="0"/>
              <a:buChar char="•"/>
            </a:pPr>
            <a:r>
              <a:rPr lang="es-419" sz="1600">
                <a:solidFill>
                  <a:srgbClr val="000000"/>
                </a:solidFill>
              </a:rPr>
              <a:t>El control de flujo permite mantener la confiabilidad de la transmisión de TCP mediante el ajuste de la velocidad del flujo de datos entre el origen y el destino para una sesión dada.</a:t>
            </a:r>
          </a:p>
        </p:txBody>
      </p:sp>
      <p:pic>
        <p:nvPicPr>
          <p:cNvPr id="6" name="Picture 5">
            <a:extLst>
              <a:ext uri="{FF2B5EF4-FFF2-40B4-BE49-F238E27FC236}">
                <a16:creationId xmlns:a16="http://schemas.microsoft.com/office/drawing/2014/main" id="{F1EBB4FB-76D3-E94D-9CFB-0B374985AD37}"/>
              </a:ext>
            </a:extLst>
          </p:cNvPr>
          <p:cNvPicPr>
            <a:picLocks noChangeAspect="1"/>
          </p:cNvPicPr>
          <p:nvPr/>
        </p:nvPicPr>
        <p:blipFill>
          <a:blip r:embed="rId3"/>
          <a:stretch>
            <a:fillRect/>
          </a:stretch>
        </p:blipFill>
        <p:spPr>
          <a:xfrm>
            <a:off x="3836710" y="912262"/>
            <a:ext cx="5195302" cy="3318975"/>
          </a:xfrm>
          <a:prstGeom prst="rect">
            <a:avLst/>
          </a:prstGeom>
        </p:spPr>
      </p:pic>
    </p:spTree>
    <p:extLst>
      <p:ext uri="{BB962C8B-B14F-4D97-AF65-F5344CB8AC3E}">
        <p14:creationId xmlns:p14="http://schemas.microsoft.com/office/powerpoint/2010/main" val="266605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Confiabilidad y control de flujo</a:t>
            </a:r>
            <a:br>
              <a:rPr lang="en-US" dirty="0"/>
            </a:br>
            <a:r>
              <a:rPr lang="es-419" sz="2400"/>
              <a:t>TCP Control de flujo: tamaño máximo de segmento</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259590" y="731838"/>
            <a:ext cx="3541804" cy="3689896"/>
          </a:xfrm>
        </p:spPr>
        <p:txBody>
          <a:bodyPr/>
          <a:lstStyle/>
          <a:p>
            <a:pPr marL="0" indent="0" algn="l" rtl="0">
              <a:spcBef>
                <a:spcPts val="0"/>
              </a:spcBef>
            </a:pPr>
            <a:r>
              <a:rPr lang="es-419" sz="1600">
                <a:solidFill>
                  <a:srgbClr val="080808"/>
                </a:solidFill>
              </a:rPr>
              <a:t>Tamaño máximo de segmento (MSS) es la cantidad máxima de datos que puede recibir el dispositivo de destino.</a:t>
            </a:r>
          </a:p>
          <a:p>
            <a:pPr marL="0" indent="0" algn="l">
              <a:spcBef>
                <a:spcPts val="0"/>
              </a:spcBef>
            </a:pPr>
            <a:endParaRPr lang="en-US" sz="1600" dirty="0">
              <a:solidFill>
                <a:srgbClr val="080808"/>
              </a:solidFill>
            </a:endParaRPr>
          </a:p>
          <a:p>
            <a:pPr marL="285750" indent="-285750" algn="l" rtl="0">
              <a:spcBef>
                <a:spcPts val="0"/>
              </a:spcBef>
              <a:buFont typeface="Arial" panose="020B0604020202020204" pitchFamily="34" charset="0"/>
              <a:buChar char="•"/>
            </a:pPr>
            <a:r>
              <a:rPr lang="es-419" sz="1600">
                <a:solidFill>
                  <a:srgbClr val="080808"/>
                </a:solidFill>
              </a:rPr>
              <a:t>Un MSS común es de 1.460 bytes cuando se usa IPv4.</a:t>
            </a:r>
          </a:p>
          <a:p>
            <a:pPr marL="285750" indent="-285750" algn="l" rtl="0">
              <a:spcBef>
                <a:spcPts val="0"/>
              </a:spcBef>
              <a:buFont typeface="Arial" panose="020B0604020202020204" pitchFamily="34" charset="0"/>
              <a:buChar char="•"/>
            </a:pPr>
            <a:r>
              <a:rPr lang="es-419" sz="1600">
                <a:solidFill>
                  <a:srgbClr val="080808"/>
                </a:solidFill>
              </a:rPr>
              <a:t>Un host determina el valor de su campo de MSS restando los encabezados IP y TCP de unidad máxima de transmisión (MTU) de Ethernet. </a:t>
            </a:r>
          </a:p>
          <a:p>
            <a:pPr marL="285750" indent="-285750" algn="l" rtl="0">
              <a:spcBef>
                <a:spcPts val="0"/>
              </a:spcBef>
              <a:buFont typeface="Arial" panose="020B0604020202020204" pitchFamily="34" charset="0"/>
              <a:buChar char="•"/>
            </a:pPr>
            <a:r>
              <a:rPr lang="es-419" sz="1600">
                <a:solidFill>
                  <a:srgbClr val="080808"/>
                </a:solidFill>
              </a:rPr>
              <a:t>1500 menos 60 (20 bytes para el encabezado IPv4 y 20 bytes para el encabezado TCP) deja 1460 bytes.</a:t>
            </a:r>
          </a:p>
        </p:txBody>
      </p:sp>
      <p:pic>
        <p:nvPicPr>
          <p:cNvPr id="6" name="Picture 5">
            <a:extLst>
              <a:ext uri="{FF2B5EF4-FFF2-40B4-BE49-F238E27FC236}">
                <a16:creationId xmlns:a16="http://schemas.microsoft.com/office/drawing/2014/main" id="{354D6845-C3CD-2540-82D8-B76E7144B603}"/>
              </a:ext>
            </a:extLst>
          </p:cNvPr>
          <p:cNvPicPr>
            <a:picLocks noChangeAspect="1"/>
          </p:cNvPicPr>
          <p:nvPr/>
        </p:nvPicPr>
        <p:blipFill>
          <a:blip r:embed="rId3"/>
          <a:stretch>
            <a:fillRect/>
          </a:stretch>
        </p:blipFill>
        <p:spPr>
          <a:xfrm>
            <a:off x="4018548" y="731837"/>
            <a:ext cx="4109786" cy="2697269"/>
          </a:xfrm>
          <a:prstGeom prst="rect">
            <a:avLst/>
          </a:prstGeom>
        </p:spPr>
      </p:pic>
      <p:pic>
        <p:nvPicPr>
          <p:cNvPr id="8" name="Picture 7">
            <a:extLst>
              <a:ext uri="{FF2B5EF4-FFF2-40B4-BE49-F238E27FC236}">
                <a16:creationId xmlns:a16="http://schemas.microsoft.com/office/drawing/2014/main" id="{BB932EB7-B233-3B4E-BF41-3671F09C3258}"/>
              </a:ext>
            </a:extLst>
          </p:cNvPr>
          <p:cNvPicPr>
            <a:picLocks noChangeAspect="1"/>
          </p:cNvPicPr>
          <p:nvPr/>
        </p:nvPicPr>
        <p:blipFill>
          <a:blip r:embed="rId4"/>
          <a:stretch>
            <a:fillRect/>
          </a:stretch>
        </p:blipFill>
        <p:spPr>
          <a:xfrm>
            <a:off x="4254834" y="3501368"/>
            <a:ext cx="3873500" cy="1319149"/>
          </a:xfrm>
          <a:prstGeom prst="rect">
            <a:avLst/>
          </a:prstGeom>
        </p:spPr>
      </p:pic>
    </p:spTree>
    <p:extLst>
      <p:ext uri="{BB962C8B-B14F-4D97-AF65-F5344CB8AC3E}">
        <p14:creationId xmlns:p14="http://schemas.microsoft.com/office/powerpoint/2010/main" val="239654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33">
            <a:extLst>
              <a:ext uri="{FF2B5EF4-FFF2-40B4-BE49-F238E27FC236}">
                <a16:creationId xmlns:a16="http://schemas.microsoft.com/office/drawing/2014/main" id="{2CD8E789-6984-3D4F-BA94-2CC19DD19E08}"/>
              </a:ext>
            </a:extLst>
          </p:cNvPr>
          <p:cNvSpPr>
            <a:spLocks noGrp="1" noChangeArrowheads="1"/>
          </p:cNvSpPr>
          <p:nvPr>
            <p:ph type="title"/>
          </p:nvPr>
        </p:nvSpPr>
        <p:spPr>
          <a:xfrm>
            <a:off x="1" y="41393"/>
            <a:ext cx="9144000" cy="757551"/>
          </a:xfrm>
        </p:spPr>
        <p:txBody>
          <a:bodyPr/>
          <a:lstStyle/>
          <a:p>
            <a:r>
              <a:rPr lang="es-419" dirty="0"/>
              <a:t>Verifique su conocimiento</a:t>
            </a:r>
          </a:p>
        </p:txBody>
      </p:sp>
      <p:sp>
        <p:nvSpPr>
          <p:cNvPr id="7" name="Rectangle 34">
            <a:extLst>
              <a:ext uri="{FF2B5EF4-FFF2-40B4-BE49-F238E27FC236}">
                <a16:creationId xmlns:a16="http://schemas.microsoft.com/office/drawing/2014/main" id="{C84FFA85-DFBD-9C41-9F30-8DCC325817DB}"/>
              </a:ext>
            </a:extLst>
          </p:cNvPr>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s-419" dirty="0"/>
              <a:t>Las actividades de Verifique su conocimiento están diseñadas para permitir que los estudiantes determinen rápidamente si comprenden el contenido para continuar con el curso, o si necesitan revisarlo.</a:t>
            </a:r>
          </a:p>
          <a:p>
            <a:pPr>
              <a:spcBef>
                <a:spcPct val="30000"/>
              </a:spcBef>
              <a:buFont typeface="Arial" panose="020B0604020202020204" pitchFamily="34" charset="0"/>
              <a:buChar char="•"/>
            </a:pPr>
            <a:r>
              <a:rPr lang="es-419" dirty="0"/>
              <a:t>Las actividades de Verifique su conocimiento </a:t>
            </a:r>
            <a:r>
              <a:rPr lang="es-419" b="1" dirty="0"/>
              <a:t>no</a:t>
            </a:r>
            <a:r>
              <a:rPr lang="es-419" dirty="0"/>
              <a:t> afectan las calificaciones de los estudiantes.</a:t>
            </a:r>
          </a:p>
          <a:p>
            <a:pPr>
              <a:spcBef>
                <a:spcPct val="30000"/>
              </a:spcBef>
              <a:buFont typeface="Arial" panose="020B0604020202020204" pitchFamily="34" charset="0"/>
              <a:buChar char="•"/>
            </a:pPr>
            <a:r>
              <a:rPr lang="es-419" dirty="0"/>
              <a:t>No hay diapositivas separadas para estas actividades en el PPT. Se enumeran en el área de notas de la diapositiva que aparece antes de estas actividades.</a:t>
            </a:r>
            <a:endParaRPr lang="en-US" dirty="0"/>
          </a:p>
          <a:p>
            <a:pPr>
              <a:spcBef>
                <a:spcPct val="30000"/>
              </a:spcBef>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098427680"/>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Confiabilidad y control de flujo </a:t>
            </a:r>
            <a:br>
              <a:rPr lang="en-US" dirty="0"/>
            </a:br>
            <a:r>
              <a:rPr lang="es-419" sz="2400" dirty="0"/>
              <a:t>Control del flujo de TCP: Prevención de congestiones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259590" y="858982"/>
            <a:ext cx="3388774" cy="3562752"/>
          </a:xfrm>
        </p:spPr>
        <p:txBody>
          <a:bodyPr/>
          <a:lstStyle/>
          <a:p>
            <a:pPr marL="0" indent="0" algn="l" rtl="0">
              <a:spcBef>
                <a:spcPts val="0"/>
              </a:spcBef>
            </a:pPr>
            <a:r>
              <a:rPr lang="es-419" sz="1600">
                <a:solidFill>
                  <a:srgbClr val="000000"/>
                </a:solidFill>
              </a:rPr>
              <a:t>Cuando se produce congestión en una red, el router sobrecargado comienza a descartar paquetes.</a:t>
            </a:r>
          </a:p>
          <a:p>
            <a:pPr marL="0" indent="0" algn="l">
              <a:spcBef>
                <a:spcPts val="0"/>
              </a:spcBef>
            </a:pPr>
            <a:endParaRPr lang="en-US" sz="1600" dirty="0">
              <a:solidFill>
                <a:srgbClr val="000000"/>
              </a:solidFill>
            </a:endParaRPr>
          </a:p>
          <a:p>
            <a:pPr marL="0" indent="0" algn="l" rtl="0">
              <a:spcBef>
                <a:spcPts val="0"/>
              </a:spcBef>
            </a:pPr>
            <a:r>
              <a:rPr lang="es-419" sz="1600">
                <a:solidFill>
                  <a:srgbClr val="000000"/>
                </a:solidFill>
              </a:rPr>
              <a:t>Para evitar y controlar la congestión, TCP emplea varios mecanismos, temporizadores y algoritmos de manejo de la congestión.</a:t>
            </a:r>
          </a:p>
        </p:txBody>
      </p:sp>
      <p:pic>
        <p:nvPicPr>
          <p:cNvPr id="6" name="Picture 5">
            <a:extLst>
              <a:ext uri="{FF2B5EF4-FFF2-40B4-BE49-F238E27FC236}">
                <a16:creationId xmlns:a16="http://schemas.microsoft.com/office/drawing/2014/main" id="{44B87FC3-C392-514C-AA30-06F95FD0D287}"/>
              </a:ext>
            </a:extLst>
          </p:cNvPr>
          <p:cNvPicPr>
            <a:picLocks noChangeAspect="1"/>
          </p:cNvPicPr>
          <p:nvPr/>
        </p:nvPicPr>
        <p:blipFill>
          <a:blip r:embed="rId3"/>
          <a:stretch>
            <a:fillRect/>
          </a:stretch>
        </p:blipFill>
        <p:spPr>
          <a:xfrm>
            <a:off x="3798486" y="981504"/>
            <a:ext cx="4847540" cy="3317708"/>
          </a:xfrm>
          <a:prstGeom prst="rect">
            <a:avLst/>
          </a:prstGeom>
        </p:spPr>
      </p:pic>
    </p:spTree>
    <p:extLst>
      <p:ext uri="{BB962C8B-B14F-4D97-AF65-F5344CB8AC3E}">
        <p14:creationId xmlns:p14="http://schemas.microsoft.com/office/powerpoint/2010/main" val="384290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14.7 Comunicación UDP</a:t>
            </a:r>
          </a:p>
        </p:txBody>
      </p:sp>
    </p:spTree>
    <p:custDataLst>
      <p:tags r:id="rId1"/>
    </p:custDataLst>
    <p:extLst>
      <p:ext uri="{BB962C8B-B14F-4D97-AF65-F5344CB8AC3E}">
        <p14:creationId xmlns:p14="http://schemas.microsoft.com/office/powerpoint/2010/main" val="2274503976"/>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Proceso de comunicación en UDP </a:t>
            </a:r>
            <a:br>
              <a:rPr lang="en-US" dirty="0"/>
            </a:br>
            <a:r>
              <a:rPr lang="es-419" sz="2400"/>
              <a:t>Comparación de baja sobrecarga y confiabilidad de UDP</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887483"/>
            <a:ext cx="8345488" cy="731837"/>
          </a:xfrm>
        </p:spPr>
        <p:txBody>
          <a:bodyPr/>
          <a:lstStyle/>
          <a:p>
            <a:pPr marL="0" indent="0" algn="l" rtl="0">
              <a:spcBef>
                <a:spcPts val="0"/>
              </a:spcBef>
            </a:pPr>
            <a:r>
              <a:rPr lang="es-419" sz="1600">
                <a:solidFill>
                  <a:srgbClr val="000000"/>
                </a:solidFill>
              </a:rPr>
              <a:t>UDP no establece ninguna conexión. UDP suministra transporte de datos con baja sobrecarga debido a que posee un encabezado de datagrama pequeño sin tráfico de administración de red.</a:t>
            </a:r>
          </a:p>
        </p:txBody>
      </p:sp>
      <p:pic>
        <p:nvPicPr>
          <p:cNvPr id="6" name="Picture 5">
            <a:extLst>
              <a:ext uri="{FF2B5EF4-FFF2-40B4-BE49-F238E27FC236}">
                <a16:creationId xmlns:a16="http://schemas.microsoft.com/office/drawing/2014/main" id="{EFA7D8BE-B010-7449-A277-2CFEE3494077}"/>
              </a:ext>
            </a:extLst>
          </p:cNvPr>
          <p:cNvPicPr>
            <a:picLocks noChangeAspect="1"/>
          </p:cNvPicPr>
          <p:nvPr/>
        </p:nvPicPr>
        <p:blipFill>
          <a:blip r:embed="rId3"/>
          <a:stretch>
            <a:fillRect/>
          </a:stretch>
        </p:blipFill>
        <p:spPr>
          <a:xfrm>
            <a:off x="1663474" y="1971922"/>
            <a:ext cx="5389935" cy="2419603"/>
          </a:xfrm>
          <a:prstGeom prst="rect">
            <a:avLst/>
          </a:prstGeom>
        </p:spPr>
      </p:pic>
    </p:spTree>
    <p:extLst>
      <p:ext uri="{BB962C8B-B14F-4D97-AF65-F5344CB8AC3E}">
        <p14:creationId xmlns:p14="http://schemas.microsoft.com/office/powerpoint/2010/main" val="147490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Proceso de comunicación en UDP </a:t>
            </a:r>
            <a:br>
              <a:rPr lang="en-US" dirty="0"/>
            </a:br>
            <a:r>
              <a:rPr lang="es-419" sz="2400"/>
              <a:t>Rearmado de datagramas UDP</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941243"/>
            <a:ext cx="3423775" cy="3562752"/>
          </a:xfrm>
        </p:spPr>
        <p:txBody>
          <a:bodyPr/>
          <a:lstStyle/>
          <a:p>
            <a:pPr marL="285750" indent="-285750" algn="l" rtl="0">
              <a:spcBef>
                <a:spcPts val="0"/>
              </a:spcBef>
              <a:buFont typeface="Arial" panose="020B0604020202020204" pitchFamily="34" charset="0"/>
              <a:buChar char="•"/>
            </a:pPr>
            <a:r>
              <a:rPr lang="es-419" sz="1800">
                <a:solidFill>
                  <a:srgbClr val="000000"/>
                </a:solidFill>
              </a:rPr>
              <a:t>UDP no realiza un seguimiento de los números de secuencia de la manera en que lo hace TCP.</a:t>
            </a:r>
          </a:p>
          <a:p>
            <a:pPr marL="285750" indent="-285750" algn="l" rtl="0">
              <a:spcBef>
                <a:spcPts val="0"/>
              </a:spcBef>
              <a:buFont typeface="Arial" panose="020B0604020202020204" pitchFamily="34" charset="0"/>
              <a:buChar char="•"/>
            </a:pPr>
            <a:r>
              <a:rPr lang="es-419" sz="1800">
                <a:solidFill>
                  <a:srgbClr val="000000"/>
                </a:solidFill>
              </a:rPr>
              <a:t>UDP no puede reordenar los datagramas en el orden de la transmisión.</a:t>
            </a:r>
          </a:p>
          <a:p>
            <a:pPr marL="285750" indent="-285750" algn="l" rtl="0">
              <a:spcBef>
                <a:spcPts val="0"/>
              </a:spcBef>
              <a:buFont typeface="Arial" panose="020B0604020202020204" pitchFamily="34" charset="0"/>
              <a:buChar char="•"/>
            </a:pPr>
            <a:r>
              <a:rPr lang="es-419" sz="1800">
                <a:solidFill>
                  <a:srgbClr val="000000"/>
                </a:solidFill>
              </a:rPr>
              <a:t>UDP simplemente reensambla los datos en el orden en que se recibieron y los envía a la aplicación.</a:t>
            </a:r>
          </a:p>
        </p:txBody>
      </p:sp>
      <p:pic>
        <p:nvPicPr>
          <p:cNvPr id="6" name="Picture 5">
            <a:extLst>
              <a:ext uri="{FF2B5EF4-FFF2-40B4-BE49-F238E27FC236}">
                <a16:creationId xmlns:a16="http://schemas.microsoft.com/office/drawing/2014/main" id="{081E9179-0DF9-0A48-ABD1-1D2C43731401}"/>
              </a:ext>
            </a:extLst>
          </p:cNvPr>
          <p:cNvPicPr>
            <a:picLocks noChangeAspect="1"/>
          </p:cNvPicPr>
          <p:nvPr/>
        </p:nvPicPr>
        <p:blipFill>
          <a:blip r:embed="rId3"/>
          <a:stretch>
            <a:fillRect/>
          </a:stretch>
        </p:blipFill>
        <p:spPr>
          <a:xfrm>
            <a:off x="3823204" y="1062094"/>
            <a:ext cx="4902029" cy="3321050"/>
          </a:xfrm>
          <a:prstGeom prst="rect">
            <a:avLst/>
          </a:prstGeom>
        </p:spPr>
      </p:pic>
    </p:spTree>
    <p:extLst>
      <p:ext uri="{BB962C8B-B14F-4D97-AF65-F5344CB8AC3E}">
        <p14:creationId xmlns:p14="http://schemas.microsoft.com/office/powerpoint/2010/main" val="277012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Proceso de comunicación en UDP </a:t>
            </a:r>
            <a:br>
              <a:rPr lang="en-US" dirty="0"/>
            </a:br>
            <a:r>
              <a:rPr lang="es-419" sz="2400"/>
              <a:t>Procesos y solicitudes de servidores UDP</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1092199"/>
            <a:ext cx="3628919" cy="3411795"/>
          </a:xfrm>
        </p:spPr>
        <p:txBody>
          <a:bodyPr/>
          <a:lstStyle/>
          <a:p>
            <a:pPr marL="0" indent="0" algn="l" rtl="0">
              <a:spcBef>
                <a:spcPts val="0"/>
              </a:spcBef>
            </a:pPr>
            <a:r>
              <a:rPr lang="es-419" sz="1800">
                <a:solidFill>
                  <a:srgbClr val="000000"/>
                </a:solidFill>
              </a:rPr>
              <a:t>A las aplicaciones de servidor basadas en UDP se les asignan números de puerto conocidos o registrados.</a:t>
            </a:r>
          </a:p>
          <a:p>
            <a:pPr marL="0" indent="0" algn="l">
              <a:spcBef>
                <a:spcPts val="0"/>
              </a:spcBef>
            </a:pPr>
            <a:endParaRPr lang="en-US" sz="1800" dirty="0">
              <a:solidFill>
                <a:srgbClr val="000000"/>
              </a:solidFill>
            </a:endParaRPr>
          </a:p>
          <a:p>
            <a:pPr marL="0" indent="0" algn="l" rtl="0">
              <a:spcBef>
                <a:spcPts val="0"/>
              </a:spcBef>
            </a:pPr>
            <a:r>
              <a:rPr lang="es-419" sz="1800">
                <a:solidFill>
                  <a:srgbClr val="000000"/>
                </a:solidFill>
              </a:rPr>
              <a:t>UDP recibe un datagrama destinado a uno de esos puertos, envía los datos de aplicación a la aplicación adecuada en base a su número de puerto</a:t>
            </a:r>
            <a:r>
              <a:rPr lang="es-419" sz="1600">
                <a:solidFill>
                  <a:srgbClr val="000000"/>
                </a:solidFill>
              </a:rPr>
              <a:t>.</a:t>
            </a:r>
          </a:p>
        </p:txBody>
      </p:sp>
      <p:pic>
        <p:nvPicPr>
          <p:cNvPr id="6" name="Picture 5">
            <a:extLst>
              <a:ext uri="{FF2B5EF4-FFF2-40B4-BE49-F238E27FC236}">
                <a16:creationId xmlns:a16="http://schemas.microsoft.com/office/drawing/2014/main" id="{5F777B4A-1B47-5148-8B97-0DDC74204220}"/>
              </a:ext>
            </a:extLst>
          </p:cNvPr>
          <p:cNvPicPr>
            <a:picLocks noChangeAspect="1"/>
          </p:cNvPicPr>
          <p:nvPr/>
        </p:nvPicPr>
        <p:blipFill>
          <a:blip r:embed="rId3"/>
          <a:stretch>
            <a:fillRect/>
          </a:stretch>
        </p:blipFill>
        <p:spPr>
          <a:xfrm>
            <a:off x="3931250" y="1087521"/>
            <a:ext cx="4866742" cy="2968458"/>
          </a:xfrm>
          <a:prstGeom prst="rect">
            <a:avLst/>
          </a:prstGeom>
        </p:spPr>
      </p:pic>
    </p:spTree>
    <p:extLst>
      <p:ext uri="{BB962C8B-B14F-4D97-AF65-F5344CB8AC3E}">
        <p14:creationId xmlns:p14="http://schemas.microsoft.com/office/powerpoint/2010/main" val="370861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Proceso de comunicación en UDP </a:t>
            </a:r>
            <a:br>
              <a:rPr lang="en-US" dirty="0"/>
            </a:br>
            <a:r>
              <a:rPr lang="es-419" sz="2400"/>
              <a:t>Procesos de cliente UDP</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941243"/>
            <a:ext cx="3628919" cy="3562752"/>
          </a:xfrm>
        </p:spPr>
        <p:txBody>
          <a:bodyPr/>
          <a:lstStyle/>
          <a:p>
            <a:pPr marL="285750" indent="-285750" algn="l" rtl="0">
              <a:spcBef>
                <a:spcPts val="0"/>
              </a:spcBef>
              <a:buFont typeface="Arial" panose="020B0604020202020204" pitchFamily="34" charset="0"/>
              <a:buChar char="•"/>
            </a:pPr>
            <a:r>
              <a:rPr lang="es-419" sz="1600">
                <a:solidFill>
                  <a:srgbClr val="000000"/>
                </a:solidFill>
              </a:rPr>
              <a:t>El proceso de cliente UDP selecciona dinámicamente un número de puerto del intervalo de números de puerto y lo utiliza como puerto de origen para la conversación.</a:t>
            </a:r>
          </a:p>
          <a:p>
            <a:pPr marL="285750" indent="-285750" algn="l" rtl="0">
              <a:spcBef>
                <a:spcPts val="0"/>
              </a:spcBef>
              <a:buFont typeface="Arial" panose="020B0604020202020204" pitchFamily="34" charset="0"/>
              <a:buChar char="•"/>
            </a:pPr>
            <a:r>
              <a:rPr lang="es-419" sz="1600">
                <a:solidFill>
                  <a:srgbClr val="000000"/>
                </a:solidFill>
              </a:rPr>
              <a:t>Por lo general, el puerto de destino es el número de puerto bien conocido o registrado que se asigna al proceso de servidor.</a:t>
            </a:r>
          </a:p>
          <a:p>
            <a:pPr marL="285750" indent="-285750" algn="l" rtl="0">
              <a:spcBef>
                <a:spcPts val="0"/>
              </a:spcBef>
              <a:buFont typeface="Arial" panose="020B0604020202020204" pitchFamily="34" charset="0"/>
              <a:buChar char="•"/>
            </a:pPr>
            <a:r>
              <a:rPr lang="es-419" sz="1600">
                <a:solidFill>
                  <a:srgbClr val="000000"/>
                </a:solidFill>
              </a:rPr>
              <a:t>Una vez que el cliente selecciona los puertos de origen y de destino, este mismo par de puertos se utiliza en el encabezado de todos los datagramas que se utilizan en la transacción.</a:t>
            </a:r>
          </a:p>
        </p:txBody>
      </p:sp>
      <p:pic>
        <p:nvPicPr>
          <p:cNvPr id="6" name="Picture 5">
            <a:extLst>
              <a:ext uri="{FF2B5EF4-FFF2-40B4-BE49-F238E27FC236}">
                <a16:creationId xmlns:a16="http://schemas.microsoft.com/office/drawing/2014/main" id="{172E8324-8935-B940-A12D-AED56F8063B7}"/>
              </a:ext>
            </a:extLst>
          </p:cNvPr>
          <p:cNvPicPr>
            <a:picLocks noChangeAspect="1"/>
          </p:cNvPicPr>
          <p:nvPr/>
        </p:nvPicPr>
        <p:blipFill>
          <a:blip r:embed="rId3"/>
          <a:stretch>
            <a:fillRect/>
          </a:stretch>
        </p:blipFill>
        <p:spPr>
          <a:xfrm>
            <a:off x="3898234" y="1499777"/>
            <a:ext cx="4869411" cy="2796673"/>
          </a:xfrm>
          <a:prstGeom prst="rect">
            <a:avLst/>
          </a:prstGeom>
        </p:spPr>
      </p:pic>
    </p:spTree>
    <p:extLst>
      <p:ext uri="{BB962C8B-B14F-4D97-AF65-F5344CB8AC3E}">
        <p14:creationId xmlns:p14="http://schemas.microsoft.com/office/powerpoint/2010/main" val="332040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14.8 - Módulo de práctica y cuestionario</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 y="189237"/>
            <a:ext cx="9144000" cy="609707"/>
          </a:xfrm>
        </p:spPr>
        <p:txBody>
          <a:bodyPr/>
          <a:lstStyle/>
          <a:p>
            <a:pPr rtl="0"/>
            <a:r>
              <a:rPr lang="es-419" sz="1400">
                <a:latin typeface="Arial" charset="0"/>
              </a:rPr>
              <a:t>Práctica del módulo y cuestionario </a:t>
            </a:r>
            <a:br>
              <a:rPr lang="en-US" dirty="0">
                <a:latin typeface="Arial" charset="0"/>
              </a:rPr>
            </a:br>
            <a:r>
              <a:rPr lang="es-419"/>
              <a:t>Packet Tracer - Comunicaciones TCP y UDP</a:t>
            </a:r>
            <a:br>
              <a:rPr lang="en-US" dirty="0"/>
            </a:br>
            <a:endParaRPr lang="en-US" dirty="0"/>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0" indent="0" rtl="0">
              <a:spcBef>
                <a:spcPts val="0"/>
              </a:spcBef>
              <a:spcAft>
                <a:spcPts val="0"/>
              </a:spcAft>
              <a:buNone/>
            </a:pPr>
            <a:r>
              <a:rPr lang="es-419" sz="1600"/>
              <a:t>En este Packet Tracer, hará lo siguiente:</a:t>
            </a:r>
          </a:p>
          <a:p>
            <a:pPr marL="0" indent="0">
              <a:spcBef>
                <a:spcPts val="0"/>
              </a:spcBef>
              <a:spcAft>
                <a:spcPts val="0"/>
              </a:spcAft>
              <a:buNone/>
            </a:pPr>
            <a:endParaRPr lang="en-US" sz="1600" dirty="0"/>
          </a:p>
          <a:p>
            <a:pPr rtl="0"/>
            <a:r>
              <a:rPr lang="es-419" sz="1600"/>
              <a:t>Generar tráfico de red en modo de simulación.</a:t>
            </a:r>
          </a:p>
          <a:p>
            <a:pPr rtl="0"/>
            <a:r>
              <a:rPr lang="es-419" sz="1600"/>
              <a:t>Examinar la funcionalidad de los protocolos TCP y UDP</a:t>
            </a:r>
          </a:p>
        </p:txBody>
      </p:sp>
    </p:spTree>
    <p:custDataLst>
      <p:tags r:id="rId1"/>
    </p:custDataLst>
    <p:extLst>
      <p:ext uri="{BB962C8B-B14F-4D97-AF65-F5344CB8AC3E}">
        <p14:creationId xmlns:p14="http://schemas.microsoft.com/office/powerpoint/2010/main" val="1352804588"/>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Práctica del módulo y cuestionario</a:t>
            </a:r>
            <a:br>
              <a:rPr lang="en-US" dirty="0">
                <a:latin typeface="Arial" charset="0"/>
              </a:rPr>
            </a:br>
            <a:r>
              <a:rPr lang="es-419">
                <a:latin typeface="Arial" charset="0"/>
              </a:rPr>
              <a:t>¿Qué aprendí en este módulo?</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es-419"/>
              <a:t>La capa de transporte es el enlace entre la capa de aplicación y las capas inferiores que son responsables de la transmisión a través de la red.</a:t>
            </a:r>
          </a:p>
          <a:p>
            <a:pPr rtl="0">
              <a:spcBef>
                <a:spcPts val="0"/>
              </a:spcBef>
              <a:spcAft>
                <a:spcPts val="0"/>
              </a:spcAft>
              <a:buFont typeface="Arial" panose="020B0604020202020204" pitchFamily="34" charset="0"/>
              <a:buChar char="•"/>
            </a:pPr>
            <a:r>
              <a:rPr lang="es-419"/>
              <a:t>La capa de transporte incluye los protocolos TCP y UDP.</a:t>
            </a:r>
          </a:p>
          <a:p>
            <a:pPr rtl="0">
              <a:spcBef>
                <a:spcPts val="0"/>
              </a:spcBef>
              <a:spcAft>
                <a:spcPts val="0"/>
              </a:spcAft>
              <a:buFont typeface="Arial" panose="020B0604020202020204" pitchFamily="34" charset="0"/>
              <a:buChar char="•"/>
            </a:pPr>
            <a:r>
              <a:rPr lang="es-419"/>
              <a:t>TCP establece sesiones, asegura confiabilidad, proporciona entrega del mismo pedido y admite control de flujo.</a:t>
            </a:r>
          </a:p>
          <a:p>
            <a:pPr rtl="0">
              <a:spcBef>
                <a:spcPts val="0"/>
              </a:spcBef>
              <a:spcAft>
                <a:spcPts val="0"/>
              </a:spcAft>
              <a:buFont typeface="Arial" panose="020B0604020202020204" pitchFamily="34" charset="0"/>
              <a:buChar char="•"/>
            </a:pPr>
            <a:r>
              <a:rPr lang="es-419"/>
              <a:t>UDP es un protocolo simple que proporciona las funciones básicas de la capa de transporte.</a:t>
            </a:r>
          </a:p>
          <a:p>
            <a:pPr rtl="0">
              <a:spcBef>
                <a:spcPts val="0"/>
              </a:spcBef>
              <a:spcAft>
                <a:spcPts val="0"/>
              </a:spcAft>
              <a:buFont typeface="Arial" panose="020B0604020202020204" pitchFamily="34" charset="0"/>
              <a:buChar char="•"/>
            </a:pPr>
            <a:r>
              <a:rPr lang="es-419"/>
              <a:t>UDP reconstruye los datos en el orden en que se reciben, los segmentos perdidos no se vuelven a enviar, no se establece la sesión y UPD no informa al remitente de la disponibilidad de recursos.</a:t>
            </a:r>
          </a:p>
          <a:p>
            <a:pPr rtl="0">
              <a:spcBef>
                <a:spcPts val="0"/>
              </a:spcBef>
              <a:spcAft>
                <a:spcPts val="0"/>
              </a:spcAft>
              <a:buFont typeface="Arial" panose="020B0604020202020204" pitchFamily="34" charset="0"/>
              <a:buChar char="•"/>
            </a:pPr>
            <a:r>
              <a:rPr lang="es-419"/>
              <a:t>Los protocolos de capa de transporte TCP y UDP utilizan números de puerto para administrar múltiples conversaciones simultáneas. </a:t>
            </a:r>
          </a:p>
          <a:p>
            <a:pPr rtl="0">
              <a:spcBef>
                <a:spcPts val="0"/>
              </a:spcBef>
              <a:spcAft>
                <a:spcPts val="0"/>
              </a:spcAft>
              <a:buFont typeface="Arial" panose="020B0604020202020204" pitchFamily="34" charset="0"/>
              <a:buChar char="•"/>
            </a:pPr>
            <a:r>
              <a:rPr lang="es-419"/>
              <a:t>Cada proceso de aplicación que se ejecuta en el servidor para utilizar un número de puerto.</a:t>
            </a:r>
          </a:p>
          <a:p>
            <a:pPr rtl="0">
              <a:spcBef>
                <a:spcPts val="0"/>
              </a:spcBef>
              <a:spcAft>
                <a:spcPts val="0"/>
              </a:spcAft>
              <a:buFont typeface="Arial" panose="020B0604020202020204" pitchFamily="34" charset="0"/>
              <a:buChar char="•"/>
            </a:pPr>
            <a:r>
              <a:rPr lang="es-419"/>
              <a:t>El número de puerto es asignado automáticamente o configurado manualmente por un administrador del sistema.</a:t>
            </a:r>
          </a:p>
          <a:p>
            <a:pPr rtl="0">
              <a:spcBef>
                <a:spcPts val="0"/>
              </a:spcBef>
              <a:spcAft>
                <a:spcPts val="0"/>
              </a:spcAft>
              <a:buFont typeface="Arial" panose="020B0604020202020204" pitchFamily="34" charset="0"/>
              <a:buChar char="•"/>
            </a:pPr>
            <a:r>
              <a:rPr lang="es-419"/>
              <a:t>Para que el receptor comprenda el mensaje original, los datos en estos segmentos se vuelven a ensamblar en el orden original.</a:t>
            </a:r>
          </a:p>
          <a:p>
            <a:pPr marL="0">
              <a:spcBef>
                <a:spcPts val="0"/>
              </a:spcBef>
              <a:spcAft>
                <a:spcPts val="0"/>
              </a:spcAft>
            </a:pPr>
            <a:endParaRPr lang="en-US"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Práctica del módulo y cuestionario </a:t>
            </a:r>
            <a:br>
              <a:rPr lang="en-US" dirty="0">
                <a:latin typeface="Arial" charset="0"/>
              </a:rPr>
            </a:br>
            <a:r>
              <a:rPr lang="es-419">
                <a:latin typeface="Arial" charset="0"/>
              </a:rPr>
              <a:t>¿Qué aprendí en este módulo(Cont.)?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es-419" sz="1600"/>
              <a:t>Se asignan números de secuencia en el encabezado de cada paquete.</a:t>
            </a:r>
          </a:p>
          <a:p>
            <a:pPr rtl="0">
              <a:spcBef>
                <a:spcPts val="0"/>
              </a:spcBef>
              <a:spcAft>
                <a:spcPts val="0"/>
              </a:spcAft>
              <a:buFont typeface="Arial" panose="020B0604020202020204" pitchFamily="34" charset="0"/>
              <a:buChar char="•"/>
            </a:pPr>
            <a:r>
              <a:rPr lang="es-419" sz="1600"/>
              <a:t>El control de flujo permite mantener la confiabilidad de la transmisión de TCP mediante el ajuste de la velocidad del flujo de datos entre el origen y el destino.</a:t>
            </a:r>
          </a:p>
          <a:p>
            <a:pPr rtl="0">
              <a:spcBef>
                <a:spcPts val="0"/>
              </a:spcBef>
              <a:spcAft>
                <a:spcPts val="0"/>
              </a:spcAft>
              <a:buFont typeface="Arial" panose="020B0604020202020204" pitchFamily="34" charset="0"/>
              <a:buChar char="•"/>
            </a:pPr>
            <a:r>
              <a:rPr lang="es-419" sz="1600"/>
              <a:t>El origen está transmitiendo 1460 bytes de datos dentro de cada segmento TCP. Este es el MSS típico que puede recibir un dispositivo de destino.</a:t>
            </a:r>
          </a:p>
          <a:p>
            <a:pPr rtl="0">
              <a:spcBef>
                <a:spcPts val="0"/>
              </a:spcBef>
              <a:spcAft>
                <a:spcPts val="0"/>
              </a:spcAft>
              <a:buFont typeface="Arial" panose="020B0604020202020204" pitchFamily="34" charset="0"/>
              <a:buChar char="•"/>
            </a:pPr>
            <a:r>
              <a:rPr lang="es-419" sz="1600"/>
              <a:t>El proceso en el que el destino envía reconocimientos a medida que procesa los bytes recibidos y el ajuste continuo de la ventana de envío del origen se conoce como ventanas deslizantes.</a:t>
            </a:r>
          </a:p>
          <a:p>
            <a:pPr rtl="0">
              <a:spcBef>
                <a:spcPts val="0"/>
              </a:spcBef>
              <a:spcAft>
                <a:spcPts val="0"/>
              </a:spcAft>
              <a:buFont typeface="Arial" panose="020B0604020202020204" pitchFamily="34" charset="0"/>
              <a:buChar char="•"/>
            </a:pPr>
            <a:r>
              <a:rPr lang="es-419" sz="1600"/>
              <a:t>Para evitar y controlar la congestión, TCP emplea varios mecanismos de manejo de congestión.</a:t>
            </a:r>
          </a:p>
          <a:p>
            <a:endParaRPr lang="en-US" sz="1600" dirty="0"/>
          </a:p>
        </p:txBody>
      </p:sp>
    </p:spTree>
    <p:custDataLst>
      <p:tags r:id="rId1"/>
    </p:custDataLst>
    <p:extLst>
      <p:ext uri="{BB962C8B-B14F-4D97-AF65-F5344CB8AC3E}">
        <p14:creationId xmlns:p14="http://schemas.microsoft.com/office/powerpoint/2010/main" val="40910972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448801"/>
          </a:xfrm>
        </p:spPr>
        <p:txBody>
          <a:bodyPr/>
          <a:lstStyle/>
          <a:p>
            <a:r>
              <a:rPr lang="es-419" dirty="0"/>
              <a:t>Módulo 14: Actividades</a:t>
            </a:r>
          </a:p>
        </p:txBody>
      </p:sp>
      <p:sp>
        <p:nvSpPr>
          <p:cNvPr id="6147" name="Rectangle 34"/>
          <p:cNvSpPr>
            <a:spLocks noGrp="1" noChangeArrowheads="1"/>
          </p:cNvSpPr>
          <p:nvPr>
            <p:ph idx="1"/>
          </p:nvPr>
        </p:nvSpPr>
        <p:spPr>
          <a:xfrm>
            <a:off x="134638" y="490194"/>
            <a:ext cx="8695135" cy="348414"/>
          </a:xfrm>
        </p:spPr>
        <p:txBody>
          <a:bodyPr/>
          <a:lstStyle/>
          <a:p>
            <a:pPr marL="0" indent="0">
              <a:spcBef>
                <a:spcPct val="30000"/>
              </a:spcBef>
              <a:buNone/>
            </a:pPr>
            <a:r>
              <a:rPr lang="es-419" dirty="0"/>
              <a:t>¿Qué actividades están asociadas con este módulo?</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798328106"/>
              </p:ext>
            </p:extLst>
          </p:nvPr>
        </p:nvGraphicFramePr>
        <p:xfrm>
          <a:off x="277702" y="938995"/>
          <a:ext cx="8552071" cy="3941731"/>
        </p:xfrm>
        <a:graphic>
          <a:graphicData uri="http://schemas.openxmlformats.org/drawingml/2006/table">
            <a:tbl>
              <a:tblPr firstRow="1" bandRow="1">
                <a:tableStyleId>{5C22544A-7EE6-4342-B048-85BDC9FD1C3A}</a:tableStyleId>
              </a:tblPr>
              <a:tblGrid>
                <a:gridCol w="1174027">
                  <a:extLst>
                    <a:ext uri="{9D8B030D-6E8A-4147-A177-3AD203B41FA5}">
                      <a16:colId xmlns:a16="http://schemas.microsoft.com/office/drawing/2014/main" val="20001"/>
                    </a:ext>
                  </a:extLst>
                </a:gridCol>
                <a:gridCol w="1932335">
                  <a:extLst>
                    <a:ext uri="{9D8B030D-6E8A-4147-A177-3AD203B41FA5}">
                      <a16:colId xmlns:a16="http://schemas.microsoft.com/office/drawing/2014/main" val="3156509146"/>
                    </a:ext>
                  </a:extLst>
                </a:gridCol>
                <a:gridCol w="4238282">
                  <a:extLst>
                    <a:ext uri="{9D8B030D-6E8A-4147-A177-3AD203B41FA5}">
                      <a16:colId xmlns:a16="http://schemas.microsoft.com/office/drawing/2014/main" val="20002"/>
                    </a:ext>
                  </a:extLst>
                </a:gridCol>
                <a:gridCol w="1207427">
                  <a:extLst>
                    <a:ext uri="{9D8B030D-6E8A-4147-A177-3AD203B41FA5}">
                      <a16:colId xmlns:a16="http://schemas.microsoft.com/office/drawing/2014/main" val="20003"/>
                    </a:ext>
                  </a:extLst>
                </a:gridCol>
              </a:tblGrid>
              <a:tr h="277047">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s-419" sz="1200" dirty="0"/>
                        <a:t>Página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200" dirty="0"/>
                        <a:t>Tipo de actividad</a:t>
                      </a:r>
                    </a:p>
                  </a:txBody>
                  <a:tcPr marL="68580" marR="68580" marT="34290" marB="34290" anchor="ctr"/>
                </a:tc>
                <a:tc>
                  <a:txBody>
                    <a:bodyPr/>
                    <a:lstStyle/>
                    <a:p>
                      <a:pPr rtl="0"/>
                      <a:r>
                        <a:rPr lang="es-419" sz="1200" dirty="0"/>
                        <a:t>Nombre de la actividad</a:t>
                      </a:r>
                    </a:p>
                  </a:txBody>
                  <a:tcPr marL="68580" marR="68580" marT="34290" marB="34290" anchor="ctr"/>
                </a:tc>
                <a:tc>
                  <a:txBody>
                    <a:bodyPr/>
                    <a:lstStyle/>
                    <a:p>
                      <a:pPr rtl="0"/>
                      <a:r>
                        <a:rPr lang="es-419" sz="1200" dirty="0"/>
                        <a:t>¿Opcional?</a:t>
                      </a:r>
                    </a:p>
                  </a:txBody>
                  <a:tcPr marL="68580" marR="68580" marT="34290" marB="34290" anchor="ctr"/>
                </a:tc>
                <a:extLst>
                  <a:ext uri="{0D108BD9-81ED-4DB2-BD59-A6C34878D82A}">
                    <a16:rowId xmlns:a16="http://schemas.microsoft.com/office/drawing/2014/main" val="10000"/>
                  </a:ext>
                </a:extLst>
              </a:tr>
              <a:tr h="440644">
                <a:tc>
                  <a:txBody>
                    <a:bodyPr/>
                    <a:lstStyle/>
                    <a:p>
                      <a:pPr algn="ctr" rtl="0"/>
                      <a:r>
                        <a:rPr lang="es-419" sz="1100"/>
                        <a:t>14.1.7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dirty="0"/>
                        <a:t>Verifique su conocimiento</a:t>
                      </a:r>
                    </a:p>
                  </a:txBody>
                  <a:tcPr marL="68580" marR="68580" marT="34290" marB="34290" anchor="ctr"/>
                </a:tc>
                <a:tc>
                  <a:txBody>
                    <a:bodyPr/>
                    <a:lstStyle/>
                    <a:p>
                      <a:pPr rtl="0"/>
                      <a:r>
                        <a:rPr lang="es-419" sz="1100" dirty="0"/>
                        <a:t>Transporte de datos</a:t>
                      </a:r>
                    </a:p>
                  </a:txBody>
                  <a:tcPr marL="68580" marR="68580" marT="34290" marB="34290" anchor="ctr"/>
                </a:tc>
                <a:tc>
                  <a:txBody>
                    <a:bodyPr/>
                    <a:lstStyle/>
                    <a:p>
                      <a:pPr rtl="0"/>
                      <a:r>
                        <a:rPr lang="es-419" sz="1100" dirty="0"/>
                        <a:t>Se recomienda</a:t>
                      </a:r>
                    </a:p>
                  </a:txBody>
                  <a:tcPr marL="68580" marR="68580" marT="34290" marB="34290" anchor="ctr"/>
                </a:tc>
                <a:extLst>
                  <a:ext uri="{0D108BD9-81ED-4DB2-BD59-A6C34878D82A}">
                    <a16:rowId xmlns:a16="http://schemas.microsoft.com/office/drawing/2014/main" val="10001"/>
                  </a:ext>
                </a:extLst>
              </a:tr>
              <a:tr h="322404">
                <a:tc>
                  <a:txBody>
                    <a:bodyPr/>
                    <a:lstStyle/>
                    <a:p>
                      <a:pPr algn="ctr" rtl="0"/>
                      <a:r>
                        <a:rPr lang="es-419" sz="1100"/>
                        <a:t>14.2.5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Verifique su conocimiento</a:t>
                      </a:r>
                      <a:endParaRPr kumimoji="0" lang="es-419"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tc>
                  <a:txBody>
                    <a:bodyPr/>
                    <a:lstStyle/>
                    <a:p>
                      <a:pPr rtl="0"/>
                      <a:r>
                        <a:rPr lang="es-419" sz="1100" dirty="0"/>
                        <a:t>Descripción general de TCP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6"/>
                  </a:ext>
                </a:extLst>
              </a:tr>
              <a:tr h="322404">
                <a:tc>
                  <a:txBody>
                    <a:bodyPr/>
                    <a:lstStyle/>
                    <a:p>
                      <a:pPr algn="ctr" rtl="0"/>
                      <a:r>
                        <a:rPr lang="es-419" sz="1100"/>
                        <a:t>14.3.5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Verifique su conocimiento</a:t>
                      </a:r>
                      <a:endParaRPr kumimoji="0" lang="es-419"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t>Descripción general de UDP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22404">
                <a:tc>
                  <a:txBody>
                    <a:bodyPr/>
                    <a:lstStyle/>
                    <a:p>
                      <a:pPr algn="ctr" rtl="0"/>
                      <a:r>
                        <a:rPr lang="es-419" sz="1100"/>
                        <a:t>14.4.5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58585B"/>
                          </a:solidFill>
                          <a:effectLst/>
                          <a:uLnTx/>
                          <a:uFillTx/>
                          <a:latin typeface="Arial"/>
                          <a:ea typeface="+mn-ea"/>
                          <a:cs typeface="+mn-cs"/>
                        </a:rPr>
                        <a:t>Verifique su conocimiento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t>Números de puerto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22404">
                <a:tc>
                  <a:txBody>
                    <a:bodyPr/>
                    <a:lstStyle/>
                    <a:p>
                      <a:pPr algn="ctr" rtl="0"/>
                      <a:r>
                        <a:rPr lang="es-419" sz="1100"/>
                        <a:t>14.5.5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t>TCP 3- Apretón de manos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959488627"/>
                  </a:ext>
                </a:extLst>
              </a:tr>
              <a:tr h="322404">
                <a:tc>
                  <a:txBody>
                    <a:bodyPr/>
                    <a:lstStyle/>
                    <a:p>
                      <a:pPr algn="ctr" rtl="0"/>
                      <a:r>
                        <a:rPr lang="es-419" sz="1100"/>
                        <a:t>14.5.6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dirty="0"/>
                        <a:t>Verifique su conocimiento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t>Proceso de comunicación TCP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22404">
                <a:tc>
                  <a:txBody>
                    <a:bodyPr/>
                    <a:lstStyle/>
                    <a:p>
                      <a:pPr algn="ctr" rtl="0"/>
                      <a:r>
                        <a:rPr lang="es-419" sz="1100"/>
                        <a:t>14.6.2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t>Fiabilidad de TCP: números de secuencia y agradecimientos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722643385"/>
                  </a:ext>
                </a:extLst>
              </a:tr>
              <a:tr h="322404">
                <a:tc>
                  <a:txBody>
                    <a:bodyPr/>
                    <a:lstStyle/>
                    <a:p>
                      <a:pPr algn="ctr" rtl="0"/>
                      <a:r>
                        <a:rPr lang="es-419" sz="1100"/>
                        <a:t>14.6.4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t>Confiabilidad de TCP: confiabilidad y control de flujo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992775115"/>
                  </a:ext>
                </a:extLst>
              </a:tr>
              <a:tr h="322404">
                <a:tc>
                  <a:txBody>
                    <a:bodyPr/>
                    <a:lstStyle/>
                    <a:p>
                      <a:pPr algn="ctr" rtl="0"/>
                      <a:r>
                        <a:rPr lang="es-419" sz="1100"/>
                        <a:t>14.6.8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Verifique su conocimiento</a:t>
                      </a:r>
                      <a:endParaRPr kumimoji="0" lang="es-419"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t>Fiabilidad y control de flujo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22404">
                <a:tc>
                  <a:txBody>
                    <a:bodyPr/>
                    <a:lstStyle/>
                    <a:p>
                      <a:pPr algn="ctr" rtl="0"/>
                      <a:r>
                        <a:rPr lang="es-419" sz="1100"/>
                        <a:t>14.7.5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58585B"/>
                          </a:solidFill>
                          <a:effectLst/>
                          <a:uLnTx/>
                          <a:uFillTx/>
                          <a:latin typeface="Arial"/>
                          <a:ea typeface="+mn-ea"/>
                          <a:cs typeface="+mn-cs"/>
                        </a:rPr>
                        <a:t>Verifique su conocimiento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t>Comunicación UDP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22404">
                <a:tc>
                  <a:txBody>
                    <a:bodyPr/>
                    <a:lstStyle/>
                    <a:p>
                      <a:pPr algn="ctr" rtl="0"/>
                      <a:r>
                        <a:rPr lang="es-419" sz="1100"/>
                        <a:t>14.8.1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t>Packet Tracer - Comunicaciones TCP y UDP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58585B"/>
                          </a:solidFill>
                          <a:effectLst/>
                          <a:uLnTx/>
                          <a:uFillTx/>
                          <a:latin typeface="Arial"/>
                          <a:ea typeface="+mn-ea"/>
                          <a:cs typeface="+mn-cs"/>
                        </a:rPr>
                        <a:t>Se recomienda</a:t>
                      </a: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r>
              <a:rPr lang="es-419" sz="1400" dirty="0">
                <a:latin typeface="Arial" charset="0"/>
              </a:rPr>
              <a:t>Módulo 14: Capa de transporte</a:t>
            </a:r>
            <a:br>
              <a:rPr lang="en-US" dirty="0">
                <a:latin typeface="Arial" charset="0"/>
              </a:rPr>
            </a:br>
            <a:r>
              <a:rPr lang="es-419" dirty="0">
                <a:latin typeface="Arial" charset="0"/>
              </a:rPr>
              <a:t>Nuevos Términos y Comando</a:t>
            </a:r>
          </a:p>
        </p:txBody>
      </p:sp>
      <p:sp>
        <p:nvSpPr>
          <p:cNvPr id="2" name="Content Placeholder 1">
            <a:extLst>
              <a:ext uri="{FF2B5EF4-FFF2-40B4-BE49-F238E27FC236}">
                <a16:creationId xmlns:a16="http://schemas.microsoft.com/office/drawing/2014/main" id="{3B960391-D8C1-E343-B782-8D7FE2854A7B}"/>
              </a:ext>
            </a:extLst>
          </p:cNvPr>
          <p:cNvSpPr>
            <a:spLocks noGrp="1"/>
          </p:cNvSpPr>
          <p:nvPr>
            <p:ph idx="1"/>
          </p:nvPr>
        </p:nvSpPr>
        <p:spPr>
          <a:xfrm>
            <a:off x="502284" y="798945"/>
            <a:ext cx="4069716" cy="3754873"/>
          </a:xfrm>
          <a:ln>
            <a:solidFill>
              <a:srgbClr val="080808"/>
            </a:solidFill>
          </a:ln>
        </p:spPr>
        <p:txBody>
          <a:bodyPr/>
          <a:lstStyle/>
          <a:p>
            <a:pPr rtl="0">
              <a:spcBef>
                <a:spcPts val="0"/>
              </a:spcBef>
              <a:spcAft>
                <a:spcPts val="0"/>
              </a:spcAft>
              <a:buFont typeface="Arial" panose="020B0604020202020204" pitchFamily="34" charset="0"/>
              <a:buChar char="•"/>
            </a:pPr>
            <a:r>
              <a:rPr lang="es-419" sz="1600"/>
              <a:t>Conversation Multiplexing</a:t>
            </a:r>
          </a:p>
          <a:p>
            <a:pPr rtl="0">
              <a:spcBef>
                <a:spcPts val="0"/>
              </a:spcBef>
              <a:spcAft>
                <a:spcPts val="0"/>
              </a:spcAft>
              <a:buFont typeface="Arial" panose="020B0604020202020204" pitchFamily="34" charset="0"/>
              <a:buChar char="•"/>
            </a:pPr>
            <a:r>
              <a:rPr lang="es-419" sz="1600"/>
              <a:t>Segments</a:t>
            </a:r>
          </a:p>
          <a:p>
            <a:pPr rtl="0">
              <a:spcBef>
                <a:spcPts val="0"/>
              </a:spcBef>
              <a:spcAft>
                <a:spcPts val="0"/>
              </a:spcAft>
              <a:buFont typeface="Arial" panose="020B0604020202020204" pitchFamily="34" charset="0"/>
              <a:buChar char="•"/>
            </a:pPr>
            <a:r>
              <a:rPr lang="es-419" sz="1600"/>
              <a:t>Datagrams</a:t>
            </a:r>
          </a:p>
          <a:p>
            <a:pPr rtl="0">
              <a:spcBef>
                <a:spcPts val="0"/>
              </a:spcBef>
              <a:spcAft>
                <a:spcPts val="0"/>
              </a:spcAft>
              <a:buFont typeface="Arial" panose="020B0604020202020204" pitchFamily="34" charset="0"/>
              <a:buChar char="•"/>
            </a:pPr>
            <a:r>
              <a:rPr lang="es-419" sz="1600"/>
              <a:t>Connection-Oriented Protocol</a:t>
            </a:r>
          </a:p>
          <a:p>
            <a:pPr rtl="0">
              <a:spcBef>
                <a:spcPts val="0"/>
              </a:spcBef>
              <a:spcAft>
                <a:spcPts val="0"/>
              </a:spcAft>
              <a:buFont typeface="Arial" panose="020B0604020202020204" pitchFamily="34" charset="0"/>
              <a:buChar char="•"/>
            </a:pPr>
            <a:r>
              <a:rPr lang="es-419" sz="1600"/>
              <a:t>Connectionless Protocol</a:t>
            </a:r>
          </a:p>
          <a:p>
            <a:pPr rtl="0">
              <a:spcBef>
                <a:spcPts val="0"/>
              </a:spcBef>
              <a:spcAft>
                <a:spcPts val="0"/>
              </a:spcAft>
              <a:buFont typeface="Arial" panose="020B0604020202020204" pitchFamily="34" charset="0"/>
              <a:buChar char="•"/>
            </a:pPr>
            <a:r>
              <a:rPr lang="es-419" sz="1600"/>
              <a:t>Stateless Protocol</a:t>
            </a:r>
          </a:p>
          <a:p>
            <a:pPr rtl="0">
              <a:spcBef>
                <a:spcPts val="0"/>
              </a:spcBef>
              <a:spcAft>
                <a:spcPts val="0"/>
              </a:spcAft>
              <a:buFont typeface="Arial" panose="020B0604020202020204" pitchFamily="34" charset="0"/>
              <a:buChar char="•"/>
            </a:pPr>
            <a:r>
              <a:rPr lang="es-419" sz="1600"/>
              <a:t>Flow Control</a:t>
            </a:r>
          </a:p>
          <a:p>
            <a:pPr rtl="0">
              <a:spcBef>
                <a:spcPts val="0"/>
              </a:spcBef>
              <a:spcAft>
                <a:spcPts val="0"/>
              </a:spcAft>
              <a:buFont typeface="Arial" panose="020B0604020202020204" pitchFamily="34" charset="0"/>
              <a:buChar char="•"/>
            </a:pPr>
            <a:r>
              <a:rPr lang="es-419" sz="1600"/>
              <a:t>Same-Order Delivery</a:t>
            </a:r>
          </a:p>
          <a:p>
            <a:pPr rtl="0">
              <a:spcBef>
                <a:spcPts val="0"/>
              </a:spcBef>
              <a:spcAft>
                <a:spcPts val="0"/>
              </a:spcAft>
              <a:buFont typeface="Arial" panose="020B0604020202020204" pitchFamily="34" charset="0"/>
              <a:buChar char="•"/>
            </a:pPr>
            <a:r>
              <a:rPr lang="es-419" sz="1600"/>
              <a:t>Socket Pairs</a:t>
            </a:r>
          </a:p>
          <a:p>
            <a:pPr rtl="0">
              <a:spcBef>
                <a:spcPts val="0"/>
              </a:spcBef>
              <a:spcAft>
                <a:spcPts val="0"/>
              </a:spcAft>
              <a:buFont typeface="Arial" panose="020B0604020202020204" pitchFamily="34" charset="0"/>
              <a:buChar char="•"/>
            </a:pPr>
            <a:r>
              <a:rPr lang="es-419" sz="1600"/>
              <a:t>netstat</a:t>
            </a:r>
          </a:p>
          <a:p>
            <a:pPr>
              <a:spcBef>
                <a:spcPts val="0"/>
              </a:spcBef>
              <a:spcAft>
                <a:spcPts val="0"/>
              </a:spcAft>
            </a:pPr>
            <a:endParaRPr lang="en-US" sz="1600" dirty="0"/>
          </a:p>
        </p:txBody>
      </p:sp>
      <p:sp>
        <p:nvSpPr>
          <p:cNvPr id="3" name="Rectangle 2">
            <a:extLst>
              <a:ext uri="{FF2B5EF4-FFF2-40B4-BE49-F238E27FC236}">
                <a16:creationId xmlns:a16="http://schemas.microsoft.com/office/drawing/2014/main" id="{80D84143-187A-1A4A-B0AB-CA7EC458C216}"/>
              </a:ext>
            </a:extLst>
          </p:cNvPr>
          <p:cNvSpPr/>
          <p:nvPr/>
        </p:nvSpPr>
        <p:spPr>
          <a:xfrm>
            <a:off x="4637987" y="798944"/>
            <a:ext cx="3997957" cy="3724096"/>
          </a:xfrm>
          <a:prstGeom prst="rect">
            <a:avLst/>
          </a:prstGeom>
          <a:ln>
            <a:solidFill>
              <a:srgbClr val="080808"/>
            </a:solidFill>
          </a:ln>
        </p:spPr>
        <p:txBody>
          <a:bodyPr wrap="square">
            <a:spAutoFit/>
          </a:bodyPr>
          <a:lstStyle/>
          <a:p>
            <a:pPr marL="285750" indent="-285750" rtl="0">
              <a:spcBef>
                <a:spcPts val="0"/>
              </a:spcBef>
              <a:spcAft>
                <a:spcPts val="0"/>
              </a:spcAft>
              <a:buFont typeface="Arial" panose="020B0604020202020204" pitchFamily="34" charset="0"/>
              <a:buChar char="•"/>
            </a:pPr>
            <a:r>
              <a:rPr lang="es-419" sz="1600"/>
              <a:t>Three-Way Handshake</a:t>
            </a:r>
          </a:p>
          <a:p>
            <a:pPr marL="285750" indent="-285750" rtl="0">
              <a:spcBef>
                <a:spcPts val="0"/>
              </a:spcBef>
              <a:spcAft>
                <a:spcPts val="0"/>
              </a:spcAft>
              <a:buFont typeface="Arial" panose="020B0604020202020204" pitchFamily="34" charset="0"/>
              <a:buChar char="•"/>
            </a:pPr>
            <a:r>
              <a:rPr lang="es-419" sz="1600"/>
              <a:t>SYN</a:t>
            </a:r>
          </a:p>
          <a:p>
            <a:pPr marL="285750" indent="-285750" rtl="0">
              <a:spcBef>
                <a:spcPts val="0"/>
              </a:spcBef>
              <a:spcAft>
                <a:spcPts val="0"/>
              </a:spcAft>
              <a:buFont typeface="Arial" panose="020B0604020202020204" pitchFamily="34" charset="0"/>
              <a:buChar char="•"/>
            </a:pPr>
            <a:r>
              <a:rPr lang="es-419" sz="1600"/>
              <a:t>ACK</a:t>
            </a:r>
          </a:p>
          <a:p>
            <a:pPr marL="285750" indent="-285750" rtl="0">
              <a:spcBef>
                <a:spcPts val="0"/>
              </a:spcBef>
              <a:spcAft>
                <a:spcPts val="0"/>
              </a:spcAft>
              <a:buFont typeface="Arial" panose="020B0604020202020204" pitchFamily="34" charset="0"/>
              <a:buChar char="•"/>
            </a:pPr>
            <a:r>
              <a:rPr lang="es-419" sz="1600"/>
              <a:t>FIN</a:t>
            </a:r>
          </a:p>
          <a:p>
            <a:pPr marL="285750" indent="-285750" rtl="0">
              <a:spcBef>
                <a:spcPts val="0"/>
              </a:spcBef>
              <a:spcAft>
                <a:spcPts val="0"/>
              </a:spcAft>
              <a:buFont typeface="Arial" panose="020B0604020202020204" pitchFamily="34" charset="0"/>
              <a:buChar char="•"/>
            </a:pPr>
            <a:r>
              <a:rPr lang="es-419" sz="1600"/>
              <a:t>URG</a:t>
            </a:r>
          </a:p>
          <a:p>
            <a:pPr marL="285750" indent="-285750" rtl="0">
              <a:spcBef>
                <a:spcPts val="0"/>
              </a:spcBef>
              <a:spcAft>
                <a:spcPts val="0"/>
              </a:spcAft>
              <a:buFont typeface="Arial" panose="020B0604020202020204" pitchFamily="34" charset="0"/>
              <a:buChar char="•"/>
            </a:pPr>
            <a:r>
              <a:rPr lang="es-419" sz="1600"/>
              <a:t>PSH</a:t>
            </a:r>
          </a:p>
          <a:p>
            <a:pPr marL="285750" indent="-285750" rtl="0">
              <a:spcBef>
                <a:spcPts val="0"/>
              </a:spcBef>
              <a:spcAft>
                <a:spcPts val="0"/>
              </a:spcAft>
              <a:buFont typeface="Arial" panose="020B0604020202020204" pitchFamily="34" charset="0"/>
              <a:buChar char="•"/>
            </a:pPr>
            <a:r>
              <a:rPr lang="es-419" sz="1600"/>
              <a:t>RST</a:t>
            </a:r>
          </a:p>
          <a:p>
            <a:pPr marL="285750" indent="-285750" rtl="0">
              <a:spcBef>
                <a:spcPts val="0"/>
              </a:spcBef>
              <a:spcAft>
                <a:spcPts val="0"/>
              </a:spcAft>
              <a:buFont typeface="Arial" panose="020B0604020202020204" pitchFamily="34" charset="0"/>
              <a:buChar char="•"/>
            </a:pPr>
            <a:r>
              <a:rPr lang="es-419" sz="1600">
                <a:solidFill>
                  <a:srgbClr val="080808"/>
                </a:solidFill>
              </a:rPr>
              <a:t>Initial Sequence Number (ISN)</a:t>
            </a:r>
          </a:p>
          <a:p>
            <a:pPr marL="285750" indent="-285750" rtl="0">
              <a:spcBef>
                <a:spcPts val="0"/>
              </a:spcBef>
              <a:spcAft>
                <a:spcPts val="0"/>
              </a:spcAft>
              <a:buFont typeface="Arial" panose="020B0604020202020204" pitchFamily="34" charset="0"/>
              <a:buChar char="•"/>
            </a:pPr>
            <a:r>
              <a:rPr lang="es-419" sz="1600">
                <a:solidFill>
                  <a:srgbClr val="080808"/>
                </a:solidFill>
              </a:rPr>
              <a:t>Selective Acknowledgement (SACK)</a:t>
            </a:r>
          </a:p>
          <a:p>
            <a:pPr marL="285750" indent="-285750" rtl="0">
              <a:spcBef>
                <a:spcPts val="0"/>
              </a:spcBef>
              <a:spcAft>
                <a:spcPts val="0"/>
              </a:spcAft>
              <a:buFont typeface="Arial" panose="020B0604020202020204" pitchFamily="34" charset="0"/>
              <a:buChar char="•"/>
            </a:pPr>
            <a:r>
              <a:rPr lang="es-419" sz="1600">
                <a:solidFill>
                  <a:srgbClr val="080808"/>
                </a:solidFill>
              </a:rPr>
              <a:t>Sliding Window</a:t>
            </a:r>
          </a:p>
          <a:p>
            <a:pPr marL="285750" indent="-285750" rtl="0">
              <a:spcBef>
                <a:spcPts val="0"/>
              </a:spcBef>
              <a:spcAft>
                <a:spcPts val="0"/>
              </a:spcAft>
              <a:buFont typeface="Arial" panose="020B0604020202020204" pitchFamily="34" charset="0"/>
              <a:buChar char="•"/>
            </a:pPr>
            <a:r>
              <a:rPr lang="es-419" sz="1600">
                <a:solidFill>
                  <a:srgbClr val="080808"/>
                </a:solidFill>
              </a:rPr>
              <a:t>Maximum Segment Size (MSS)</a:t>
            </a:r>
          </a:p>
          <a:p>
            <a:pPr marL="285750" indent="-285750" rtl="0">
              <a:spcBef>
                <a:spcPts val="0"/>
              </a:spcBef>
              <a:spcAft>
                <a:spcPts val="0"/>
              </a:spcAft>
              <a:buFont typeface="Arial" panose="020B0604020202020204" pitchFamily="34" charset="0"/>
              <a:buChar char="•"/>
            </a:pPr>
            <a:r>
              <a:rPr lang="es-419" sz="1600">
                <a:solidFill>
                  <a:srgbClr val="080808"/>
                </a:solidFill>
              </a:rPr>
              <a:t>Maximum Transmission Unit (MTU)</a:t>
            </a:r>
          </a:p>
          <a:p>
            <a:pPr marL="285750" indent="-285750" rtl="0">
              <a:spcBef>
                <a:spcPts val="0"/>
              </a:spcBef>
              <a:spcAft>
                <a:spcPts val="0"/>
              </a:spcAft>
              <a:buFont typeface="Arial" panose="020B0604020202020204" pitchFamily="34" charset="0"/>
              <a:buChar char="•"/>
            </a:pPr>
            <a:r>
              <a:rPr lang="es-419" sz="1600">
                <a:solidFill>
                  <a:srgbClr val="080808"/>
                </a:solidFill>
              </a:rPr>
              <a:t>Congestion Avoidance</a:t>
            </a:r>
          </a:p>
          <a:p>
            <a:pPr marL="285750" indent="-285750">
              <a:spcBef>
                <a:spcPts val="0"/>
              </a:spcBef>
              <a:spcAft>
                <a:spcPts val="0"/>
              </a:spcAft>
              <a:buFont typeface="Arial" panose="020B0604020202020204" pitchFamily="34" charset="0"/>
              <a:buChar char="•"/>
            </a:pPr>
            <a:endParaRPr lang="en-US" sz="1400" dirty="0">
              <a:solidFill>
                <a:srgbClr val="080808"/>
              </a:solidFill>
            </a:endParaRPr>
          </a:p>
          <a:p>
            <a:pPr>
              <a:spcBef>
                <a:spcPts val="0"/>
              </a:spcBef>
              <a:spcAft>
                <a:spcPts val="0"/>
              </a:spcAft>
            </a:pPr>
            <a:endParaRPr lang="en-US" sz="1400" dirty="0">
              <a:solidFill>
                <a:srgbClr val="080808"/>
              </a:solidFill>
            </a:endParaRPr>
          </a:p>
        </p:txBody>
      </p:sp>
    </p:spTree>
    <p:custDataLst>
      <p:tags r:id="rId1"/>
    </p:custDataLst>
    <p:extLst>
      <p:ext uri="{BB962C8B-B14F-4D97-AF65-F5344CB8AC3E}">
        <p14:creationId xmlns:p14="http://schemas.microsoft.com/office/powerpoint/2010/main" val="2054017943"/>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Módulo 14: Buenas Prácticas</a:t>
            </a:r>
          </a:p>
        </p:txBody>
      </p:sp>
      <p:sp>
        <p:nvSpPr>
          <p:cNvPr id="11266" name="Rectangle 34"/>
          <p:cNvSpPr>
            <a:spLocks noGrp="1" noChangeArrowheads="1"/>
          </p:cNvSpPr>
          <p:nvPr>
            <p:ph idx="1"/>
          </p:nvPr>
        </p:nvSpPr>
        <p:spPr>
          <a:xfrm>
            <a:off x="145357" y="684644"/>
            <a:ext cx="8853286" cy="4155319"/>
          </a:xfrm>
        </p:spPr>
        <p:txBody>
          <a:bodyPr/>
          <a:lstStyle/>
          <a:p>
            <a:pPr marL="0" indent="0">
              <a:spcBef>
                <a:spcPct val="30000"/>
              </a:spcBef>
              <a:buNone/>
            </a:pPr>
            <a:r>
              <a:rPr lang="es-419" sz="1600" dirty="0"/>
              <a:t>Antes de enseñar el Módulo 2, el instructor debe:</a:t>
            </a:r>
          </a:p>
          <a:p>
            <a:pPr>
              <a:spcBef>
                <a:spcPct val="30000"/>
              </a:spcBef>
              <a:buFont typeface="Arial" panose="020B0604020202020204" pitchFamily="34" charset="0"/>
              <a:buChar char="•"/>
            </a:pPr>
            <a:r>
              <a:rPr lang="es-419" sz="1600" dirty="0"/>
              <a:t>Revisar las actividades y evaluaciones para este módulo.</a:t>
            </a:r>
          </a:p>
          <a:p>
            <a:pPr>
              <a:spcBef>
                <a:spcPct val="30000"/>
              </a:spcBef>
              <a:buFont typeface="Arial" panose="020B0604020202020204" pitchFamily="34" charset="0"/>
              <a:buChar char="•"/>
            </a:pPr>
            <a:r>
              <a:rPr lang="es-419" sz="1600" dirty="0"/>
              <a:t>Intentar incluir tantas preguntas como sea posible para mantener a los estudiantes interesados durante la presentación en la clase.</a:t>
            </a:r>
          </a:p>
          <a:p>
            <a:pPr marL="0" indent="0" rtl="0" eaLnBrk="1" hangingPunct="1">
              <a:lnSpc>
                <a:spcPct val="85000"/>
              </a:lnSpc>
              <a:spcBef>
                <a:spcPct val="30000"/>
              </a:spcBef>
              <a:buNone/>
            </a:pPr>
            <a:r>
              <a:rPr lang="es-419" sz="1600" dirty="0"/>
              <a:t>Tema 14.1</a:t>
            </a:r>
          </a:p>
          <a:p>
            <a:pPr lvl="1">
              <a:lnSpc>
                <a:spcPct val="85000"/>
              </a:lnSpc>
              <a:spcBef>
                <a:spcPct val="30000"/>
              </a:spcBef>
            </a:pPr>
            <a:r>
              <a:rPr lang="es-419" sz="1600" dirty="0"/>
              <a:t>Preguntar a los estudiantes o tenga una discusión en clase:</a:t>
            </a:r>
          </a:p>
          <a:p>
            <a:pPr lvl="2">
              <a:lnSpc>
                <a:spcPct val="85000"/>
              </a:lnSpc>
              <a:spcBef>
                <a:spcPct val="30000"/>
              </a:spcBef>
            </a:pPr>
            <a:r>
              <a:rPr lang="es-419" sz="1600" dirty="0"/>
              <a:t>¿Cómo aseguramos la recepción confiable de los datos que enviamos?</a:t>
            </a:r>
          </a:p>
          <a:p>
            <a:pPr lvl="2">
              <a:lnSpc>
                <a:spcPct val="85000"/>
              </a:lnSpc>
              <a:spcBef>
                <a:spcPct val="30000"/>
              </a:spcBef>
            </a:pPr>
            <a:r>
              <a:rPr lang="es-419" sz="1600" dirty="0"/>
              <a:t>¿Con qué aplicaciones usamos TCP o UDP y por qué las elegimos?</a:t>
            </a:r>
          </a:p>
          <a:p>
            <a:pPr marL="0" indent="0">
              <a:lnSpc>
                <a:spcPct val="85000"/>
              </a:lnSpc>
              <a:spcBef>
                <a:spcPct val="30000"/>
              </a:spcBef>
              <a:buNone/>
            </a:pPr>
            <a:r>
              <a:rPr lang="es-419" sz="1600" dirty="0"/>
              <a:t>Tema 14.2</a:t>
            </a:r>
          </a:p>
          <a:p>
            <a:pPr lvl="1">
              <a:lnSpc>
                <a:spcPct val="85000"/>
              </a:lnSpc>
              <a:spcBef>
                <a:spcPct val="30000"/>
              </a:spcBef>
            </a:pPr>
            <a:r>
              <a:rPr lang="es-419" sz="1600" dirty="0"/>
              <a:t>Preguntar a los estudiantes o tenga una discusión en clase:</a:t>
            </a:r>
          </a:p>
          <a:p>
            <a:pPr lvl="2">
              <a:lnSpc>
                <a:spcPct val="85000"/>
              </a:lnSpc>
              <a:spcBef>
                <a:spcPct val="30000"/>
              </a:spcBef>
            </a:pPr>
            <a:r>
              <a:rPr lang="es-419" sz="1600" dirty="0"/>
              <a:t>¿Qué características de TCP son más importantes?</a:t>
            </a:r>
          </a:p>
          <a:p>
            <a:pPr lvl="2">
              <a:lnSpc>
                <a:spcPct val="85000"/>
              </a:lnSpc>
              <a:spcBef>
                <a:spcPct val="30000"/>
              </a:spcBef>
            </a:pPr>
            <a:r>
              <a:rPr lang="es-419" sz="1600" dirty="0"/>
              <a:t>¿Por qué son tan importantes las banderas y cómo las usamos?</a:t>
            </a:r>
          </a:p>
          <a:p>
            <a:pPr eaLnBrk="1" hangingPunct="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43251"/>
          </a:xfrm>
        </p:spPr>
        <p:txBody>
          <a:bodyPr/>
          <a:lstStyle/>
          <a:p>
            <a:r>
              <a:rPr lang="es-419" dirty="0"/>
              <a:t>Módulo 14: Buenas Prácticas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s-419" sz="1400" dirty="0"/>
              <a:t> </a:t>
            </a:r>
            <a:r>
              <a:rPr lang="es-419" sz="1600" dirty="0"/>
              <a:t>Tema 14.3</a:t>
            </a:r>
          </a:p>
          <a:p>
            <a:pPr lvl="1">
              <a:lnSpc>
                <a:spcPct val="85000"/>
              </a:lnSpc>
              <a:spcBef>
                <a:spcPct val="30000"/>
              </a:spcBef>
            </a:pPr>
            <a:r>
              <a:rPr lang="es-419" sz="1600" dirty="0"/>
              <a:t>Preguntar a los estudiantes o tenga una discusión en clase:</a:t>
            </a:r>
          </a:p>
          <a:p>
            <a:pPr lvl="2">
              <a:lnSpc>
                <a:spcPct val="85000"/>
              </a:lnSpc>
              <a:spcBef>
                <a:spcPct val="30000"/>
              </a:spcBef>
            </a:pPr>
            <a:r>
              <a:rPr lang="es-419" sz="1600" dirty="0"/>
              <a:t>¿Cuál es la ventaja de UDP sobre TCP?</a:t>
            </a:r>
          </a:p>
          <a:p>
            <a:pPr lvl="2">
              <a:lnSpc>
                <a:spcPct val="85000"/>
              </a:lnSpc>
              <a:spcBef>
                <a:spcPct val="30000"/>
              </a:spcBef>
            </a:pPr>
            <a:r>
              <a:rPr lang="es-419" sz="1600" dirty="0"/>
              <a:t>¿Qué aplicaciones usamos diariamente que hacen uso de UCP?</a:t>
            </a:r>
          </a:p>
          <a:p>
            <a:pPr marL="0" indent="0">
              <a:lnSpc>
                <a:spcPct val="85000"/>
              </a:lnSpc>
              <a:spcBef>
                <a:spcPct val="30000"/>
              </a:spcBef>
              <a:buNone/>
            </a:pPr>
            <a:r>
              <a:rPr lang="es-419" sz="1600" dirty="0"/>
              <a:t>Tema 14.4</a:t>
            </a:r>
          </a:p>
          <a:p>
            <a:pPr lvl="1">
              <a:lnSpc>
                <a:spcPct val="85000"/>
              </a:lnSpc>
              <a:spcBef>
                <a:spcPct val="30000"/>
              </a:spcBef>
            </a:pPr>
            <a:r>
              <a:rPr lang="es-419" sz="1600" dirty="0"/>
              <a:t>Preguntar a los estudiantes o tenga una discusión en clase:</a:t>
            </a:r>
          </a:p>
          <a:p>
            <a:pPr lvl="2">
              <a:lnSpc>
                <a:spcPct val="85000"/>
              </a:lnSpc>
              <a:spcBef>
                <a:spcPct val="30000"/>
              </a:spcBef>
            </a:pPr>
            <a:r>
              <a:rPr lang="es-419" sz="1600" dirty="0"/>
              <a:t>¿Cuál es la diferencia entre un socket y un puerto?</a:t>
            </a:r>
          </a:p>
          <a:p>
            <a:pPr lvl="2">
              <a:lnSpc>
                <a:spcPct val="85000"/>
              </a:lnSpc>
              <a:spcBef>
                <a:spcPct val="30000"/>
              </a:spcBef>
            </a:pPr>
            <a:r>
              <a:rPr lang="es-419" sz="1600" dirty="0"/>
              <a:t>¿Qué puertos comunes son más importantes para recordar?</a:t>
            </a:r>
          </a:p>
          <a:p>
            <a:pPr marL="0" indent="0">
              <a:lnSpc>
                <a:spcPct val="85000"/>
              </a:lnSpc>
              <a:spcBef>
                <a:spcPct val="30000"/>
              </a:spcBef>
              <a:buNone/>
            </a:pPr>
            <a:r>
              <a:rPr lang="es-419" sz="1600" dirty="0"/>
              <a:t>Tema 14.5</a:t>
            </a:r>
          </a:p>
          <a:p>
            <a:pPr lvl="1">
              <a:lnSpc>
                <a:spcPct val="85000"/>
              </a:lnSpc>
              <a:spcBef>
                <a:spcPct val="30000"/>
              </a:spcBef>
            </a:pPr>
            <a:r>
              <a:rPr lang="es-419" sz="1600" dirty="0"/>
              <a:t>Preguntar a los estudiantes o tenga una discusión en clase:</a:t>
            </a:r>
          </a:p>
          <a:p>
            <a:pPr lvl="2">
              <a:lnSpc>
                <a:spcPct val="85000"/>
              </a:lnSpc>
              <a:spcBef>
                <a:spcPct val="30000"/>
              </a:spcBef>
            </a:pPr>
            <a:r>
              <a:rPr lang="es-419" sz="1600" dirty="0"/>
              <a:t>¿Qué es el apretón de manos de tres vías y cómo funciona?</a:t>
            </a:r>
          </a:p>
          <a:p>
            <a:pPr lvl="2">
              <a:lnSpc>
                <a:spcPct val="85000"/>
              </a:lnSpc>
              <a:spcBef>
                <a:spcPct val="30000"/>
              </a:spcBef>
            </a:pPr>
            <a:r>
              <a:rPr lang="es-419" sz="1600" dirty="0"/>
              <a:t>¿Cómo se cierra una sesión?</a:t>
            </a:r>
          </a:p>
          <a:p>
            <a:pPr marL="0" indent="0">
              <a:lnSpc>
                <a:spcPct val="85000"/>
              </a:lnSpc>
              <a:spcBef>
                <a:spcPct val="30000"/>
              </a:spcBef>
              <a:buNone/>
            </a:pPr>
            <a:endParaRPr lang="en-US" sz="1400" dirty="0"/>
          </a:p>
          <a:p>
            <a:pPr lvl="1">
              <a:lnSpc>
                <a:spcPct val="85000"/>
              </a:lnSpc>
              <a:spcBef>
                <a:spcPct val="30000"/>
              </a:spcBef>
            </a:pPr>
            <a:endParaRPr lang="en-US" sz="12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43251"/>
          </a:xfrm>
        </p:spPr>
        <p:txBody>
          <a:bodyPr/>
          <a:lstStyle/>
          <a:p>
            <a:r>
              <a:rPr lang="es-419" dirty="0"/>
              <a:t>Módulo 14: Buenas Prácticas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s-419" sz="1400" dirty="0"/>
              <a:t> </a:t>
            </a:r>
            <a:r>
              <a:rPr lang="es-419" sz="1600" dirty="0"/>
              <a:t>Tema 14.6</a:t>
            </a:r>
          </a:p>
          <a:p>
            <a:pPr lvl="1">
              <a:lnSpc>
                <a:spcPct val="85000"/>
              </a:lnSpc>
              <a:spcBef>
                <a:spcPct val="30000"/>
              </a:spcBef>
            </a:pPr>
            <a:r>
              <a:rPr lang="es-419" sz="1600" dirty="0"/>
              <a:t>Preguntar a los estudiantes o tenga una discusión en clase:</a:t>
            </a:r>
          </a:p>
          <a:p>
            <a:pPr lvl="2">
              <a:lnSpc>
                <a:spcPct val="85000"/>
              </a:lnSpc>
              <a:spcBef>
                <a:spcPct val="30000"/>
              </a:spcBef>
            </a:pPr>
            <a:r>
              <a:rPr lang="es-419" sz="1600" dirty="0"/>
              <a:t>¿Por qué son tan importantes los números de secuencia?</a:t>
            </a:r>
          </a:p>
          <a:p>
            <a:pPr lvl="2">
              <a:lnSpc>
                <a:spcPct val="85000"/>
              </a:lnSpc>
              <a:spcBef>
                <a:spcPct val="30000"/>
              </a:spcBef>
            </a:pPr>
            <a:r>
              <a:rPr lang="es-419" sz="1600" dirty="0"/>
              <a:t>¿Cómo se relacionan el tamaño de la ventana y el MSS?</a:t>
            </a:r>
          </a:p>
          <a:p>
            <a:pPr marL="0" indent="0">
              <a:lnSpc>
                <a:spcPct val="85000"/>
              </a:lnSpc>
              <a:spcBef>
                <a:spcPct val="30000"/>
              </a:spcBef>
              <a:buNone/>
            </a:pPr>
            <a:r>
              <a:rPr lang="es-419" sz="1600" dirty="0"/>
              <a:t>Tema 14.7</a:t>
            </a:r>
          </a:p>
          <a:p>
            <a:pPr marL="474662" lvl="1" indent="-285750">
              <a:lnSpc>
                <a:spcPct val="85000"/>
              </a:lnSpc>
              <a:spcBef>
                <a:spcPct val="30000"/>
              </a:spcBef>
            </a:pPr>
            <a:r>
              <a:rPr lang="es-419" sz="1600" dirty="0"/>
              <a:t>Preguntar a los estudiantes o tenga una discusión en clase:</a:t>
            </a:r>
          </a:p>
          <a:p>
            <a:pPr marL="547687" lvl="2" indent="-285750">
              <a:lnSpc>
                <a:spcPct val="85000"/>
              </a:lnSpc>
              <a:spcBef>
                <a:spcPct val="30000"/>
              </a:spcBef>
            </a:pPr>
            <a:r>
              <a:rPr lang="es-419" sz="1600" dirty="0"/>
              <a:t>¿Por qué UDP es una ventaja sobre TCP?</a:t>
            </a:r>
          </a:p>
          <a:p>
            <a:pPr marL="547687" lvl="2" indent="-285750">
              <a:lnSpc>
                <a:spcPct val="85000"/>
              </a:lnSpc>
              <a:spcBef>
                <a:spcPct val="30000"/>
              </a:spcBef>
            </a:pPr>
            <a:r>
              <a:rPr lang="es-419" sz="1600" dirty="0"/>
              <a:t>¿Qué pasaría si se usaran TCP en lugar de UDP para algunas aplicaciones que usan UDP?</a:t>
            </a:r>
          </a:p>
          <a:p>
            <a:pPr lvl="2">
              <a:lnSpc>
                <a:spcPct val="85000"/>
              </a:lnSpc>
              <a:spcBef>
                <a:spcPct val="30000"/>
              </a:spcBef>
            </a:pPr>
            <a:endParaRPr lang="en-US" sz="1600" dirty="0"/>
          </a:p>
          <a:p>
            <a:pPr eaLnBrk="1" hangingPunct="1">
              <a:lnSpc>
                <a:spcPct val="85000"/>
              </a:lnSpc>
              <a:spcBef>
                <a:spcPct val="30000"/>
              </a:spcBef>
            </a:pPr>
            <a:endParaRPr lang="en-US" sz="1400" dirty="0"/>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7661852"/>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6489</TotalTime>
  <Words>5508</Words>
  <Application>Microsoft Macintosh PowerPoint</Application>
  <PresentationFormat>Presentación en pantalla (16:9)</PresentationFormat>
  <Paragraphs>681</Paragraphs>
  <Slides>61</Slides>
  <Notes>59</Notes>
  <HiddenSlides>9</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61</vt:i4>
      </vt:variant>
    </vt:vector>
  </HeadingPairs>
  <TitlesOfParts>
    <vt:vector size="67" baseType="lpstr">
      <vt:lpstr>Arial</vt:lpstr>
      <vt:lpstr>Calibri</vt:lpstr>
      <vt:lpstr>CiscoSans ExtraLight</vt:lpstr>
      <vt:lpstr>Courier New</vt:lpstr>
      <vt:lpstr>Wingdings</vt:lpstr>
      <vt:lpstr>Default Theme</vt:lpstr>
      <vt:lpstr>Módulo 14: Capa de Transporte</vt:lpstr>
      <vt:lpstr>Materiales para el instructor: Guía de planificación del Módulo 14</vt:lpstr>
      <vt:lpstr>¿Qué esperar en este módulo?</vt:lpstr>
      <vt:lpstr>¿Qué esperar en este módulo? (Cont.)</vt:lpstr>
      <vt:lpstr>Verifique su conocimiento</vt:lpstr>
      <vt:lpstr>Módulo 14: Actividades</vt:lpstr>
      <vt:lpstr>Módulo 14: Buenas Prácticas</vt:lpstr>
      <vt:lpstr>Módulo 14: Buenas Prácticas (Cont.)</vt:lpstr>
      <vt:lpstr>Módulo 14: Buenas Prácticas (Cont.)</vt:lpstr>
      <vt:lpstr>Módulo 14: Capa de transporte</vt:lpstr>
      <vt:lpstr>Objetivos del módulo</vt:lpstr>
      <vt:lpstr>1.4.1 Transporte de datos</vt:lpstr>
      <vt:lpstr>Transporte de datos Función de la capa de transporte</vt:lpstr>
      <vt:lpstr>Transporte de datos Tareas de la capa de transporte</vt:lpstr>
      <vt:lpstr>Transporte de datos Protocolos de la capa de transporte</vt:lpstr>
      <vt:lpstr>Transmission Control Protocol  (Protocolo de control de transmisión)</vt:lpstr>
      <vt:lpstr>Protocolo de datagramas de usuario de datos (UDP)</vt:lpstr>
      <vt:lpstr>Transporte de datos El protocolo de capa de transporte adecuado para la aplicación en cuestión</vt:lpstr>
      <vt:lpstr>14.2 Descripción general de TCP</vt:lpstr>
      <vt:lpstr>Descripción general de TCP Características de TCP</vt:lpstr>
      <vt:lpstr>Descripción general de TCP Encabezado TCP</vt:lpstr>
      <vt:lpstr>Introducción a TCP Campos de encabezado TCP</vt:lpstr>
      <vt:lpstr>Descripción general de TCP Aplicaciones que utilizan TCP</vt:lpstr>
      <vt:lpstr>14.3 Visión general de UDP</vt:lpstr>
      <vt:lpstr>Descripción general de UDP Características UDP </vt:lpstr>
      <vt:lpstr>Descripción general de UDP  Encabezado UDP</vt:lpstr>
      <vt:lpstr>Visión General de UDP  Campos de Encabezado UDP</vt:lpstr>
      <vt:lpstr>Descripción general de UDP  Aplicaciones que utilizan TCP</vt:lpstr>
      <vt:lpstr>14.4 Números de puerto</vt:lpstr>
      <vt:lpstr>Números de puerto  Comunicaciones separadas múltiples</vt:lpstr>
      <vt:lpstr>Números de puerto Pares de sockets</vt:lpstr>
      <vt:lpstr>Números de puerto  Grupos de números de puerto</vt:lpstr>
      <vt:lpstr>Números de puerto  Grupos de números de puerto (Cont.)</vt:lpstr>
      <vt:lpstr>Números de puerto  El comando netstat</vt:lpstr>
      <vt:lpstr>14.5 Proceso de comunicación en TCP</vt:lpstr>
      <vt:lpstr>Proceso de comunicación en TCP  Proceso del servidor TCP</vt:lpstr>
      <vt:lpstr>Proceso de comunicación en TCP  Establecimiento de conexiones TCP</vt:lpstr>
      <vt:lpstr>Proceso de comunicación en TCP  Finalización de la sesión TCP</vt:lpstr>
      <vt:lpstr>Proceso de comunicación en TCP  Análisis del protocolo TCP de enlace de tres vías</vt:lpstr>
      <vt:lpstr>Proceso de comunicación en TCP  Análisis de protocolo de enlace TCP de tres vías</vt:lpstr>
      <vt:lpstr>Proceso de comunicación en TCP Video: enlace de tres vías TCP</vt:lpstr>
      <vt:lpstr>14.6 – Confiabilidad y control de flujo</vt:lpstr>
      <vt:lpstr>Confiabilidad y control del flujo Confiabilidad de TCP: Entrega garantizada y ordenada</vt:lpstr>
      <vt:lpstr>Confiabilidad y control de flujo  Demostraciónen video: Confiabilidad de TCP (reconocimientos y números de secuencia)</vt:lpstr>
      <vt:lpstr>Confiabilidad y control de flujo  Confiabilidad TCP — Pérdida y retransmisión de datos</vt:lpstr>
      <vt:lpstr>Confiabilidad y control de flujo  Confiabilidad TCP — Pérdida y retransmisión de datos (Cont.)</vt:lpstr>
      <vt:lpstr>Confiabilidad y control de flujo  Video de demostración: Pérdida y retransmisión de datos</vt:lpstr>
      <vt:lpstr>Confiabilidad y control de flujo  Control del flujo de TCP: tamaño de la ventana y reconocimientos</vt:lpstr>
      <vt:lpstr>Confiabilidad y control de flujo TCP Control de flujo: tamaño máximo de segmento</vt:lpstr>
      <vt:lpstr>Confiabilidad y control de flujo  Control del flujo de TCP: Prevención de congestiones</vt:lpstr>
      <vt:lpstr>14.7 Comunicación UDP</vt:lpstr>
      <vt:lpstr>Proceso de comunicación en UDP  Comparación de baja sobrecarga y confiabilidad de UDP</vt:lpstr>
      <vt:lpstr>Proceso de comunicación en UDP  Rearmado de datagramas UDP</vt:lpstr>
      <vt:lpstr>Proceso de comunicación en UDP  Procesos y solicitudes de servidores UDP</vt:lpstr>
      <vt:lpstr>Proceso de comunicación en UDP  Procesos de cliente UDP</vt:lpstr>
      <vt:lpstr>14.8 - Módulo de práctica y cuestionario</vt:lpstr>
      <vt:lpstr>Práctica del módulo y cuestionario  Packet Tracer - Comunicaciones TCP y UDP </vt:lpstr>
      <vt:lpstr>Práctica del módulo y cuestionario ¿Qué aprendí en este módulo?</vt:lpstr>
      <vt:lpstr>Práctica del módulo y cuestionario  ¿Qué aprendí en este módulo(Cont.)?</vt:lpstr>
      <vt:lpstr>Módulo 14: Capa de transporte Nuevos Términos y Comando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Ariel Ramos Ortega</cp:lastModifiedBy>
  <cp:revision>287</cp:revision>
  <dcterms:created xsi:type="dcterms:W3CDTF">2019-10-18T06:21:22Z</dcterms:created>
  <dcterms:modified xsi:type="dcterms:W3CDTF">2020-06-22T06:55:49Z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