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6.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7.xml" ContentType="application/vnd.openxmlformats-officedocument.presentationml.tags+xml"/>
  <Override PartName="/ppt/notesSlides/notesSlide36.xml" ContentType="application/vnd.openxmlformats-officedocument.presentationml.notesSlide+xml"/>
  <Override PartName="/ppt/tags/tag18.xml" ContentType="application/vnd.openxmlformats-officedocument.presentationml.tags+xml"/>
  <Override PartName="/ppt/notesSlides/notesSlide37.xml" ContentType="application/vnd.openxmlformats-officedocument.presentationml.notesSlide+xml"/>
  <Override PartName="/ppt/tags/tag19.xml" ContentType="application/vnd.openxmlformats-officedocument.presentationml.tags+xml"/>
  <Override PartName="/ppt/notesSlides/notesSlide38.xml" ContentType="application/vnd.openxmlformats-officedocument.presentationml.notesSlide+xml"/>
  <Override PartName="/ppt/tags/tag20.xml" ContentType="application/vnd.openxmlformats-officedocument.presentationml.tags+xml"/>
  <Override PartName="/ppt/notesSlides/notesSlide39.xml" ContentType="application/vnd.openxmlformats-officedocument.presentationml.notesSlide+xml"/>
  <Override PartName="/ppt/tags/tag21.xml" ContentType="application/vnd.openxmlformats-officedocument.presentationml.tags+xml"/>
  <Override PartName="/ppt/notesSlides/notesSlide40.xml" ContentType="application/vnd.openxmlformats-officedocument.presentationml.notesSlide+xml"/>
  <Override PartName="/ppt/tags/tag22.xml" ContentType="application/vnd.openxmlformats-officedocument.presentationml.tags+xml"/>
  <Override PartName="/ppt/notesSlides/notesSlide41.xml" ContentType="application/vnd.openxmlformats-officedocument.presentationml.notesSlide+xml"/>
  <Override PartName="/ppt/tags/tag23.xml" ContentType="application/vnd.openxmlformats-officedocument.presentationml.tags+xml"/>
  <Override PartName="/ppt/notesSlides/notesSlide42.xml" ContentType="application/vnd.openxmlformats-officedocument.presentationml.notesSlide+xml"/>
  <Override PartName="/ppt/tags/tag24.xml" ContentType="application/vnd.openxmlformats-officedocument.presentationml.tags+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7"/>
  </p:notesMasterIdLst>
  <p:sldIdLst>
    <p:sldId id="513" r:id="rId2"/>
    <p:sldId id="730" r:id="rId3"/>
    <p:sldId id="1070" r:id="rId4"/>
    <p:sldId id="1071" r:id="rId5"/>
    <p:sldId id="1053" r:id="rId6"/>
    <p:sldId id="763" r:id="rId7"/>
    <p:sldId id="1052" r:id="rId8"/>
    <p:sldId id="1069" r:id="rId9"/>
    <p:sldId id="1140" r:id="rId10"/>
    <p:sldId id="876" r:id="rId11"/>
    <p:sldId id="860" r:id="rId12"/>
    <p:sldId id="759" r:id="rId13"/>
    <p:sldId id="1108" r:id="rId14"/>
    <p:sldId id="1119" r:id="rId15"/>
    <p:sldId id="1120" r:id="rId16"/>
    <p:sldId id="1056" r:id="rId17"/>
    <p:sldId id="1097" r:id="rId18"/>
    <p:sldId id="1121" r:id="rId19"/>
    <p:sldId id="1122" r:id="rId20"/>
    <p:sldId id="1123" r:id="rId21"/>
    <p:sldId id="1124" r:id="rId22"/>
    <p:sldId id="1103" r:id="rId23"/>
    <p:sldId id="1115" r:id="rId24"/>
    <p:sldId id="1125" r:id="rId25"/>
    <p:sldId id="1126" r:id="rId26"/>
    <p:sldId id="1127" r:id="rId27"/>
    <p:sldId id="1128" r:id="rId28"/>
    <p:sldId id="1129" r:id="rId29"/>
    <p:sldId id="1130" r:id="rId30"/>
    <p:sldId id="1104" r:id="rId31"/>
    <p:sldId id="1118" r:id="rId32"/>
    <p:sldId id="1131" r:id="rId33"/>
    <p:sldId id="1132" r:id="rId34"/>
    <p:sldId id="1133" r:id="rId35"/>
    <p:sldId id="1134" r:id="rId36"/>
    <p:sldId id="1135" r:id="rId37"/>
    <p:sldId id="1136" r:id="rId38"/>
    <p:sldId id="957" r:id="rId39"/>
    <p:sldId id="958" r:id="rId40"/>
    <p:sldId id="1139" r:id="rId41"/>
    <p:sldId id="1137" r:id="rId42"/>
    <p:sldId id="1138" r:id="rId43"/>
    <p:sldId id="1141" r:id="rId44"/>
    <p:sldId id="874" r:id="rId45"/>
    <p:sldId id="291" r:id="rId46"/>
  </p:sldIdLst>
  <p:sldSz cx="9144000" cy="5143500" type="screen16x9"/>
  <p:notesSz cx="6858000" cy="9144000"/>
  <p:custDataLst>
    <p:tags r:id="rId48"/>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6" autoAdjust="0"/>
    <p:restoredTop sz="75119" autoAdjust="0"/>
  </p:normalViewPr>
  <p:slideViewPr>
    <p:cSldViewPr snapToGrid="0" showGuides="1">
      <p:cViewPr varScale="1">
        <p:scale>
          <a:sx n="106" d="100"/>
          <a:sy n="106" d="100"/>
        </p:scale>
        <p:origin x="1384" y="176"/>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6/22/20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‹Nº›</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16.0 Fundamentos de seguridad de red</a:t>
            </a:r>
          </a:p>
          <a:p>
            <a:pPr rtl="0"/>
            <a:r>
              <a:rPr lang="es-419"/>
              <a:t>16.1 Amenazas y vulnerabilidades de seguridad</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16 - Fundamentos de seguridad de red</a:t>
            </a:r>
          </a:p>
          <a:p>
            <a:pPr rtl="0"/>
            <a:r>
              <a:rPr lang="es-419"/>
              <a:t>16.1 – Amenazas y vulnerabilidades de seguridad</a:t>
            </a:r>
          </a:p>
          <a:p>
            <a:pPr rtl="0"/>
            <a:r>
              <a:rPr lang="es-419"/>
              <a:t>16.1.1 - Tipos de amenazas</a:t>
            </a:r>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751550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16 - Fundamentos de seguridad de red</a:t>
            </a:r>
          </a:p>
          <a:p>
            <a:pPr rtl="0"/>
            <a:r>
              <a:rPr lang="es-419"/>
              <a:t>16.1 – Amenazas y vulnerabilidades de seguridad</a:t>
            </a:r>
          </a:p>
          <a:p>
            <a:pPr rtl="0"/>
            <a:r>
              <a:rPr lang="es-419"/>
              <a:t>16.1.2 - Tipos de vulnerabilidades</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2155378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16 - Fundamentos de seguridad de red</a:t>
            </a:r>
          </a:p>
          <a:p>
            <a:pPr rtl="0"/>
            <a:r>
              <a:rPr lang="es-419"/>
              <a:t>16.1 – Amenazas y vulnerabilidades de seguridad</a:t>
            </a:r>
          </a:p>
          <a:p>
            <a:pPr rtl="0"/>
            <a:r>
              <a:rPr lang="es-419"/>
              <a:t>16.1.3 - Seguridad física</a:t>
            </a:r>
          </a:p>
          <a:p>
            <a:pPr rtl="0"/>
            <a:r>
              <a:rPr lang="es-419"/>
              <a:t>16.1.4 - Verifique su conocimiento - Amenazas y vulnerabilidades de seguridad</a:t>
            </a:r>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1870760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16.0 Fundamentos de seguridad de red</a:t>
            </a:r>
          </a:p>
          <a:p>
            <a:pPr rtl="0"/>
            <a:r>
              <a:rPr lang="es-419"/>
              <a:t>16.2 Ataques de red</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3963291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16 - Fundamentos de seguridad de red</a:t>
            </a:r>
          </a:p>
          <a:p>
            <a:pPr rtl="0"/>
            <a:r>
              <a:rPr lang="es-419"/>
              <a:t>16.2 - Ataques de red</a:t>
            </a:r>
          </a:p>
          <a:p>
            <a:pPr rtl="0"/>
            <a:r>
              <a:rPr lang="es-419"/>
              <a:t>16.2.1 - Tipos de malware</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20338363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16 - Fundamentos de seguridad de red</a:t>
            </a:r>
          </a:p>
          <a:p>
            <a:pPr rtl="0"/>
            <a:r>
              <a:rPr lang="es-419"/>
              <a:t>16.2 - Ataques de red</a:t>
            </a:r>
          </a:p>
          <a:p>
            <a:pPr rtl="0"/>
            <a:r>
              <a:rPr lang="es-419"/>
              <a:t>16.2.2 - Ataques de reconocimiento</a:t>
            </a:r>
          </a:p>
        </p:txBody>
      </p:sp>
      <p:sp>
        <p:nvSpPr>
          <p:cNvPr id="4" name="Slide Number Placeholder 3"/>
          <p:cNvSpPr>
            <a:spLocks noGrp="1"/>
          </p:cNvSpPr>
          <p:nvPr>
            <p:ph type="sldNum" sz="quarter" idx="5"/>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1500344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16 - Fundamentos de seguridad de red</a:t>
            </a:r>
          </a:p>
          <a:p>
            <a:pPr rtl="0"/>
            <a:r>
              <a:rPr lang="es-419"/>
              <a:t>16.2 - Ataques de red</a:t>
            </a:r>
          </a:p>
          <a:p>
            <a:pPr rtl="0"/>
            <a:r>
              <a:rPr lang="es-419"/>
              <a:t>16.2.3 - Ataques de acceso</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3325797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16 - Fundamentos de seguridad de red</a:t>
            </a:r>
          </a:p>
          <a:p>
            <a:pPr rtl="0"/>
            <a:r>
              <a:rPr lang="es-419"/>
              <a:t>16.2 - Ataques de red</a:t>
            </a:r>
          </a:p>
          <a:p>
            <a:pPr rtl="0"/>
            <a:r>
              <a:rPr lang="es-419"/>
              <a:t>16.2.4 - Ataques de denegación de servicio</a:t>
            </a:r>
          </a:p>
          <a:p>
            <a:pPr rtl="0"/>
            <a:r>
              <a:rPr lang="es-419"/>
              <a:t>16.2.5 - Verifique su conocimiento - Ataques de red</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17525777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16 - Fundamentos de seguridad de red</a:t>
            </a:r>
          </a:p>
          <a:p>
            <a:pPr rtl="0"/>
            <a:r>
              <a:rPr lang="es-419" dirty="0"/>
              <a:t>16.2 - Ataques de red</a:t>
            </a:r>
          </a:p>
          <a:p>
            <a:pPr rtl="0"/>
            <a:r>
              <a:rPr lang="es-419" dirty="0"/>
              <a:t>16.2.6 - Laboratorio - </a:t>
            </a:r>
            <a:r>
              <a:rPr lang="es-419" sz="1200" dirty="0"/>
              <a:t>Investigue las amenazas de seguridad de red</a:t>
            </a:r>
            <a:endParaRPr lang="es-419" dirty="0"/>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991173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a:t>2</a:t>
            </a:fld>
            <a:endParaRPr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3728449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16.0 Fundamentos de seguridad de red</a:t>
            </a:r>
          </a:p>
          <a:p>
            <a:pPr rtl="0"/>
            <a:r>
              <a:rPr lang="es-419"/>
              <a:t>16.3 Mitigaciones para ataques de red</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1200435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16 - Fundamentos de seguridad de red</a:t>
            </a:r>
          </a:p>
          <a:p>
            <a:pPr rtl="0"/>
            <a:r>
              <a:rPr lang="es-419"/>
              <a:t>16.3 - Mitigaciones para ataques de red</a:t>
            </a:r>
          </a:p>
          <a:p>
            <a:pPr rtl="0"/>
            <a:r>
              <a:rPr lang="es-419"/>
              <a:t>16.3.1 - El enfoque de defensa en profundidad</a:t>
            </a:r>
          </a:p>
        </p:txBody>
      </p:sp>
      <p:sp>
        <p:nvSpPr>
          <p:cNvPr id="4" name="Slide Number Placeholder 3"/>
          <p:cNvSpPr>
            <a:spLocks noGrp="1"/>
          </p:cNvSpPr>
          <p:nvPr>
            <p:ph type="sldNum" sz="quarter" idx="5"/>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42257161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16 - Fundamentos de seguridad de red</a:t>
            </a:r>
          </a:p>
          <a:p>
            <a:pPr rtl="0"/>
            <a:r>
              <a:rPr lang="es-419"/>
              <a:t>16.3 - Mitigaciones de ataque a la red</a:t>
            </a:r>
          </a:p>
          <a:p>
            <a:pPr rtl="0"/>
            <a:r>
              <a:rPr lang="es-419"/>
              <a:t>16.3.2 Mantener copias de seguridad</a:t>
            </a:r>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32918817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16 - Fundamentos de seguridad de red</a:t>
            </a:r>
          </a:p>
          <a:p>
            <a:pPr rtl="0"/>
            <a:r>
              <a:rPr lang="es-419"/>
              <a:t>16.3 - Mitigaciones de ataque a la red</a:t>
            </a:r>
          </a:p>
          <a:p>
            <a:pPr rtl="0"/>
            <a:r>
              <a:rPr lang="es-419"/>
              <a:t>16.3.3 – Mejorar, Actualizar, y Parchear</a:t>
            </a:r>
          </a:p>
        </p:txBody>
      </p:sp>
      <p:sp>
        <p:nvSpPr>
          <p:cNvPr id="4" name="Slide Number Placeholder 3"/>
          <p:cNvSpPr>
            <a:spLocks noGrp="1"/>
          </p:cNvSpPr>
          <p:nvPr>
            <p:ph type="sldNum" sz="quarter" idx="5"/>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27955864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16 - Fundamentos de seguridad de red</a:t>
            </a:r>
          </a:p>
          <a:p>
            <a:pPr rtl="0"/>
            <a:r>
              <a:rPr lang="es-419" dirty="0"/>
              <a:t>16.3 - Mitigaciones de ataque a la red</a:t>
            </a:r>
          </a:p>
          <a:p>
            <a:pPr rtl="0"/>
            <a:r>
              <a:rPr lang="es-419" dirty="0"/>
              <a:t>16.3.4 - Autenticar, Autorizar y contabilizar</a:t>
            </a:r>
          </a:p>
        </p:txBody>
      </p:sp>
      <p:sp>
        <p:nvSpPr>
          <p:cNvPr id="4" name="Slide Number Placeholder 3"/>
          <p:cNvSpPr>
            <a:spLocks noGrp="1"/>
          </p:cNvSpPr>
          <p:nvPr>
            <p:ph type="sldNum" sz="quarter" idx="5"/>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35387749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 – Network Security Fundamentals</a:t>
            </a:r>
          </a:p>
          <a:p>
            <a:pPr rtl="0"/>
            <a:r>
              <a:rPr lang="es-419"/>
              <a:t>16.3 - Mitigaciones de ataque a la red</a:t>
            </a:r>
          </a:p>
          <a:p>
            <a:pPr rtl="0"/>
            <a:r>
              <a:rPr lang="es-419"/>
              <a:t>16.3.5 - Cortafuegos (Firewalls)</a:t>
            </a:r>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4875674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16 - Fundamentos de seguridad de red</a:t>
            </a:r>
          </a:p>
          <a:p>
            <a:pPr rtl="0"/>
            <a:r>
              <a:rPr lang="es-419"/>
              <a:t>16.3 - Mitigaciones de ataque a la red</a:t>
            </a:r>
          </a:p>
          <a:p>
            <a:pPr rtl="0"/>
            <a:r>
              <a:rPr lang="es-419"/>
              <a:t>16.3.6 - Tipos de cortafuegos</a:t>
            </a:r>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3287514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16 - Fundamentos de seguridad de red</a:t>
            </a:r>
          </a:p>
          <a:p>
            <a:pPr rtl="0"/>
            <a:r>
              <a:rPr lang="es-419"/>
              <a:t>16.3 - Mitigaciones de ataque a la red</a:t>
            </a:r>
          </a:p>
          <a:p>
            <a:pPr rtl="0"/>
            <a:r>
              <a:rPr lang="es-419"/>
              <a:t>16.3.7 – Puesto final de Seguridad</a:t>
            </a:r>
          </a:p>
          <a:p>
            <a:pPr rtl="0"/>
            <a:r>
              <a:rPr lang="es-419"/>
              <a:t>16.3.8 — Verifique su conocimiento — Mitigación de ataques a la red</a:t>
            </a:r>
          </a:p>
        </p:txBody>
      </p:sp>
      <p:sp>
        <p:nvSpPr>
          <p:cNvPr id="4" name="Slide Number Placeholder 3"/>
          <p:cNvSpPr>
            <a:spLocks noGrp="1"/>
          </p:cNvSpPr>
          <p:nvPr>
            <p:ph type="sldNum" sz="quarter" idx="5"/>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4329765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16.0 Fundamentos de seguridad de red</a:t>
            </a:r>
          </a:p>
          <a:p>
            <a:pPr rtl="0"/>
            <a:r>
              <a:rPr lang="es-419"/>
              <a:t>16.4 Seguridad del dispositivo</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26683847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16 - Fundamentos de seguridad de red</a:t>
            </a:r>
          </a:p>
          <a:p>
            <a:pPr rtl="0"/>
            <a:r>
              <a:rPr lang="es-419"/>
              <a:t>16.4 — Seguridad del dispositivo</a:t>
            </a:r>
          </a:p>
          <a:p>
            <a:pPr rtl="0"/>
            <a:r>
              <a:rPr lang="es-419"/>
              <a:t>16.4.1 — Cisco AutoSecure</a:t>
            </a:r>
          </a:p>
        </p:txBody>
      </p:sp>
      <p:sp>
        <p:nvSpPr>
          <p:cNvPr id="4" name="Slide Number Placeholder 3"/>
          <p:cNvSpPr>
            <a:spLocks noGrp="1"/>
          </p:cNvSpPr>
          <p:nvPr>
            <p:ph type="sldNum" sz="quarter" idx="5"/>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2101571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a:t>5</a:t>
            </a:fld>
            <a:endParaRPr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6140316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16.0 Fundamentos de seguridad de red</a:t>
            </a:r>
          </a:p>
          <a:p>
            <a:pPr rtl="0"/>
            <a:r>
              <a:rPr lang="es-419"/>
              <a:t>16.4 Seguridad del dispositivo</a:t>
            </a:r>
          </a:p>
          <a:p>
            <a:pPr rtl="0"/>
            <a:r>
              <a:rPr lang="es-419"/>
              <a:t>16.4.2 - Contraseñas</a:t>
            </a:r>
          </a:p>
        </p:txBody>
      </p:sp>
      <p:sp>
        <p:nvSpPr>
          <p:cNvPr id="4" name="Slide Number Placeholder 3"/>
          <p:cNvSpPr>
            <a:spLocks noGrp="1"/>
          </p:cNvSpPr>
          <p:nvPr>
            <p:ph type="sldNum" sz="quarter" idx="5"/>
          </p:nvPr>
        </p:nvSpPr>
        <p:spPr/>
        <p:txBody>
          <a:bodyPr/>
          <a:lstStyle/>
          <a:p>
            <a:pPr rtl="0"/>
            <a:fld id="{5641018C-6CAF-B84E-B92C-ECB119457FBA}" type="slidenum">
              <a:rPr/>
              <a:t>32</a:t>
            </a:fld>
            <a:endParaRPr/>
          </a:p>
        </p:txBody>
      </p:sp>
    </p:spTree>
    <p:extLst>
      <p:ext uri="{BB962C8B-B14F-4D97-AF65-F5344CB8AC3E}">
        <p14:creationId xmlns:p14="http://schemas.microsoft.com/office/powerpoint/2010/main" val="17050866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dirty="0"/>
              <a:t>16 - Fundamentos de seguridad de red</a:t>
            </a:r>
          </a:p>
          <a:p>
            <a:pPr rtl="0"/>
            <a:r>
              <a:rPr lang="es-419" dirty="0"/>
              <a:t>16.4 - Seguridad del dispositivo</a:t>
            </a:r>
          </a:p>
          <a:p>
            <a:pPr rtl="0"/>
            <a:r>
              <a:rPr lang="es-419" dirty="0"/>
              <a:t>16.4.3 - Seguridad de contraseña adicional</a:t>
            </a:r>
          </a:p>
        </p:txBody>
      </p:sp>
      <p:sp>
        <p:nvSpPr>
          <p:cNvPr id="4" name="Slide Number Placeholder 3"/>
          <p:cNvSpPr>
            <a:spLocks noGrp="1"/>
          </p:cNvSpPr>
          <p:nvPr>
            <p:ph type="sldNum" sz="quarter" idx="5"/>
          </p:nvPr>
        </p:nvSpPr>
        <p:spPr/>
        <p:txBody>
          <a:bodyPr/>
          <a:lstStyle/>
          <a:p>
            <a:pPr rtl="0"/>
            <a:fld id="{5641018C-6CAF-B84E-B92C-ECB119457FBA}" type="slidenum">
              <a:rPr/>
              <a:t>33</a:t>
            </a:fld>
            <a:endParaRPr/>
          </a:p>
        </p:txBody>
      </p:sp>
    </p:spTree>
    <p:extLst>
      <p:ext uri="{BB962C8B-B14F-4D97-AF65-F5344CB8AC3E}">
        <p14:creationId xmlns:p14="http://schemas.microsoft.com/office/powerpoint/2010/main" val="13439784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16 - Fundamentos de seguridad de red</a:t>
            </a:r>
          </a:p>
          <a:p>
            <a:pPr rtl="0"/>
            <a:r>
              <a:rPr lang="es-419"/>
              <a:t>16.4 - Seguridad del dispositivo</a:t>
            </a:r>
          </a:p>
          <a:p>
            <a:pPr rtl="0"/>
            <a:r>
              <a:rPr lang="es-419"/>
              <a:t>16.4.4 - Habilitar SSH</a:t>
            </a:r>
          </a:p>
        </p:txBody>
      </p:sp>
      <p:sp>
        <p:nvSpPr>
          <p:cNvPr id="4" name="Slide Number Placeholder 3"/>
          <p:cNvSpPr>
            <a:spLocks noGrp="1"/>
          </p:cNvSpPr>
          <p:nvPr>
            <p:ph type="sldNum" sz="quarter" idx="5"/>
          </p:nvPr>
        </p:nvSpPr>
        <p:spPr/>
        <p:txBody>
          <a:bodyPr/>
          <a:lstStyle/>
          <a:p>
            <a:pPr rtl="0"/>
            <a:fld id="{5641018C-6CAF-B84E-B92C-ECB119457FBA}" type="slidenum">
              <a:rPr/>
              <a:t>34</a:t>
            </a:fld>
            <a:endParaRPr/>
          </a:p>
        </p:txBody>
      </p:sp>
    </p:spTree>
    <p:extLst>
      <p:ext uri="{BB962C8B-B14F-4D97-AF65-F5344CB8AC3E}">
        <p14:creationId xmlns:p14="http://schemas.microsoft.com/office/powerpoint/2010/main" val="13403885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16 - Fundamentos de seguridad de red</a:t>
            </a:r>
          </a:p>
          <a:p>
            <a:pPr rtl="0"/>
            <a:r>
              <a:rPr lang="es-419"/>
              <a:t>16.4 - Seguridad del dispositivo</a:t>
            </a:r>
          </a:p>
          <a:p>
            <a:pPr rtl="0"/>
            <a:r>
              <a:rPr lang="es-419"/>
              <a:t>16.4.5 - Deshabilitar servicios no utilizados</a:t>
            </a:r>
          </a:p>
        </p:txBody>
      </p:sp>
      <p:sp>
        <p:nvSpPr>
          <p:cNvPr id="4" name="Slide Number Placeholder 3"/>
          <p:cNvSpPr>
            <a:spLocks noGrp="1"/>
          </p:cNvSpPr>
          <p:nvPr>
            <p:ph type="sldNum" sz="quarter" idx="5"/>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20425220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16 - Fundamentos de seguridad de red</a:t>
            </a:r>
          </a:p>
          <a:p>
            <a:pPr rtl="0"/>
            <a:r>
              <a:rPr lang="es-419"/>
              <a:t>16.4 - Seguridad del dispositivo</a:t>
            </a:r>
          </a:p>
          <a:p>
            <a:pPr rtl="0"/>
            <a:r>
              <a:rPr lang="es-419"/>
              <a:t>16.4.6 - Packet Tracer - Configurar contraseñas seguras y SSH</a:t>
            </a:r>
          </a:p>
        </p:txBody>
      </p:sp>
      <p:sp>
        <p:nvSpPr>
          <p:cNvPr id="4" name="Slide Number Placeholder 3"/>
          <p:cNvSpPr>
            <a:spLocks noGrp="1"/>
          </p:cNvSpPr>
          <p:nvPr>
            <p:ph type="sldNum" sz="quarter" idx="5"/>
          </p:nvPr>
        </p:nvSpPr>
        <p:spPr/>
        <p:txBody>
          <a:bodyPr/>
          <a:lstStyle/>
          <a:p>
            <a:pPr rtl="0"/>
            <a:fld id="{5641018C-6CAF-B84E-B92C-ECB119457FBA}" type="slidenum">
              <a:rPr/>
              <a:t>36</a:t>
            </a:fld>
            <a:endParaRPr/>
          </a:p>
        </p:txBody>
      </p:sp>
    </p:spTree>
    <p:extLst>
      <p:ext uri="{BB962C8B-B14F-4D97-AF65-F5344CB8AC3E}">
        <p14:creationId xmlns:p14="http://schemas.microsoft.com/office/powerpoint/2010/main" val="13464947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16 - Fundamentos de seguridad de red</a:t>
            </a:r>
          </a:p>
          <a:p>
            <a:pPr rtl="0"/>
            <a:r>
              <a:rPr lang="es-419"/>
              <a:t>16.4 - Seguridad del dispositivo</a:t>
            </a:r>
          </a:p>
          <a:p>
            <a:pPr rtl="0"/>
            <a:r>
              <a:rPr lang="es-419"/>
              <a:t>16.4.7 — Lab — Configurar dispositivos de red con SSH</a:t>
            </a:r>
          </a:p>
        </p:txBody>
      </p:sp>
      <p:sp>
        <p:nvSpPr>
          <p:cNvPr id="4" name="Slide Number Placeholder 3"/>
          <p:cNvSpPr>
            <a:spLocks noGrp="1"/>
          </p:cNvSpPr>
          <p:nvPr>
            <p:ph type="sldNum" sz="quarter" idx="5"/>
          </p:nvPr>
        </p:nvSpPr>
        <p:spPr/>
        <p:txBody>
          <a:bodyPr/>
          <a:lstStyle/>
          <a:p>
            <a:pPr rtl="0"/>
            <a:fld id="{5641018C-6CAF-B84E-B92C-ECB119457FBA}" type="slidenum">
              <a:rPr/>
              <a:t>37</a:t>
            </a:fld>
            <a:endParaRPr/>
          </a:p>
        </p:txBody>
      </p:sp>
    </p:spTree>
    <p:extLst>
      <p:ext uri="{BB962C8B-B14F-4D97-AF65-F5344CB8AC3E}">
        <p14:creationId xmlns:p14="http://schemas.microsoft.com/office/powerpoint/2010/main" val="38733812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16.0 Fundamentos de seguridad de red</a:t>
            </a:r>
          </a:p>
          <a:p>
            <a:pPr rtl="0"/>
            <a:r>
              <a:rPr lang="es-419"/>
              <a:t>16.5 Módulo de práctica y cuestionario</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38</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39</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es-419" sz="1200"/>
              <a:t>16.0 Fundamentos de seguridad de red</a:t>
            </a:r>
          </a:p>
          <a:p>
            <a:pPr rtl="0"/>
            <a:r>
              <a:rPr lang="es-419" sz="1200"/>
              <a:t>16.5 Módulo de práctica y cuestionario</a:t>
            </a:r>
          </a:p>
          <a:p>
            <a:pPr rtl="0"/>
            <a:r>
              <a:rPr lang="es-419" sz="1200"/>
              <a:t>16.5.1 — Packet Tracer— Dispositivos de red seguros</a:t>
            </a:r>
          </a:p>
        </p:txBody>
      </p:sp>
    </p:spTree>
    <p:extLst>
      <p:ext uri="{BB962C8B-B14F-4D97-AF65-F5344CB8AC3E}">
        <p14:creationId xmlns:p14="http://schemas.microsoft.com/office/powerpoint/2010/main" val="14768241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40</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es-419" sz="1200"/>
              <a:t>16.0 Fundamentos de seguridad de red</a:t>
            </a:r>
          </a:p>
          <a:p>
            <a:pPr rtl="0"/>
            <a:r>
              <a:rPr lang="es-419" sz="1200"/>
              <a:t>16.5 Módulo de práctica y cuestionario</a:t>
            </a:r>
          </a:p>
          <a:p>
            <a:pPr rtl="0"/>
            <a:r>
              <a:rPr lang="es-419" sz="1200"/>
              <a:t>16.5.2 - Laboratorio - Dispositivos de red seguros</a:t>
            </a:r>
          </a:p>
        </p:txBody>
      </p:sp>
    </p:spTree>
    <p:extLst>
      <p:ext uri="{BB962C8B-B14F-4D97-AF65-F5344CB8AC3E}">
        <p14:creationId xmlns:p14="http://schemas.microsoft.com/office/powerpoint/2010/main" val="37459142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41</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es-419" sz="1200"/>
              <a:t>16.0 Fundamentos de seguridad de red</a:t>
            </a:r>
          </a:p>
          <a:p>
            <a:pPr rtl="0"/>
            <a:r>
              <a:rPr lang="es-419" sz="1200"/>
              <a:t>16.5 Módulo de práctica y cuestionario</a:t>
            </a:r>
          </a:p>
          <a:p>
            <a:pPr rtl="0"/>
            <a:r>
              <a:rPr lang="es-419" sz="1200"/>
              <a:t>16.5.3 - ¿Qué aprendí en este módulo?</a:t>
            </a:r>
          </a:p>
        </p:txBody>
      </p:sp>
    </p:spTree>
    <p:extLst>
      <p:ext uri="{BB962C8B-B14F-4D97-AF65-F5344CB8AC3E}">
        <p14:creationId xmlns:p14="http://schemas.microsoft.com/office/powerpoint/2010/main" val="1139241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rtl="0"/>
              <a:t>6</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42</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es-419" sz="1200"/>
              <a:t>16 - Fundamentos de seguridad de red</a:t>
            </a:r>
          </a:p>
          <a:p>
            <a:pPr rtl="0"/>
            <a:r>
              <a:rPr lang="es-419" sz="1200"/>
              <a:t>16.5 - Módulo de práctica y cuestionario</a:t>
            </a:r>
          </a:p>
          <a:p>
            <a:pPr rtl="0"/>
            <a:r>
              <a:rPr lang="es-419" sz="1200"/>
              <a:t>16.5.3 - ¿Qué aprendí en este módulo? (continuación)</a:t>
            </a:r>
          </a:p>
          <a:p>
            <a:pPr rtl="0"/>
            <a:r>
              <a:rPr lang="es-419" sz="1200"/>
              <a:t>16.5.4 - Prueba de módulo - Fundamentos de seguridad de red</a:t>
            </a:r>
          </a:p>
        </p:txBody>
      </p:sp>
    </p:spTree>
    <p:extLst>
      <p:ext uri="{BB962C8B-B14F-4D97-AF65-F5344CB8AC3E}">
        <p14:creationId xmlns:p14="http://schemas.microsoft.com/office/powerpoint/2010/main" val="25279157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43</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es-419" sz="1200"/>
              <a:t>16 - Fundamentos de seguridad de red</a:t>
            </a:r>
          </a:p>
          <a:p>
            <a:pPr rtl="0"/>
            <a:r>
              <a:rPr lang="es-419" sz="1200"/>
              <a:t>16.5 - Módulo de práctica y cuestionario</a:t>
            </a:r>
          </a:p>
          <a:p>
            <a:pPr rtl="0"/>
            <a:r>
              <a:rPr lang="es-419" sz="1200"/>
              <a:t>16.5 - Módulo de práctica y cuestionario (continuación)</a:t>
            </a:r>
          </a:p>
          <a:p>
            <a:pPr rtl="0"/>
            <a:r>
              <a:rPr lang="es-419" sz="1200"/>
              <a:t>16.5.4 - Prueba de módulo - Fundamentos de seguridad de red</a:t>
            </a:r>
          </a:p>
        </p:txBody>
      </p:sp>
    </p:spTree>
    <p:extLst>
      <p:ext uri="{BB962C8B-B14F-4D97-AF65-F5344CB8AC3E}">
        <p14:creationId xmlns:p14="http://schemas.microsoft.com/office/powerpoint/2010/main" val="6011810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rtl="0"/>
              <a:t>44</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r>
              <a:rPr lang="es-419" sz="1200" dirty="0">
                <a:latin typeface="Arial" charset="0"/>
              </a:rPr>
              <a:t>Módulo 16: Fundamentos de seguridad de red</a:t>
            </a:r>
            <a:br>
              <a:rPr lang="en-US" dirty="0">
                <a:latin typeface="Arial" charset="0"/>
              </a:rPr>
            </a:br>
            <a:r>
              <a:rPr lang="es-419">
                <a:latin typeface="Arial" charset="0"/>
              </a:rPr>
              <a:t>Nuevos Términos y Comandos</a:t>
            </a: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45</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rtl="0"/>
              <a:t>7</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rtl="0"/>
              <a:t>8</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rtl="0"/>
              <a:t>9</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746993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es-419" b="0"/>
              <a:t>Cisco Networking Academy Program</a:t>
            </a:r>
          </a:p>
          <a:p>
            <a:pPr rtl="0">
              <a:buFontTx/>
              <a:buNone/>
            </a:pPr>
            <a:r>
              <a:rPr lang="es-419" b="0" baseline="0"/>
              <a:t>Introducción a Redes v</a:t>
            </a:r>
            <a:r>
              <a:rPr lang="es-419" b="0"/>
              <a:t>7.0 (ITN)</a:t>
            </a:r>
          </a:p>
          <a:p>
            <a:pPr rtl="0"/>
            <a:r>
              <a:rPr lang="es-419"/>
              <a:t>Módulo 16: Fundamentos de seguridad de red</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10</a:t>
            </a:fld>
            <a:endParaRPr/>
          </a:p>
        </p:txBody>
      </p:sp>
    </p:spTree>
    <p:extLst>
      <p:ext uri="{BB962C8B-B14F-4D97-AF65-F5344CB8AC3E}">
        <p14:creationId xmlns:p14="http://schemas.microsoft.com/office/powerpoint/2010/main" val="5081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11</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es-419"/>
              <a:t>16- Fundamentos de seguridad de red</a:t>
            </a:r>
          </a:p>
          <a:p>
            <a:pPr rtl="0">
              <a:buFontTx/>
              <a:buNone/>
            </a:pPr>
            <a:r>
              <a:rPr lang="es-419"/>
              <a:t>16.0.2- ¿Qué aprenderé a hacer en este módulo?</a:t>
            </a:r>
          </a:p>
        </p:txBody>
      </p:sp>
    </p:spTree>
    <p:extLst>
      <p:ext uri="{BB962C8B-B14F-4D97-AF65-F5344CB8AC3E}">
        <p14:creationId xmlns:p14="http://schemas.microsoft.com/office/powerpoint/2010/main" val="1734445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‹Nº›</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5">
                    <a:lumMod val="50000"/>
                  </a:schemeClr>
                </a:solidFill>
                <a:latin typeface="+mn-lt"/>
                <a:ea typeface="+mn-ea"/>
                <a:cs typeface="CiscoSans Thin"/>
              </a:rPr>
              <a:t>© 2016 Cisco y/o sus filiales. Todos los derechos reservados.   Información confidencial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‹Nº›</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es-419" sz="600">
                <a:solidFill>
                  <a:schemeClr val="accent3">
                    <a:lumMod val="85000"/>
                  </a:schemeClr>
                </a:solidFill>
                <a:latin typeface="+mn-lt"/>
                <a:ea typeface="+mn-ea"/>
                <a:cs typeface="CiscoSans Thin"/>
              </a:rPr>
              <a:t>© 2016 Cisco y/o sus filiales. Todos los derechos reservados.   Información confidencial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0.xml"/><Relationship Id="rId1" Type="http://schemas.openxmlformats.org/officeDocument/2006/relationships/tags" Target="../tags/tag2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pPr rtl="0"/>
            <a:r>
              <a:rPr lang="es-419">
                <a:solidFill>
                  <a:schemeClr val="accent5">
                    <a:lumMod val="40000"/>
                    <a:lumOff val="60000"/>
                  </a:schemeClr>
                </a:solidFill>
              </a:rPr>
              <a:t>Módulo 16: Fundamentos de seguridad de red</a:t>
            </a:r>
          </a:p>
        </p:txBody>
      </p:sp>
      <p:sp>
        <p:nvSpPr>
          <p:cNvPr id="5" name="Text Placeholder 4"/>
          <p:cNvSpPr>
            <a:spLocks noGrp="1"/>
          </p:cNvSpPr>
          <p:nvPr>
            <p:ph type="body" sz="quarter" idx="13"/>
          </p:nvPr>
        </p:nvSpPr>
        <p:spPr>
          <a:xfrm>
            <a:off x="469497" y="3127609"/>
            <a:ext cx="5925246" cy="299001"/>
          </a:xfrm>
        </p:spPr>
        <p:txBody>
          <a:bodyPr/>
          <a:lstStyle/>
          <a:p>
            <a:pPr rtl="0"/>
            <a:r>
              <a:rPr lang="es-419">
                <a:solidFill>
                  <a:schemeClr val="bg2">
                    <a:lumMod val="40000"/>
                    <a:lumOff val="60000"/>
                  </a:schemeClr>
                </a:solidFill>
              </a:rPr>
              <a:t>Materiales del instructor</a:t>
            </a:r>
          </a:p>
        </p:txBody>
      </p:sp>
      <p:sp>
        <p:nvSpPr>
          <p:cNvPr id="7" name="Subtitle 6"/>
          <p:cNvSpPr>
            <a:spLocks noGrp="1"/>
          </p:cNvSpPr>
          <p:nvPr>
            <p:ph type="subTitle" idx="1"/>
          </p:nvPr>
        </p:nvSpPr>
        <p:spPr>
          <a:xfrm>
            <a:off x="469497" y="3809526"/>
            <a:ext cx="2368954" cy="902174"/>
          </a:xfrm>
        </p:spPr>
        <p:txBody>
          <a:bodyPr/>
          <a:lstStyle/>
          <a:p>
            <a:pPr rtl="0"/>
            <a:r>
              <a:rPr lang="es-419">
                <a:solidFill>
                  <a:schemeClr val="accent5">
                    <a:lumMod val="40000"/>
                    <a:lumOff val="60000"/>
                  </a:schemeClr>
                </a:solidFill>
              </a:rPr>
              <a:t>Introducción a Redes v7.0 (ITN) </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es-419">
                <a:solidFill>
                  <a:schemeClr val="accent5">
                    <a:lumMod val="40000"/>
                    <a:lumOff val="60000"/>
                  </a:schemeClr>
                </a:solidFill>
              </a:rPr>
              <a:t>Módulo 16: Fundamentos de seguridad de red</a:t>
            </a:r>
          </a:p>
        </p:txBody>
      </p:sp>
      <p:sp>
        <p:nvSpPr>
          <p:cNvPr id="7" name="Subtitle 6"/>
          <p:cNvSpPr>
            <a:spLocks noGrp="1"/>
          </p:cNvSpPr>
          <p:nvPr>
            <p:ph type="subTitle" idx="1"/>
          </p:nvPr>
        </p:nvSpPr>
        <p:spPr>
          <a:xfrm>
            <a:off x="469497" y="3809526"/>
            <a:ext cx="2368954" cy="902174"/>
          </a:xfrm>
        </p:spPr>
        <p:txBody>
          <a:bodyPr/>
          <a:lstStyle/>
          <a:p>
            <a:pPr rtl="0"/>
            <a:r>
              <a:rPr lang="es-419">
                <a:solidFill>
                  <a:schemeClr val="accent5">
                    <a:lumMod val="40000"/>
                    <a:lumOff val="60000"/>
                  </a:schemeClr>
                </a:solidFill>
              </a:rPr>
              <a:t>Introducción a Redes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es-419"/>
              <a:t>Objetivos del módulo</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rtl="0" eaLnBrk="0" hangingPunct="0">
              <a:spcBef>
                <a:spcPct val="0"/>
              </a:spcBef>
              <a:spcAft>
                <a:spcPct val="0"/>
              </a:spcAft>
              <a:buClrTx/>
              <a:buSzTx/>
              <a:buNone/>
            </a:pPr>
            <a:r>
              <a:rPr lang="es-419" sz="1400" b="1">
                <a:solidFill>
                  <a:schemeClr val="tx1"/>
                </a:solidFill>
                <a:ea typeface="Calibri" panose="020F0502020204030204" pitchFamily="34" charset="0"/>
                <a:cs typeface="Calibri" panose="020F0502020204030204" pitchFamily="34" charset="0"/>
              </a:rPr>
              <a:t>Título del Módulo: </a:t>
            </a:r>
            <a:r>
              <a:rPr lang="es-419" sz="1400">
                <a:solidFill>
                  <a:schemeClr val="tx1"/>
                </a:solidFill>
                <a:ea typeface="Calibri" panose="020F0502020204030204" pitchFamily="34" charset="0"/>
                <a:cs typeface="Calibri" panose="020F0502020204030204" pitchFamily="34" charset="0"/>
              </a:rPr>
              <a:t>Fundamentos de seguridad de red</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rtl="0" eaLnBrk="0" hangingPunct="0">
              <a:spcBef>
                <a:spcPct val="0"/>
              </a:spcBef>
              <a:spcAft>
                <a:spcPct val="0"/>
              </a:spcAft>
              <a:buClrTx/>
              <a:buSzTx/>
              <a:buNone/>
            </a:pPr>
            <a:r>
              <a:rPr lang="es-419" sz="1400" b="1">
                <a:solidFill>
                  <a:schemeClr val="tx1"/>
                </a:solidFill>
                <a:ea typeface="Calibri" panose="020F0502020204030204" pitchFamily="34" charset="0"/>
                <a:cs typeface="Calibri" panose="020F0502020204030204" pitchFamily="34" charset="0"/>
              </a:rPr>
              <a:t>Objetivo del Módulo</a:t>
            </a:r>
            <a:r>
              <a:rPr lang="es-419" sz="1400">
                <a:solidFill>
                  <a:schemeClr val="tx1"/>
                </a:solidFill>
                <a:ea typeface="Calibri" panose="020F0502020204030204" pitchFamily="34" charset="0"/>
                <a:cs typeface="Calibri" panose="020F0502020204030204" pitchFamily="34" charset="0"/>
              </a:rPr>
              <a:t>: </a:t>
            </a:r>
            <a:r>
              <a:rPr lang="es-419" sz="1400"/>
              <a:t>Configurar switches y routers con funciones de refuerzo de dispositivos para mejorar la seguridad.</a:t>
            </a: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870007306"/>
              </p:ext>
            </p:extLst>
          </p:nvPr>
        </p:nvGraphicFramePr>
        <p:xfrm>
          <a:off x="692252" y="2036966"/>
          <a:ext cx="7756912" cy="2369820"/>
        </p:xfrm>
        <a:graphic>
          <a:graphicData uri="http://schemas.openxmlformats.org/drawingml/2006/table">
            <a:tbl>
              <a:tblPr firstRow="1" bandRow="1">
                <a:tableStyleId>{5C22544A-7EE6-4342-B048-85BDC9FD1C3A}</a:tableStyleId>
              </a:tblPr>
              <a:tblGrid>
                <a:gridCol w="3427672">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rtl="0" fontAlgn="ctr"/>
                      <a:r>
                        <a:rPr lang="es-419" b="1">
                          <a:effectLst/>
                        </a:rPr>
                        <a:t>Título del tema</a:t>
                      </a:r>
                    </a:p>
                  </a:txBody>
                  <a:tcPr marL="47625" marR="47625" marT="47625" marB="47625" anchor="ctr"/>
                </a:tc>
                <a:tc>
                  <a:txBody>
                    <a:bodyPr/>
                    <a:lstStyle/>
                    <a:p>
                      <a:pPr algn="l" rtl="0" fontAlgn="ctr"/>
                      <a:r>
                        <a:rPr lang="es-419" b="1">
                          <a:effectLst/>
                        </a:rPr>
                        <a:t>Objetivo del tema</a:t>
                      </a:r>
                    </a:p>
                  </a:txBody>
                  <a:tcPr marL="47625" marR="47625" marT="47625" marB="47625" anchor="ctr"/>
                </a:tc>
                <a:extLst>
                  <a:ext uri="{0D108BD9-81ED-4DB2-BD59-A6C34878D82A}">
                    <a16:rowId xmlns:a16="http://schemas.microsoft.com/office/drawing/2014/main" val="742401779"/>
                  </a:ext>
                </a:extLst>
              </a:tr>
              <a:tr h="370840">
                <a:tc>
                  <a:txBody>
                    <a:bodyPr/>
                    <a:lstStyle/>
                    <a:p>
                      <a:pPr rtl="0" fontAlgn="ctr"/>
                      <a:r>
                        <a:rPr lang="es-419" b="1">
                          <a:solidFill>
                            <a:schemeClr val="bg1"/>
                          </a:solidFill>
                          <a:effectLst/>
                        </a:rPr>
                        <a:t>Vulnerabilidades y amenazas a la seguridad</a:t>
                      </a:r>
                    </a:p>
                  </a:txBody>
                  <a:tcPr marL="47625" marR="47625" marT="47625" marB="47625" anchor="ctr">
                    <a:solidFill>
                      <a:schemeClr val="accent1"/>
                    </a:solidFill>
                  </a:tcPr>
                </a:tc>
                <a:tc>
                  <a:txBody>
                    <a:bodyPr/>
                    <a:lstStyle/>
                    <a:p>
                      <a:pPr rtl="0" fontAlgn="ctr"/>
                      <a:r>
                        <a:rPr lang="es-419" b="0">
                          <a:effectLst/>
                        </a:rPr>
                        <a:t>Explique por qué son necesarias las medidas básicas de seguridad en los dispositivos de red.</a:t>
                      </a:r>
                    </a:p>
                  </a:txBody>
                  <a:tcPr marL="47625" marR="47625" marT="47625" marB="47625" anchor="ctr"/>
                </a:tc>
                <a:extLst>
                  <a:ext uri="{0D108BD9-81ED-4DB2-BD59-A6C34878D82A}">
                    <a16:rowId xmlns:a16="http://schemas.microsoft.com/office/drawing/2014/main" val="3150950737"/>
                  </a:ext>
                </a:extLst>
              </a:tr>
              <a:tr h="370840">
                <a:tc>
                  <a:txBody>
                    <a:bodyPr/>
                    <a:lstStyle/>
                    <a:p>
                      <a:pPr rtl="0" fontAlgn="ctr"/>
                      <a:r>
                        <a:rPr lang="es-419" b="1">
                          <a:solidFill>
                            <a:schemeClr val="bg1"/>
                          </a:solidFill>
                          <a:effectLst/>
                        </a:rPr>
                        <a:t>Ataques a la red</a:t>
                      </a:r>
                    </a:p>
                  </a:txBody>
                  <a:tcPr marL="47625" marR="47625" marT="47625" marB="47625" anchor="ctr">
                    <a:solidFill>
                      <a:schemeClr val="accent1"/>
                    </a:solidFill>
                  </a:tcPr>
                </a:tc>
                <a:tc>
                  <a:txBody>
                    <a:bodyPr/>
                    <a:lstStyle/>
                    <a:p>
                      <a:pPr rtl="0" fontAlgn="ctr"/>
                      <a:r>
                        <a:rPr lang="es-419" b="0">
                          <a:effectLst/>
                        </a:rPr>
                        <a:t>Identifique las vulnerabilidades de seguridad.</a:t>
                      </a:r>
                    </a:p>
                  </a:txBody>
                  <a:tcPr marL="47625" marR="47625" marT="47625" marB="47625" anchor="ctr"/>
                </a:tc>
                <a:extLst>
                  <a:ext uri="{0D108BD9-81ED-4DB2-BD59-A6C34878D82A}">
                    <a16:rowId xmlns:a16="http://schemas.microsoft.com/office/drawing/2014/main" val="2772085455"/>
                  </a:ext>
                </a:extLst>
              </a:tr>
              <a:tr h="370840">
                <a:tc>
                  <a:txBody>
                    <a:bodyPr/>
                    <a:lstStyle/>
                    <a:p>
                      <a:pPr rtl="0" fontAlgn="ctr"/>
                      <a:r>
                        <a:rPr lang="es-419" b="1">
                          <a:solidFill>
                            <a:schemeClr val="bg1"/>
                          </a:solidFill>
                          <a:effectLst/>
                        </a:rPr>
                        <a:t>Mitigación de los ataques a la red</a:t>
                      </a:r>
                    </a:p>
                  </a:txBody>
                  <a:tcPr marL="47625" marR="47625" marT="47625" marB="47625" anchor="ctr">
                    <a:solidFill>
                      <a:schemeClr val="accent1"/>
                    </a:solidFill>
                  </a:tcPr>
                </a:tc>
                <a:tc>
                  <a:txBody>
                    <a:bodyPr/>
                    <a:lstStyle/>
                    <a:p>
                      <a:pPr rtl="0" fontAlgn="ctr"/>
                      <a:r>
                        <a:rPr lang="es-419" b="0">
                          <a:effectLst/>
                        </a:rPr>
                        <a:t>Identifique las técnicas generales de mitigación.</a:t>
                      </a:r>
                    </a:p>
                  </a:txBody>
                  <a:tcPr marL="47625" marR="47625" marT="47625" marB="47625" anchor="ctr"/>
                </a:tc>
                <a:extLst>
                  <a:ext uri="{0D108BD9-81ED-4DB2-BD59-A6C34878D82A}">
                    <a16:rowId xmlns:a16="http://schemas.microsoft.com/office/drawing/2014/main" val="3228802595"/>
                  </a:ext>
                </a:extLst>
              </a:tr>
              <a:tr h="370840">
                <a:tc>
                  <a:txBody>
                    <a:bodyPr/>
                    <a:lstStyle/>
                    <a:p>
                      <a:pPr rtl="0" fontAlgn="ctr"/>
                      <a:r>
                        <a:rPr lang="es-419" b="1">
                          <a:solidFill>
                            <a:schemeClr val="bg1"/>
                          </a:solidFill>
                          <a:effectLst/>
                        </a:rPr>
                        <a:t>Seguridad de los dispositivos</a:t>
                      </a:r>
                    </a:p>
                  </a:txBody>
                  <a:tcPr marL="47625" marR="47625" marT="47625" marB="47625" anchor="ctr">
                    <a:solidFill>
                      <a:schemeClr val="accent1"/>
                    </a:solidFill>
                  </a:tcPr>
                </a:tc>
                <a:tc>
                  <a:txBody>
                    <a:bodyPr/>
                    <a:lstStyle/>
                    <a:p>
                      <a:pPr rtl="0" fontAlgn="ctr"/>
                      <a:r>
                        <a:rPr lang="es-419" b="0">
                          <a:effectLst/>
                        </a:rPr>
                        <a:t>Configure los dispositivos de red con características de protección de dispositivos a fin de mitigar las amenazas de seguridad.</a:t>
                      </a:r>
                    </a:p>
                  </a:txBody>
                  <a:tcPr marL="47625" marR="47625" marT="47625" marB="47625" anchor="ctr"/>
                </a:tc>
                <a:extLst>
                  <a:ext uri="{0D108BD9-81ED-4DB2-BD59-A6C34878D82A}">
                    <a16:rowId xmlns:a16="http://schemas.microsoft.com/office/drawing/2014/main" val="313480994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es-419">
                <a:solidFill>
                  <a:schemeClr val="accent5">
                    <a:lumMod val="40000"/>
                    <a:lumOff val="60000"/>
                  </a:schemeClr>
                </a:solidFill>
              </a:rPr>
              <a:t>16.1 Amenazas y vulnerabilidades de seguridad</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Amenazas de seguridad y vulnerabilidades </a:t>
            </a:r>
            <a:br>
              <a:rPr lang="en-US" dirty="0"/>
            </a:br>
            <a:r>
              <a:rPr lang="es-419" sz="2400"/>
              <a:t>Tipos de amenazas</a:t>
            </a:r>
          </a:p>
        </p:txBody>
      </p:sp>
      <p:sp>
        <p:nvSpPr>
          <p:cNvPr id="4" name="Content Placeholder 3">
            <a:extLst>
              <a:ext uri="{FF2B5EF4-FFF2-40B4-BE49-F238E27FC236}">
                <a16:creationId xmlns:a16="http://schemas.microsoft.com/office/drawing/2014/main" id="{1F842ADA-E5AB-0E45-818A-AEC8B90B4109}"/>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Los ataques a una red pueden ser devastadores y pueden resultar en una pérdida de tiempo y dinero debido a daños o robo de información o activos importantes. Los intrusos pueden obtener acceso a una red a través de vulnerabilidades de software, ataques de hardware o adivinando el nombre de usuario y la contraseña de alguien. Los intrusos que obtienen acceso modificando software o explotando vulnerabilidades de software se denominan actores de amenazas.</a:t>
            </a:r>
          </a:p>
          <a:p>
            <a:pPr marL="0" indent="0" algn="l"/>
            <a:endParaRPr lang="en-US" sz="1600" dirty="0">
              <a:solidFill>
                <a:srgbClr val="000000"/>
              </a:solidFill>
            </a:endParaRPr>
          </a:p>
          <a:p>
            <a:pPr marL="0" indent="0" algn="l" rtl="0"/>
            <a:r>
              <a:rPr lang="es-419" sz="1600">
                <a:solidFill>
                  <a:srgbClr val="000000"/>
                </a:solidFill>
              </a:rPr>
              <a:t>Una vez que el actor de la amenaza obtiene acceso a la red, pueden surgir cuatro tipos de amenazas:</a:t>
            </a:r>
          </a:p>
          <a:p>
            <a:pPr marL="415985" lvl="1" indent="-342900" rtl="0">
              <a:buFont typeface="Arial" panose="020B0604020202020204" pitchFamily="34" charset="0"/>
              <a:buChar char="•"/>
            </a:pPr>
            <a:r>
              <a:rPr lang="es-419" sz="1600">
                <a:solidFill>
                  <a:srgbClr val="000000"/>
                </a:solidFill>
              </a:rPr>
              <a:t>Robo de información</a:t>
            </a:r>
          </a:p>
          <a:p>
            <a:pPr marL="415985" lvl="1" indent="-342900" rtl="0">
              <a:buFont typeface="Arial" panose="020B0604020202020204" pitchFamily="34" charset="0"/>
              <a:buChar char="•"/>
            </a:pPr>
            <a:r>
              <a:rPr lang="es-419" sz="1600">
                <a:solidFill>
                  <a:srgbClr val="000000"/>
                </a:solidFill>
              </a:rPr>
              <a:t>Pérdida y manipulación de datos.</a:t>
            </a:r>
          </a:p>
          <a:p>
            <a:pPr marL="415985" lvl="1" indent="-342900" rtl="0">
              <a:buFont typeface="Arial" panose="020B0604020202020204" pitchFamily="34" charset="0"/>
              <a:buChar char="•"/>
            </a:pPr>
            <a:r>
              <a:rPr lang="es-419" sz="1600">
                <a:solidFill>
                  <a:srgbClr val="000000"/>
                </a:solidFill>
              </a:rPr>
              <a:t>Robo de identidad</a:t>
            </a:r>
          </a:p>
          <a:p>
            <a:pPr marL="415985" lvl="1" indent="-342900" rtl="0">
              <a:buFont typeface="Arial" panose="020B0604020202020204" pitchFamily="34" charset="0"/>
              <a:buChar char="•"/>
            </a:pPr>
            <a:r>
              <a:rPr lang="es-419" sz="1600">
                <a:solidFill>
                  <a:srgbClr val="000000"/>
                </a:solidFill>
              </a:rPr>
              <a:t>Interrupción del servicio</a:t>
            </a: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Amenazas de seguridad y vulnerabilidades </a:t>
            </a:r>
            <a:br>
              <a:rPr lang="en-US" dirty="0"/>
            </a:br>
            <a:r>
              <a:rPr lang="es-419" sz="2400"/>
              <a:t>Tipos de vulnerabilidades</a:t>
            </a:r>
          </a:p>
        </p:txBody>
      </p:sp>
      <p:sp>
        <p:nvSpPr>
          <p:cNvPr id="5" name="Content Placeholder 4">
            <a:extLst>
              <a:ext uri="{FF2B5EF4-FFF2-40B4-BE49-F238E27FC236}">
                <a16:creationId xmlns:a16="http://schemas.microsoft.com/office/drawing/2014/main" id="{FA41A9FF-8CDE-E44C-BE13-FAE40B97A3EE}"/>
              </a:ext>
            </a:extLst>
          </p:cNvPr>
          <p:cNvSpPr>
            <a:spLocks noGrp="1"/>
          </p:cNvSpPr>
          <p:nvPr>
            <p:ph idx="1"/>
          </p:nvPr>
        </p:nvSpPr>
        <p:spPr>
          <a:xfrm>
            <a:off x="123825" y="638175"/>
            <a:ext cx="8588203" cy="3923165"/>
          </a:xfrm>
        </p:spPr>
        <p:txBody>
          <a:bodyPr/>
          <a:lstStyle/>
          <a:p>
            <a:pPr marL="0" indent="0" algn="l" rtl="0"/>
            <a:r>
              <a:rPr lang="es-419" sz="1600">
                <a:solidFill>
                  <a:srgbClr val="000000"/>
                </a:solidFill>
              </a:rPr>
              <a:t>La vulnerabilidad es el grado de debilidad en una red o un dispositivo. Algún grado de vulnerabilidad es inherente a los enrutadores, conmutadores, equipos de escritorio, servidores e incluso dispositivos de seguridad. Por lo general, los dispositivos de red que sufren ataques son las terminales, como los servidores y las computadoras de escritorio. </a:t>
            </a:r>
          </a:p>
          <a:p>
            <a:pPr marL="0" indent="0" algn="l" rtl="0"/>
            <a:r>
              <a:rPr lang="es-419" sz="1600">
                <a:solidFill>
                  <a:srgbClr val="000000"/>
                </a:solidFill>
              </a:rPr>
              <a:t>Existen tres vulnerabilidades o debilidades principales:</a:t>
            </a:r>
          </a:p>
          <a:p>
            <a:pPr marL="342900" indent="-342900" algn="l" rtl="0">
              <a:buFont typeface="Arial" panose="020B0604020202020204" pitchFamily="34" charset="0"/>
              <a:buChar char="•"/>
            </a:pPr>
            <a:r>
              <a:rPr lang="es-419" sz="1600">
                <a:solidFill>
                  <a:srgbClr val="000000"/>
                </a:solidFill>
              </a:rPr>
              <a:t>Las vulnerabilidades tecnológicas pueden incluir debilidades del protocolo TCP/IP, debilidades del sistema operativo y debilidades del equipo de red.</a:t>
            </a:r>
          </a:p>
          <a:p>
            <a:pPr marL="358835" lvl="1" indent="-285750" rtl="0">
              <a:buFont typeface="Arial" panose="020B0604020202020204" pitchFamily="34" charset="0"/>
              <a:buChar char="•"/>
            </a:pPr>
            <a:r>
              <a:rPr lang="es-419" sz="1600">
                <a:solidFill>
                  <a:srgbClr val="000000"/>
                </a:solidFill>
              </a:rPr>
              <a:t>Las vulnerabilidades de configuración pueden incluir cuentas de usuario no seguras, cuentas de sistema con contraseñas fáciles de adivinar, servicios de Internet mal configurados, configuraciones predeterminadas no seguras y equipos de red mal configurados.</a:t>
            </a:r>
          </a:p>
          <a:p>
            <a:pPr marL="358835" lvl="1" indent="-285750" rtl="0">
              <a:buFont typeface="Arial" panose="020B0604020202020204" pitchFamily="34" charset="0"/>
              <a:buChar char="•"/>
            </a:pPr>
            <a:r>
              <a:rPr lang="es-419" sz="1600">
                <a:solidFill>
                  <a:srgbClr val="000000"/>
                </a:solidFill>
              </a:rPr>
              <a:t>Las vulnerabilidades de política de seguridad pueden incluir la falta de una política de seguridad escrita, la política, la falta de continuidad de autenticación, los controles de acceso lógico no aplicados, la instalación de software y hardware y los cambios que no siguen la política, y un plan de recuperación ante desastres inexistente.</a:t>
            </a:r>
          </a:p>
          <a:p>
            <a:pPr marL="73085" lvl="1" indent="0" rtl="0">
              <a:buNone/>
            </a:pPr>
            <a:r>
              <a:rPr lang="es-419" sz="1600">
                <a:solidFill>
                  <a:srgbClr val="000000"/>
                </a:solidFill>
              </a:rPr>
              <a:t>Las tres fuentes de vulnerabilidades pueden dejar una red o dispositivo abierto a varios ataques, incluidos ataques de código malicioso y ataques de red.</a:t>
            </a:r>
          </a:p>
          <a:p>
            <a:pPr marL="73085" lvl="1" indent="0">
              <a:buNone/>
            </a:pPr>
            <a:endParaRPr lang="en-US" dirty="0">
              <a:solidFill>
                <a:srgbClr val="000000"/>
              </a:solidFill>
            </a:endParaRPr>
          </a:p>
        </p:txBody>
      </p:sp>
    </p:spTree>
    <p:extLst>
      <p:ext uri="{BB962C8B-B14F-4D97-AF65-F5344CB8AC3E}">
        <p14:creationId xmlns:p14="http://schemas.microsoft.com/office/powerpoint/2010/main" val="152871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es-419" sz="1600"/>
              <a:t>Amenazas de seguridad y vulnerabilidades </a:t>
            </a:r>
            <a:br>
              <a:rPr lang="en-US" dirty="0"/>
            </a:br>
            <a:r>
              <a:rPr lang="es-419" sz="2400"/>
              <a:t>Seguridad física</a:t>
            </a:r>
          </a:p>
        </p:txBody>
      </p:sp>
      <p:sp>
        <p:nvSpPr>
          <p:cNvPr id="4" name="Content Placeholder 3">
            <a:extLst>
              <a:ext uri="{FF2B5EF4-FFF2-40B4-BE49-F238E27FC236}">
                <a16:creationId xmlns:a16="http://schemas.microsoft.com/office/drawing/2014/main" id="{A94E9617-78ED-F348-B02A-ACCF736F03DA}"/>
              </a:ext>
            </a:extLst>
          </p:cNvPr>
          <p:cNvSpPr>
            <a:spLocks noGrp="1"/>
          </p:cNvSpPr>
          <p:nvPr>
            <p:ph idx="1"/>
          </p:nvPr>
        </p:nvSpPr>
        <p:spPr>
          <a:xfrm>
            <a:off x="474662" y="731837"/>
            <a:ext cx="8280057" cy="3689897"/>
          </a:xfrm>
        </p:spPr>
        <p:txBody>
          <a:bodyPr/>
          <a:lstStyle/>
          <a:p>
            <a:pPr marL="0" indent="0" algn="l" rtl="0"/>
            <a:r>
              <a:rPr lang="es-419" sz="1600">
                <a:solidFill>
                  <a:srgbClr val="000000"/>
                </a:solidFill>
              </a:rPr>
              <a:t>Si los recursos de la red pueden verse físicamente comprometidos, un actor de amenazas puede negar el uso de los recursos de la red. Las cuatro clases de amenazas físicas son las siguientes:</a:t>
            </a:r>
          </a:p>
          <a:p>
            <a:pPr marL="415985" lvl="1" indent="-342900" rtl="0">
              <a:buFont typeface="Arial" panose="020B0604020202020204" pitchFamily="34" charset="0"/>
              <a:buChar char="•"/>
            </a:pPr>
            <a:r>
              <a:rPr lang="es-419" sz="1600" b="1">
                <a:solidFill>
                  <a:srgbClr val="000000"/>
                </a:solidFill>
              </a:rPr>
              <a:t>Amenazas de hardware -</a:t>
            </a:r>
            <a:r>
              <a:rPr lang="es-419" sz="1600">
                <a:solidFill>
                  <a:srgbClr val="000000"/>
                </a:solidFill>
              </a:rPr>
              <a:t> Esto incluye daños físicos a servidores, routers, switches, planta de cableado y estaciones de trabajo.</a:t>
            </a:r>
          </a:p>
          <a:p>
            <a:pPr marL="415985" lvl="1" indent="-342900" rtl="0">
              <a:buFont typeface="Arial" panose="020B0604020202020204" pitchFamily="34" charset="0"/>
              <a:buChar char="•"/>
            </a:pPr>
            <a:r>
              <a:rPr lang="es-419" sz="1600" b="1">
                <a:solidFill>
                  <a:srgbClr val="000000"/>
                </a:solidFill>
              </a:rPr>
              <a:t>Amenazas Ambientales - </a:t>
            </a:r>
            <a:r>
              <a:rPr lang="es-419" sz="1600">
                <a:solidFill>
                  <a:srgbClr val="000000"/>
                </a:solidFill>
              </a:rPr>
              <a:t>Esto incluye temperaturas extremas (demasiado calor o demasiado frío) o humedad extrema (demasiado húmedo o demasiado seco).</a:t>
            </a:r>
          </a:p>
          <a:p>
            <a:pPr marL="415985" lvl="1" indent="-342900" rtl="0">
              <a:buFont typeface="Arial" panose="020B0604020202020204" pitchFamily="34" charset="0"/>
              <a:buChar char="•"/>
            </a:pPr>
            <a:r>
              <a:rPr lang="es-419" sz="1600" b="1">
                <a:solidFill>
                  <a:srgbClr val="000000"/>
                </a:solidFill>
              </a:rPr>
              <a:t>Amenazas eléctricas - </a:t>
            </a:r>
            <a:r>
              <a:rPr lang="es-419" sz="1600">
                <a:solidFill>
                  <a:srgbClr val="000000"/>
                </a:solidFill>
              </a:rPr>
              <a:t>Esto incluye picos de voltaje, voltaje de suministro insuficiente (caídas de voltaje), energía no condicionada (ruido) y pérdida total de energía.</a:t>
            </a:r>
          </a:p>
          <a:p>
            <a:pPr marL="415985" lvl="1" indent="-342900" rtl="0">
              <a:buFont typeface="Arial" panose="020B0604020202020204" pitchFamily="34" charset="0"/>
              <a:buChar char="•"/>
            </a:pPr>
            <a:r>
              <a:rPr lang="es-419" sz="1600" b="1">
                <a:solidFill>
                  <a:srgbClr val="000000"/>
                </a:solidFill>
              </a:rPr>
              <a:t>Amenazas de mantenimiento - </a:t>
            </a:r>
            <a:r>
              <a:rPr lang="es-419" sz="1600">
                <a:solidFill>
                  <a:srgbClr val="000000"/>
                </a:solidFill>
              </a:rPr>
              <a:t>Esto incluye un manejo deficiente de los componentes eléctricos clave (descarga electrostática), falta de repuestos críticos, cableado deficiente y etiquetado deficiente.</a:t>
            </a:r>
          </a:p>
          <a:p>
            <a:pPr marL="0" indent="0" algn="l"/>
            <a:endParaRPr lang="en-US" sz="1600" dirty="0">
              <a:solidFill>
                <a:srgbClr val="000000"/>
              </a:solidFill>
            </a:endParaRPr>
          </a:p>
          <a:p>
            <a:pPr marL="0" indent="0" algn="l" rtl="0"/>
            <a:r>
              <a:rPr lang="es-419" sz="1600">
                <a:solidFill>
                  <a:srgbClr val="000000"/>
                </a:solidFill>
              </a:rPr>
              <a:t>Se debe crear e implementar un buen plan de seguridad física para abordar estos problemas. </a:t>
            </a:r>
          </a:p>
          <a:p>
            <a:pPr marL="342900" indent="-342900" algn="l">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381992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16.2 Ataques de red</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es-419" sz="1600"/>
              <a:t>Ataques de red </a:t>
            </a:r>
            <a:br>
              <a:rPr lang="en-US" dirty="0"/>
            </a:br>
            <a:r>
              <a:rPr lang="es-419" sz="2400"/>
              <a:t>Tipos de malware</a:t>
            </a:r>
          </a:p>
        </p:txBody>
      </p:sp>
      <p:sp>
        <p:nvSpPr>
          <p:cNvPr id="7" name="Content Placeholder 6">
            <a:extLst>
              <a:ext uri="{FF2B5EF4-FFF2-40B4-BE49-F238E27FC236}">
                <a16:creationId xmlns:a16="http://schemas.microsoft.com/office/drawing/2014/main" id="{92ACB52D-A827-B043-A26A-2C368D806F8E}"/>
              </a:ext>
            </a:extLst>
          </p:cNvPr>
          <p:cNvSpPr>
            <a:spLocks noGrp="1"/>
          </p:cNvSpPr>
          <p:nvPr>
            <p:ph idx="1"/>
          </p:nvPr>
        </p:nvSpPr>
        <p:spPr>
          <a:xfrm>
            <a:off x="347040" y="1016400"/>
            <a:ext cx="8449919" cy="3657998"/>
          </a:xfrm>
        </p:spPr>
        <p:txBody>
          <a:bodyPr/>
          <a:lstStyle/>
          <a:p>
            <a:pPr marL="0" indent="0" algn="l" rtl="0"/>
            <a:r>
              <a:rPr lang="es-419" sz="1500" dirty="0">
                <a:solidFill>
                  <a:srgbClr val="000000"/>
                </a:solidFill>
              </a:rPr>
              <a:t>Malware es la abreviatura de software malicioso. Es un código o software diseñado específicamente para dañar, interrumpir, robar o infligir acciones "malas" o ilegítimas en los datos, hosts o redes. Los siguientes son tipos de malware: Los siguientes son tipos de malware:</a:t>
            </a:r>
          </a:p>
          <a:p>
            <a:pPr marL="415985" lvl="1" indent="-342900" rtl="0">
              <a:buFont typeface="Arial" panose="020B0604020202020204" pitchFamily="34" charset="0"/>
              <a:buChar char="•"/>
            </a:pPr>
            <a:r>
              <a:rPr lang="es-419" sz="1500" b="1" dirty="0">
                <a:solidFill>
                  <a:srgbClr val="000000"/>
                </a:solidFill>
              </a:rPr>
              <a:t>Virus - </a:t>
            </a:r>
            <a:r>
              <a:rPr lang="es-419" sz="1500" dirty="0">
                <a:solidFill>
                  <a:srgbClr val="000000"/>
                </a:solidFill>
              </a:rPr>
              <a:t>Un virus informático es un tipo de malware que se propaga insertando una copia de sí mismo y formando parte de otro programa. Se propaga de una computadora a otra, dejando infecciones a medida que viaja.</a:t>
            </a:r>
            <a:r>
              <a:rPr lang="es-419" sz="1500" b="1" dirty="0">
                <a:solidFill>
                  <a:srgbClr val="000000"/>
                </a:solidFill>
              </a:rPr>
              <a:t> </a:t>
            </a:r>
          </a:p>
          <a:p>
            <a:pPr marL="415985" lvl="1" indent="-342900" rtl="0">
              <a:buFont typeface="Arial" panose="020B0604020202020204" pitchFamily="34" charset="0"/>
              <a:buChar char="•"/>
            </a:pPr>
            <a:r>
              <a:rPr lang="es-419" sz="1500" b="1" dirty="0">
                <a:solidFill>
                  <a:srgbClr val="000000"/>
                </a:solidFill>
              </a:rPr>
              <a:t>Gusanos - </a:t>
            </a:r>
            <a:r>
              <a:rPr lang="es-419" sz="1500" dirty="0">
                <a:solidFill>
                  <a:srgbClr val="000000"/>
                </a:solidFill>
              </a:rPr>
              <a:t>Los gusanos informáticos son similares a los virus en que replican copias funcionales de sí mismos y pueden causar el mismo tipo de daño. A diferencia de los virus, que requieren la propagación de un archivo host infectado, los gusanos son software independiente y no requieren de un programa host ni de la ayuda humana para propagarse.</a:t>
            </a:r>
            <a:r>
              <a:rPr lang="es-419" sz="1500" b="1" dirty="0">
                <a:solidFill>
                  <a:srgbClr val="000000"/>
                </a:solidFill>
              </a:rPr>
              <a:t> </a:t>
            </a:r>
          </a:p>
          <a:p>
            <a:pPr marL="415985" lvl="1" indent="-342900" rtl="0">
              <a:buFont typeface="Arial" panose="020B0604020202020204" pitchFamily="34" charset="0"/>
              <a:buChar char="•"/>
            </a:pPr>
            <a:r>
              <a:rPr lang="es-419" sz="1500" b="1" dirty="0">
                <a:solidFill>
                  <a:srgbClr val="000000"/>
                </a:solidFill>
              </a:rPr>
              <a:t>Trojan Horses - </a:t>
            </a:r>
            <a:r>
              <a:rPr lang="es-419" sz="1500" dirty="0">
                <a:solidFill>
                  <a:srgbClr val="000000"/>
                </a:solidFill>
              </a:rPr>
              <a:t>Es un software dañino que parece legítimo. A diferencia de los virus y gusanos, los caballos de Troya no se reproducen al infectar otros archivos. Se autoreplican. Los caballos de Troya deben extenderse a través de la interacción del usuario, como abrir un archivo adjunto de correo electrónico o descargar y ejecutar un archivo de Internet.</a:t>
            </a:r>
          </a:p>
        </p:txBody>
      </p:sp>
    </p:spTree>
    <p:extLst>
      <p:ext uri="{BB962C8B-B14F-4D97-AF65-F5344CB8AC3E}">
        <p14:creationId xmlns:p14="http://schemas.microsoft.com/office/powerpoint/2010/main" val="3636315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es-419" sz="1600"/>
              <a:t>Ataques de red </a:t>
            </a:r>
            <a:br>
              <a:rPr lang="en-US" dirty="0"/>
            </a:br>
            <a:r>
              <a:rPr lang="es-419" sz="2400"/>
              <a:t>Ataques de reconocimiento</a:t>
            </a:r>
          </a:p>
        </p:txBody>
      </p:sp>
      <p:sp>
        <p:nvSpPr>
          <p:cNvPr id="4" name="Content Placeholder 3">
            <a:extLst>
              <a:ext uri="{FF2B5EF4-FFF2-40B4-BE49-F238E27FC236}">
                <a16:creationId xmlns:a16="http://schemas.microsoft.com/office/drawing/2014/main" id="{E067B553-BAE5-144D-9EB3-2483E33A15F5}"/>
              </a:ext>
            </a:extLst>
          </p:cNvPr>
          <p:cNvSpPr>
            <a:spLocks noGrp="1"/>
          </p:cNvSpPr>
          <p:nvPr>
            <p:ph idx="1"/>
          </p:nvPr>
        </p:nvSpPr>
        <p:spPr>
          <a:xfrm>
            <a:off x="474662" y="763736"/>
            <a:ext cx="8280057" cy="3657998"/>
          </a:xfrm>
        </p:spPr>
        <p:txBody>
          <a:bodyPr/>
          <a:lstStyle/>
          <a:p>
            <a:pPr marL="0" indent="0" algn="l" rtl="0"/>
            <a:r>
              <a:rPr lang="es-419" sz="1600">
                <a:solidFill>
                  <a:srgbClr val="000000"/>
                </a:solidFill>
              </a:rPr>
              <a:t>Además de los ataques de código malintencionado, es posible que las redes sean presa de diversos ataques de red. Los ataques de red pueden clasificarse en tres categorías principales:</a:t>
            </a:r>
          </a:p>
          <a:p>
            <a:pPr marL="415985" lvl="1" indent="-342900" rtl="0">
              <a:buFont typeface="Arial" panose="020B0604020202020204" pitchFamily="34" charset="0"/>
              <a:buChar char="•"/>
            </a:pPr>
            <a:r>
              <a:rPr lang="es-419" b="1">
                <a:solidFill>
                  <a:srgbClr val="000000"/>
                </a:solidFill>
              </a:rPr>
              <a:t>Ataques de reconocimiento - </a:t>
            </a:r>
            <a:r>
              <a:rPr lang="es-419">
                <a:solidFill>
                  <a:srgbClr val="000000"/>
                </a:solidFill>
              </a:rPr>
              <a:t>El descubrimiento y el mapeo de sistemas, servicios o vulnerabilidades</a:t>
            </a:r>
            <a:r>
              <a:rPr lang="es-419" b="1">
                <a:solidFill>
                  <a:srgbClr val="000000"/>
                </a:solidFill>
              </a:rPr>
              <a:t>.</a:t>
            </a:r>
          </a:p>
          <a:p>
            <a:pPr marL="415985" lvl="1" indent="-342900" rtl="0">
              <a:buFont typeface="Arial" panose="020B0604020202020204" pitchFamily="34" charset="0"/>
              <a:buChar char="•"/>
            </a:pPr>
            <a:r>
              <a:rPr lang="es-419" b="1">
                <a:solidFill>
                  <a:srgbClr val="000000"/>
                </a:solidFill>
              </a:rPr>
              <a:t>Ataques de acceso - </a:t>
            </a:r>
            <a:r>
              <a:rPr lang="es-419">
                <a:solidFill>
                  <a:srgbClr val="000000"/>
                </a:solidFill>
              </a:rPr>
              <a:t>La manipulación no autorizada de datos, acceso al sistema o privilegios de usuario</a:t>
            </a:r>
            <a:r>
              <a:rPr lang="es-419" b="1">
                <a:solidFill>
                  <a:srgbClr val="000000"/>
                </a:solidFill>
              </a:rPr>
              <a:t>.</a:t>
            </a:r>
          </a:p>
          <a:p>
            <a:pPr marL="415985" lvl="1" indent="-342900" rtl="0">
              <a:buFont typeface="Arial" panose="020B0604020202020204" pitchFamily="34" charset="0"/>
              <a:buChar char="•"/>
            </a:pPr>
            <a:r>
              <a:rPr lang="es-419" b="1">
                <a:solidFill>
                  <a:srgbClr val="000000"/>
                </a:solidFill>
              </a:rPr>
              <a:t>Denegación de servicio - </a:t>
            </a:r>
            <a:r>
              <a:rPr lang="es-419">
                <a:solidFill>
                  <a:srgbClr val="000000"/>
                </a:solidFill>
              </a:rPr>
              <a:t>La desactivación o corrupción de redes, sistemas o servicios</a:t>
            </a:r>
            <a:r>
              <a:rPr lang="es-419" b="1">
                <a:solidFill>
                  <a:srgbClr val="000000"/>
                </a:solidFill>
              </a:rPr>
              <a:t>.</a:t>
            </a:r>
          </a:p>
          <a:p>
            <a:pPr marL="0" indent="0" algn="l"/>
            <a:endParaRPr lang="en-US" sz="1600" dirty="0">
              <a:solidFill>
                <a:srgbClr val="000000"/>
              </a:solidFill>
            </a:endParaRPr>
          </a:p>
          <a:p>
            <a:pPr marL="0" indent="0" algn="l" rtl="0"/>
            <a:r>
              <a:rPr lang="es-419" sz="1600">
                <a:solidFill>
                  <a:srgbClr val="000000"/>
                </a:solidFill>
              </a:rPr>
              <a:t>Para los ataques de reconocimiento, los actores de amenazas externas pueden usar herramientas de Internet, como las herramientas de </a:t>
            </a:r>
            <a:r>
              <a:rPr lang="es-419" sz="1600" b="1">
                <a:solidFill>
                  <a:srgbClr val="000000"/>
                </a:solidFill>
              </a:rPr>
              <a:t>nslookup</a:t>
            </a:r>
            <a:r>
              <a:rPr lang="es-419" sz="1600">
                <a:solidFill>
                  <a:srgbClr val="000000"/>
                </a:solidFill>
              </a:rPr>
              <a:t> y </a:t>
            </a:r>
            <a:r>
              <a:rPr lang="es-419" sz="1600" b="1">
                <a:solidFill>
                  <a:srgbClr val="000000"/>
                </a:solidFill>
              </a:rPr>
              <a:t>whois</a:t>
            </a:r>
            <a:r>
              <a:rPr lang="es-419" sz="1600">
                <a:solidFill>
                  <a:srgbClr val="000000"/>
                </a:solidFill>
              </a:rPr>
              <a:t>, para determinar fácilmente el espacio de direcciones IP asignado a una determinada corporación o entidad. Después de determinar el espacio de direcciones IP, un actor de amenazas puede hacer ping a las direcciones IP disponibles públicamente para identificar las direcciones que están activas. </a:t>
            </a:r>
          </a:p>
        </p:txBody>
      </p:sp>
    </p:spTree>
    <p:extLst>
      <p:ext uri="{BB962C8B-B14F-4D97-AF65-F5344CB8AC3E}">
        <p14:creationId xmlns:p14="http://schemas.microsoft.com/office/powerpoint/2010/main" val="1577862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es-419" sz="1600"/>
              <a:t>Ataques de red </a:t>
            </a:r>
            <a:br>
              <a:rPr lang="en-US" dirty="0"/>
            </a:br>
            <a:r>
              <a:rPr lang="es-419" sz="2400"/>
              <a:t>Ataques de acceso</a:t>
            </a:r>
          </a:p>
        </p:txBody>
      </p:sp>
      <p:sp>
        <p:nvSpPr>
          <p:cNvPr id="5" name="Content Placeholder 4">
            <a:extLst>
              <a:ext uri="{FF2B5EF4-FFF2-40B4-BE49-F238E27FC236}">
                <a16:creationId xmlns:a16="http://schemas.microsoft.com/office/drawing/2014/main" id="{B9B45427-F5AC-4D45-8D34-7EA325594FCF}"/>
              </a:ext>
            </a:extLst>
          </p:cNvPr>
          <p:cNvSpPr>
            <a:spLocks noGrp="1"/>
          </p:cNvSpPr>
          <p:nvPr>
            <p:ph idx="1"/>
          </p:nvPr>
        </p:nvSpPr>
        <p:spPr>
          <a:xfrm>
            <a:off x="431971" y="887084"/>
            <a:ext cx="8280057" cy="3630902"/>
          </a:xfrm>
        </p:spPr>
        <p:txBody>
          <a:bodyPr/>
          <a:lstStyle/>
          <a:p>
            <a:pPr marL="0" indent="0" algn="l" rtl="0"/>
            <a:r>
              <a:rPr lang="es-419" sz="1500" dirty="0">
                <a:solidFill>
                  <a:srgbClr val="000000"/>
                </a:solidFill>
              </a:rPr>
              <a:t>Los ataques de acceso explotan las vulnerabilidades conocidas de los servicios de autenticación, los servicios FTP y los servicios Web para obtener acceso a las cuentas Web, a las bases de datos confidenciales y demás información confidencial. </a:t>
            </a:r>
          </a:p>
          <a:p>
            <a:pPr marL="0" indent="0" algn="l"/>
            <a:endParaRPr lang="en-US" sz="1500" dirty="0">
              <a:solidFill>
                <a:srgbClr val="000000"/>
              </a:solidFill>
            </a:endParaRPr>
          </a:p>
          <a:p>
            <a:pPr marL="0" indent="0" algn="l" rtl="0"/>
            <a:r>
              <a:rPr lang="es-419" sz="1500" dirty="0">
                <a:solidFill>
                  <a:srgbClr val="000000"/>
                </a:solidFill>
              </a:rPr>
              <a:t>Los ataques de acceso se pueden clasificar en cuatro categorías: </a:t>
            </a:r>
          </a:p>
          <a:p>
            <a:pPr marL="415985" lvl="1" indent="-342900" rtl="0">
              <a:buFont typeface="Arial" panose="020B0604020202020204" pitchFamily="34" charset="0"/>
              <a:buChar char="•"/>
            </a:pPr>
            <a:r>
              <a:rPr lang="es-419" sz="1500" b="1" dirty="0">
                <a:solidFill>
                  <a:srgbClr val="000000"/>
                </a:solidFill>
              </a:rPr>
              <a:t>Ataques de contraseña:</a:t>
            </a:r>
            <a:r>
              <a:rPr lang="es-419" sz="1500" dirty="0">
                <a:solidFill>
                  <a:srgbClr val="000000"/>
                </a:solidFill>
              </a:rPr>
              <a:t> implementados usando fuerza bruta, troyanos y rastreadores de paquetes</a:t>
            </a:r>
          </a:p>
          <a:p>
            <a:pPr marL="415985" lvl="1" indent="-342900" rtl="0">
              <a:buFont typeface="Arial" panose="020B0604020202020204" pitchFamily="34" charset="0"/>
              <a:buChar char="•"/>
            </a:pPr>
            <a:r>
              <a:rPr lang="es-419" sz="1500" b="1" dirty="0">
                <a:solidFill>
                  <a:srgbClr val="000000"/>
                </a:solidFill>
              </a:rPr>
              <a:t>Explotación de confianza - </a:t>
            </a:r>
            <a:r>
              <a:rPr lang="es-419" sz="1500" dirty="0">
                <a:solidFill>
                  <a:srgbClr val="000000"/>
                </a:solidFill>
              </a:rPr>
              <a:t>Un actor de amenazas utiliza privilegios no autorizados para obtener acceso a un sistema, posiblemente comprometiendo el objetivo.</a:t>
            </a:r>
          </a:p>
          <a:p>
            <a:pPr marL="415985" lvl="1" indent="-342900" rtl="0">
              <a:buFont typeface="Arial" panose="020B0604020202020204" pitchFamily="34" charset="0"/>
              <a:buChar char="•"/>
            </a:pPr>
            <a:r>
              <a:rPr lang="es-419" sz="1500" b="1" dirty="0">
                <a:solidFill>
                  <a:srgbClr val="000000"/>
                </a:solidFill>
              </a:rPr>
              <a:t>Redireccionamiento de puertos - </a:t>
            </a:r>
            <a:r>
              <a:rPr lang="es-419" sz="1500" dirty="0">
                <a:solidFill>
                  <a:srgbClr val="000000"/>
                </a:solidFill>
              </a:rPr>
              <a:t>Un actor de amenaza utiliza un sistema comprometido como base para ataques contra otros objetivos. Por ejemplo, un actor de amenaza que usa SSH (puerto 22) para conectarse a un host A comprometido. El host B confía en el host A y, por lo tanto, el actor de amenaza puede usar Telnet (puerto 23) para acceder a él.</a:t>
            </a:r>
          </a:p>
          <a:p>
            <a:pPr marL="415985" lvl="1" indent="-342900" rtl="0">
              <a:buFont typeface="Arial" panose="020B0604020202020204" pitchFamily="34" charset="0"/>
              <a:buChar char="•"/>
            </a:pPr>
            <a:r>
              <a:rPr lang="es-419" sz="1500" b="1" dirty="0">
                <a:solidFill>
                  <a:srgbClr val="000000"/>
                </a:solidFill>
              </a:rPr>
              <a:t>Man-in-the middle -</a:t>
            </a:r>
            <a:r>
              <a:rPr lang="es-419" sz="1500" dirty="0">
                <a:solidFill>
                  <a:srgbClr val="000000"/>
                </a:solidFill>
              </a:rPr>
              <a:t> El agente de la amenaza se coloca entre dos entidades legítimas para leer o modificar los datos que pasan entre las dos partes.</a:t>
            </a:r>
          </a:p>
        </p:txBody>
      </p:sp>
    </p:spTree>
    <p:extLst>
      <p:ext uri="{BB962C8B-B14F-4D97-AF65-F5344CB8AC3E}">
        <p14:creationId xmlns:p14="http://schemas.microsoft.com/office/powerpoint/2010/main" val="130301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s-419" dirty="0"/>
              <a:t>Materiales para el instructor: Guía de planificación del Módulo 16</a:t>
            </a:r>
          </a:p>
        </p:txBody>
      </p:sp>
      <p:sp>
        <p:nvSpPr>
          <p:cNvPr id="4099" name="Rectangle 34"/>
          <p:cNvSpPr>
            <a:spLocks noGrp="1" noChangeArrowheads="1"/>
          </p:cNvSpPr>
          <p:nvPr>
            <p:ph idx="1"/>
          </p:nvPr>
        </p:nvSpPr>
        <p:spPr>
          <a:xfrm>
            <a:off x="145357" y="808179"/>
            <a:ext cx="8483254" cy="3747195"/>
          </a:xfrm>
        </p:spPr>
        <p:txBody>
          <a:bodyPr/>
          <a:lstStyle/>
          <a:p>
            <a:pPr marL="0" indent="0">
              <a:buNone/>
            </a:pPr>
            <a:r>
              <a:rPr lang="es-419" dirty="0"/>
              <a:t>Este documento de PowerPoint se divide en dos partes:</a:t>
            </a:r>
          </a:p>
          <a:p>
            <a:pPr>
              <a:buFont typeface="Arial" panose="020B0604020202020204" pitchFamily="34" charset="0"/>
              <a:buChar char="•"/>
            </a:pPr>
            <a:r>
              <a:rPr lang="es-419" dirty="0"/>
              <a:t>Guía de planificación del instructor</a:t>
            </a:r>
          </a:p>
          <a:p>
            <a:pPr lvl="1">
              <a:buFont typeface="Arial" panose="020B0604020202020204" pitchFamily="34" charset="0"/>
              <a:buChar char="•"/>
            </a:pPr>
            <a:r>
              <a:rPr lang="es-419" dirty="0"/>
              <a:t>Información para ayudarlo a familiarizarse con el módulo</a:t>
            </a:r>
          </a:p>
          <a:p>
            <a:pPr lvl="1">
              <a:buFont typeface="Arial" panose="020B0604020202020204" pitchFamily="34" charset="0"/>
              <a:buChar char="•"/>
            </a:pPr>
            <a:r>
              <a:rPr lang="es-419" dirty="0"/>
              <a:t>Material didáctico</a:t>
            </a:r>
          </a:p>
          <a:p>
            <a:pPr>
              <a:buFont typeface="Arial" panose="020B0604020202020204" pitchFamily="34" charset="0"/>
              <a:buChar char="•"/>
            </a:pPr>
            <a:r>
              <a:rPr lang="es-419" dirty="0"/>
              <a:t>Presentación de la clase del instructor</a:t>
            </a:r>
          </a:p>
          <a:p>
            <a:pPr lvl="1">
              <a:buFont typeface="Arial" panose="020B0604020202020204" pitchFamily="34" charset="0"/>
              <a:buChar char="•"/>
            </a:pPr>
            <a:r>
              <a:rPr lang="es-419" dirty="0"/>
              <a:t>Diapositivas opcionales que puede usar en el aula</a:t>
            </a:r>
          </a:p>
          <a:p>
            <a:pPr lvl="1"/>
            <a:r>
              <a:rPr lang="es-419" dirty="0"/>
              <a:t>Comienza en la diapositiva # 10</a:t>
            </a:r>
          </a:p>
          <a:p>
            <a:pPr marL="142875" lvl="1" indent="0">
              <a:buNone/>
            </a:pPr>
            <a:r>
              <a:rPr lang="es-419" sz="1600" b="1" dirty="0"/>
              <a:t>Nota: </a:t>
            </a:r>
            <a:r>
              <a:rPr lang="es-419" sz="1600" dirty="0"/>
              <a:t>Elimine la Guía de planificación de esta presentación antes de compartirla con alguien.</a:t>
            </a:r>
          </a:p>
          <a:p>
            <a:pPr marL="0" indent="0">
              <a:buNone/>
            </a:pPr>
            <a:r>
              <a:rPr lang="es-419" sz="1600" b="1" dirty="0">
                <a:solidFill>
                  <a:schemeClr val="accent4"/>
                </a:solidFill>
              </a:rPr>
              <a:t>Para obtener ayuda y recursos adicionales, vaya a la página de inicio del instructor y a los recursos del curso para este curso. También puede visitar el sitio de desarrollo profesional en netacad.com, la página oficial de Facebook de Cisco Networking Academy o el grupo Instructor Only FB.</a:t>
            </a:r>
          </a:p>
        </p:txBody>
      </p:sp>
    </p:spTree>
    <p:custDataLst>
      <p:tags r:id="rId1"/>
    </p:custDataLst>
    <p:extLst>
      <p:ext uri="{BB962C8B-B14F-4D97-AF65-F5344CB8AC3E}">
        <p14:creationId xmlns:p14="http://schemas.microsoft.com/office/powerpoint/2010/main" val="3646583675"/>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es-419" sz="1600"/>
              <a:t>Ataques de red </a:t>
            </a:r>
            <a:br>
              <a:rPr lang="en-US" dirty="0"/>
            </a:br>
            <a:r>
              <a:rPr lang="es-419" sz="2400"/>
              <a:t>Ataques de denegación de servicio</a:t>
            </a:r>
          </a:p>
        </p:txBody>
      </p:sp>
      <p:sp>
        <p:nvSpPr>
          <p:cNvPr id="4" name="Content Placeholder 3">
            <a:extLst>
              <a:ext uri="{FF2B5EF4-FFF2-40B4-BE49-F238E27FC236}">
                <a16:creationId xmlns:a16="http://schemas.microsoft.com/office/drawing/2014/main" id="{FF471778-F5B8-0740-BF78-E8482928F750}"/>
              </a:ext>
            </a:extLst>
          </p:cNvPr>
          <p:cNvSpPr>
            <a:spLocks noGrp="1"/>
          </p:cNvSpPr>
          <p:nvPr>
            <p:ph idx="1"/>
          </p:nvPr>
        </p:nvSpPr>
        <p:spPr>
          <a:xfrm>
            <a:off x="431971" y="920146"/>
            <a:ext cx="8280057" cy="3657998"/>
          </a:xfrm>
        </p:spPr>
        <p:txBody>
          <a:bodyPr/>
          <a:lstStyle/>
          <a:p>
            <a:pPr marL="0" indent="0" algn="l" rtl="0"/>
            <a:r>
              <a:rPr lang="es-419" sz="1500" dirty="0">
                <a:solidFill>
                  <a:srgbClr val="000000"/>
                </a:solidFill>
              </a:rPr>
              <a:t>Los ataques de denegación de servicio (DoS) son la forma de ataque más publicitada y una de las más difíciles de eliminar. Sin embargo, debido a su facilidad de implementación y daño potencialmente significativo, los ataques DoS merecen especial atención por parte de los administradores de seguridad.</a:t>
            </a:r>
          </a:p>
          <a:p>
            <a:pPr marL="342900" indent="-342900" algn="l" rtl="0">
              <a:buFont typeface="Arial" panose="020B0604020202020204" pitchFamily="34" charset="0"/>
              <a:buChar char="•"/>
            </a:pPr>
            <a:r>
              <a:rPr lang="es-419" sz="1500" dirty="0">
                <a:solidFill>
                  <a:srgbClr val="000000"/>
                </a:solidFill>
              </a:rPr>
              <a:t>Los ataques DoS tienen muchas formas. Fundamentalmente, evitan que las personas autorizadas utilicen un servicio mediante el consumo de recursos del sistema. Para prevenir los ataques de DoS es importante estar al día con las actualizaciones de seguridad más recientes de los sistemas operativos y las aplicaciones.</a:t>
            </a:r>
          </a:p>
          <a:p>
            <a:pPr marL="342900" indent="-342900" algn="l" rtl="0">
              <a:buFont typeface="Arial" panose="020B0604020202020204" pitchFamily="34" charset="0"/>
              <a:buChar char="•"/>
            </a:pPr>
            <a:r>
              <a:rPr lang="es-419" sz="1500" dirty="0">
                <a:solidFill>
                  <a:srgbClr val="000000"/>
                </a:solidFill>
              </a:rPr>
              <a:t>Los ataques de DoS son un riesgo importante porque pueden interrumpir fácilmente la comunicación y causar una pérdida significativa de tiempo y dinero. Estos ataques son relativamente simples de ejecutar, incluso si lo hace un agente de amenaza inexperto.</a:t>
            </a:r>
          </a:p>
          <a:p>
            <a:pPr marL="342900" indent="-342900" algn="l" rtl="0">
              <a:buFont typeface="Arial" panose="020B0604020202020204" pitchFamily="34" charset="0"/>
              <a:buChar char="•"/>
            </a:pPr>
            <a:r>
              <a:rPr lang="es-419" sz="1500" dirty="0">
                <a:solidFill>
                  <a:srgbClr val="000000"/>
                </a:solidFill>
              </a:rPr>
              <a:t>Un DDoS es similar a un ataque DoS, pero se origina en múltiples fuentes coordinadas. Por ejemplo, un agente de amenazas construye una red de hosts infectados, conocidos como zombies. A una red de zombies se le conoce como botnet. El actor de amenazas utiliza un programa de comando y control (CNC) para instruir a la botnet de zombies para llevar a cabo un ataque DDoS.</a:t>
            </a:r>
          </a:p>
        </p:txBody>
      </p:sp>
    </p:spTree>
    <p:extLst>
      <p:ext uri="{BB962C8B-B14F-4D97-AF65-F5344CB8AC3E}">
        <p14:creationId xmlns:p14="http://schemas.microsoft.com/office/powerpoint/2010/main" val="38258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s-419" sz="1600" dirty="0"/>
              <a:t>Ataques de red</a:t>
            </a:r>
            <a:br>
              <a:rPr lang="es-419" sz="1600" dirty="0"/>
            </a:br>
            <a:r>
              <a:rPr lang="es-419" sz="2400" dirty="0"/>
              <a:t>Laboratorio - Investigue las amenazas de seguridad de red</a:t>
            </a:r>
          </a:p>
        </p:txBody>
      </p:sp>
      <p:sp>
        <p:nvSpPr>
          <p:cNvPr id="5" name="Content Placeholder 4">
            <a:extLst>
              <a:ext uri="{FF2B5EF4-FFF2-40B4-BE49-F238E27FC236}">
                <a16:creationId xmlns:a16="http://schemas.microsoft.com/office/drawing/2014/main" id="{A5B1B16B-774E-DB43-B28A-A4E5C04BC29D}"/>
              </a:ext>
            </a:extLst>
          </p:cNvPr>
          <p:cNvSpPr>
            <a:spLocks noGrp="1"/>
          </p:cNvSpPr>
          <p:nvPr>
            <p:ph idx="1"/>
          </p:nvPr>
        </p:nvSpPr>
        <p:spPr>
          <a:xfrm>
            <a:off x="474662" y="763736"/>
            <a:ext cx="8280057" cy="3657998"/>
          </a:xfrm>
        </p:spPr>
        <p:txBody>
          <a:bodyPr/>
          <a:lstStyle/>
          <a:p>
            <a:pPr algn="l" rtl="0"/>
            <a:r>
              <a:rPr lang="es-419">
                <a:solidFill>
                  <a:srgbClr val="000000"/>
                </a:solidFill>
              </a:rPr>
              <a:t>En esta práctica de laboratorio se cumplirán los siguientes objetivos:</a:t>
            </a:r>
          </a:p>
          <a:p>
            <a:pPr lvl="1" rtl="0"/>
            <a:r>
              <a:rPr lang="es-419" sz="1600">
                <a:solidFill>
                  <a:srgbClr val="000000"/>
                </a:solidFill>
              </a:rPr>
              <a:t>Parte 1: Explorar el sitio Web de SANS</a:t>
            </a:r>
          </a:p>
          <a:p>
            <a:pPr lvl="1" rtl="0"/>
            <a:r>
              <a:rPr lang="es-419" sz="1600">
                <a:solidFill>
                  <a:srgbClr val="000000"/>
                </a:solidFill>
              </a:rPr>
              <a:t>Parte 2: Identificar amenazas de seguridad de red recientes</a:t>
            </a:r>
          </a:p>
          <a:p>
            <a:pPr lvl="1" rtl="0"/>
            <a:r>
              <a:rPr lang="es-419" sz="1600">
                <a:solidFill>
                  <a:srgbClr val="000000"/>
                </a:solidFill>
              </a:rPr>
              <a:t>Parte 3: Detallar una amenaza de seguridad de red específica</a:t>
            </a:r>
          </a:p>
          <a:p>
            <a:pPr algn="l"/>
            <a:endParaRPr lang="en-US" dirty="0">
              <a:solidFill>
                <a:srgbClr val="000000"/>
              </a:solidFill>
            </a:endParaRPr>
          </a:p>
        </p:txBody>
      </p:sp>
    </p:spTree>
    <p:extLst>
      <p:ext uri="{BB962C8B-B14F-4D97-AF65-F5344CB8AC3E}">
        <p14:creationId xmlns:p14="http://schemas.microsoft.com/office/powerpoint/2010/main" val="126965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16.3 Mitigaciones para ataques de red</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es-419" sz="1600"/>
              <a:t>Mitigaciones de ataques a la red</a:t>
            </a:r>
            <a:br>
              <a:rPr lang="en-US" dirty="0"/>
            </a:br>
            <a:r>
              <a:rPr lang="es-419" sz="2400"/>
              <a:t>El enfoque en profundidad de la defensa</a:t>
            </a:r>
          </a:p>
        </p:txBody>
      </p:sp>
      <p:sp>
        <p:nvSpPr>
          <p:cNvPr id="6" name="Rectangle 5">
            <a:extLst>
              <a:ext uri="{FF2B5EF4-FFF2-40B4-BE49-F238E27FC236}">
                <a16:creationId xmlns:a16="http://schemas.microsoft.com/office/drawing/2014/main" id="{29E8BC15-1425-E14F-991C-4BB9051652DA}"/>
              </a:ext>
            </a:extLst>
          </p:cNvPr>
          <p:cNvSpPr/>
          <p:nvPr/>
        </p:nvSpPr>
        <p:spPr>
          <a:xfrm>
            <a:off x="228391" y="763736"/>
            <a:ext cx="4491890" cy="4247317"/>
          </a:xfrm>
          <a:prstGeom prst="rect">
            <a:avLst/>
          </a:prstGeom>
        </p:spPr>
        <p:txBody>
          <a:bodyPr wrap="square">
            <a:spAutoFit/>
          </a:bodyPr>
          <a:lstStyle/>
          <a:p>
            <a:pPr rtl="0"/>
            <a:r>
              <a:rPr lang="es-419" sz="1500" dirty="0"/>
              <a:t>Para mitigar los ataques de red, primero debe proteger los dispositivos, incluidos enrutadores, conmutadores, servidores y hosts. La mayoría de las organizaciones emplean un enfoque de defensa en profundidad (también conocido como enfoque en capas) para la seguridad. Esto requiere una combinación de dispositivos y servicios de red que funcionen en conjunto.</a:t>
            </a:r>
          </a:p>
          <a:p>
            <a:endParaRPr lang="en-US" sz="1500" dirty="0"/>
          </a:p>
          <a:p>
            <a:pPr rtl="0"/>
            <a:r>
              <a:rPr lang="es-419" sz="1500" dirty="0"/>
              <a:t>Se implementan varios dispositivos y servicios de seguridad para proteger a los usuarios y activos de una organización contra las amenazas de TCP / IP:</a:t>
            </a:r>
          </a:p>
          <a:p>
            <a:pPr marL="742950" lvl="1" indent="-285750" rtl="0">
              <a:buFont typeface="Arial" panose="020B0604020202020204" pitchFamily="34" charset="0"/>
              <a:buChar char="•"/>
            </a:pPr>
            <a:r>
              <a:rPr lang="es-419" sz="1500" dirty="0"/>
              <a:t>VPN</a:t>
            </a:r>
          </a:p>
          <a:p>
            <a:pPr marL="742950" lvl="1" indent="-285750" rtl="0">
              <a:buFont typeface="Arial" panose="020B0604020202020204" pitchFamily="34" charset="0"/>
              <a:buChar char="•"/>
            </a:pPr>
            <a:r>
              <a:rPr lang="es-419" sz="1500" dirty="0"/>
              <a:t>ASA Firewall</a:t>
            </a:r>
          </a:p>
          <a:p>
            <a:pPr marL="742950" lvl="1" indent="-285750" rtl="0">
              <a:buFont typeface="Arial" panose="020B0604020202020204" pitchFamily="34" charset="0"/>
              <a:buChar char="•"/>
            </a:pPr>
            <a:r>
              <a:rPr lang="es-419" sz="1500" dirty="0"/>
              <a:t>IPS</a:t>
            </a:r>
          </a:p>
          <a:p>
            <a:pPr marL="742950" lvl="1" indent="-285750" rtl="0">
              <a:buFont typeface="Arial" panose="020B0604020202020204" pitchFamily="34" charset="0"/>
              <a:buChar char="•"/>
            </a:pPr>
            <a:r>
              <a:rPr lang="es-419" sz="1500" dirty="0"/>
              <a:t>ESA/WSA</a:t>
            </a:r>
          </a:p>
          <a:p>
            <a:pPr marL="742950" lvl="1" indent="-285750" rtl="0">
              <a:buFont typeface="Arial" panose="020B0604020202020204" pitchFamily="34" charset="0"/>
              <a:buChar char="•"/>
            </a:pPr>
            <a:r>
              <a:rPr lang="es-419" sz="1500" dirty="0"/>
              <a:t>AAA Server</a:t>
            </a:r>
          </a:p>
        </p:txBody>
      </p:sp>
      <p:pic>
        <p:nvPicPr>
          <p:cNvPr id="4" name="Content Placeholder 3">
            <a:extLst>
              <a:ext uri="{FF2B5EF4-FFF2-40B4-BE49-F238E27FC236}">
                <a16:creationId xmlns:a16="http://schemas.microsoft.com/office/drawing/2014/main" id="{4113A8A3-E3B9-4A40-AB98-4B5FFBA2D974}"/>
              </a:ext>
            </a:extLst>
          </p:cNvPr>
          <p:cNvPicPr>
            <a:picLocks noGrp="1" noChangeAspect="1"/>
          </p:cNvPicPr>
          <p:nvPr>
            <p:ph idx="1"/>
          </p:nvPr>
        </p:nvPicPr>
        <p:blipFill>
          <a:blip r:embed="rId3"/>
          <a:stretch>
            <a:fillRect/>
          </a:stretch>
        </p:blipFill>
        <p:spPr>
          <a:xfrm>
            <a:off x="4822941" y="1102561"/>
            <a:ext cx="3932031" cy="2938377"/>
          </a:xfrm>
        </p:spPr>
      </p:pic>
    </p:spTree>
    <p:extLst>
      <p:ext uri="{BB962C8B-B14F-4D97-AF65-F5344CB8AC3E}">
        <p14:creationId xmlns:p14="http://schemas.microsoft.com/office/powerpoint/2010/main" val="2484421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es-419" sz="1600"/>
              <a:t>Mitigaciones de ataque a la red </a:t>
            </a:r>
            <a:br>
              <a:rPr lang="en-US" dirty="0"/>
            </a:br>
            <a:r>
              <a:rPr lang="es-419" sz="2400"/>
              <a:t>Mantener copias de seguridad</a:t>
            </a:r>
          </a:p>
        </p:txBody>
      </p:sp>
      <p:sp>
        <p:nvSpPr>
          <p:cNvPr id="5" name="Content Placeholder 4">
            <a:extLst>
              <a:ext uri="{FF2B5EF4-FFF2-40B4-BE49-F238E27FC236}">
                <a16:creationId xmlns:a16="http://schemas.microsoft.com/office/drawing/2014/main" id="{0A2052EF-CCCA-7244-8B97-05B32CA41D92}"/>
              </a:ext>
            </a:extLst>
          </p:cNvPr>
          <p:cNvSpPr>
            <a:spLocks noGrp="1"/>
          </p:cNvSpPr>
          <p:nvPr>
            <p:ph idx="1"/>
          </p:nvPr>
        </p:nvSpPr>
        <p:spPr>
          <a:xfrm>
            <a:off x="133350" y="763736"/>
            <a:ext cx="8818145" cy="1293664"/>
          </a:xfrm>
        </p:spPr>
        <p:txBody>
          <a:bodyPr/>
          <a:lstStyle/>
          <a:p>
            <a:pPr marL="0" indent="0" algn="l" rtl="0"/>
            <a:r>
              <a:rPr lang="es-419" sz="1500" dirty="0">
                <a:solidFill>
                  <a:srgbClr val="000000"/>
                </a:solidFill>
              </a:rPr>
              <a:t>Hacer una copia de seguridad de las configuraciones y los datos del dispositivo es una de las formas más efectivas de protección contra la pérdida de datos. Las copias de seguridad se deben realizar de forma regular tal como se identifica en la política de seguridad. Las copias de respaldo de datos suelen almacenarse externamente para proteger los medios de copia de respaldo en caso de que ocurra algo en la instalación principal. </a:t>
            </a:r>
          </a:p>
          <a:p>
            <a:pPr marL="0" indent="0" algn="l" rtl="0"/>
            <a:r>
              <a:rPr lang="es-419" sz="1500" dirty="0">
                <a:solidFill>
                  <a:srgbClr val="000000"/>
                </a:solidFill>
              </a:rPr>
              <a:t>La tabla muestra las consideraciones de copia de seguridad y sus descripciones.</a:t>
            </a:r>
          </a:p>
          <a:p>
            <a:pPr marL="342900" indent="-342900" algn="l">
              <a:buFont typeface="Arial" panose="020B0604020202020204" pitchFamily="34" charset="0"/>
              <a:buChar char="•"/>
            </a:pPr>
            <a:endParaRPr lang="en-US" sz="1500" dirty="0">
              <a:solidFill>
                <a:srgbClr val="000000"/>
              </a:solidFill>
            </a:endParaRPr>
          </a:p>
        </p:txBody>
      </p:sp>
      <p:graphicFrame>
        <p:nvGraphicFramePr>
          <p:cNvPr id="7" name="Table 6">
            <a:extLst>
              <a:ext uri="{FF2B5EF4-FFF2-40B4-BE49-F238E27FC236}">
                <a16:creationId xmlns:a16="http://schemas.microsoft.com/office/drawing/2014/main" id="{BFDDB9CF-5732-B04F-9B5F-86F9581E9B8C}"/>
              </a:ext>
            </a:extLst>
          </p:cNvPr>
          <p:cNvGraphicFramePr>
            <a:graphicFrameLocks noGrp="1"/>
          </p:cNvGraphicFramePr>
          <p:nvPr>
            <p:extLst>
              <p:ext uri="{D42A27DB-BD31-4B8C-83A1-F6EECF244321}">
                <p14:modId xmlns:p14="http://schemas.microsoft.com/office/powerpoint/2010/main" val="1755048290"/>
              </p:ext>
            </p:extLst>
          </p:nvPr>
        </p:nvGraphicFramePr>
        <p:xfrm>
          <a:off x="288758" y="2315508"/>
          <a:ext cx="8434137" cy="2515078"/>
        </p:xfrm>
        <a:graphic>
          <a:graphicData uri="http://schemas.openxmlformats.org/drawingml/2006/table">
            <a:tbl>
              <a:tblPr firstRow="1" bandRow="1">
                <a:tableStyleId>{5C22544A-7EE6-4342-B048-85BDC9FD1C3A}</a:tableStyleId>
              </a:tblPr>
              <a:tblGrid>
                <a:gridCol w="1473025">
                  <a:extLst>
                    <a:ext uri="{9D8B030D-6E8A-4147-A177-3AD203B41FA5}">
                      <a16:colId xmlns:a16="http://schemas.microsoft.com/office/drawing/2014/main" val="3315903213"/>
                    </a:ext>
                  </a:extLst>
                </a:gridCol>
                <a:gridCol w="6961112">
                  <a:extLst>
                    <a:ext uri="{9D8B030D-6E8A-4147-A177-3AD203B41FA5}">
                      <a16:colId xmlns:a16="http://schemas.microsoft.com/office/drawing/2014/main" val="1742692061"/>
                    </a:ext>
                  </a:extLst>
                </a:gridCol>
              </a:tblGrid>
              <a:tr h="305278">
                <a:tc>
                  <a:txBody>
                    <a:bodyPr/>
                    <a:lstStyle/>
                    <a:p>
                      <a:pPr algn="l" rtl="0" fontAlgn="ctr"/>
                      <a:r>
                        <a:rPr lang="es-419" sz="1200" b="1">
                          <a:effectLst/>
                        </a:rPr>
                        <a:t>Consideración</a:t>
                      </a:r>
                    </a:p>
                  </a:txBody>
                  <a:tcPr marL="47625" marR="47625" marT="47625" marB="47625" anchor="ctr"/>
                </a:tc>
                <a:tc>
                  <a:txBody>
                    <a:bodyPr/>
                    <a:lstStyle/>
                    <a:p>
                      <a:pPr algn="l" rtl="0" fontAlgn="ctr"/>
                      <a:r>
                        <a:rPr lang="es-419" sz="1200" b="1" dirty="0">
                          <a:effectLst/>
                        </a:rPr>
                        <a:t>Descripción</a:t>
                      </a:r>
                    </a:p>
                  </a:txBody>
                  <a:tcPr marL="47625" marR="47625" marT="47625" marB="47625" anchor="ctr"/>
                </a:tc>
                <a:extLst>
                  <a:ext uri="{0D108BD9-81ED-4DB2-BD59-A6C34878D82A}">
                    <a16:rowId xmlns:a16="http://schemas.microsoft.com/office/drawing/2014/main" val="3224535824"/>
                  </a:ext>
                </a:extLst>
              </a:tr>
              <a:tr h="764633">
                <a:tc>
                  <a:txBody>
                    <a:bodyPr/>
                    <a:lstStyle/>
                    <a:p>
                      <a:pPr rtl="0" fontAlgn="ctr"/>
                      <a:r>
                        <a:rPr lang="es-419" sz="1200" b="0">
                          <a:solidFill>
                            <a:srgbClr val="000000"/>
                          </a:solidFill>
                          <a:effectLst/>
                        </a:rPr>
                        <a:t>Frecuencia</a:t>
                      </a:r>
                    </a:p>
                  </a:txBody>
                  <a:tcPr marL="47625" marR="47625" marT="47625" marB="47625" anchor="ctr"/>
                </a:tc>
                <a:tc>
                  <a:txBody>
                    <a:bodyPr/>
                    <a:lstStyle/>
                    <a:p>
                      <a:pPr rtl="0" fontAlgn="ctr">
                        <a:buFont typeface="Arial" panose="020B0604020202020204" pitchFamily="34" charset="0"/>
                        <a:buChar char="•"/>
                      </a:pPr>
                      <a:r>
                        <a:rPr lang="es-419" sz="1200" b="0">
                          <a:solidFill>
                            <a:srgbClr val="000000"/>
                          </a:solidFill>
                          <a:effectLst/>
                        </a:rPr>
                        <a:t>Realice copias de respaldo con regularidad, como se identifica en la política de seguridad.</a:t>
                      </a:r>
                    </a:p>
                    <a:p>
                      <a:pPr rtl="0" fontAlgn="ctr">
                        <a:buFont typeface="Arial" panose="020B0604020202020204" pitchFamily="34" charset="0"/>
                        <a:buChar char="•"/>
                      </a:pPr>
                      <a:r>
                        <a:rPr lang="es-419" sz="1200" b="0">
                          <a:solidFill>
                            <a:srgbClr val="000000"/>
                          </a:solidFill>
                          <a:effectLst/>
                        </a:rPr>
                        <a:t>Las copias de seguridad completas pueden llevar mucho tiempo, por lo tanto, realice copias de seguridad mensuales o semanales con frecuentes copias de seguridad parciales de los archivos modificados.</a:t>
                      </a:r>
                    </a:p>
                  </a:txBody>
                  <a:tcPr marL="47625" marR="47625" marT="47625" marB="47625" anchor="ctr"/>
                </a:tc>
                <a:extLst>
                  <a:ext uri="{0D108BD9-81ED-4DB2-BD59-A6C34878D82A}">
                    <a16:rowId xmlns:a16="http://schemas.microsoft.com/office/drawing/2014/main" val="347220094"/>
                  </a:ext>
                </a:extLst>
              </a:tr>
              <a:tr h="426362">
                <a:tc>
                  <a:txBody>
                    <a:bodyPr/>
                    <a:lstStyle/>
                    <a:p>
                      <a:pPr rtl="0" fontAlgn="ctr"/>
                      <a:r>
                        <a:rPr lang="es-419" sz="1200" b="0">
                          <a:solidFill>
                            <a:srgbClr val="000000"/>
                          </a:solidFill>
                          <a:effectLst/>
                        </a:rPr>
                        <a:t>Almacenamiento</a:t>
                      </a:r>
                    </a:p>
                  </a:txBody>
                  <a:tcPr marL="47625" marR="47625" marT="47625" marB="47625" anchor="ctr"/>
                </a:tc>
                <a:tc>
                  <a:txBody>
                    <a:bodyPr/>
                    <a:lstStyle/>
                    <a:p>
                      <a:pPr rtl="0" fontAlgn="ctr">
                        <a:buFont typeface="Arial" panose="020B0604020202020204" pitchFamily="34" charset="0"/>
                        <a:buChar char="•"/>
                      </a:pPr>
                      <a:r>
                        <a:rPr lang="es-419" sz="1200" b="0">
                          <a:solidFill>
                            <a:srgbClr val="000000"/>
                          </a:solidFill>
                          <a:effectLst/>
                        </a:rPr>
                        <a:t>Siempre valide las copias para garantizar la integridad de los datos y valide los procedimientos de restauración de archivos.</a:t>
                      </a:r>
                    </a:p>
                  </a:txBody>
                  <a:tcPr marL="47625" marR="47625" marT="47625" marB="47625" anchor="ctr"/>
                </a:tc>
                <a:extLst>
                  <a:ext uri="{0D108BD9-81ED-4DB2-BD59-A6C34878D82A}">
                    <a16:rowId xmlns:a16="http://schemas.microsoft.com/office/drawing/2014/main" val="1791246065"/>
                  </a:ext>
                </a:extLst>
              </a:tr>
              <a:tr h="426362">
                <a:tc>
                  <a:txBody>
                    <a:bodyPr/>
                    <a:lstStyle/>
                    <a:p>
                      <a:pPr rtl="0" fontAlgn="ctr"/>
                      <a:r>
                        <a:rPr lang="es-419" sz="1200" b="0">
                          <a:solidFill>
                            <a:srgbClr val="000000"/>
                          </a:solidFill>
                          <a:effectLst/>
                        </a:rPr>
                        <a:t>Seguridad</a:t>
                      </a:r>
                    </a:p>
                  </a:txBody>
                  <a:tcPr marL="47625" marR="47625" marT="47625" marB="47625" anchor="ctr"/>
                </a:tc>
                <a:tc>
                  <a:txBody>
                    <a:bodyPr/>
                    <a:lstStyle/>
                    <a:p>
                      <a:pPr rtl="0" fontAlgn="ctr">
                        <a:buFont typeface="Arial" panose="020B0604020202020204" pitchFamily="34" charset="0"/>
                        <a:buChar char="•"/>
                      </a:pPr>
                      <a:r>
                        <a:rPr lang="es-419" sz="1200" b="0">
                          <a:solidFill>
                            <a:srgbClr val="000000"/>
                          </a:solidFill>
                          <a:effectLst/>
                        </a:rPr>
                        <a:t>Las copias de respaldo deben trasladarse de forma diaria, semanal o mensual, según lo que exija la política de seguridad, a una ubicación de almacenamiento externa aprobada.</a:t>
                      </a:r>
                    </a:p>
                  </a:txBody>
                  <a:tcPr marL="47625" marR="47625" marT="47625" marB="47625" anchor="ctr"/>
                </a:tc>
                <a:extLst>
                  <a:ext uri="{0D108BD9-81ED-4DB2-BD59-A6C34878D82A}">
                    <a16:rowId xmlns:a16="http://schemas.microsoft.com/office/drawing/2014/main" val="2225932627"/>
                  </a:ext>
                </a:extLst>
              </a:tr>
              <a:tr h="426362">
                <a:tc>
                  <a:txBody>
                    <a:bodyPr/>
                    <a:lstStyle/>
                    <a:p>
                      <a:pPr rtl="0" fontAlgn="ctr"/>
                      <a:r>
                        <a:rPr lang="es-419" sz="1200" b="0">
                          <a:solidFill>
                            <a:srgbClr val="000000"/>
                          </a:solidFill>
                          <a:effectLst/>
                        </a:rPr>
                        <a:t>Validación</a:t>
                      </a:r>
                    </a:p>
                  </a:txBody>
                  <a:tcPr marL="47625" marR="47625" marT="47625" marB="47625" anchor="ctr"/>
                </a:tc>
                <a:tc>
                  <a:txBody>
                    <a:bodyPr/>
                    <a:lstStyle/>
                    <a:p>
                      <a:pPr rtl="0" fontAlgn="ctr">
                        <a:buFont typeface="Arial" panose="020B0604020202020204" pitchFamily="34" charset="0"/>
                        <a:buChar char="•"/>
                      </a:pPr>
                      <a:r>
                        <a:rPr lang="es-419" sz="1200" b="0" dirty="0">
                          <a:solidFill>
                            <a:srgbClr val="000000"/>
                          </a:solidFill>
                          <a:effectLst/>
                        </a:rPr>
                        <a:t>Las copias deben protegerse con contraseñas seguras. La contraseña es necesaria para restaurar los datos.</a:t>
                      </a:r>
                    </a:p>
                  </a:txBody>
                  <a:tcPr marL="47625" marR="47625" marT="47625" marB="47625" anchor="ctr"/>
                </a:tc>
                <a:extLst>
                  <a:ext uri="{0D108BD9-81ED-4DB2-BD59-A6C34878D82A}">
                    <a16:rowId xmlns:a16="http://schemas.microsoft.com/office/drawing/2014/main" val="1845723784"/>
                  </a:ext>
                </a:extLst>
              </a:tr>
            </a:tbl>
          </a:graphicData>
        </a:graphic>
      </p:graphicFrame>
    </p:spTree>
    <p:extLst>
      <p:ext uri="{BB962C8B-B14F-4D97-AF65-F5344CB8AC3E}">
        <p14:creationId xmlns:p14="http://schemas.microsoft.com/office/powerpoint/2010/main" val="147485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es-419" sz="1600"/>
              <a:t>Mitigaciones de ataque a la red </a:t>
            </a:r>
            <a:br>
              <a:rPr lang="en-US" dirty="0"/>
            </a:br>
            <a:r>
              <a:rPr lang="es-419" sz="2400"/>
              <a:t>Mejorar, Actualizar y Parchear</a:t>
            </a:r>
          </a:p>
        </p:txBody>
      </p:sp>
      <p:sp>
        <p:nvSpPr>
          <p:cNvPr id="4" name="Content Placeholder 3">
            <a:extLst>
              <a:ext uri="{FF2B5EF4-FFF2-40B4-BE49-F238E27FC236}">
                <a16:creationId xmlns:a16="http://schemas.microsoft.com/office/drawing/2014/main" id="{4CEE0CAE-B33F-7048-9C60-93C74AD209F6}"/>
              </a:ext>
            </a:extLst>
          </p:cNvPr>
          <p:cNvSpPr>
            <a:spLocks noGrp="1"/>
          </p:cNvSpPr>
          <p:nvPr>
            <p:ph idx="1"/>
          </p:nvPr>
        </p:nvSpPr>
        <p:spPr>
          <a:xfrm>
            <a:off x="474663" y="763736"/>
            <a:ext cx="4097337" cy="3657998"/>
          </a:xfrm>
        </p:spPr>
        <p:txBody>
          <a:bodyPr/>
          <a:lstStyle/>
          <a:p>
            <a:pPr marL="0" indent="0" algn="l" rtl="0"/>
            <a:r>
              <a:rPr lang="es-419" sz="1600">
                <a:solidFill>
                  <a:srgbClr val="000000"/>
                </a:solidFill>
              </a:rPr>
              <a:t>A medida que se publica nuevo malware, las empresas deben mantenerse al día con las versiones más recientes del software antivirus.</a:t>
            </a:r>
          </a:p>
          <a:p>
            <a:pPr marL="285750" indent="-285750" algn="l" rtl="0">
              <a:buFont typeface="Arial" panose="020B0604020202020204" pitchFamily="34" charset="0"/>
              <a:buChar char="•"/>
            </a:pPr>
            <a:r>
              <a:rPr lang="es-419" sz="1600">
                <a:solidFill>
                  <a:srgbClr val="000000"/>
                </a:solidFill>
              </a:rPr>
              <a:t>La manera más eficaz de mitigar un ataque de gusanos consiste en descargar las actualizaciones de seguridad del proveedor del sistema operativo y aplicar parches a todos los sistemas vulnerables.</a:t>
            </a:r>
          </a:p>
          <a:p>
            <a:pPr marL="285750" indent="-285750" algn="l" rtl="0">
              <a:buFont typeface="Arial" panose="020B0604020202020204" pitchFamily="34" charset="0"/>
              <a:buChar char="•"/>
            </a:pPr>
            <a:r>
              <a:rPr lang="es-419" sz="1600">
                <a:solidFill>
                  <a:srgbClr val="000000"/>
                </a:solidFill>
              </a:rPr>
              <a:t>Una solución para la administración de parches de seguridad críticos es asegurarse de que todos los sistemas finales descarguen actualizaciones automáticamente.</a:t>
            </a:r>
          </a:p>
        </p:txBody>
      </p:sp>
      <p:pic>
        <p:nvPicPr>
          <p:cNvPr id="8" name="Picture 7">
            <a:extLst>
              <a:ext uri="{FF2B5EF4-FFF2-40B4-BE49-F238E27FC236}">
                <a16:creationId xmlns:a16="http://schemas.microsoft.com/office/drawing/2014/main" id="{CA3B1276-4D3A-B546-B0D3-54E99AE89A64}"/>
              </a:ext>
            </a:extLst>
          </p:cNvPr>
          <p:cNvPicPr>
            <a:picLocks noChangeAspect="1"/>
          </p:cNvPicPr>
          <p:nvPr/>
        </p:nvPicPr>
        <p:blipFill>
          <a:blip r:embed="rId3"/>
          <a:stretch>
            <a:fillRect/>
          </a:stretch>
        </p:blipFill>
        <p:spPr>
          <a:xfrm>
            <a:off x="4572000" y="1037966"/>
            <a:ext cx="4311859" cy="2501041"/>
          </a:xfrm>
          <a:prstGeom prst="rect">
            <a:avLst/>
          </a:prstGeom>
        </p:spPr>
      </p:pic>
    </p:spTree>
    <p:extLst>
      <p:ext uri="{BB962C8B-B14F-4D97-AF65-F5344CB8AC3E}">
        <p14:creationId xmlns:p14="http://schemas.microsoft.com/office/powerpoint/2010/main" val="2667065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es-419" sz="1600" dirty="0"/>
              <a:t>Mitigaciones de ataque a la red </a:t>
            </a:r>
            <a:br>
              <a:rPr lang="en-US" dirty="0"/>
            </a:br>
            <a:r>
              <a:rPr lang="es-419" sz="2400" dirty="0"/>
              <a:t>Autenticar, Autorizar y Contabilizar</a:t>
            </a:r>
          </a:p>
        </p:txBody>
      </p:sp>
      <p:sp>
        <p:nvSpPr>
          <p:cNvPr id="5" name="Content Placeholder 4">
            <a:extLst>
              <a:ext uri="{FF2B5EF4-FFF2-40B4-BE49-F238E27FC236}">
                <a16:creationId xmlns:a16="http://schemas.microsoft.com/office/drawing/2014/main" id="{F42DAB5F-C15E-E04B-84DE-6D7A5FEC0FF8}"/>
              </a:ext>
            </a:extLst>
          </p:cNvPr>
          <p:cNvSpPr>
            <a:spLocks noGrp="1"/>
          </p:cNvSpPr>
          <p:nvPr>
            <p:ph idx="1"/>
          </p:nvPr>
        </p:nvSpPr>
        <p:spPr>
          <a:xfrm>
            <a:off x="474663" y="763737"/>
            <a:ext cx="4252980" cy="3657998"/>
          </a:xfrm>
        </p:spPr>
        <p:txBody>
          <a:bodyPr/>
          <a:lstStyle/>
          <a:p>
            <a:pPr marL="0" indent="0" algn="l" rtl="0"/>
            <a:r>
              <a:rPr lang="es-419" sz="1600" dirty="0">
                <a:solidFill>
                  <a:srgbClr val="000000"/>
                </a:solidFill>
              </a:rPr>
              <a:t>Los servicios de seguridad de red de autenticación, autorización y contabilización (AAA o "triple A") proporcionan el marco principal para configurar el control de acceso en dispositivos de red.</a:t>
            </a:r>
          </a:p>
          <a:p>
            <a:pPr marL="342900" indent="-342900" algn="l" rtl="0">
              <a:buFont typeface="Arial" panose="020B0604020202020204" pitchFamily="34" charset="0"/>
              <a:buChar char="•"/>
            </a:pPr>
            <a:r>
              <a:rPr lang="es-419" sz="1600" dirty="0">
                <a:solidFill>
                  <a:srgbClr val="000000"/>
                </a:solidFill>
              </a:rPr>
              <a:t>AAA es una forma de controlar quién tiene permiso para acceder a una red (autenticar), qué acciones realizan mientras acceden a la red (autorizar) y hacer un registro de lo que se hizo mientras están allí (contabilizar).</a:t>
            </a:r>
          </a:p>
          <a:p>
            <a:pPr marL="342900" indent="-342900" algn="l" rtl="0">
              <a:buFont typeface="Arial" panose="020B0604020202020204" pitchFamily="34" charset="0"/>
              <a:buChar char="•"/>
            </a:pPr>
            <a:r>
              <a:rPr lang="es-419" sz="1600" dirty="0">
                <a:solidFill>
                  <a:srgbClr val="000000"/>
                </a:solidFill>
              </a:rPr>
              <a:t>El concepto de AAA es similar al uso de una tarjeta de crédito. La tarjeta de crédito identifica quién la puede utilizar y cuánto puede gastar ese usuario, y lleva un registro de los elementos en los que el usuario gastó dinero.</a:t>
            </a:r>
          </a:p>
          <a:p>
            <a:pPr marL="342900" indent="-342900" algn="l">
              <a:buFont typeface="Arial" panose="020B0604020202020204" pitchFamily="34" charset="0"/>
              <a:buChar char="•"/>
            </a:pPr>
            <a:endParaRPr lang="en-US" sz="1400" dirty="0">
              <a:solidFill>
                <a:srgbClr val="000000"/>
              </a:solidFill>
            </a:endParaRPr>
          </a:p>
        </p:txBody>
      </p:sp>
      <p:pic>
        <p:nvPicPr>
          <p:cNvPr id="2" name="Picture 1"/>
          <p:cNvPicPr>
            <a:picLocks noChangeAspect="1"/>
          </p:cNvPicPr>
          <p:nvPr/>
        </p:nvPicPr>
        <p:blipFill>
          <a:blip r:embed="rId3"/>
          <a:stretch>
            <a:fillRect/>
          </a:stretch>
        </p:blipFill>
        <p:spPr>
          <a:xfrm>
            <a:off x="4880069" y="943673"/>
            <a:ext cx="4263931" cy="3298125"/>
          </a:xfrm>
          <a:prstGeom prst="rect">
            <a:avLst/>
          </a:prstGeom>
        </p:spPr>
      </p:pic>
    </p:spTree>
    <p:extLst>
      <p:ext uri="{BB962C8B-B14F-4D97-AF65-F5344CB8AC3E}">
        <p14:creationId xmlns:p14="http://schemas.microsoft.com/office/powerpoint/2010/main" val="2957970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es-419" sz="1600"/>
              <a:t>Mitigaciones de ataque a la red </a:t>
            </a:r>
            <a:br>
              <a:rPr lang="en-US" dirty="0"/>
            </a:br>
            <a:r>
              <a:rPr lang="es-419" sz="2400"/>
              <a:t>Cortafuegos (Firewall)</a:t>
            </a:r>
          </a:p>
        </p:txBody>
      </p:sp>
      <p:sp>
        <p:nvSpPr>
          <p:cNvPr id="4" name="Content Placeholder 3">
            <a:extLst>
              <a:ext uri="{FF2B5EF4-FFF2-40B4-BE49-F238E27FC236}">
                <a16:creationId xmlns:a16="http://schemas.microsoft.com/office/drawing/2014/main" id="{F1AEB5ED-A167-6645-BE7C-2A7AF2A291E1}"/>
              </a:ext>
            </a:extLst>
          </p:cNvPr>
          <p:cNvSpPr>
            <a:spLocks noGrp="1"/>
          </p:cNvSpPr>
          <p:nvPr>
            <p:ph idx="1"/>
          </p:nvPr>
        </p:nvSpPr>
        <p:spPr>
          <a:xfrm>
            <a:off x="85725" y="763736"/>
            <a:ext cx="4530439" cy="3657998"/>
          </a:xfrm>
        </p:spPr>
        <p:txBody>
          <a:bodyPr/>
          <a:lstStyle/>
          <a:p>
            <a:pPr marL="0" indent="0" algn="l"/>
            <a:endParaRPr lang="en-US" sz="1600" dirty="0">
              <a:solidFill>
                <a:srgbClr val="000000"/>
              </a:solidFill>
            </a:endParaRPr>
          </a:p>
          <a:p>
            <a:pPr marL="0" indent="0" algn="l" rtl="0"/>
            <a:r>
              <a:rPr lang="es-419" sz="1600">
                <a:solidFill>
                  <a:srgbClr val="000000"/>
                </a:solidFill>
              </a:rPr>
              <a:t>Los firewalls de red residen entre dos o más redes, controlan el tráfico entre ellas y evitan el acceso no autorizado.</a:t>
            </a:r>
          </a:p>
          <a:p>
            <a:pPr marL="0" indent="0" algn="l"/>
            <a:endParaRPr lang="en-US" sz="1600" dirty="0">
              <a:solidFill>
                <a:srgbClr val="000000"/>
              </a:solidFill>
            </a:endParaRPr>
          </a:p>
          <a:p>
            <a:pPr marL="0" indent="0" algn="l" rtl="0"/>
            <a:r>
              <a:rPr lang="es-419" sz="1600">
                <a:solidFill>
                  <a:srgbClr val="000000"/>
                </a:solidFill>
              </a:rPr>
              <a:t>Un firewall podría brindar a usuarios externos acceso controlado a servicios específicos. Por ejemplo, los servidores accesibles para usuarios externos generalmente se encuentran en una red especial denominada zona desmilitarizada (DMZ). La DMZ permite a un administrador de red aplicar políticas específicas para los hosts conectados a esa red.</a:t>
            </a:r>
          </a:p>
        </p:txBody>
      </p:sp>
      <p:pic>
        <p:nvPicPr>
          <p:cNvPr id="8" name="Picture 7">
            <a:extLst>
              <a:ext uri="{FF2B5EF4-FFF2-40B4-BE49-F238E27FC236}">
                <a16:creationId xmlns:a16="http://schemas.microsoft.com/office/drawing/2014/main" id="{B9DC2CBC-4812-1544-ABD2-7293DEBBF12C}"/>
              </a:ext>
            </a:extLst>
          </p:cNvPr>
          <p:cNvPicPr>
            <a:picLocks noChangeAspect="1"/>
          </p:cNvPicPr>
          <p:nvPr/>
        </p:nvPicPr>
        <p:blipFill>
          <a:blip r:embed="rId3"/>
          <a:stretch>
            <a:fillRect/>
          </a:stretch>
        </p:blipFill>
        <p:spPr>
          <a:xfrm>
            <a:off x="4675145" y="448800"/>
            <a:ext cx="3611364" cy="1128551"/>
          </a:xfrm>
          <a:prstGeom prst="rect">
            <a:avLst/>
          </a:prstGeom>
        </p:spPr>
      </p:pic>
      <p:pic>
        <p:nvPicPr>
          <p:cNvPr id="10" name="Picture 9">
            <a:extLst>
              <a:ext uri="{FF2B5EF4-FFF2-40B4-BE49-F238E27FC236}">
                <a16:creationId xmlns:a16="http://schemas.microsoft.com/office/drawing/2014/main" id="{B64C9A1B-2D7F-4240-88EA-111FBDBB27F5}"/>
              </a:ext>
            </a:extLst>
          </p:cNvPr>
          <p:cNvPicPr>
            <a:picLocks noChangeAspect="1"/>
          </p:cNvPicPr>
          <p:nvPr/>
        </p:nvPicPr>
        <p:blipFill>
          <a:blip r:embed="rId4"/>
          <a:stretch>
            <a:fillRect/>
          </a:stretch>
        </p:blipFill>
        <p:spPr>
          <a:xfrm>
            <a:off x="4675144" y="1486889"/>
            <a:ext cx="3611365" cy="1106437"/>
          </a:xfrm>
          <a:prstGeom prst="rect">
            <a:avLst/>
          </a:prstGeom>
        </p:spPr>
      </p:pic>
      <p:pic>
        <p:nvPicPr>
          <p:cNvPr id="12" name="Picture 11">
            <a:extLst>
              <a:ext uri="{FF2B5EF4-FFF2-40B4-BE49-F238E27FC236}">
                <a16:creationId xmlns:a16="http://schemas.microsoft.com/office/drawing/2014/main" id="{CD80D756-D9AD-BB4E-8C8D-FF29770DE996}"/>
              </a:ext>
            </a:extLst>
          </p:cNvPr>
          <p:cNvPicPr>
            <a:picLocks noChangeAspect="1"/>
          </p:cNvPicPr>
          <p:nvPr/>
        </p:nvPicPr>
        <p:blipFill>
          <a:blip r:embed="rId5"/>
          <a:stretch>
            <a:fillRect/>
          </a:stretch>
        </p:blipFill>
        <p:spPr>
          <a:xfrm>
            <a:off x="4860959" y="2785952"/>
            <a:ext cx="3239733" cy="1839596"/>
          </a:xfrm>
          <a:prstGeom prst="rect">
            <a:avLst/>
          </a:prstGeom>
        </p:spPr>
      </p:pic>
    </p:spTree>
    <p:extLst>
      <p:ext uri="{BB962C8B-B14F-4D97-AF65-F5344CB8AC3E}">
        <p14:creationId xmlns:p14="http://schemas.microsoft.com/office/powerpoint/2010/main" val="208957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es-419" sz="1600"/>
              <a:t>Mitigaciones de ataque a la red </a:t>
            </a:r>
            <a:br>
              <a:rPr lang="en-US" dirty="0"/>
            </a:br>
            <a:r>
              <a:rPr lang="es-419" sz="2400"/>
              <a:t>Tipos de cortafuegos</a:t>
            </a:r>
          </a:p>
        </p:txBody>
      </p:sp>
      <p:sp>
        <p:nvSpPr>
          <p:cNvPr id="5" name="Content Placeholder 4">
            <a:extLst>
              <a:ext uri="{FF2B5EF4-FFF2-40B4-BE49-F238E27FC236}">
                <a16:creationId xmlns:a16="http://schemas.microsoft.com/office/drawing/2014/main" id="{56518DF6-F66A-404B-BAB8-473E33120000}"/>
              </a:ext>
            </a:extLst>
          </p:cNvPr>
          <p:cNvSpPr>
            <a:spLocks noGrp="1"/>
          </p:cNvSpPr>
          <p:nvPr>
            <p:ph idx="1"/>
          </p:nvPr>
        </p:nvSpPr>
        <p:spPr>
          <a:xfrm>
            <a:off x="474662" y="763736"/>
            <a:ext cx="8280057" cy="3657998"/>
          </a:xfrm>
        </p:spPr>
        <p:txBody>
          <a:bodyPr/>
          <a:lstStyle/>
          <a:p>
            <a:pPr marL="0" indent="0" algn="l" rtl="0"/>
            <a:r>
              <a:rPr lang="es-419" sz="1600">
                <a:solidFill>
                  <a:srgbClr val="000000"/>
                </a:solidFill>
              </a:rPr>
              <a:t>Los productos de firewall vienen empaquetados en varias formas. Estos productos utilizan diferentes técnicas para determinar qué se permitirá o negará el acceso a una red. Entre otros, se incluyen:</a:t>
            </a:r>
          </a:p>
          <a:p>
            <a:pPr marL="358835" lvl="1" indent="-285750" rtl="0">
              <a:buFont typeface="Arial" panose="020B0604020202020204" pitchFamily="34" charset="0"/>
              <a:buChar char="•"/>
            </a:pPr>
            <a:r>
              <a:rPr lang="es-419" sz="1600" b="1">
                <a:solidFill>
                  <a:srgbClr val="000000"/>
                </a:solidFill>
              </a:rPr>
              <a:t>Filtrado de paquetes - </a:t>
            </a:r>
            <a:r>
              <a:rPr lang="es-419" sz="1600">
                <a:solidFill>
                  <a:srgbClr val="000000"/>
                </a:solidFill>
              </a:rPr>
              <a:t>Evita o permite el acceso basado en direcciones IP o MAC</a:t>
            </a:r>
            <a:r>
              <a:rPr lang="es-419" sz="1600" b="1">
                <a:solidFill>
                  <a:srgbClr val="000000"/>
                </a:solidFill>
              </a:rPr>
              <a:t>.</a:t>
            </a:r>
          </a:p>
          <a:p>
            <a:pPr marL="358835" lvl="1" indent="-285750" rtl="0">
              <a:buFont typeface="Arial" panose="020B0604020202020204" pitchFamily="34" charset="0"/>
              <a:buChar char="•"/>
            </a:pPr>
            <a:r>
              <a:rPr lang="es-419" sz="1600" b="1">
                <a:solidFill>
                  <a:srgbClr val="000000"/>
                </a:solidFill>
              </a:rPr>
              <a:t>Filtrado de aplicaciones - </a:t>
            </a:r>
            <a:r>
              <a:rPr lang="es-419" sz="1600">
                <a:solidFill>
                  <a:srgbClr val="000000"/>
                </a:solidFill>
              </a:rPr>
              <a:t>Evita o permite el acceso a tipos de aplicaciones específicos según los números de puerto.</a:t>
            </a:r>
          </a:p>
          <a:p>
            <a:pPr marL="358835" lvl="1" indent="-285750" rtl="0">
              <a:buFont typeface="Arial" panose="020B0604020202020204" pitchFamily="34" charset="0"/>
              <a:buChar char="•"/>
            </a:pPr>
            <a:r>
              <a:rPr lang="es-419" sz="1600" b="1">
                <a:solidFill>
                  <a:srgbClr val="000000"/>
                </a:solidFill>
              </a:rPr>
              <a:t>Filtrado de URL - </a:t>
            </a:r>
            <a:r>
              <a:rPr lang="es-419" sz="1600">
                <a:solidFill>
                  <a:srgbClr val="000000"/>
                </a:solidFill>
              </a:rPr>
              <a:t>Evita o permite el acceso a sitios web basados en URL o palabras clave específicas</a:t>
            </a:r>
            <a:r>
              <a:rPr lang="es-419" sz="1600" b="1">
                <a:solidFill>
                  <a:srgbClr val="000000"/>
                </a:solidFill>
              </a:rPr>
              <a:t>.</a:t>
            </a:r>
          </a:p>
          <a:p>
            <a:pPr marL="358835" lvl="1" indent="-285750" rtl="0">
              <a:buFont typeface="Arial" panose="020B0604020202020204" pitchFamily="34" charset="0"/>
              <a:buChar char="•"/>
            </a:pPr>
            <a:r>
              <a:rPr lang="es-419" sz="1600" b="1">
                <a:solidFill>
                  <a:srgbClr val="000000"/>
                </a:solidFill>
              </a:rPr>
              <a:t>Inspección de paquetes con estado (SPI)</a:t>
            </a:r>
            <a:r>
              <a:rPr lang="es-419" sz="1600">
                <a:solidFill>
                  <a:srgbClr val="000000"/>
                </a:solidFill>
              </a:rPr>
              <a:t> - Los paquetes entrantes deben ser respuestas legítimas a las solicitudes de los hosts internos. Los paquetes no solicitados son bloqueados, a menos que se permitan específicamente. SPI también puede incluir la capacidad de reconocer y filtrar tipos específicos de ataques, como la denegación de servicio (DoS).</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17666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es-419" sz="1600"/>
              <a:t>Mitigaciones de ataque a la red </a:t>
            </a:r>
            <a:br>
              <a:rPr lang="en-US" dirty="0"/>
            </a:br>
            <a:r>
              <a:rPr lang="es-419" sz="2400"/>
              <a:t>Puesto final de Seguridad</a:t>
            </a:r>
          </a:p>
        </p:txBody>
      </p:sp>
      <p:sp>
        <p:nvSpPr>
          <p:cNvPr id="4" name="Content Placeholder 3">
            <a:extLst>
              <a:ext uri="{FF2B5EF4-FFF2-40B4-BE49-F238E27FC236}">
                <a16:creationId xmlns:a16="http://schemas.microsoft.com/office/drawing/2014/main" id="{D28EE6A9-38A8-5940-A05B-817C4E7C8310}"/>
              </a:ext>
            </a:extLst>
          </p:cNvPr>
          <p:cNvSpPr>
            <a:spLocks noGrp="1"/>
          </p:cNvSpPr>
          <p:nvPr>
            <p:ph idx="1"/>
          </p:nvPr>
        </p:nvSpPr>
        <p:spPr>
          <a:xfrm>
            <a:off x="474662" y="763736"/>
            <a:ext cx="8280057" cy="3657998"/>
          </a:xfrm>
        </p:spPr>
        <p:txBody>
          <a:bodyPr/>
          <a:lstStyle/>
          <a:p>
            <a:pPr marL="0" indent="0" algn="l" rtl="0"/>
            <a:r>
              <a:rPr lang="es-419" sz="1600">
                <a:solidFill>
                  <a:srgbClr val="000000"/>
                </a:solidFill>
              </a:rPr>
              <a:t>Una terminal, o un host, es un sistema de computación o un dispositivo individual que actúa como cliente de red. Las terminales comunes son PC portátiles, computadoras de escritorio, servidores, teléfono inteligentes y tabletas.</a:t>
            </a:r>
          </a:p>
          <a:p>
            <a:pPr marL="0" indent="0" algn="l"/>
            <a:endParaRPr lang="en-US" sz="1600" dirty="0">
              <a:solidFill>
                <a:srgbClr val="000000"/>
              </a:solidFill>
            </a:endParaRPr>
          </a:p>
          <a:p>
            <a:pPr marL="0" indent="0" algn="l" rtl="0"/>
            <a:r>
              <a:rPr lang="es-419" sz="1600">
                <a:solidFill>
                  <a:srgbClr val="000000"/>
                </a:solidFill>
              </a:rPr>
              <a:t>La seguridad de los dispositivos terminales es uno de los trabajos más desafiantes para un administrador de red, ya que incluye a la naturaleza humana. Las empresas deben aplicar políticas bien documentadas, y los empleados deben estar al tanto de estas reglas. </a:t>
            </a:r>
          </a:p>
          <a:p>
            <a:pPr marL="0" indent="0" algn="l"/>
            <a:endParaRPr lang="en-US" sz="1600" dirty="0">
              <a:solidFill>
                <a:srgbClr val="000000"/>
              </a:solidFill>
            </a:endParaRPr>
          </a:p>
          <a:p>
            <a:pPr marL="0" indent="0" algn="l" rtl="0"/>
            <a:r>
              <a:rPr lang="es-419" sz="1600">
                <a:solidFill>
                  <a:srgbClr val="000000"/>
                </a:solidFill>
              </a:rPr>
              <a:t>Se debe capacitar a los empleados sobre el uso correcto de la red. En general, estas políticas incluyen el uso de software antivirus y la prevención de intrusión de hosts. Las soluciones más integrales de seguridad de terminales dependen del control de acceso a la red.</a:t>
            </a:r>
          </a:p>
        </p:txBody>
      </p:sp>
    </p:spTree>
    <p:extLst>
      <p:ext uri="{BB962C8B-B14F-4D97-AF65-F5344CB8AC3E}">
        <p14:creationId xmlns:p14="http://schemas.microsoft.com/office/powerpoint/2010/main" val="2695175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s-419" dirty="0"/>
              <a:t>¿Qué esperar en este módulo?</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s-419" dirty="0"/>
              <a:t>Para facilitar el aprendizaje, se pueden incluir las siguientes características dentro de la GUI en este módulo:</a:t>
            </a:r>
          </a:p>
          <a:p>
            <a:endParaRPr lang="en-US" dirty="0"/>
          </a:p>
          <a:p>
            <a:endParaRPr lang="en-US" dirty="0"/>
          </a:p>
          <a:p>
            <a:pPr marL="0" indent="0">
              <a:buNone/>
            </a:pPr>
            <a:endParaRPr lang="en-US" dirty="0"/>
          </a:p>
        </p:txBody>
      </p:sp>
      <p:graphicFrame>
        <p:nvGraphicFramePr>
          <p:cNvPr id="5" name="Table 3">
            <a:extLst>
              <a:ext uri="{FF2B5EF4-FFF2-40B4-BE49-F238E27FC236}">
                <a16:creationId xmlns:a16="http://schemas.microsoft.com/office/drawing/2014/main" id="{16D99E5B-C561-CC4B-B793-94B31E924488}"/>
              </a:ext>
            </a:extLst>
          </p:cNvPr>
          <p:cNvGraphicFramePr>
            <a:graphicFrameLocks noGrp="1"/>
          </p:cNvGraphicFramePr>
          <p:nvPr/>
        </p:nvGraphicFramePr>
        <p:xfrm>
          <a:off x="291944" y="1368335"/>
          <a:ext cx="8557528" cy="3088407"/>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pPr rtl="0"/>
                      <a:r>
                        <a:rPr lang="es-419" dirty="0"/>
                        <a:t>Característica</a:t>
                      </a:r>
                    </a:p>
                  </a:txBody>
                  <a:tcPr/>
                </a:tc>
                <a:tc>
                  <a:txBody>
                    <a:bodyPr/>
                    <a:lstStyle/>
                    <a:p>
                      <a:pPr rtl="0"/>
                      <a:r>
                        <a:rPr lang="es-419" dirty="0"/>
                        <a:t>Descripción</a:t>
                      </a:r>
                    </a:p>
                  </a:txBody>
                  <a:tcPr/>
                </a:tc>
                <a:extLst>
                  <a:ext uri="{0D108BD9-81ED-4DB2-BD59-A6C34878D82A}">
                    <a16:rowId xmlns:a16="http://schemas.microsoft.com/office/drawing/2014/main" val="367710602"/>
                  </a:ext>
                </a:extLst>
              </a:tr>
              <a:tr h="331556">
                <a:tc>
                  <a:txBody>
                    <a:bodyPr/>
                    <a:lstStyle/>
                    <a:p>
                      <a:pPr algn="l" rtl="0" fontAlgn="b"/>
                      <a:r>
                        <a:rPr lang="es-419" sz="1400" b="0" i="0" u="none" strike="noStrike">
                          <a:solidFill>
                            <a:srgbClr val="000000"/>
                          </a:solidFill>
                          <a:effectLst/>
                          <a:latin typeface="+mn-lt"/>
                        </a:rPr>
                        <a:t>Animaciones.</a:t>
                      </a:r>
                    </a:p>
                  </a:txBody>
                  <a:tcPr marL="9525" marR="9525" marT="9525" marB="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a:t>Exponga a los aprendices a nuevas habilidades y conceptos.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s-419" sz="1400" b="0" i="0" u="none" strike="noStrike">
                          <a:solidFill>
                            <a:srgbClr val="000000"/>
                          </a:solidFill>
                          <a:effectLst/>
                          <a:latin typeface="+mn-lt"/>
                        </a:rPr>
                        <a:t>Videos</a:t>
                      </a:r>
                    </a:p>
                  </a:txBody>
                  <a:tcPr marL="9525" marR="9525" marT="9525" marB="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a:t>Exponga a los aprendices a nuevas habilidades y conceptos.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s-419" sz="1400" b="0" i="0" u="none" strike="noStrike" dirty="0">
                          <a:solidFill>
                            <a:srgbClr val="000000"/>
                          </a:solidFill>
                          <a:effectLst/>
                          <a:latin typeface="+mn-lt"/>
                        </a:rPr>
                        <a:t>Verifique su conocimiento</a:t>
                      </a:r>
                    </a:p>
                    <a:p>
                      <a:pPr algn="l" fontAlgn="b"/>
                      <a:endParaRPr lang="en-US" sz="1400" b="0" i="0" u="none" strike="noStrike" dirty="0">
                        <a:solidFill>
                          <a:srgbClr val="000000"/>
                        </a:solidFill>
                        <a:effectLst/>
                        <a:latin typeface="+mn-lt"/>
                      </a:endParaRPr>
                    </a:p>
                  </a:txBody>
                  <a:tcPr marL="9525" marR="9525" marT="9525" marB="0" anchor="ctr"/>
                </a:tc>
                <a:tc>
                  <a:txBody>
                    <a:bodyPr/>
                    <a:lstStyle/>
                    <a:p>
                      <a:pPr rtl="0"/>
                      <a:r>
                        <a:rPr lang="es-419" dirty="0"/>
                        <a:t>Pruebas en línea por tema, para ayudar a los estudiantes a medir la comprensión del contenido.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s-419" sz="1400" b="0" i="0" u="none" strike="noStrike">
                          <a:solidFill>
                            <a:srgbClr val="000000"/>
                          </a:solidFill>
                          <a:effectLst/>
                          <a:latin typeface="+mn-lt"/>
                        </a:rPr>
                        <a:t>Actividades interactivas</a:t>
                      </a:r>
                    </a:p>
                  </a:txBody>
                  <a:tcPr marL="9525" marR="9525" marT="9525" marB="0" anchor="ctr"/>
                </a:tc>
                <a:tc>
                  <a:txBody>
                    <a:bodyPr/>
                    <a:lstStyle/>
                    <a:p>
                      <a:pPr rtl="0"/>
                      <a:r>
                        <a:rPr lang="es-419" dirty="0"/>
                        <a:t>Una variedad de formatos para ayudar a los alumnos a medir la comprensión del contenido.</a:t>
                      </a:r>
                    </a:p>
                  </a:txBody>
                  <a:tcPr/>
                </a:tc>
                <a:extLst>
                  <a:ext uri="{0D108BD9-81ED-4DB2-BD59-A6C34878D82A}">
                    <a16:rowId xmlns:a16="http://schemas.microsoft.com/office/drawing/2014/main" val="3454703549"/>
                  </a:ext>
                </a:extLst>
              </a:tr>
              <a:tr h="215293">
                <a:tc>
                  <a:txBody>
                    <a:bodyPr/>
                    <a:lstStyle/>
                    <a:p>
                      <a:pPr algn="l" rtl="0" fontAlgn="b"/>
                      <a:r>
                        <a:rPr lang="es-419" sz="1400" b="0" i="0" u="none" strike="noStrike">
                          <a:solidFill>
                            <a:srgbClr val="000000"/>
                          </a:solidFill>
                          <a:effectLst/>
                          <a:latin typeface="+mn-lt"/>
                        </a:rPr>
                        <a:t>Verificador de sintaxis</a:t>
                      </a:r>
                    </a:p>
                  </a:txBody>
                  <a:tcPr marL="9525" marR="9525" marT="9525" marB="0" anchor="ctr"/>
                </a:tc>
                <a:tc>
                  <a:txBody>
                    <a:bodyPr/>
                    <a:lstStyle/>
                    <a:p>
                      <a:pPr rtl="0"/>
                      <a:r>
                        <a:rPr lang="es-419"/>
                        <a:t>Pequeñas simulaciones que exponen a los alumnos a la línea de comandos de Cisco para practicar habilidades de configuración.</a:t>
                      </a:r>
                    </a:p>
                  </a:txBody>
                  <a:tcPr/>
                </a:tc>
                <a:extLst>
                  <a:ext uri="{0D108BD9-81ED-4DB2-BD59-A6C34878D82A}">
                    <a16:rowId xmlns:a16="http://schemas.microsoft.com/office/drawing/2014/main" val="2195331658"/>
                  </a:ext>
                </a:extLst>
              </a:tr>
              <a:tr h="265091">
                <a:tc>
                  <a:txBody>
                    <a:bodyPr/>
                    <a:lstStyle/>
                    <a:p>
                      <a:pPr algn="l" rtl="0" fontAlgn="b"/>
                      <a:r>
                        <a:rPr lang="es-419" sz="1400" b="0" i="0" u="none" strike="noStrike" dirty="0">
                          <a:solidFill>
                            <a:srgbClr val="000000"/>
                          </a:solidFill>
                          <a:effectLst/>
                          <a:latin typeface="+mn-lt"/>
                        </a:rPr>
                        <a:t>Actividad de PT</a:t>
                      </a:r>
                    </a:p>
                  </a:txBody>
                  <a:tcPr marL="9525" marR="9525" marT="9525" marB="0" anchor="ctr"/>
                </a:tc>
                <a:tc>
                  <a:txBody>
                    <a:bodyPr/>
                    <a:lstStyle/>
                    <a:p>
                      <a:pPr rtl="0"/>
                      <a:r>
                        <a:rPr lang="es-419" dirty="0"/>
                        <a:t>Actividades de simulación y modelado diseñadas para la exploración, adquisición, refuerzo y expansión de habilidades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252364511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es-419">
                <a:solidFill>
                  <a:schemeClr val="accent5">
                    <a:lumMod val="40000"/>
                    <a:lumOff val="60000"/>
                  </a:schemeClr>
                </a:solidFill>
              </a:rPr>
              <a:t>16.4 Seguridad de dispositivos</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es-419" sz="1600"/>
              <a:t>Seguridad de dispositivos</a:t>
            </a:r>
            <a:br>
              <a:rPr lang="en-US" dirty="0"/>
            </a:br>
            <a:r>
              <a:rPr lang="es-419" sz="2400"/>
              <a:t>Cisco AutoSecure</a:t>
            </a:r>
          </a:p>
        </p:txBody>
      </p:sp>
      <p:sp>
        <p:nvSpPr>
          <p:cNvPr id="5" name="Content Placeholder 4">
            <a:extLst>
              <a:ext uri="{FF2B5EF4-FFF2-40B4-BE49-F238E27FC236}">
                <a16:creationId xmlns:a16="http://schemas.microsoft.com/office/drawing/2014/main" id="{58ED2B98-3FC5-0547-B3D3-64215AA81FB7}"/>
              </a:ext>
            </a:extLst>
          </p:cNvPr>
          <p:cNvSpPr>
            <a:spLocks noGrp="1"/>
          </p:cNvSpPr>
          <p:nvPr>
            <p:ph idx="1"/>
          </p:nvPr>
        </p:nvSpPr>
        <p:spPr>
          <a:xfrm>
            <a:off x="474662" y="763736"/>
            <a:ext cx="8280057" cy="3657998"/>
          </a:xfrm>
        </p:spPr>
        <p:txBody>
          <a:bodyPr/>
          <a:lstStyle/>
          <a:p>
            <a:pPr marL="0" indent="0" algn="l" rtl="0"/>
            <a:r>
              <a:rPr lang="es-419" sz="1500" dirty="0">
                <a:solidFill>
                  <a:srgbClr val="000000"/>
                </a:solidFill>
              </a:rPr>
              <a:t>La configuración de seguridad se establece en los valores predeterminados cuando se instala un nuevo sistema operativo en un dispositivo. En la mayoría de los casos, ese nivel de seguridad es insuficiente. Para los routers Cisco, la función Cisco AutoSecure se puede utilizar para ayudar a proteger el sistema.</a:t>
            </a:r>
          </a:p>
          <a:p>
            <a:pPr marL="0" indent="0" algn="l"/>
            <a:endParaRPr lang="en-US" sz="1500" dirty="0">
              <a:solidFill>
                <a:srgbClr val="000000"/>
              </a:solidFill>
            </a:endParaRPr>
          </a:p>
          <a:p>
            <a:pPr marL="0" indent="0" algn="l" rtl="0"/>
            <a:r>
              <a:rPr lang="es-419" sz="1500" dirty="0">
                <a:solidFill>
                  <a:srgbClr val="000000"/>
                </a:solidFill>
              </a:rPr>
              <a:t>Además, existen algunos pasos simples que se deben seguir y que se aplican a la mayoría de los sistemas operativos:</a:t>
            </a:r>
          </a:p>
          <a:p>
            <a:pPr marL="415985" lvl="1" indent="-342900" rtl="0">
              <a:buFont typeface="Arial" panose="020B0604020202020204" pitchFamily="34" charset="0"/>
              <a:buChar char="•"/>
            </a:pPr>
            <a:r>
              <a:rPr lang="es-419" sz="1500" dirty="0">
                <a:solidFill>
                  <a:srgbClr val="000000"/>
                </a:solidFill>
              </a:rPr>
              <a:t>Se deben cambiar de inmediato los nombres de usuario y las contraseñas predeterminados.</a:t>
            </a:r>
          </a:p>
          <a:p>
            <a:pPr marL="415985" lvl="1" indent="-342900" rtl="0">
              <a:buFont typeface="Arial" panose="020B0604020202020204" pitchFamily="34" charset="0"/>
              <a:buChar char="•"/>
            </a:pPr>
            <a:r>
              <a:rPr lang="es-419" sz="1500" dirty="0">
                <a:solidFill>
                  <a:srgbClr val="000000"/>
                </a:solidFill>
              </a:rPr>
              <a:t>Se debe restringir el acceso a los recursos del sistema solamente a las personas que están autorizadas a utilizar dichos recursos.</a:t>
            </a:r>
          </a:p>
          <a:p>
            <a:pPr marL="415985" lvl="1" indent="-342900" rtl="0">
              <a:buFont typeface="Arial" panose="020B0604020202020204" pitchFamily="34" charset="0"/>
              <a:buChar char="•"/>
            </a:pPr>
            <a:r>
              <a:rPr lang="es-419" sz="1500" dirty="0">
                <a:solidFill>
                  <a:srgbClr val="000000"/>
                </a:solidFill>
              </a:rPr>
              <a:t>Siempre que sea posible, se deben desactivar y desinstalar todos los servicios y las aplicaciones innecesarios.</a:t>
            </a:r>
          </a:p>
          <a:p>
            <a:pPr marL="415985" lvl="1" indent="-342900" rtl="0">
              <a:buFont typeface="Arial" panose="020B0604020202020204" pitchFamily="34" charset="0"/>
              <a:buChar char="•"/>
            </a:pPr>
            <a:r>
              <a:rPr lang="es-419" sz="1500" dirty="0">
                <a:solidFill>
                  <a:srgbClr val="000000"/>
                </a:solidFill>
              </a:rPr>
              <a:t>A menudo, los dispositivos enviados por el fabricante pasaron cierto tiempo en un depósito y no tienen los parches más actualizados instalados. Es importante actualizar todo el software e instalar todos los parches de seguridad antes de la implementación.</a:t>
            </a:r>
          </a:p>
        </p:txBody>
      </p:sp>
    </p:spTree>
    <p:extLst>
      <p:ext uri="{BB962C8B-B14F-4D97-AF65-F5344CB8AC3E}">
        <p14:creationId xmlns:p14="http://schemas.microsoft.com/office/powerpoint/2010/main" val="64762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r>
              <a:rPr lang="es-419" sz="1600"/>
              <a:t>Seguridad en Dispositivo </a:t>
            </a:r>
            <a:br>
              <a:rPr lang="en-US" dirty="0"/>
            </a:br>
            <a:r>
              <a:rPr lang="es-419" sz="2400"/>
              <a:t>Contraseñas</a:t>
            </a:r>
          </a:p>
        </p:txBody>
      </p:sp>
      <p:sp>
        <p:nvSpPr>
          <p:cNvPr id="4" name="Content Placeholder 3">
            <a:extLst>
              <a:ext uri="{FF2B5EF4-FFF2-40B4-BE49-F238E27FC236}">
                <a16:creationId xmlns:a16="http://schemas.microsoft.com/office/drawing/2014/main" id="{6F289C2A-4C2A-774B-84F0-F2FF0A7AC295}"/>
              </a:ext>
            </a:extLst>
          </p:cNvPr>
          <p:cNvSpPr>
            <a:spLocks noGrp="1"/>
          </p:cNvSpPr>
          <p:nvPr>
            <p:ph idx="1"/>
          </p:nvPr>
        </p:nvSpPr>
        <p:spPr>
          <a:xfrm>
            <a:off x="178218" y="763736"/>
            <a:ext cx="8787563" cy="4105275"/>
          </a:xfrm>
        </p:spPr>
        <p:txBody>
          <a:bodyPr/>
          <a:lstStyle/>
          <a:p>
            <a:pPr marL="0" indent="0" algn="l" rtl="0"/>
            <a:r>
              <a:rPr lang="es-419" sz="1300" dirty="0">
                <a:solidFill>
                  <a:srgbClr val="000000"/>
                </a:solidFill>
              </a:rPr>
              <a:t>Para proteger los dispositivos de red, es importante utilizar contraseñas seguras. Las pautas estándar que se deben seguir son las siguientes:</a:t>
            </a:r>
          </a:p>
          <a:p>
            <a:pPr marL="358835" lvl="1" indent="-285750" rtl="0">
              <a:buFont typeface="Arial" panose="020B0604020202020204" pitchFamily="34" charset="0"/>
              <a:buChar char="•"/>
            </a:pPr>
            <a:r>
              <a:rPr lang="es-419" sz="1300" dirty="0">
                <a:solidFill>
                  <a:srgbClr val="000000"/>
                </a:solidFill>
              </a:rPr>
              <a:t>Use una contraseña de al menos ocho caracteres, preferiblemente 10 o más caracteres. </a:t>
            </a:r>
          </a:p>
          <a:p>
            <a:pPr marL="358835" lvl="1" indent="-285750" rtl="0">
              <a:buFont typeface="Arial" panose="020B0604020202020204" pitchFamily="34" charset="0"/>
              <a:buChar char="•"/>
            </a:pPr>
            <a:r>
              <a:rPr lang="es-419" sz="1300" dirty="0">
                <a:solidFill>
                  <a:srgbClr val="000000"/>
                </a:solidFill>
              </a:rPr>
              <a:t>Cree contraseñas complejas. Incluya una combinación de letras mayúsculas y minúsculas, números, símbolos y espacios, si están permitidos.</a:t>
            </a:r>
          </a:p>
          <a:p>
            <a:pPr marL="358835" lvl="1" indent="-285750" rtl="0">
              <a:buFont typeface="Arial" panose="020B0604020202020204" pitchFamily="34" charset="0"/>
              <a:buChar char="•"/>
            </a:pPr>
            <a:r>
              <a:rPr lang="es-419" sz="1300" dirty="0">
                <a:solidFill>
                  <a:srgbClr val="000000"/>
                </a:solidFill>
              </a:rPr>
              <a:t>Evite las contraseñas basadas en la repetición, las palabras comunes de diccionario, las secuencias de letras o números, los nombres de usuario, los nombres de parientes o mascotas, información biográfica (como fechas de nacimiento), números de identificación, nombres de antepasados u otra información fácilmente identificable.</a:t>
            </a:r>
          </a:p>
          <a:p>
            <a:pPr marL="358835" lvl="1" indent="-285750" rtl="0">
              <a:buFont typeface="Arial" panose="020B0604020202020204" pitchFamily="34" charset="0"/>
              <a:buChar char="•"/>
            </a:pPr>
            <a:r>
              <a:rPr lang="es-419" sz="1300" dirty="0">
                <a:solidFill>
                  <a:srgbClr val="000000"/>
                </a:solidFill>
              </a:rPr>
              <a:t>Escriba una contraseña con errores de ortografía a propósito. Por ejemplo, Smith = Smyth = 5mYth, o Seguridad = 5egur1dad.</a:t>
            </a:r>
          </a:p>
          <a:p>
            <a:pPr marL="358835" lvl="1" indent="-285750" rtl="0">
              <a:buFont typeface="Arial" panose="020B0604020202020204" pitchFamily="34" charset="0"/>
              <a:buChar char="•"/>
            </a:pPr>
            <a:r>
              <a:rPr lang="es-419" sz="1300" dirty="0">
                <a:solidFill>
                  <a:srgbClr val="000000"/>
                </a:solidFill>
              </a:rPr>
              <a:t>Cambie las contraseñas con frecuencia. Si una contraseña se ve comprometida sin saberlo, la ventana de oportunidad para que el actor de la amenaza use la contraseña es limitada.</a:t>
            </a:r>
          </a:p>
          <a:p>
            <a:pPr marL="358835" lvl="1" indent="-285750" rtl="0">
              <a:buFont typeface="Arial" panose="020B0604020202020204" pitchFamily="34" charset="0"/>
              <a:buChar char="•"/>
            </a:pPr>
            <a:r>
              <a:rPr lang="es-419" sz="1300" dirty="0">
                <a:solidFill>
                  <a:srgbClr val="000000"/>
                </a:solidFill>
              </a:rPr>
              <a:t>No anote las contraseñas ni las deje en lugares obvios, por ejemplo, en el escritorio o el monitor.</a:t>
            </a:r>
          </a:p>
          <a:p>
            <a:pPr marL="0" indent="0" algn="l" rtl="0"/>
            <a:r>
              <a:rPr lang="es-419" sz="1300" dirty="0">
                <a:solidFill>
                  <a:srgbClr val="000000"/>
                </a:solidFill>
              </a:rPr>
              <a:t>En los routers Cisco, se ignoran los espacios iniciales para las contraseñas, pero no ocurre lo mismo con los espacios que le siguen al primer carácter. Por lo tanto, un método para crear una contraseña segura es utilizar la barra espaciadora y crear una frase compuesta de muchas palabras. Esto se conoce como frase de contraseña. Una frase de contraseña suele ser más fácil de recordar que una contraseña simple. Además, es más larga y más difícil de descifrar.</a:t>
            </a:r>
          </a:p>
        </p:txBody>
      </p:sp>
    </p:spTree>
    <p:extLst>
      <p:ext uri="{BB962C8B-B14F-4D97-AF65-F5344CB8AC3E}">
        <p14:creationId xmlns:p14="http://schemas.microsoft.com/office/powerpoint/2010/main" val="3376162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s-419" sz="1600" dirty="0"/>
              <a:t>Seguridad del dispositivo </a:t>
            </a:r>
            <a:br>
              <a:rPr lang="en-US" dirty="0"/>
            </a:br>
            <a:r>
              <a:rPr lang="es-419" sz="2400" dirty="0"/>
              <a:t>Seguridad de contraseña adicional</a:t>
            </a:r>
          </a:p>
        </p:txBody>
      </p:sp>
      <p:sp>
        <p:nvSpPr>
          <p:cNvPr id="5" name="Content Placeholder 4">
            <a:extLst>
              <a:ext uri="{FF2B5EF4-FFF2-40B4-BE49-F238E27FC236}">
                <a16:creationId xmlns:a16="http://schemas.microsoft.com/office/drawing/2014/main" id="{5E5CFD92-7DEA-E848-9393-FBAD0175F59C}"/>
              </a:ext>
            </a:extLst>
          </p:cNvPr>
          <p:cNvSpPr>
            <a:spLocks noGrp="1"/>
          </p:cNvSpPr>
          <p:nvPr>
            <p:ph idx="1"/>
          </p:nvPr>
        </p:nvSpPr>
        <p:spPr>
          <a:xfrm>
            <a:off x="220736" y="847957"/>
            <a:ext cx="4349579" cy="3855888"/>
          </a:xfrm>
        </p:spPr>
        <p:txBody>
          <a:bodyPr/>
          <a:lstStyle/>
          <a:p>
            <a:pPr marL="0" indent="0" algn="l" rtl="0"/>
            <a:r>
              <a:rPr lang="es-419" sz="1400" dirty="0">
                <a:solidFill>
                  <a:srgbClr val="000000"/>
                </a:solidFill>
              </a:rPr>
              <a:t>Hay varios pasos que se pueden tomar para ayudar a garantizar que las contraseñas permanezcan secretas en un enrutador y conmutador Cisco, incluidas estas:</a:t>
            </a:r>
          </a:p>
          <a:p>
            <a:pPr marL="415985" lvl="1" indent="-342900" rtl="0">
              <a:buFont typeface="Arial" panose="020B0604020202020204" pitchFamily="34" charset="0"/>
              <a:buChar char="•"/>
            </a:pPr>
            <a:r>
              <a:rPr lang="es-419" dirty="0">
                <a:solidFill>
                  <a:srgbClr val="000000"/>
                </a:solidFill>
              </a:rPr>
              <a:t>Cifre todas las contraseñas de texto sin formato con el comando </a:t>
            </a:r>
            <a:r>
              <a:rPr lang="es-419" b="1" dirty="0">
                <a:solidFill>
                  <a:srgbClr val="000000"/>
                </a:solidFill>
              </a:rPr>
              <a:t>service password-encryption</a:t>
            </a:r>
            <a:r>
              <a:rPr lang="es-419" dirty="0">
                <a:solidFill>
                  <a:srgbClr val="000000"/>
                </a:solidFill>
              </a:rPr>
              <a:t>.</a:t>
            </a:r>
          </a:p>
          <a:p>
            <a:pPr marL="415985" lvl="1" indent="-342900" rtl="0">
              <a:buFont typeface="Arial" panose="020B0604020202020204" pitchFamily="34" charset="0"/>
              <a:buChar char="•"/>
            </a:pPr>
            <a:r>
              <a:rPr lang="es-419" dirty="0">
                <a:solidFill>
                  <a:srgbClr val="000000"/>
                </a:solidFill>
              </a:rPr>
              <a:t>Establezca una longitud mínima de contraseña aceptable con el comando </a:t>
            </a:r>
            <a:r>
              <a:rPr lang="es-419" b="1" dirty="0">
                <a:solidFill>
                  <a:srgbClr val="000000"/>
                </a:solidFill>
              </a:rPr>
              <a:t>security passwords min-length</a:t>
            </a:r>
            <a:r>
              <a:rPr lang="es-419" dirty="0">
                <a:solidFill>
                  <a:srgbClr val="000000"/>
                </a:solidFill>
              </a:rPr>
              <a:t> .</a:t>
            </a:r>
          </a:p>
          <a:p>
            <a:pPr marL="415985" lvl="1" indent="-342900" rtl="0">
              <a:buFont typeface="Arial" panose="020B0604020202020204" pitchFamily="34" charset="0"/>
              <a:buChar char="•"/>
            </a:pPr>
            <a:r>
              <a:rPr lang="es-419" dirty="0">
                <a:solidFill>
                  <a:srgbClr val="000000"/>
                </a:solidFill>
              </a:rPr>
              <a:t>Detente los ataques de adivinación de contraseñas de fuerza bruta con el</a:t>
            </a:r>
            <a:r>
              <a:rPr lang="es-419" b="1" i="1" dirty="0">
                <a:solidFill>
                  <a:srgbClr val="000000"/>
                </a:solidFill>
              </a:rPr>
              <a:t>comando block-for # attempts #  within # # . </a:t>
            </a:r>
          </a:p>
          <a:p>
            <a:pPr marL="415985" lvl="1" indent="-342900" rtl="0">
              <a:buFont typeface="Arial" panose="020B0604020202020204" pitchFamily="34" charset="0"/>
              <a:buChar char="•"/>
            </a:pPr>
            <a:r>
              <a:rPr lang="es-419" dirty="0">
                <a:solidFill>
                  <a:srgbClr val="000000"/>
                </a:solidFill>
              </a:rPr>
              <a:t>Deshabilite un acceso en modo EXEC privilegiado inactivo después de un período de tiempo especificado con el comando </a:t>
            </a:r>
            <a:r>
              <a:rPr lang="es-419" b="1" dirty="0">
                <a:solidFill>
                  <a:srgbClr val="000000"/>
                </a:solidFill>
              </a:rPr>
              <a:t>exec-timeout</a:t>
            </a:r>
            <a:r>
              <a:rPr lang="es-419" dirty="0">
                <a:solidFill>
                  <a:srgbClr val="000000"/>
                </a:solidFill>
              </a:rPr>
              <a:t> .</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A08643C7-ED48-7D44-A04A-1E402EFD59BF}"/>
              </a:ext>
            </a:extLst>
          </p:cNvPr>
          <p:cNvPicPr>
            <a:picLocks noChangeAspect="1"/>
          </p:cNvPicPr>
          <p:nvPr/>
        </p:nvPicPr>
        <p:blipFill>
          <a:blip r:embed="rId3"/>
          <a:stretch>
            <a:fillRect/>
          </a:stretch>
        </p:blipFill>
        <p:spPr>
          <a:xfrm>
            <a:off x="4766191" y="1250930"/>
            <a:ext cx="4155388" cy="2641640"/>
          </a:xfrm>
          <a:prstGeom prst="rect">
            <a:avLst/>
          </a:prstGeom>
        </p:spPr>
      </p:pic>
    </p:spTree>
    <p:extLst>
      <p:ext uri="{BB962C8B-B14F-4D97-AF65-F5344CB8AC3E}">
        <p14:creationId xmlns:p14="http://schemas.microsoft.com/office/powerpoint/2010/main" val="1392835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s-419" sz="1600" dirty="0"/>
              <a:t>Seguridad del dispositivo </a:t>
            </a:r>
            <a:br>
              <a:rPr lang="en-US" dirty="0"/>
            </a:br>
            <a:r>
              <a:rPr lang="es-419" sz="2400" dirty="0"/>
              <a:t>Habilitar SSH</a:t>
            </a:r>
          </a:p>
        </p:txBody>
      </p:sp>
      <p:sp>
        <p:nvSpPr>
          <p:cNvPr id="4" name="Content Placeholder 3">
            <a:extLst>
              <a:ext uri="{FF2B5EF4-FFF2-40B4-BE49-F238E27FC236}">
                <a16:creationId xmlns:a16="http://schemas.microsoft.com/office/drawing/2014/main" id="{E578C5E5-D82C-6746-A97C-44478B5559D2}"/>
              </a:ext>
            </a:extLst>
          </p:cNvPr>
          <p:cNvSpPr>
            <a:spLocks noGrp="1"/>
          </p:cNvSpPr>
          <p:nvPr>
            <p:ph idx="1"/>
          </p:nvPr>
        </p:nvSpPr>
        <p:spPr>
          <a:xfrm>
            <a:off x="95250" y="666750"/>
            <a:ext cx="8905875" cy="3924300"/>
          </a:xfrm>
        </p:spPr>
        <p:txBody>
          <a:bodyPr/>
          <a:lstStyle/>
          <a:p>
            <a:pPr marL="0" indent="0" algn="l" rtl="0"/>
            <a:r>
              <a:rPr lang="es-419" sz="1600">
                <a:solidFill>
                  <a:srgbClr val="000000"/>
                </a:solidFill>
              </a:rPr>
              <a:t>Es posible configurar un dispositivo Cisco para admitir SSH mediante los siguientes pasos:</a:t>
            </a:r>
          </a:p>
          <a:p>
            <a:pPr marL="342900" indent="-342900" algn="l" rtl="0">
              <a:buFont typeface="+mj-lt"/>
              <a:buAutoNum type="arabicPeriod"/>
            </a:pPr>
            <a:r>
              <a:rPr lang="es-419" sz="1400" b="1">
                <a:solidFill>
                  <a:srgbClr val="000000"/>
                </a:solidFill>
              </a:rPr>
              <a:t>Configure un nombre de host de dispositivo único</a:t>
            </a:r>
            <a:r>
              <a:rPr lang="es-419" sz="1400">
                <a:solidFill>
                  <a:srgbClr val="000000"/>
                </a:solidFill>
              </a:rPr>
              <a:t>. Un dispositivo debe tener un nombre de host único distinto del predeterminado. </a:t>
            </a:r>
          </a:p>
          <a:p>
            <a:pPr marL="342900" indent="-342900" algn="l" rtl="0">
              <a:buFont typeface="+mj-lt"/>
              <a:buAutoNum type="arabicPeriod"/>
            </a:pPr>
            <a:r>
              <a:rPr lang="es-419" sz="1400" b="1">
                <a:solidFill>
                  <a:srgbClr val="000000"/>
                </a:solidFill>
              </a:rPr>
              <a:t>Configure el nombre de dominio IP</a:t>
            </a:r>
            <a:r>
              <a:rPr lang="es-419" sz="1400">
                <a:solidFill>
                  <a:srgbClr val="000000"/>
                </a:solidFill>
              </a:rPr>
              <a:t>. Configure el nombre de dominio IP de la red utilizando el comando de modo de configuración global </a:t>
            </a:r>
            <a:r>
              <a:rPr lang="es-419" sz="1400" b="1">
                <a:solidFill>
                  <a:srgbClr val="000000"/>
                </a:solidFill>
              </a:rPr>
              <a:t>ip-domain name</a:t>
            </a:r>
            <a:r>
              <a:rPr lang="es-419" sz="1400">
                <a:solidFill>
                  <a:srgbClr val="000000"/>
                </a:solidFill>
              </a:rPr>
              <a:t>.</a:t>
            </a:r>
          </a:p>
          <a:p>
            <a:pPr marL="342900" indent="-342900" algn="l" rtl="0">
              <a:buFont typeface="+mj-lt"/>
              <a:buAutoNum type="arabicPeriod"/>
            </a:pPr>
            <a:r>
              <a:rPr lang="es-419" sz="1400" b="1">
                <a:solidFill>
                  <a:srgbClr val="000000"/>
                </a:solidFill>
              </a:rPr>
              <a:t>Generar una clave para cifrar el tráfico SSH</a:t>
            </a:r>
            <a:r>
              <a:rPr lang="es-419" sz="1400">
                <a:solidFill>
                  <a:srgbClr val="000000"/>
                </a:solidFill>
              </a:rPr>
              <a:t>. SSH cifra el tráfico entre el origen y el destino. Sin embargo, para ello, se debe generar una clave de autenticación única mediante el comando de configuración global </a:t>
            </a:r>
            <a:r>
              <a:rPr lang="es-419" sz="1400" b="1">
                <a:solidFill>
                  <a:srgbClr val="000000"/>
                </a:solidFill>
              </a:rPr>
              <a:t>crypto key generate rsa general-keys modulus</a:t>
            </a:r>
            <a:r>
              <a:rPr lang="es-419" sz="1400" i="1">
                <a:solidFill>
                  <a:srgbClr val="000000"/>
                </a:solidFill>
              </a:rPr>
              <a:t> bits</a:t>
            </a:r>
            <a:r>
              <a:rPr lang="es-419" sz="1400">
                <a:solidFill>
                  <a:srgbClr val="000000"/>
                </a:solidFill>
              </a:rPr>
              <a:t> . Los </a:t>
            </a:r>
            <a:r>
              <a:rPr lang="es-419" sz="1400" i="1">
                <a:solidFill>
                  <a:srgbClr val="000000"/>
                </a:solidFill>
              </a:rPr>
              <a:t>bits</a:t>
            </a:r>
            <a:r>
              <a:rPr lang="es-419" sz="1400">
                <a:solidFill>
                  <a:srgbClr val="000000"/>
                </a:solidFill>
              </a:rPr>
              <a:t> del módulo determinan el tamaño de la clave y se pueden configurar de 360 bits a 2048 bits. Cuanto mayor sea el valor de bit, más segura será la clave. Sin embargo, los valores de bits más grandes también tardan más en cifrar y descifrar la información. La longitud mínima de módulo recomendada es de 1024 bits.</a:t>
            </a:r>
          </a:p>
          <a:p>
            <a:pPr marL="342900" indent="-342900" algn="l" rtl="0">
              <a:buFont typeface="+mj-lt"/>
              <a:buAutoNum type="arabicPeriod"/>
            </a:pPr>
            <a:r>
              <a:rPr lang="es-419" sz="1400" b="1">
                <a:solidFill>
                  <a:srgbClr val="000000"/>
                </a:solidFill>
              </a:rPr>
              <a:t>Compruebe o cree una entrada de base de datos local</a:t>
            </a:r>
            <a:r>
              <a:rPr lang="es-419" sz="1400">
                <a:solidFill>
                  <a:srgbClr val="000000"/>
                </a:solidFill>
              </a:rPr>
              <a:t>. Cree una entrada de nombre de usuario de base de datos local utilizando el comando de configuración global </a:t>
            </a:r>
            <a:r>
              <a:rPr lang="es-419" sz="1400" b="1">
                <a:solidFill>
                  <a:srgbClr val="000000"/>
                </a:solidFill>
              </a:rPr>
              <a:t>username.</a:t>
            </a:r>
          </a:p>
          <a:p>
            <a:pPr marL="342900" indent="-342900" algn="l" rtl="0">
              <a:buFont typeface="+mj-lt"/>
              <a:buAutoNum type="arabicPeriod"/>
            </a:pPr>
            <a:r>
              <a:rPr lang="es-419" sz="1400" b="1">
                <a:solidFill>
                  <a:srgbClr val="000000"/>
                </a:solidFill>
              </a:rPr>
              <a:t>Autenticar contra la base de datos local</a:t>
            </a:r>
            <a:r>
              <a:rPr lang="es-419" sz="1400">
                <a:solidFill>
                  <a:srgbClr val="000000"/>
                </a:solidFill>
              </a:rPr>
              <a:t>. Utilice el comando de configuración de línea local </a:t>
            </a:r>
            <a:r>
              <a:rPr lang="es-419" sz="1400" b="1">
                <a:solidFill>
                  <a:srgbClr val="000000"/>
                </a:solidFill>
              </a:rPr>
              <a:t>login</a:t>
            </a:r>
            <a:r>
              <a:rPr lang="es-419" sz="1400">
                <a:solidFill>
                  <a:srgbClr val="000000"/>
                </a:solidFill>
              </a:rPr>
              <a:t> para autenticar la línea vty en la base de datos local.</a:t>
            </a:r>
          </a:p>
          <a:p>
            <a:pPr marL="342900" indent="-342900" algn="l" rtl="0">
              <a:buFont typeface="+mj-lt"/>
              <a:buAutoNum type="arabicPeriod"/>
            </a:pPr>
            <a:r>
              <a:rPr lang="es-419" sz="1400" b="1">
                <a:solidFill>
                  <a:srgbClr val="000000"/>
                </a:solidFill>
              </a:rPr>
              <a:t>Habilite las sesiones vty SSH entrantes. De forma predeterminada, no se permite ninguna sesión de entrada en las líneas vty. Puede especificar varios protocolos de entrada incluyendo Telnet y SSH mediante el</a:t>
            </a:r>
            <a:r>
              <a:rPr lang="es-419" sz="1400">
                <a:solidFill>
                  <a:srgbClr val="000000"/>
                </a:solidFill>
              </a:rPr>
              <a:t> comando transport input [ssh | telnet]. </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658387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s-419" sz="1600" dirty="0"/>
              <a:t>Seguridad del dispositivo </a:t>
            </a:r>
            <a:br>
              <a:rPr lang="en-US" dirty="0"/>
            </a:br>
            <a:r>
              <a:rPr lang="es-419" sz="2400" dirty="0"/>
              <a:t>Deshabilitar servicios no utilizados</a:t>
            </a:r>
          </a:p>
        </p:txBody>
      </p:sp>
      <p:sp>
        <p:nvSpPr>
          <p:cNvPr id="5" name="Content Placeholder 4">
            <a:extLst>
              <a:ext uri="{FF2B5EF4-FFF2-40B4-BE49-F238E27FC236}">
                <a16:creationId xmlns:a16="http://schemas.microsoft.com/office/drawing/2014/main" id="{0425FF23-EB6E-8346-A070-6A969A994128}"/>
              </a:ext>
            </a:extLst>
          </p:cNvPr>
          <p:cNvSpPr>
            <a:spLocks noGrp="1"/>
          </p:cNvSpPr>
          <p:nvPr>
            <p:ph idx="1"/>
          </p:nvPr>
        </p:nvSpPr>
        <p:spPr>
          <a:xfrm>
            <a:off x="142876" y="763736"/>
            <a:ext cx="8611844" cy="3657998"/>
          </a:xfrm>
        </p:spPr>
        <p:txBody>
          <a:bodyPr/>
          <a:lstStyle/>
          <a:p>
            <a:pPr marL="0" indent="0" algn="l" rtl="0"/>
            <a:r>
              <a:rPr lang="es-419" sz="1800">
                <a:solidFill>
                  <a:srgbClr val="000000"/>
                </a:solidFill>
              </a:rPr>
              <a:t>Los routers y switches de Cisco comienzan con una lista de servicios activos que pueden o no ser necesarios en su red. Deshabilite los servicios no utilizados para preservar los recursos del sistema, como los ciclos de CPU y la RAM, e impida que los actores de amenazas exploten estos servicios. </a:t>
            </a:r>
          </a:p>
          <a:p>
            <a:pPr marL="342900" indent="-342900" algn="l" rtl="0">
              <a:buFont typeface="Arial" panose="020B0604020202020204" pitchFamily="34" charset="0"/>
              <a:buChar char="•"/>
            </a:pPr>
            <a:r>
              <a:rPr lang="es-419" sz="1800">
                <a:solidFill>
                  <a:srgbClr val="000000"/>
                </a:solidFill>
              </a:rPr>
              <a:t>El tipo de servicios que están activados de forma predeterminada variará dependiendo de la versión de IOS. Por ejemplo, IOS-XE normalmente sólo tendrá puertos HTTPS y DHCP abiertos. Puede verificar esto con el comando </a:t>
            </a:r>
            <a:r>
              <a:rPr lang="es-419" sz="1800" b="1">
                <a:solidFill>
                  <a:srgbClr val="000000"/>
                </a:solidFill>
              </a:rPr>
              <a:t>show ip ports all</a:t>
            </a:r>
            <a:r>
              <a:rPr lang="es-419" sz="1800">
                <a:solidFill>
                  <a:srgbClr val="000000"/>
                </a:solidFill>
              </a:rPr>
              <a:t> .</a:t>
            </a:r>
          </a:p>
          <a:p>
            <a:pPr marL="342900" indent="-342900" algn="l" rtl="0">
              <a:buFont typeface="Arial" panose="020B0604020202020204" pitchFamily="34" charset="0"/>
              <a:buChar char="•"/>
            </a:pPr>
            <a:r>
              <a:rPr lang="es-419" sz="1800">
                <a:solidFill>
                  <a:srgbClr val="000000"/>
                </a:solidFill>
              </a:rPr>
              <a:t>Las versiones de IOS anteriores a IOS-XE utilizan el comando </a:t>
            </a:r>
            <a:r>
              <a:rPr lang="es-419" sz="1800" b="1">
                <a:solidFill>
                  <a:srgbClr val="000000"/>
                </a:solidFill>
              </a:rPr>
              <a:t>show control-plane host open-ports</a:t>
            </a:r>
            <a:r>
              <a:rPr lang="es-419" sz="1800">
                <a:solidFill>
                  <a:srgbClr val="000000"/>
                </a:solidFill>
              </a:rPr>
              <a:t> . </a:t>
            </a:r>
          </a:p>
        </p:txBody>
      </p:sp>
    </p:spTree>
    <p:extLst>
      <p:ext uri="{BB962C8B-B14F-4D97-AF65-F5344CB8AC3E}">
        <p14:creationId xmlns:p14="http://schemas.microsoft.com/office/powerpoint/2010/main" val="1874210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s-419" sz="1600" dirty="0"/>
              <a:t>Seguridad en Dispositivo</a:t>
            </a:r>
            <a:br>
              <a:rPr lang="es-419" sz="1600" dirty="0"/>
            </a:br>
            <a:r>
              <a:rPr lang="es-419" sz="2400" dirty="0"/>
              <a:t>Packet Tracer - Configurar contraseñas seguras y SSH</a:t>
            </a:r>
          </a:p>
        </p:txBody>
      </p:sp>
      <p:sp>
        <p:nvSpPr>
          <p:cNvPr id="4" name="Content Placeholder 3">
            <a:extLst>
              <a:ext uri="{FF2B5EF4-FFF2-40B4-BE49-F238E27FC236}">
                <a16:creationId xmlns:a16="http://schemas.microsoft.com/office/drawing/2014/main" id="{BB66A6E1-E52E-0242-B883-D4BABEB274E6}"/>
              </a:ext>
            </a:extLst>
          </p:cNvPr>
          <p:cNvSpPr>
            <a:spLocks noGrp="1"/>
          </p:cNvSpPr>
          <p:nvPr>
            <p:ph idx="1"/>
          </p:nvPr>
        </p:nvSpPr>
        <p:spPr>
          <a:xfrm>
            <a:off x="474662" y="763736"/>
            <a:ext cx="8280057" cy="3657998"/>
          </a:xfrm>
        </p:spPr>
        <p:txBody>
          <a:bodyPr/>
          <a:lstStyle/>
          <a:p>
            <a:pPr marL="0" indent="0" algn="l" rtl="0"/>
            <a:r>
              <a:rPr lang="es-419" dirty="0">
                <a:solidFill>
                  <a:srgbClr val="000000"/>
                </a:solidFill>
              </a:rPr>
              <a:t>En este Packet Tracer, configurará contraseñas y SSH:</a:t>
            </a:r>
          </a:p>
          <a:p>
            <a:pPr marL="342900" indent="-342900" algn="l" rtl="0">
              <a:buFont typeface="Arial" panose="020B0604020202020204" pitchFamily="34" charset="0"/>
              <a:buChar char="•"/>
            </a:pPr>
            <a:r>
              <a:rPr lang="es-419" dirty="0">
                <a:solidFill>
                  <a:srgbClr val="000000"/>
                </a:solidFill>
              </a:rPr>
              <a:t>El administrador de red le ha pedido que prepare RTA y SW1 para la implementación. Antes de que puedan conectarse a la red, se deben habilitar las medidas de seguridad. </a:t>
            </a:r>
          </a:p>
        </p:txBody>
      </p:sp>
    </p:spTree>
    <p:extLst>
      <p:ext uri="{BB962C8B-B14F-4D97-AF65-F5344CB8AC3E}">
        <p14:creationId xmlns:p14="http://schemas.microsoft.com/office/powerpoint/2010/main" val="369575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pPr rtl="0"/>
            <a:br>
              <a:rPr lang="en-US" dirty="0"/>
            </a:br>
            <a:r>
              <a:rPr lang="es-419" sz="2400"/>
              <a:t>Laboratorio de seguridad de dispositivos: configurar dispositivos de red con SSH</a:t>
            </a:r>
          </a:p>
        </p:txBody>
      </p:sp>
      <p:sp>
        <p:nvSpPr>
          <p:cNvPr id="5" name="Content Placeholder 4">
            <a:extLst>
              <a:ext uri="{FF2B5EF4-FFF2-40B4-BE49-F238E27FC236}">
                <a16:creationId xmlns:a16="http://schemas.microsoft.com/office/drawing/2014/main" id="{AD0FEBEB-B350-6D45-8DA6-C533CED0A4EE}"/>
              </a:ext>
            </a:extLst>
          </p:cNvPr>
          <p:cNvSpPr>
            <a:spLocks noGrp="1"/>
          </p:cNvSpPr>
          <p:nvPr>
            <p:ph idx="1"/>
          </p:nvPr>
        </p:nvSpPr>
        <p:spPr>
          <a:xfrm>
            <a:off x="474662" y="1215188"/>
            <a:ext cx="8280057" cy="3206545"/>
          </a:xfrm>
        </p:spPr>
        <p:txBody>
          <a:bodyPr/>
          <a:lstStyle/>
          <a:p>
            <a:pPr algn="l" rtl="0"/>
            <a:r>
              <a:rPr lang="es-419" dirty="0">
                <a:solidFill>
                  <a:srgbClr val="000000"/>
                </a:solidFill>
              </a:rPr>
              <a:t>En esta práctica de laboratorio se cumplirán los siguientes objetivos:</a:t>
            </a:r>
          </a:p>
          <a:p>
            <a:pPr marL="342900" indent="-342900" algn="l" rtl="0">
              <a:buFont typeface="Arial" panose="020B0604020202020204" pitchFamily="34" charset="0"/>
              <a:buChar char="•"/>
            </a:pPr>
            <a:r>
              <a:rPr lang="es-419" dirty="0">
                <a:solidFill>
                  <a:srgbClr val="000000"/>
                </a:solidFill>
              </a:rPr>
              <a:t>Parte 1: configurar los parámetros básicos de los dispositivos</a:t>
            </a:r>
          </a:p>
          <a:p>
            <a:pPr marL="342900" indent="-342900" algn="l" rtl="0">
              <a:buFont typeface="Arial" panose="020B0604020202020204" pitchFamily="34" charset="0"/>
              <a:buChar char="•"/>
            </a:pPr>
            <a:r>
              <a:rPr lang="es-419" dirty="0">
                <a:solidFill>
                  <a:srgbClr val="000000"/>
                </a:solidFill>
              </a:rPr>
              <a:t>Parte 2: Configurar el router para el acceso por SSH</a:t>
            </a:r>
          </a:p>
          <a:p>
            <a:pPr marL="342900" indent="-342900" algn="l" rtl="0">
              <a:buFont typeface="Arial" panose="020B0604020202020204" pitchFamily="34" charset="0"/>
              <a:buChar char="•"/>
            </a:pPr>
            <a:r>
              <a:rPr lang="es-419" dirty="0">
                <a:solidFill>
                  <a:srgbClr val="000000"/>
                </a:solidFill>
              </a:rPr>
              <a:t>Parte 3: Configurar el switch para el acceso por SSH</a:t>
            </a:r>
          </a:p>
          <a:p>
            <a:pPr marL="342900" indent="-342900" algn="l" rtl="0">
              <a:buFont typeface="Arial" panose="020B0604020202020204" pitchFamily="34" charset="0"/>
              <a:buChar char="•"/>
            </a:pPr>
            <a:r>
              <a:rPr lang="es-419" dirty="0">
                <a:solidFill>
                  <a:srgbClr val="000000"/>
                </a:solidFill>
              </a:rPr>
              <a:t>Parte 4: Ejecutar SSH desde la CLI del switch</a:t>
            </a:r>
          </a:p>
          <a:p>
            <a:pPr algn="l"/>
            <a:endParaRPr lang="en-US" dirty="0">
              <a:solidFill>
                <a:srgbClr val="000000"/>
              </a:solidFill>
            </a:endParaRPr>
          </a:p>
        </p:txBody>
      </p:sp>
    </p:spTree>
    <p:extLst>
      <p:ext uri="{BB962C8B-B14F-4D97-AF65-F5344CB8AC3E}">
        <p14:creationId xmlns:p14="http://schemas.microsoft.com/office/powerpoint/2010/main" val="373533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es-419">
                <a:solidFill>
                  <a:schemeClr val="accent5">
                    <a:lumMod val="40000"/>
                    <a:lumOff val="60000"/>
                  </a:schemeClr>
                </a:solidFill>
              </a:rPr>
              <a:t>16.5 Módulo de práctica y cuestionario</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es-419" sz="1400">
                <a:latin typeface="Arial" charset="0"/>
              </a:rPr>
              <a:t>Módulo de Práctica y Prueba </a:t>
            </a:r>
            <a:br>
              <a:rPr lang="en-US" dirty="0">
                <a:latin typeface="Arial" charset="0"/>
              </a:rPr>
            </a:br>
            <a:r>
              <a:rPr lang="es-419">
                <a:latin typeface="Arial" charset="0"/>
              </a:rPr>
              <a:t>Packet Tracer: dispositivos de red seguros</a:t>
            </a:r>
          </a:p>
        </p:txBody>
      </p:sp>
      <p:sp>
        <p:nvSpPr>
          <p:cNvPr id="2" name="Content Placeholder 1">
            <a:extLst>
              <a:ext uri="{FF2B5EF4-FFF2-40B4-BE49-F238E27FC236}">
                <a16:creationId xmlns:a16="http://schemas.microsoft.com/office/drawing/2014/main" id="{5A089923-7B5D-9F43-A978-2B3049869B63}"/>
              </a:ext>
            </a:extLst>
          </p:cNvPr>
          <p:cNvSpPr>
            <a:spLocks noGrp="1"/>
          </p:cNvSpPr>
          <p:nvPr>
            <p:ph idx="1"/>
          </p:nvPr>
        </p:nvSpPr>
        <p:spPr/>
        <p:txBody>
          <a:bodyPr/>
          <a:lstStyle/>
          <a:p>
            <a:pPr marL="0" indent="0" rtl="0">
              <a:buNone/>
            </a:pPr>
            <a:r>
              <a:rPr lang="es-419" sz="1800"/>
              <a:t>En esta actividad, configurará un enrutador y un conmutador en función de una lista de requisitos.</a:t>
            </a:r>
          </a:p>
          <a:p>
            <a:pPr marL="0" indent="0">
              <a:buNone/>
            </a:pPr>
            <a:br>
              <a:rPr lang="en-US" sz="1800" dirty="0"/>
            </a:br>
            <a:endParaRPr lang="en-US" sz="18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Title 2">
            <a:extLst>
              <a:ext uri="{FF2B5EF4-FFF2-40B4-BE49-F238E27FC236}">
                <a16:creationId xmlns:a16="http://schemas.microsoft.com/office/drawing/2014/main" id="{191FACFD-7764-1045-B78F-082A94229571}"/>
              </a:ext>
            </a:extLst>
          </p:cNvPr>
          <p:cNvSpPr>
            <a:spLocks noGrp="1"/>
          </p:cNvSpPr>
          <p:nvPr>
            <p:ph type="title"/>
          </p:nvPr>
        </p:nvSpPr>
        <p:spPr>
          <a:xfrm>
            <a:off x="0" y="-15285"/>
            <a:ext cx="9144000" cy="757238"/>
          </a:xfrm>
        </p:spPr>
        <p:txBody>
          <a:bodyPr/>
          <a:lstStyle/>
          <a:p>
            <a:pPr rtl="0"/>
            <a:r>
              <a:rPr lang="es-419" dirty="0"/>
              <a:t>¿Qué esperar en este módulo? (Cont.)</a:t>
            </a:r>
          </a:p>
        </p:txBody>
      </p:sp>
      <p:sp>
        <p:nvSpPr>
          <p:cNvPr id="13" name="Content Placeholder 1">
            <a:extLst>
              <a:ext uri="{FF2B5EF4-FFF2-40B4-BE49-F238E27FC236}">
                <a16:creationId xmlns:a16="http://schemas.microsoft.com/office/drawing/2014/main" id="{382832F2-C9A0-5644-AD5C-3E90BD34AAC5}"/>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rtl="0">
              <a:buNone/>
            </a:pPr>
            <a:r>
              <a:rPr lang="es-419" dirty="0"/>
              <a:t>Para facilitar el aprendizaje, los siguientes funciones pueden estar incluidas en este módulo:</a:t>
            </a:r>
          </a:p>
          <a:p>
            <a:pPr marL="0" indent="0">
              <a:buNone/>
            </a:pPr>
            <a:endParaRPr lang="en-US" dirty="0"/>
          </a:p>
          <a:p>
            <a:pPr marL="0" indent="0">
              <a:buNone/>
            </a:pPr>
            <a:endParaRPr lang="en-US" dirty="0"/>
          </a:p>
        </p:txBody>
      </p:sp>
      <p:graphicFrame>
        <p:nvGraphicFramePr>
          <p:cNvPr id="14" name="Content Placeholder 3">
            <a:extLst>
              <a:ext uri="{FF2B5EF4-FFF2-40B4-BE49-F238E27FC236}">
                <a16:creationId xmlns:a16="http://schemas.microsoft.com/office/drawing/2014/main" id="{B2112FCA-EF01-1642-B261-F8FFB699D80A}"/>
              </a:ext>
            </a:extLst>
          </p:cNvPr>
          <p:cNvGraphicFramePr>
            <a:graphicFrameLocks noGrp="1"/>
          </p:cNvGraphicFramePr>
          <p:nvPr>
            <p:ph idx="1"/>
          </p:nvPr>
        </p:nvGraphicFramePr>
        <p:xfrm>
          <a:off x="106756" y="1279280"/>
          <a:ext cx="8595235" cy="216408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rtl="0" fontAlgn="b"/>
                      <a:r>
                        <a:rPr lang="es-419" sz="1400" b="1" i="0" u="none" strike="noStrike" dirty="0">
                          <a:solidFill>
                            <a:schemeClr val="bg1"/>
                          </a:solidFill>
                          <a:effectLst/>
                          <a:latin typeface="+mn-lt"/>
                        </a:rPr>
                        <a:t>Característica</a:t>
                      </a:r>
                    </a:p>
                  </a:txBody>
                  <a:tcPr marL="9525" marR="9525" marT="9525" marB="0" anchor="ctr"/>
                </a:tc>
                <a:tc>
                  <a:txBody>
                    <a:bodyPr/>
                    <a:lstStyle/>
                    <a:p>
                      <a:pPr rtl="0"/>
                      <a:r>
                        <a:rPr lang="es-419"/>
                        <a:t>Descripción</a:t>
                      </a:r>
                    </a:p>
                  </a:txBody>
                  <a:tcPr/>
                </a:tc>
                <a:extLst>
                  <a:ext uri="{0D108BD9-81ED-4DB2-BD59-A6C34878D82A}">
                    <a16:rowId xmlns:a16="http://schemas.microsoft.com/office/drawing/2014/main" val="3768427975"/>
                  </a:ext>
                </a:extLst>
              </a:tr>
              <a:tr h="265091">
                <a:tc>
                  <a:txBody>
                    <a:bodyPr/>
                    <a:lstStyle/>
                    <a:p>
                      <a:pPr algn="l" rtl="0" fontAlgn="b"/>
                      <a:r>
                        <a:rPr lang="es-419" sz="1400" b="0" i="0" u="none" strike="noStrike">
                          <a:solidFill>
                            <a:srgbClr val="000000"/>
                          </a:solidFill>
                          <a:effectLst/>
                          <a:latin typeface="+mn-lt"/>
                        </a:rPr>
                        <a:t>Laboratorios prácticos</a:t>
                      </a:r>
                    </a:p>
                  </a:txBody>
                  <a:tcPr marL="9525" marR="9525" marT="9525" marB="0" anchor="ctr"/>
                </a:tc>
                <a:tc>
                  <a:txBody>
                    <a:bodyPr/>
                    <a:lstStyle/>
                    <a:p>
                      <a:pPr rtl="0"/>
                      <a:r>
                        <a:rPr lang="es-419"/>
                        <a:t>Labs diseñados para trabajar con equipo físico.</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s-419" sz="1400" b="0" i="0" u="none" strike="noStrike">
                          <a:solidFill>
                            <a:srgbClr val="000000"/>
                          </a:solidFill>
                          <a:effectLst/>
                          <a:latin typeface="+mn-lt"/>
                        </a:rPr>
                        <a:t>Actividades de clase</a:t>
                      </a:r>
                    </a:p>
                    <a:p>
                      <a:pPr algn="l" fontAlgn="b"/>
                      <a:endParaRPr lang="en-US" sz="1400" b="0" i="0" u="none" strike="noStrike" dirty="0">
                        <a:solidFill>
                          <a:srgbClr val="000000"/>
                        </a:solidFill>
                        <a:effectLst/>
                        <a:latin typeface="+mn-lt"/>
                      </a:endParaRPr>
                    </a:p>
                  </a:txBody>
                  <a:tcPr marL="9525" marR="9525" marT="9525" marB="0" anchor="ctr"/>
                </a:tc>
                <a:tc>
                  <a:txBody>
                    <a:bodyPr/>
                    <a:lstStyle/>
                    <a:p>
                      <a:pPr rtl="0"/>
                      <a:r>
                        <a:rPr lang="es-419"/>
                        <a:t>Estos se encuentran en la página de Recursos para el instructor. Las actividades de clase están diseñadas para facilitar el aprendizaje, la discusión en clase y la colaboración.</a:t>
                      </a:r>
                    </a:p>
                  </a:txBody>
                  <a:tcPr/>
                </a:tc>
                <a:extLst>
                  <a:ext uri="{0D108BD9-81ED-4DB2-BD59-A6C34878D82A}">
                    <a16:rowId xmlns:a16="http://schemas.microsoft.com/office/drawing/2014/main" val="1125566603"/>
                  </a:ext>
                </a:extLst>
              </a:tr>
              <a:tr h="265091">
                <a:tc>
                  <a:txBody>
                    <a:bodyPr/>
                    <a:lstStyle/>
                    <a:p>
                      <a:pPr algn="l" rtl="0" fontAlgn="b"/>
                      <a:r>
                        <a:rPr lang="es-419" sz="1400" b="0" i="0" u="none" strike="noStrike">
                          <a:solidFill>
                            <a:srgbClr val="000000"/>
                          </a:solidFill>
                          <a:effectLst/>
                          <a:latin typeface="+mn-lt"/>
                        </a:rPr>
                        <a:t>Cuestionarios de módulo</a:t>
                      </a:r>
                    </a:p>
                  </a:txBody>
                  <a:tcPr marL="9525" marR="9525" marT="9525" marB="0" anchor="ctr"/>
                </a:tc>
                <a:tc>
                  <a:txBody>
                    <a:bodyPr/>
                    <a:lstStyle/>
                    <a:p>
                      <a:pPr rtl="0"/>
                      <a:r>
                        <a:rPr lang="es-419"/>
                        <a:t>Auto-evaluaciones que integran conceptos y habilidades aprendidas a lo largo de los temas presentados en el módulo</a:t>
                      </a:r>
                    </a:p>
                  </a:txBody>
                  <a:tcPr/>
                </a:tc>
                <a:extLst>
                  <a:ext uri="{0D108BD9-81ED-4DB2-BD59-A6C34878D82A}">
                    <a16:rowId xmlns:a16="http://schemas.microsoft.com/office/drawing/2014/main" val="831502776"/>
                  </a:ext>
                </a:extLst>
              </a:tr>
              <a:tr h="265091">
                <a:tc>
                  <a:txBody>
                    <a:bodyPr/>
                    <a:lstStyle/>
                    <a:p>
                      <a:pPr algn="l" rtl="0" fontAlgn="b"/>
                      <a:r>
                        <a:rPr lang="es-419" sz="1400" b="0" i="0" u="none" strike="noStrike" dirty="0">
                          <a:solidFill>
                            <a:srgbClr val="000000"/>
                          </a:solidFill>
                          <a:effectLst/>
                          <a:latin typeface="+mn-lt"/>
                        </a:rPr>
                        <a:t>Resumen del módulo</a:t>
                      </a:r>
                    </a:p>
                  </a:txBody>
                  <a:tcPr marL="9525" marR="9525" marT="9525" marB="0" anchor="ctr"/>
                </a:tc>
                <a:tc>
                  <a:txBody>
                    <a:bodyPr/>
                    <a:lstStyle/>
                    <a:p>
                      <a:pPr rtl="0"/>
                      <a:r>
                        <a:rPr lang="es-419" dirty="0"/>
                        <a:t>Recapitula brevemente el contenido del módulo.</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4049667579"/>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es-419" sz="1400">
                <a:latin typeface="Arial" charset="0"/>
              </a:rPr>
              <a:t>Módulo de práctica y laboratorio de preguntas: </a:t>
            </a:r>
            <a:br>
              <a:rPr lang="en-US" dirty="0">
                <a:latin typeface="Arial" charset="0"/>
              </a:rPr>
            </a:br>
            <a:r>
              <a:rPr lang="es-419">
                <a:latin typeface="Arial" charset="0"/>
              </a:rPr>
              <a:t>Dispositivos de red seguros</a:t>
            </a:r>
          </a:p>
        </p:txBody>
      </p:sp>
      <p:sp>
        <p:nvSpPr>
          <p:cNvPr id="2" name="Content Placeholder 1">
            <a:extLst>
              <a:ext uri="{FF2B5EF4-FFF2-40B4-BE49-F238E27FC236}">
                <a16:creationId xmlns:a16="http://schemas.microsoft.com/office/drawing/2014/main" id="{5A089923-7B5D-9F43-A978-2B3049869B63}"/>
              </a:ext>
            </a:extLst>
          </p:cNvPr>
          <p:cNvSpPr>
            <a:spLocks noGrp="1"/>
          </p:cNvSpPr>
          <p:nvPr>
            <p:ph idx="1"/>
          </p:nvPr>
        </p:nvSpPr>
        <p:spPr/>
        <p:txBody>
          <a:bodyPr/>
          <a:lstStyle/>
          <a:p>
            <a:pPr marL="0" indent="0" defTabSz="457105" rtl="0" fontAlgn="auto">
              <a:spcBef>
                <a:spcPct val="20000"/>
              </a:spcBef>
              <a:spcAft>
                <a:spcPts val="0"/>
              </a:spcAft>
              <a:buClrTx/>
              <a:buSzTx/>
              <a:buNone/>
            </a:pPr>
            <a:r>
              <a:rPr lang="es-419" sz="1800"/>
              <a:t>En esta práctica de laboratorio se cumplirán los siguientes objetivos:</a:t>
            </a:r>
          </a:p>
          <a:p>
            <a:pPr marL="342900" indent="-342900" defTabSz="457105" rtl="0" fontAlgn="auto">
              <a:spcBef>
                <a:spcPct val="20000"/>
              </a:spcBef>
              <a:spcAft>
                <a:spcPts val="0"/>
              </a:spcAft>
              <a:buClrTx/>
              <a:buSzTx/>
              <a:buFont typeface="Arial" panose="020B0604020202020204" pitchFamily="34" charset="0"/>
              <a:buChar char="•"/>
            </a:pPr>
            <a:r>
              <a:rPr lang="es-419" sz="1800"/>
              <a:t>Configurar los parámetros básicos de dispositivos</a:t>
            </a:r>
          </a:p>
          <a:p>
            <a:pPr marL="342900" indent="-342900" defTabSz="457105" rtl="0" fontAlgn="auto">
              <a:spcBef>
                <a:spcPct val="20000"/>
              </a:spcBef>
              <a:spcAft>
                <a:spcPts val="0"/>
              </a:spcAft>
              <a:buClrTx/>
              <a:buSzTx/>
              <a:buFont typeface="Arial" panose="020B0604020202020204" pitchFamily="34" charset="0"/>
              <a:buChar char="•"/>
            </a:pPr>
            <a:r>
              <a:rPr lang="es-419" sz="1800"/>
              <a:t>Configurar medidas de seguridad básicas en el router</a:t>
            </a:r>
          </a:p>
          <a:p>
            <a:pPr marL="342900" indent="-342900" defTabSz="457105" rtl="0" fontAlgn="auto">
              <a:spcBef>
                <a:spcPct val="20000"/>
              </a:spcBef>
              <a:spcAft>
                <a:spcPts val="0"/>
              </a:spcAft>
              <a:buClrTx/>
              <a:buSzTx/>
              <a:buFont typeface="Arial" panose="020B0604020202020204" pitchFamily="34" charset="0"/>
              <a:buChar char="•"/>
            </a:pPr>
            <a:r>
              <a:rPr lang="es-419" sz="1800"/>
              <a:t>Configurar medidas de seguridad básicas en el switch</a:t>
            </a:r>
          </a:p>
          <a:p>
            <a:pPr marL="0" indent="0">
              <a:buNone/>
            </a:pPr>
            <a:br>
              <a:rPr lang="en-US" sz="1800" dirty="0"/>
            </a:br>
            <a:endParaRPr lang="en-US" sz="1800" dirty="0"/>
          </a:p>
        </p:txBody>
      </p:sp>
    </p:spTree>
    <p:custDataLst>
      <p:tags r:id="rId1"/>
    </p:custDataLst>
    <p:extLst>
      <p:ext uri="{BB962C8B-B14F-4D97-AF65-F5344CB8AC3E}">
        <p14:creationId xmlns:p14="http://schemas.microsoft.com/office/powerpoint/2010/main" val="2375646353"/>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es-419" sz="1400" dirty="0">
                <a:latin typeface="Arial" charset="0"/>
              </a:rPr>
              <a:t>Práctica del módulo y cuestionario</a:t>
            </a:r>
            <a:br>
              <a:rPr lang="en-US" dirty="0">
                <a:latin typeface="Arial" charset="0"/>
              </a:rPr>
            </a:br>
            <a:r>
              <a:rPr lang="es-419" dirty="0">
                <a:latin typeface="Arial" charset="0"/>
              </a:rPr>
              <a:t>¿Qué aprendí en este módulo?</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a:xfrm>
            <a:off x="338019" y="798944"/>
            <a:ext cx="8467962" cy="4155319"/>
          </a:xfrm>
        </p:spPr>
        <p:txBody>
          <a:bodyPr/>
          <a:lstStyle/>
          <a:p>
            <a:pPr rtl="0">
              <a:spcBef>
                <a:spcPts val="0"/>
              </a:spcBef>
              <a:spcAft>
                <a:spcPts val="0"/>
              </a:spcAft>
              <a:buFont typeface="Arial" panose="020B0604020202020204" pitchFamily="34" charset="0"/>
              <a:buChar char="•"/>
            </a:pPr>
            <a:r>
              <a:rPr lang="es-419" sz="1400" dirty="0"/>
              <a:t>Una vez que el agente de la amenaza obtiene acceso a la red, pueden surgir cuatro tipos de amenazas: robo de información, pérdida y manipulación de datos, robo de identidad e interrupción del servicio. </a:t>
            </a:r>
          </a:p>
          <a:p>
            <a:pPr rtl="0">
              <a:spcBef>
                <a:spcPts val="0"/>
              </a:spcBef>
              <a:spcAft>
                <a:spcPts val="0"/>
              </a:spcAft>
              <a:buFont typeface="Arial" panose="020B0604020202020204" pitchFamily="34" charset="0"/>
              <a:buChar char="•"/>
            </a:pPr>
            <a:r>
              <a:rPr lang="es-419" sz="1400" dirty="0"/>
              <a:t>Hay tres vulnerabilidades o debilidades principales: tecnología, configuración y política de seguridad. </a:t>
            </a:r>
          </a:p>
          <a:p>
            <a:pPr rtl="0">
              <a:spcBef>
                <a:spcPts val="0"/>
              </a:spcBef>
              <a:spcAft>
                <a:spcPts val="0"/>
              </a:spcAft>
              <a:buFont typeface="Arial" panose="020B0604020202020204" pitchFamily="34" charset="0"/>
              <a:buChar char="•"/>
            </a:pPr>
            <a:r>
              <a:rPr lang="es-419" sz="1400" dirty="0"/>
              <a:t>Las cuatro clases de amenazas físicas son: hardware, ambiental, eléctrico y mantenimiento.</a:t>
            </a:r>
          </a:p>
          <a:p>
            <a:pPr rtl="0">
              <a:spcBef>
                <a:spcPts val="0"/>
              </a:spcBef>
              <a:spcAft>
                <a:spcPts val="0"/>
              </a:spcAft>
              <a:buFont typeface="Arial" panose="020B0604020202020204" pitchFamily="34" charset="0"/>
              <a:buChar char="•"/>
            </a:pPr>
            <a:r>
              <a:rPr lang="es-419" sz="1400" dirty="0"/>
              <a:t>Malware es la abreviatura de software malicioso. Es un código o software diseñado específicamente para dañar, interrumpir, robar o infligir acciones "malas" o ilegítimas en los datos, hosts o redes. Los virus, gusanos y caballos de Troya son tipos de malware. </a:t>
            </a:r>
          </a:p>
          <a:p>
            <a:pPr rtl="0">
              <a:spcBef>
                <a:spcPts val="0"/>
              </a:spcBef>
              <a:spcAft>
                <a:spcPts val="0"/>
              </a:spcAft>
              <a:buFont typeface="Arial" panose="020B0604020202020204" pitchFamily="34" charset="0"/>
              <a:buChar char="•"/>
            </a:pPr>
            <a:r>
              <a:rPr lang="es-419" sz="1400" dirty="0"/>
              <a:t>Para mitigar los ataques a la red, primero debe proteger los dispositivos, incluidos enrutadores, conmutadores, servidores y hosts. </a:t>
            </a:r>
          </a:p>
          <a:p>
            <a:pPr rtl="0">
              <a:spcBef>
                <a:spcPts val="0"/>
              </a:spcBef>
              <a:spcAft>
                <a:spcPts val="0"/>
              </a:spcAft>
              <a:buFont typeface="Arial" panose="020B0604020202020204" pitchFamily="34" charset="0"/>
              <a:buChar char="•"/>
            </a:pPr>
            <a:r>
              <a:rPr lang="es-419" sz="1400" dirty="0"/>
              <a:t>Para mitigar los ataques a la red, primero debe proteger los dispositivos, incluidos enrutadores, conmutadores, servidores y hosts. La mayoría de las organizaciones emplean un enfoque de defensa en profundidad para la seguridad. Esto requiere una combinación de dispositivos y servicios de red que trabajen juntos. </a:t>
            </a:r>
          </a:p>
          <a:p>
            <a:pPr rtl="0">
              <a:spcBef>
                <a:spcPts val="0"/>
              </a:spcBef>
              <a:spcAft>
                <a:spcPts val="0"/>
              </a:spcAft>
              <a:buFont typeface="Arial" panose="020B0604020202020204" pitchFamily="34" charset="0"/>
              <a:buChar char="•"/>
            </a:pPr>
            <a:r>
              <a:rPr lang="es-419" sz="1400" dirty="0"/>
              <a:t>Se implementan varios dispositivos y servicios de seguridad para proteger a los usuarios y activos de una organización contra las amenazas TCP / IP: VPN, firewall ASA, IPS, ESA / WSA y servidor AAA. </a:t>
            </a:r>
          </a:p>
        </p:txBody>
      </p:sp>
    </p:spTree>
    <p:custDataLst>
      <p:tags r:id="rId1"/>
    </p:custDataLst>
    <p:extLst>
      <p:ext uri="{BB962C8B-B14F-4D97-AF65-F5344CB8AC3E}">
        <p14:creationId xmlns:p14="http://schemas.microsoft.com/office/powerpoint/2010/main" val="1531376889"/>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es-419" sz="1400">
                <a:latin typeface="Arial" charset="0"/>
              </a:rPr>
              <a:t>Práctica del módulo y cuestionario</a:t>
            </a:r>
            <a:br>
              <a:rPr lang="en-US" dirty="0">
                <a:latin typeface="Arial" charset="0"/>
              </a:rPr>
            </a:br>
            <a:r>
              <a:rPr lang="es-419">
                <a:latin typeface="Arial" charset="0"/>
              </a:rPr>
              <a:t> ¿Qué aprendí en este módulo? (continuación)</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a:xfrm>
            <a:off x="386145" y="798944"/>
            <a:ext cx="8371709" cy="4155319"/>
          </a:xfrm>
        </p:spPr>
        <p:txBody>
          <a:bodyPr/>
          <a:lstStyle/>
          <a:p>
            <a:pPr rtl="0">
              <a:spcBef>
                <a:spcPts val="0"/>
              </a:spcBef>
              <a:spcAft>
                <a:spcPts val="0"/>
              </a:spcAft>
              <a:buFont typeface="Arial" panose="020B0604020202020204" pitchFamily="34" charset="0"/>
              <a:buChar char="•"/>
            </a:pPr>
            <a:r>
              <a:rPr lang="es-419" dirty="0"/>
              <a:t>Los dispositivos de infraestructura deben tener copias de seguridad de archivos de configuración e imágenes de IOS en un servidor FTP o de archivos similar. Si falla el equipo o el hardware del router, los datos o la configuración se pueden restaurar mediante la copia de seguridad. </a:t>
            </a:r>
          </a:p>
          <a:p>
            <a:pPr rtl="0">
              <a:spcBef>
                <a:spcPts val="0"/>
              </a:spcBef>
              <a:spcAft>
                <a:spcPts val="0"/>
              </a:spcAft>
              <a:buFont typeface="Arial" panose="020B0604020202020204" pitchFamily="34" charset="0"/>
              <a:buChar char="•"/>
            </a:pPr>
            <a:r>
              <a:rPr lang="es-419" dirty="0"/>
              <a:t>La manera más eficaz de mitigar un ataque de gusanos consiste en descargar las actualizaciones de seguridad del proveedor del sistema operativo y aplicar parches a todos los sistemas vulnerables. Para administrar parches de seguridad críticos, para asegurarse de que todos los sistemas finales descargan actualizaciones automáticamente. </a:t>
            </a:r>
          </a:p>
          <a:p>
            <a:pPr rtl="0">
              <a:spcBef>
                <a:spcPts val="0"/>
              </a:spcBef>
              <a:spcAft>
                <a:spcPts val="0"/>
              </a:spcAft>
              <a:buFont typeface="Arial" panose="020B0604020202020204" pitchFamily="34" charset="0"/>
              <a:buChar char="•"/>
            </a:pPr>
            <a:r>
              <a:rPr lang="es-419" dirty="0"/>
              <a:t>AAA es un modo de controlar quién tiene permitido acceder a una red (autenticar), controlar lo que las personas pueden hacer mientras se encuentran allí (autorizar) y qué acciones realizan mientras acceden a la red (contabilizar). </a:t>
            </a:r>
          </a:p>
          <a:p>
            <a:pPr rtl="0">
              <a:spcBef>
                <a:spcPts val="0"/>
              </a:spcBef>
              <a:spcAft>
                <a:spcPts val="0"/>
              </a:spcAft>
              <a:buFont typeface="Arial" panose="020B0604020202020204" pitchFamily="34" charset="0"/>
              <a:buChar char="•"/>
            </a:pPr>
            <a:r>
              <a:rPr lang="es-419" dirty="0"/>
              <a:t>Los firewalls de red residen entre dos o más redes, controlan el tráfico entre ellas y evitan el acceso no autorizado. </a:t>
            </a:r>
          </a:p>
          <a:p>
            <a:pPr rtl="0">
              <a:spcBef>
                <a:spcPts val="0"/>
              </a:spcBef>
              <a:spcAft>
                <a:spcPts val="0"/>
              </a:spcAft>
              <a:buFont typeface="Arial" panose="020B0604020202020204" pitchFamily="34" charset="0"/>
              <a:buChar char="•"/>
            </a:pPr>
            <a:r>
              <a:rPr lang="es-419" dirty="0"/>
              <a:t>Proteger los dispositivos de punto final es fundamental para la seguridad de la red. Una empresa debe tener políticas bien documentadas, que pueden incluir el uso de software antivirus y la prevención de intrusiones en el host. Las soluciones más integrales de seguridad de terminales dependen del control de acceso a la red.</a:t>
            </a:r>
          </a:p>
          <a:p>
            <a:endParaRPr lang="en-US"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es-419" sz="1400">
                <a:latin typeface="Arial" charset="0"/>
              </a:rPr>
              <a:t>Práctica del módulo y cuestionario</a:t>
            </a:r>
            <a:br>
              <a:rPr lang="en-US" dirty="0">
                <a:latin typeface="Arial" charset="0"/>
              </a:rPr>
            </a:br>
            <a:r>
              <a:rPr lang="es-419">
                <a:latin typeface="Arial" charset="0"/>
              </a:rPr>
              <a:t> ¿Qué aprendí en este módulo? (continuación)</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es-419" sz="1600" dirty="0"/>
              <a:t>Para los enrutadores Cisco, la función Cisco AutoSecure se puede utilizar para ayudar a proteger el sistema. Para la mayoría de los sistemas operativos, los nombres de usuario y las contraseñas predeterminados deben cambiarse inmediatamente, el acceso a los recursos del sistema debe restringirse únicamente a las personas autorizadas a utilizar esos recursos, y los servicios y aplicaciones innecesarios deben desactivarse y desinstalarse cuando sea posible. </a:t>
            </a:r>
          </a:p>
          <a:p>
            <a:pPr rtl="0">
              <a:spcBef>
                <a:spcPts val="0"/>
              </a:spcBef>
              <a:spcAft>
                <a:spcPts val="0"/>
              </a:spcAft>
              <a:buFont typeface="Arial" panose="020B0604020202020204" pitchFamily="34" charset="0"/>
              <a:buChar char="•"/>
            </a:pPr>
            <a:r>
              <a:rPr lang="es-419" sz="1600" dirty="0"/>
              <a:t>Para proteger los dispositivos de red, es importante utilizar contraseñas seguras. Una frase de contraseña suele ser más fácil de recordar que una contraseña simple. Además, es más larga y más difícil de descifrar. </a:t>
            </a:r>
          </a:p>
          <a:p>
            <a:pPr rtl="0">
              <a:spcBef>
                <a:spcPts val="0"/>
              </a:spcBef>
              <a:spcAft>
                <a:spcPts val="0"/>
              </a:spcAft>
              <a:buFont typeface="Arial" panose="020B0604020202020204" pitchFamily="34" charset="0"/>
              <a:buChar char="•"/>
            </a:pPr>
            <a:r>
              <a:rPr lang="es-419" sz="1600" dirty="0"/>
              <a:t>Para routers y switches, cifre todas las contraseñas de texto sin formato, establezca una longitud mínima aceptable de contraseña, desactive los ataques de adivinación de contraseñas de fuerza bruta y deshabilite un acceso en modo EXEC privilegiado inactivo después de un período de tiempo especificado.</a:t>
            </a:r>
          </a:p>
          <a:p>
            <a:pPr rtl="0">
              <a:spcBef>
                <a:spcPts val="0"/>
              </a:spcBef>
              <a:spcAft>
                <a:spcPts val="0"/>
              </a:spcAft>
              <a:buFont typeface="Arial" panose="020B0604020202020204" pitchFamily="34" charset="0"/>
              <a:buChar char="•"/>
            </a:pPr>
            <a:r>
              <a:rPr lang="es-419" sz="1600" dirty="0"/>
              <a:t>Configure los dispositivos apropiados para admitir SSH y deshabilite los servicios no utilizados.</a:t>
            </a:r>
          </a:p>
          <a:p>
            <a:endParaRPr lang="en-US" sz="1200" dirty="0"/>
          </a:p>
        </p:txBody>
      </p:sp>
    </p:spTree>
    <p:custDataLst>
      <p:tags r:id="rId1"/>
    </p:custDataLst>
    <p:extLst>
      <p:ext uri="{BB962C8B-B14F-4D97-AF65-F5344CB8AC3E}">
        <p14:creationId xmlns:p14="http://schemas.microsoft.com/office/powerpoint/2010/main" val="783294431"/>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31869"/>
            <a:ext cx="9144000" cy="609056"/>
          </a:xfrm>
        </p:spPr>
        <p:txBody>
          <a:bodyPr/>
          <a:lstStyle/>
          <a:p>
            <a:r>
              <a:rPr lang="es-419" sz="1400" dirty="0">
                <a:latin typeface="Arial" charset="0"/>
              </a:rPr>
              <a:t>Módulo 16: Fundamentos de seguridad de red</a:t>
            </a:r>
            <a:br>
              <a:rPr lang="en-US" dirty="0">
                <a:latin typeface="Arial" charset="0"/>
              </a:rPr>
            </a:br>
            <a:r>
              <a:rPr lang="es-419" dirty="0">
                <a:latin typeface="Arial" charset="0"/>
              </a:rPr>
              <a:t>Nuevos Términos y Comandos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239315" y="588237"/>
            <a:ext cx="4046935" cy="4125482"/>
          </a:xfrm>
          <a:ln>
            <a:solidFill>
              <a:schemeClr val="tx1">
                <a:lumMod val="50000"/>
              </a:schemeClr>
            </a:solidFill>
          </a:ln>
        </p:spPr>
        <p:txBody>
          <a:bodyPr/>
          <a:lstStyle/>
          <a:p>
            <a:pPr rtl="0">
              <a:buFont typeface="Arial" panose="020B0604020202020204" pitchFamily="34" charset="0"/>
              <a:buChar char="•"/>
            </a:pPr>
            <a:r>
              <a:rPr lang="es-419" sz="1600"/>
              <a:t>threat actor</a:t>
            </a:r>
          </a:p>
          <a:p>
            <a:pPr rtl="0">
              <a:buFont typeface="Arial" panose="020B0604020202020204" pitchFamily="34" charset="0"/>
              <a:buChar char="•"/>
            </a:pPr>
            <a:r>
              <a:rPr lang="es-419" sz="1600"/>
              <a:t>malware</a:t>
            </a:r>
          </a:p>
          <a:p>
            <a:pPr rtl="0">
              <a:buFont typeface="Arial" panose="020B0604020202020204" pitchFamily="34" charset="0"/>
              <a:buChar char="•"/>
            </a:pPr>
            <a:r>
              <a:rPr lang="es-419" sz="1600"/>
              <a:t>reconnaissance attacks</a:t>
            </a:r>
          </a:p>
          <a:p>
            <a:pPr rtl="0">
              <a:buFont typeface="Arial" panose="020B0604020202020204" pitchFamily="34" charset="0"/>
              <a:buChar char="•"/>
            </a:pPr>
            <a:r>
              <a:rPr lang="es-419" sz="1600"/>
              <a:t>access attacks</a:t>
            </a:r>
          </a:p>
          <a:p>
            <a:pPr rtl="0">
              <a:buFont typeface="Arial" panose="020B0604020202020204" pitchFamily="34" charset="0"/>
              <a:buChar char="•"/>
            </a:pPr>
            <a:r>
              <a:rPr lang="es-419" sz="1600"/>
              <a:t>defense-in-depth</a:t>
            </a:r>
          </a:p>
          <a:p>
            <a:pPr rtl="0">
              <a:buFont typeface="Arial" panose="020B0604020202020204" pitchFamily="34" charset="0"/>
              <a:buChar char="•"/>
            </a:pPr>
            <a:r>
              <a:rPr lang="es-419" sz="1600"/>
              <a:t>authentication, authorization, and accounting (AAA)</a:t>
            </a:r>
          </a:p>
          <a:p>
            <a:pPr rtl="0">
              <a:buFont typeface="Arial" panose="020B0604020202020204" pitchFamily="34" charset="0"/>
              <a:buChar char="•"/>
            </a:pPr>
            <a:r>
              <a:rPr lang="es-419" sz="1600"/>
              <a:t>demilitarized zone (DMZ)</a:t>
            </a:r>
          </a:p>
          <a:p>
            <a:pPr rtl="0">
              <a:buFont typeface="Arial" panose="020B0604020202020204" pitchFamily="34" charset="0"/>
              <a:buChar char="•"/>
            </a:pPr>
            <a:r>
              <a:rPr lang="es-419" sz="1600"/>
              <a:t>Cisco AutoSecure</a:t>
            </a:r>
          </a:p>
          <a:p>
            <a:pPr rtl="0">
              <a:buFont typeface="Arial" panose="020B0604020202020204" pitchFamily="34" charset="0"/>
              <a:buChar char="•"/>
            </a:pPr>
            <a:r>
              <a:rPr lang="es-419" sz="1600"/>
              <a:t>passphrase</a:t>
            </a:r>
          </a:p>
          <a:p>
            <a:pPr marL="0" indent="0">
              <a:buNone/>
            </a:pPr>
            <a:endParaRPr lang="en-US" sz="1600" dirty="0"/>
          </a:p>
          <a:p>
            <a:pPr marL="0" indent="0">
              <a:buNone/>
            </a:pPr>
            <a:endParaRPr lang="en-US" sz="1600" dirty="0"/>
          </a:p>
        </p:txBody>
      </p:sp>
      <p:sp>
        <p:nvSpPr>
          <p:cNvPr id="4" name="Content Placeholder 2">
            <a:extLst>
              <a:ext uri="{FF2B5EF4-FFF2-40B4-BE49-F238E27FC236}">
                <a16:creationId xmlns:a16="http://schemas.microsoft.com/office/drawing/2014/main" id="{17310FB2-2675-6243-8961-B699776A281B}"/>
              </a:ext>
            </a:extLst>
          </p:cNvPr>
          <p:cNvSpPr txBox="1">
            <a:spLocks/>
          </p:cNvSpPr>
          <p:nvPr/>
        </p:nvSpPr>
        <p:spPr bwMode="auto">
          <a:xfrm>
            <a:off x="4373162" y="588237"/>
            <a:ext cx="4427935" cy="412548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lang="es-419" sz="1600" b="1"/>
              <a:t>service password-encryption</a:t>
            </a:r>
          </a:p>
          <a:p>
            <a:pPr rtl="0">
              <a:buFont typeface="Arial" panose="020B0604020202020204" pitchFamily="34" charset="0"/>
              <a:buChar char="•"/>
            </a:pPr>
            <a:r>
              <a:rPr lang="es-419" sz="1600" b="1"/>
              <a:t>security passwords min-length </a:t>
            </a:r>
          </a:p>
          <a:p>
            <a:pPr rtl="0">
              <a:buFont typeface="Arial" panose="020B0604020202020204" pitchFamily="34" charset="0"/>
              <a:buChar char="•"/>
            </a:pPr>
            <a:r>
              <a:rPr lang="es-419" sz="1600" b="1"/>
              <a:t>login block-for</a:t>
            </a:r>
          </a:p>
          <a:p>
            <a:pPr rtl="0">
              <a:buFont typeface="Arial" panose="020B0604020202020204" pitchFamily="34" charset="0"/>
              <a:buChar char="•"/>
            </a:pPr>
            <a:r>
              <a:rPr lang="es-419" sz="1600" b="1"/>
              <a:t>exec-timeout</a:t>
            </a:r>
          </a:p>
          <a:p>
            <a:pPr rtl="0">
              <a:buFont typeface="Arial" panose="020B0604020202020204" pitchFamily="34" charset="0"/>
              <a:buChar char="•"/>
            </a:pPr>
            <a:r>
              <a:rPr lang="es-419" sz="1600" b="1"/>
              <a:t>crypto key generate rsa general-keys modulus</a:t>
            </a:r>
          </a:p>
          <a:p>
            <a:pPr rtl="0">
              <a:buFont typeface="Arial" panose="020B0604020202020204" pitchFamily="34" charset="0"/>
              <a:buChar char="•"/>
            </a:pPr>
            <a:r>
              <a:rPr lang="es-419" sz="1600" b="1"/>
              <a:t>username</a:t>
            </a:r>
            <a:r>
              <a:rPr lang="es-419" sz="1600"/>
              <a:t> </a:t>
            </a:r>
            <a:r>
              <a:rPr lang="es-419" sz="1600" b="1"/>
              <a:t>password | secret </a:t>
            </a:r>
          </a:p>
          <a:p>
            <a:pPr rtl="0">
              <a:buFont typeface="Arial" panose="020B0604020202020204" pitchFamily="34" charset="0"/>
              <a:buChar char="•"/>
            </a:pPr>
            <a:r>
              <a:rPr lang="es-419" sz="1600" b="1"/>
              <a:t>login local</a:t>
            </a:r>
          </a:p>
          <a:p>
            <a:pPr rtl="0">
              <a:buFont typeface="Arial" panose="020B0604020202020204" pitchFamily="34" charset="0"/>
              <a:buChar char="•"/>
            </a:pPr>
            <a:r>
              <a:rPr lang="es-419" sz="1600" b="1"/>
              <a:t>transport input ssh</a:t>
            </a:r>
          </a:p>
          <a:p>
            <a:pPr rtl="0">
              <a:buFont typeface="Arial" panose="020B0604020202020204" pitchFamily="34" charset="0"/>
              <a:buChar char="•"/>
            </a:pPr>
            <a:r>
              <a:rPr lang="es-419" sz="1600" b="1"/>
              <a:t>show ip ports all</a:t>
            </a:r>
          </a:p>
          <a:p>
            <a:pPr rtl="0">
              <a:buFont typeface="Arial" panose="020B0604020202020204" pitchFamily="34" charset="0"/>
              <a:buChar char="•"/>
            </a:pPr>
            <a:r>
              <a:rPr lang="es-419" sz="1600" b="1"/>
              <a:t>show control-plan host open-ports</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33">
            <a:extLst>
              <a:ext uri="{FF2B5EF4-FFF2-40B4-BE49-F238E27FC236}">
                <a16:creationId xmlns:a16="http://schemas.microsoft.com/office/drawing/2014/main" id="{2CD8E789-6984-3D4F-BA94-2CC19DD19E08}"/>
              </a:ext>
            </a:extLst>
          </p:cNvPr>
          <p:cNvSpPr>
            <a:spLocks noGrp="1" noChangeArrowheads="1"/>
          </p:cNvSpPr>
          <p:nvPr>
            <p:ph type="title"/>
          </p:nvPr>
        </p:nvSpPr>
        <p:spPr>
          <a:xfrm>
            <a:off x="1" y="41393"/>
            <a:ext cx="9144000" cy="757551"/>
          </a:xfrm>
        </p:spPr>
        <p:txBody>
          <a:bodyPr/>
          <a:lstStyle/>
          <a:p>
            <a:r>
              <a:rPr lang="es-419" dirty="0"/>
              <a:t>Verifique su conocimiento</a:t>
            </a:r>
          </a:p>
        </p:txBody>
      </p:sp>
      <p:sp>
        <p:nvSpPr>
          <p:cNvPr id="7" name="Rectangle 34">
            <a:extLst>
              <a:ext uri="{FF2B5EF4-FFF2-40B4-BE49-F238E27FC236}">
                <a16:creationId xmlns:a16="http://schemas.microsoft.com/office/drawing/2014/main" id="{C84FFA85-DFBD-9C41-9F30-8DCC325817DB}"/>
              </a:ext>
            </a:extLst>
          </p:cNvPr>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s-419" dirty="0"/>
              <a:t>Las actividades de Verifique su conocimiento están diseñadas para permitir que los estudiantes determinen rápidamente si comprenden el contenido para continuar con el curso, o si necesitan revisarlo.</a:t>
            </a:r>
          </a:p>
          <a:p>
            <a:pPr>
              <a:spcBef>
                <a:spcPct val="30000"/>
              </a:spcBef>
              <a:buFont typeface="Arial" panose="020B0604020202020204" pitchFamily="34" charset="0"/>
              <a:buChar char="•"/>
            </a:pPr>
            <a:r>
              <a:rPr lang="es-419" dirty="0"/>
              <a:t>Las actividades de Verifique su conocimiento </a:t>
            </a:r>
            <a:r>
              <a:rPr lang="es-419" b="1" dirty="0"/>
              <a:t>no</a:t>
            </a:r>
            <a:r>
              <a:rPr lang="es-419" dirty="0"/>
              <a:t> afectan las calificaciones de los estudiantes.</a:t>
            </a:r>
          </a:p>
          <a:p>
            <a:pPr>
              <a:spcBef>
                <a:spcPct val="30000"/>
              </a:spcBef>
              <a:buFont typeface="Arial" panose="020B0604020202020204" pitchFamily="34" charset="0"/>
              <a:buChar char="•"/>
            </a:pPr>
            <a:r>
              <a:rPr lang="es-419" dirty="0"/>
              <a:t>No hay diapositivas separadas para estas actividades en el PPT. Se enumeran en el área de notas de la diapositiva que aparece antes de estas actividades.</a:t>
            </a:r>
            <a:endParaRPr lang="en-US" dirty="0"/>
          </a:p>
          <a:p>
            <a:pPr>
              <a:spcBef>
                <a:spcPct val="30000"/>
              </a:spcBef>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74100878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r>
              <a:rPr lang="es-419" dirty="0"/>
              <a:t>Módulo 16: Actividades</a:t>
            </a:r>
          </a:p>
        </p:txBody>
      </p:sp>
      <p:graphicFrame>
        <p:nvGraphicFramePr>
          <p:cNvPr id="7" name="Content Placeholder 3"/>
          <p:cNvGraphicFramePr>
            <a:graphicFrameLocks/>
          </p:cNvGraphicFramePr>
          <p:nvPr>
            <p:extLst>
              <p:ext uri="{D42A27DB-BD31-4B8C-83A1-F6EECF244321}">
                <p14:modId xmlns:p14="http://schemas.microsoft.com/office/powerpoint/2010/main" val="3356058470"/>
              </p:ext>
            </p:extLst>
          </p:nvPr>
        </p:nvGraphicFramePr>
        <p:xfrm>
          <a:off x="455999" y="1082042"/>
          <a:ext cx="8229418" cy="310770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s-419" sz="1200" dirty="0"/>
                        <a:t>Página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200" dirty="0"/>
                        <a:t>Tipo de actividad</a:t>
                      </a:r>
                    </a:p>
                  </a:txBody>
                  <a:tcPr marL="68580" marR="68580" marT="34290" marB="34290" anchor="ctr"/>
                </a:tc>
                <a:tc>
                  <a:txBody>
                    <a:bodyPr/>
                    <a:lstStyle/>
                    <a:p>
                      <a:pPr rtl="0"/>
                      <a:r>
                        <a:rPr lang="es-419" sz="1200" dirty="0"/>
                        <a:t>Nombre de la actividad</a:t>
                      </a:r>
                    </a:p>
                  </a:txBody>
                  <a:tcPr marL="68580" marR="68580" marT="34290" marB="34290" anchor="ctr"/>
                </a:tc>
                <a:tc>
                  <a:txBody>
                    <a:bodyPr/>
                    <a:lstStyle/>
                    <a:p>
                      <a:pPr rtl="0"/>
                      <a:r>
                        <a:rPr lang="es-419" sz="1200" dirty="0"/>
                        <a:t>¿Opcional?</a:t>
                      </a:r>
                    </a:p>
                  </a:txBody>
                  <a:tcPr marL="68580" marR="68580" marT="34290" marB="34290" anchor="ctr"/>
                </a:tc>
                <a:extLst>
                  <a:ext uri="{0D108BD9-81ED-4DB2-BD59-A6C34878D82A}">
                    <a16:rowId xmlns:a16="http://schemas.microsoft.com/office/drawing/2014/main" val="10000"/>
                  </a:ext>
                </a:extLst>
              </a:tr>
              <a:tr h="350784">
                <a:tc>
                  <a:txBody>
                    <a:bodyPr/>
                    <a:lstStyle/>
                    <a:p>
                      <a:pPr algn="ctr" rtl="0"/>
                      <a:r>
                        <a:rPr lang="es-419" sz="1100">
                          <a:solidFill>
                            <a:srgbClr val="000000"/>
                          </a:solidFill>
                        </a:rPr>
                        <a:t>16.1.4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dirty="0">
                          <a:solidFill>
                            <a:srgbClr val="000000"/>
                          </a:solidFill>
                        </a:rPr>
                        <a:t>Verifique su conocimiento</a:t>
                      </a:r>
                    </a:p>
                  </a:txBody>
                  <a:tcPr marL="68580" marR="68580" marT="34290" marB="34290" anchor="ctr"/>
                </a:tc>
                <a:tc>
                  <a:txBody>
                    <a:bodyPr/>
                    <a:lstStyle/>
                    <a:p>
                      <a:pPr rtl="0"/>
                      <a:r>
                        <a:rPr lang="es-419" sz="1100" dirty="0">
                          <a:solidFill>
                            <a:srgbClr val="000000"/>
                          </a:solidFill>
                        </a:rPr>
                        <a:t>Amenazas de seguridad y vulnerabilidades</a:t>
                      </a:r>
                    </a:p>
                  </a:txBody>
                  <a:tcPr marL="68580" marR="68580" marT="34290" marB="34290" anchor="ctr"/>
                </a:tc>
                <a:tc>
                  <a:txBody>
                    <a:bodyPr/>
                    <a:lstStyle/>
                    <a:p>
                      <a:pPr rtl="0"/>
                      <a:r>
                        <a:rPr lang="es-419" sz="1100" dirty="0">
                          <a:solidFill>
                            <a:srgbClr val="000000"/>
                          </a:solidFill>
                        </a:rPr>
                        <a:t>Se recomienda</a:t>
                      </a:r>
                    </a:p>
                  </a:txBody>
                  <a:tcPr marL="68580" marR="68580" marT="34290" marB="34290" anchor="ctr"/>
                </a:tc>
                <a:extLst>
                  <a:ext uri="{0D108BD9-81ED-4DB2-BD59-A6C34878D82A}">
                    <a16:rowId xmlns:a16="http://schemas.microsoft.com/office/drawing/2014/main" val="10001"/>
                  </a:ext>
                </a:extLst>
              </a:tr>
              <a:tr h="350784">
                <a:tc>
                  <a:txBody>
                    <a:bodyPr/>
                    <a:lstStyle/>
                    <a:p>
                      <a:pPr algn="ctr" rtl="0"/>
                      <a:r>
                        <a:rPr lang="es-419" sz="1100">
                          <a:solidFill>
                            <a:srgbClr val="000000"/>
                          </a:solidFill>
                        </a:rPr>
                        <a:t>16.2.5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dirty="0">
                          <a:solidFill>
                            <a:srgbClr val="000000"/>
                          </a:solidFill>
                        </a:rPr>
                        <a:t>Verifique su conocimiento</a:t>
                      </a:r>
                    </a:p>
                  </a:txBody>
                  <a:tcPr marL="68580" marR="68580" marT="34290" marB="34290" anchor="ctr"/>
                </a:tc>
                <a:tc>
                  <a:txBody>
                    <a:bodyPr/>
                    <a:lstStyle/>
                    <a:p>
                      <a:pPr rtl="0"/>
                      <a:r>
                        <a:rPr lang="es-419" sz="1100" dirty="0">
                          <a:solidFill>
                            <a:srgbClr val="000000"/>
                          </a:solidFill>
                        </a:rPr>
                        <a:t>Ataques de red</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a:ln>
                            <a:noFill/>
                          </a:ln>
                          <a:solidFill>
                            <a:srgbClr val="000000"/>
                          </a:solidFill>
                          <a:effectLst/>
                          <a:uLnTx/>
                          <a:uFillTx/>
                          <a:latin typeface="Arial"/>
                          <a:ea typeface="+mn-ea"/>
                          <a:cs typeface="+mn-cs"/>
                        </a:rPr>
                        <a:t>Se recomienda</a:t>
                      </a:r>
                      <a:endParaRPr kumimoji="0" lang="es-419"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6"/>
                  </a:ext>
                </a:extLst>
              </a:tr>
              <a:tr h="350784">
                <a:tc>
                  <a:txBody>
                    <a:bodyPr/>
                    <a:lstStyle/>
                    <a:p>
                      <a:pPr algn="ctr" rtl="0"/>
                      <a:r>
                        <a:rPr lang="es-419" sz="1100">
                          <a:solidFill>
                            <a:srgbClr val="000000"/>
                          </a:solidFill>
                        </a:rPr>
                        <a:t>16.2.6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dirty="0">
                          <a:solidFill>
                            <a:srgbClr val="000000"/>
                          </a:solidFill>
                        </a:rPr>
                        <a:t>Investigar las amenazas de seguridad de la red</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a:ln>
                            <a:noFill/>
                          </a:ln>
                          <a:solidFill>
                            <a:srgbClr val="000000"/>
                          </a:solidFill>
                          <a:effectLst/>
                          <a:uLnTx/>
                          <a:uFillTx/>
                          <a:latin typeface="Arial"/>
                          <a:ea typeface="+mn-ea"/>
                          <a:cs typeface="+mn-cs"/>
                        </a:rPr>
                        <a:t>Se recomienda</a:t>
                      </a:r>
                      <a:endParaRPr kumimoji="0" lang="es-419"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rtl="0"/>
                      <a:r>
                        <a:rPr lang="es-419" sz="1100">
                          <a:solidFill>
                            <a:srgbClr val="000000"/>
                          </a:solidFill>
                        </a:rPr>
                        <a:t>16.3.8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419" sz="1100" dirty="0">
                          <a:solidFill>
                            <a:srgbClr val="000000"/>
                          </a:solidFill>
                        </a:rPr>
                        <a:t>Verifique su conocimiento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dirty="0">
                          <a:solidFill>
                            <a:srgbClr val="000000"/>
                          </a:solidFill>
                        </a:rPr>
                        <a:t>Mitigaciones de ataque a la red</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a:ln>
                            <a:noFill/>
                          </a:ln>
                          <a:solidFill>
                            <a:srgbClr val="000000"/>
                          </a:solidFill>
                          <a:effectLst/>
                          <a:uLnTx/>
                          <a:uFillTx/>
                          <a:latin typeface="Arial"/>
                          <a:ea typeface="+mn-ea"/>
                          <a:cs typeface="+mn-cs"/>
                        </a:rPr>
                        <a:t>Se recomienda</a:t>
                      </a:r>
                      <a:endParaRPr kumimoji="0" lang="es-419"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rtl="0"/>
                      <a:r>
                        <a:rPr lang="es-419" sz="1100">
                          <a:solidFill>
                            <a:srgbClr val="000000"/>
                          </a:solidFill>
                        </a:rPr>
                        <a:t>16.4.6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dirty="0">
                          <a:solidFill>
                            <a:srgbClr val="000000"/>
                          </a:solidFill>
                        </a:rPr>
                        <a:t>Configurar contraseñas seguras y SSH</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a:ln>
                            <a:noFill/>
                          </a:ln>
                          <a:solidFill>
                            <a:srgbClr val="000000"/>
                          </a:solidFill>
                          <a:effectLst/>
                          <a:uLnTx/>
                          <a:uFillTx/>
                          <a:latin typeface="Arial"/>
                          <a:ea typeface="+mn-ea"/>
                          <a:cs typeface="+mn-cs"/>
                        </a:rPr>
                        <a:t>Se recomienda</a:t>
                      </a:r>
                      <a:endParaRPr kumimoji="0" lang="es-419"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rtl="0"/>
                      <a:r>
                        <a:rPr lang="es-419" sz="1100">
                          <a:solidFill>
                            <a:srgbClr val="000000"/>
                          </a:solidFill>
                        </a:rPr>
                        <a:t>16.4.7</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419" sz="110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dirty="0">
                          <a:solidFill>
                            <a:srgbClr val="000000"/>
                          </a:solidFill>
                        </a:rPr>
                        <a:t>Configurar dispositivos de red con SSH</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a:ln>
                            <a:noFill/>
                          </a:ln>
                          <a:solidFill>
                            <a:srgbClr val="000000"/>
                          </a:solidFill>
                          <a:effectLst/>
                          <a:uLnTx/>
                          <a:uFillTx/>
                          <a:latin typeface="Arial"/>
                          <a:ea typeface="+mn-ea"/>
                          <a:cs typeface="+mn-cs"/>
                        </a:rPr>
                        <a:t>Se recomienda</a:t>
                      </a:r>
                      <a:endParaRPr kumimoji="0" lang="es-419"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rtl="0"/>
                      <a:r>
                        <a:rPr lang="es-419" sz="1100">
                          <a:solidFill>
                            <a:srgbClr val="000000"/>
                          </a:solidFill>
                        </a:rPr>
                        <a:t>16.5.1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419" sz="110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solidFill>
                            <a:srgbClr val="000000"/>
                          </a:solidFill>
                        </a:rPr>
                        <a:t>Dispositivos de red seguros</a:t>
                      </a:r>
                      <a:endParaRPr lang="es-419" sz="1100" dirty="0">
                        <a:solidFill>
                          <a:srgbClr val="000000"/>
                        </a:solidFill>
                      </a:endParaRP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s-419" sz="1100" b="0" i="0" u="none" strike="noStrike" kern="1200" cap="none" spc="0" normalizeH="0" baseline="0" noProof="0" dirty="0">
                          <a:ln>
                            <a:noFill/>
                          </a:ln>
                          <a:solidFill>
                            <a:srgbClr val="000000"/>
                          </a:solidFill>
                          <a:effectLst/>
                          <a:uLnTx/>
                          <a:uFillTx/>
                          <a:latin typeface="Arial"/>
                          <a:ea typeface="+mn-ea"/>
                          <a:cs typeface="+mn-cs"/>
                        </a:rPr>
                        <a:t>Se recomienda</a:t>
                      </a:r>
                    </a:p>
                  </a:txBody>
                  <a:tcPr marL="68580" marR="68580" marT="34290" marB="34290" anchor="ctr"/>
                </a:tc>
                <a:extLst>
                  <a:ext uri="{0D108BD9-81ED-4DB2-BD59-A6C34878D82A}">
                    <a16:rowId xmlns:a16="http://schemas.microsoft.com/office/drawing/2014/main" val="322206681"/>
                  </a:ext>
                </a:extLst>
              </a:tr>
              <a:tr h="350784">
                <a:tc>
                  <a:txBody>
                    <a:bodyPr/>
                    <a:lstStyle/>
                    <a:p>
                      <a:pPr algn="ctr" rtl="0"/>
                      <a:r>
                        <a:rPr lang="es-419" sz="1100">
                          <a:solidFill>
                            <a:srgbClr val="000000"/>
                          </a:solidFill>
                        </a:rPr>
                        <a:t>16.5.2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dirty="0">
                          <a:solidFill>
                            <a:srgbClr val="000000"/>
                          </a:solidFill>
                        </a:rPr>
                        <a:t>Dispositivos de red seguros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s-419" sz="1100" dirty="0">
                          <a:solidFill>
                            <a:srgbClr val="000000"/>
                          </a:solidFill>
                        </a:rPr>
                        <a:t>Se recomienda</a:t>
                      </a:r>
                    </a:p>
                  </a:txBody>
                  <a:tcPr marL="68580" marR="68580" marT="34290" marB="34290" anchor="ctr"/>
                </a:tc>
                <a:extLst>
                  <a:ext uri="{0D108BD9-81ED-4DB2-BD59-A6C34878D82A}">
                    <a16:rowId xmlns:a16="http://schemas.microsoft.com/office/drawing/2014/main" val="3406068602"/>
                  </a:ext>
                </a:extLst>
              </a:tr>
            </a:tbl>
          </a:graphicData>
        </a:graphic>
      </p:graphicFrame>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s-419" dirty="0"/>
              <a:t>¿Qué actividades están asociadas con este módulo?</a:t>
            </a:r>
            <a:endParaRPr lang="en-US" dirty="0"/>
          </a:p>
        </p:txBody>
      </p:sp>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3"/>
            <a:ext cx="9144000" cy="463933"/>
          </a:xfrm>
        </p:spPr>
        <p:txBody>
          <a:bodyPr/>
          <a:lstStyle/>
          <a:p>
            <a:r>
              <a:rPr lang="es-419" dirty="0"/>
              <a:t>Módulo 16: Buenas Prácticas</a:t>
            </a:r>
          </a:p>
        </p:txBody>
      </p:sp>
      <p:sp>
        <p:nvSpPr>
          <p:cNvPr id="11266" name="Rectangle 34"/>
          <p:cNvSpPr>
            <a:spLocks noGrp="1" noChangeArrowheads="1"/>
          </p:cNvSpPr>
          <p:nvPr>
            <p:ph idx="1"/>
          </p:nvPr>
        </p:nvSpPr>
        <p:spPr>
          <a:xfrm>
            <a:off x="0" y="598919"/>
            <a:ext cx="9289355" cy="4155319"/>
          </a:xfrm>
        </p:spPr>
        <p:txBody>
          <a:bodyPr/>
          <a:lstStyle/>
          <a:p>
            <a:pPr marL="0" indent="0">
              <a:spcBef>
                <a:spcPct val="30000"/>
              </a:spcBef>
              <a:buNone/>
            </a:pPr>
            <a:r>
              <a:rPr lang="es-419" sz="1600" dirty="0"/>
              <a:t>Antes de enseñar el Módulo 16, el instructor debe:</a:t>
            </a:r>
          </a:p>
          <a:p>
            <a:pPr>
              <a:spcBef>
                <a:spcPct val="30000"/>
              </a:spcBef>
              <a:buFont typeface="Arial" panose="020B0604020202020204" pitchFamily="34" charset="0"/>
              <a:buChar char="•"/>
            </a:pPr>
            <a:r>
              <a:rPr lang="es-419" sz="1600" dirty="0"/>
              <a:t>Revisar las actividades y evaluaciones para este módulo.</a:t>
            </a:r>
          </a:p>
          <a:p>
            <a:pPr>
              <a:spcBef>
                <a:spcPct val="30000"/>
              </a:spcBef>
              <a:buFont typeface="Arial" panose="020B0604020202020204" pitchFamily="34" charset="0"/>
              <a:buChar char="•"/>
            </a:pPr>
            <a:r>
              <a:rPr lang="es-419" sz="1600" dirty="0"/>
              <a:t>Intentar incluir tantas preguntas como sea posible para mantener a los estudiantes interesados durante la presentación en la clase.</a:t>
            </a:r>
          </a:p>
          <a:p>
            <a:pPr marL="0" indent="0">
              <a:spcBef>
                <a:spcPct val="30000"/>
              </a:spcBef>
              <a:buNone/>
            </a:pPr>
            <a:r>
              <a:rPr lang="es-419" sz="1550" dirty="0"/>
              <a:t>Tema 16.1</a:t>
            </a:r>
          </a:p>
          <a:p>
            <a:pPr lvl="1">
              <a:lnSpc>
                <a:spcPct val="85000"/>
              </a:lnSpc>
              <a:spcBef>
                <a:spcPct val="30000"/>
              </a:spcBef>
            </a:pPr>
            <a:r>
              <a:rPr lang="es-419" sz="1600" dirty="0"/>
              <a:t>Preguntar a los estudiantes o tenga una discusión en clase:</a:t>
            </a:r>
            <a:endParaRPr lang="es-419" sz="1550" dirty="0"/>
          </a:p>
          <a:p>
            <a:pPr lvl="2" rtl="0">
              <a:lnSpc>
                <a:spcPct val="85000"/>
              </a:lnSpc>
              <a:spcBef>
                <a:spcPct val="30000"/>
              </a:spcBef>
            </a:pPr>
            <a:r>
              <a:rPr lang="es-419" sz="1550" dirty="0"/>
              <a:t>What is another threat that you can think of?</a:t>
            </a:r>
          </a:p>
          <a:p>
            <a:pPr lvl="2" rtl="0">
              <a:lnSpc>
                <a:spcPct val="85000"/>
              </a:lnSpc>
              <a:spcBef>
                <a:spcPct val="30000"/>
              </a:spcBef>
            </a:pPr>
            <a:r>
              <a:rPr lang="es-419" sz="1550" dirty="0"/>
              <a:t>Have you ever seen or experienced a lapse In physical security? Share your experience, if you can.</a:t>
            </a:r>
          </a:p>
          <a:p>
            <a:pPr marL="0" indent="0">
              <a:lnSpc>
                <a:spcPct val="85000"/>
              </a:lnSpc>
              <a:spcBef>
                <a:spcPct val="30000"/>
              </a:spcBef>
              <a:buNone/>
            </a:pPr>
            <a:r>
              <a:rPr lang="es-419" sz="1550" dirty="0"/>
              <a:t>Tema 16.2</a:t>
            </a:r>
          </a:p>
          <a:p>
            <a:pPr lvl="1">
              <a:lnSpc>
                <a:spcPct val="85000"/>
              </a:lnSpc>
              <a:spcBef>
                <a:spcPct val="30000"/>
              </a:spcBef>
            </a:pPr>
            <a:r>
              <a:rPr lang="es-419" sz="1600" dirty="0"/>
              <a:t>Preguntar a los estudiantes o tenga una discusión en clase:</a:t>
            </a:r>
            <a:endParaRPr lang="es-419" sz="1550" dirty="0"/>
          </a:p>
          <a:p>
            <a:pPr lvl="2" rtl="0">
              <a:lnSpc>
                <a:spcPct val="85000"/>
              </a:lnSpc>
              <a:spcBef>
                <a:spcPct val="30000"/>
              </a:spcBef>
            </a:pPr>
            <a:r>
              <a:rPr lang="es-419" sz="1550" dirty="0"/>
              <a:t>What methods might you use to protect yourself against reconnaissance attacks?</a:t>
            </a:r>
          </a:p>
          <a:p>
            <a:pPr lvl="2" rtl="0">
              <a:lnSpc>
                <a:spcPct val="85000"/>
              </a:lnSpc>
              <a:spcBef>
                <a:spcPct val="30000"/>
              </a:spcBef>
            </a:pPr>
            <a:r>
              <a:rPr lang="es-419" sz="1550" dirty="0"/>
              <a:t>Can you think of any other ways a Denial of Service (DoS) attack could be carried out, and what the impact might be?</a:t>
            </a:r>
          </a:p>
          <a:p>
            <a:pPr marL="0" indent="0">
              <a:lnSpc>
                <a:spcPct val="85000"/>
              </a:lnSpc>
              <a:spcBef>
                <a:spcPct val="30000"/>
              </a:spcBef>
              <a:buNone/>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a:t>Módulo 16: Buenas Prácticas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s-419" sz="1600" dirty="0"/>
              <a:t>Tema 16.1</a:t>
            </a:r>
          </a:p>
          <a:p>
            <a:pPr lvl="1">
              <a:lnSpc>
                <a:spcPct val="85000"/>
              </a:lnSpc>
              <a:spcBef>
                <a:spcPct val="30000"/>
              </a:spcBef>
            </a:pPr>
            <a:r>
              <a:rPr lang="es-419" sz="1600" dirty="0"/>
              <a:t>Preguntar a los estudiantes o tenga una discusión en clase:</a:t>
            </a:r>
          </a:p>
          <a:p>
            <a:pPr lvl="2" rtl="0">
              <a:lnSpc>
                <a:spcPct val="85000"/>
              </a:lnSpc>
              <a:spcBef>
                <a:spcPct val="30000"/>
              </a:spcBef>
            </a:pPr>
            <a:r>
              <a:rPr lang="es-419" sz="1600" dirty="0"/>
              <a:t>What is another threat that you can think of?</a:t>
            </a:r>
          </a:p>
          <a:p>
            <a:pPr lvl="2" rtl="0">
              <a:lnSpc>
                <a:spcPct val="85000"/>
              </a:lnSpc>
              <a:spcBef>
                <a:spcPct val="30000"/>
              </a:spcBef>
            </a:pPr>
            <a:r>
              <a:rPr lang="es-419" sz="1600" dirty="0"/>
              <a:t>Have you ever seen or experienced a lapse In physical security? Share your experience.</a:t>
            </a:r>
          </a:p>
          <a:p>
            <a:pPr marL="0" indent="0">
              <a:lnSpc>
                <a:spcPct val="85000"/>
              </a:lnSpc>
              <a:spcBef>
                <a:spcPct val="30000"/>
              </a:spcBef>
              <a:buNone/>
            </a:pPr>
            <a:r>
              <a:rPr lang="es-419" sz="1600" dirty="0"/>
              <a:t>Tema 16.2</a:t>
            </a:r>
          </a:p>
          <a:p>
            <a:pPr lvl="1">
              <a:lnSpc>
                <a:spcPct val="85000"/>
              </a:lnSpc>
              <a:spcBef>
                <a:spcPct val="30000"/>
              </a:spcBef>
            </a:pPr>
            <a:r>
              <a:rPr lang="es-419" sz="1600" dirty="0"/>
              <a:t>Preguntar a los estudiantes o tenga una discusión en clase:</a:t>
            </a:r>
          </a:p>
          <a:p>
            <a:pPr lvl="2" rtl="0">
              <a:lnSpc>
                <a:spcPct val="85000"/>
              </a:lnSpc>
              <a:spcBef>
                <a:spcPct val="30000"/>
              </a:spcBef>
            </a:pPr>
            <a:r>
              <a:rPr lang="es-419" sz="1600" dirty="0"/>
              <a:t>What methods might you use to protect yourself against reconnaissance attacks?</a:t>
            </a:r>
          </a:p>
          <a:p>
            <a:pPr lvl="2" rtl="0">
              <a:lnSpc>
                <a:spcPct val="85000"/>
              </a:lnSpc>
              <a:spcBef>
                <a:spcPct val="30000"/>
              </a:spcBef>
            </a:pPr>
            <a:r>
              <a:rPr lang="es-419" sz="1600" dirty="0"/>
              <a:t>Can you think of any other ways a Denial of Service (DoS) attack could be carried out, and what the impact might be?</a:t>
            </a:r>
          </a:p>
          <a:p>
            <a:pPr marL="0" indent="0" eaLnBrk="1" hangingPunct="1">
              <a:lnSpc>
                <a:spcPct val="85000"/>
              </a:lnSpc>
              <a:spcBef>
                <a:spcPct val="30000"/>
              </a:spcBef>
              <a:buNone/>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419" dirty="0"/>
              <a:t>Módulo 16: Buenas Prácticas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s-419" sz="1600" dirty="0"/>
              <a:t>Tema 16.3</a:t>
            </a:r>
          </a:p>
          <a:p>
            <a:pPr lvl="1">
              <a:lnSpc>
                <a:spcPct val="85000"/>
              </a:lnSpc>
              <a:spcBef>
                <a:spcPct val="30000"/>
              </a:spcBef>
            </a:pPr>
            <a:r>
              <a:rPr lang="es-419" sz="1600" dirty="0"/>
              <a:t>Preguntar a los estudiantes o tenga una discusión en clase:</a:t>
            </a:r>
          </a:p>
          <a:p>
            <a:pPr lvl="2">
              <a:lnSpc>
                <a:spcPct val="85000"/>
              </a:lnSpc>
              <a:spcBef>
                <a:spcPct val="30000"/>
              </a:spcBef>
            </a:pPr>
            <a:r>
              <a:rPr lang="es-419" sz="1600" dirty="0"/>
              <a:t>¿Cómo podría aplicarse el enfoque de defensa en profundidad a la seguridad en un escenario de red doméstica?</a:t>
            </a:r>
          </a:p>
          <a:p>
            <a:pPr lvl="2">
              <a:lnSpc>
                <a:spcPct val="85000"/>
              </a:lnSpc>
              <a:spcBef>
                <a:spcPct val="30000"/>
              </a:spcBef>
            </a:pPr>
            <a:r>
              <a:rPr lang="es-419" sz="1600" dirty="0"/>
              <a:t>¿Cómo cree que la parte de contabilizar de AAA ayuda a proporcionar seguridad?</a:t>
            </a:r>
          </a:p>
          <a:p>
            <a:pPr marL="0" indent="0">
              <a:lnSpc>
                <a:spcPct val="85000"/>
              </a:lnSpc>
              <a:spcBef>
                <a:spcPct val="30000"/>
              </a:spcBef>
              <a:buNone/>
            </a:pPr>
            <a:r>
              <a:rPr lang="es-419" sz="1600" dirty="0"/>
              <a:t>Tema 16.4</a:t>
            </a:r>
          </a:p>
          <a:p>
            <a:pPr lvl="1">
              <a:lnSpc>
                <a:spcPct val="85000"/>
              </a:lnSpc>
              <a:spcBef>
                <a:spcPct val="30000"/>
              </a:spcBef>
            </a:pPr>
            <a:r>
              <a:rPr lang="es-419" sz="1600" dirty="0"/>
              <a:t>Preguntar a los estudiantes o tenga una discusión en clase:</a:t>
            </a:r>
          </a:p>
          <a:p>
            <a:pPr lvl="2">
              <a:lnSpc>
                <a:spcPct val="85000"/>
              </a:lnSpc>
              <a:spcBef>
                <a:spcPct val="30000"/>
              </a:spcBef>
            </a:pPr>
            <a:r>
              <a:rPr lang="es-419" sz="1600" dirty="0"/>
              <a:t>¿Qué otros métodos para proporcionar una contraseña conoce?</a:t>
            </a:r>
          </a:p>
          <a:p>
            <a:pPr lvl="2">
              <a:lnSpc>
                <a:spcPct val="85000"/>
              </a:lnSpc>
              <a:spcBef>
                <a:spcPct val="30000"/>
              </a:spcBef>
            </a:pPr>
            <a:r>
              <a:rPr lang="es-419" sz="1600" dirty="0"/>
              <a:t>¿Los servicios de terminal remota son todo lo que se puede hacer con SSH? Investigue las capacidades del protocolo y discuta.</a:t>
            </a:r>
          </a:p>
          <a:p>
            <a:pPr marL="261937" lvl="2" indent="0">
              <a:lnSpc>
                <a:spcPct val="85000"/>
              </a:lnSpc>
              <a:spcBef>
                <a:spcPct val="30000"/>
              </a:spcBef>
              <a:buNone/>
            </a:pPr>
            <a:endParaRPr lang="en-US" sz="1100" dirty="0"/>
          </a:p>
          <a:p>
            <a:pPr lvl="2">
              <a:lnSpc>
                <a:spcPct val="85000"/>
              </a:lnSpc>
              <a:spcBef>
                <a:spcPct val="30000"/>
              </a:spcBef>
            </a:pPr>
            <a:endParaRPr lang="en-US" sz="1100" dirty="0"/>
          </a:p>
          <a:p>
            <a:pPr>
              <a:lnSpc>
                <a:spcPct val="85000"/>
              </a:lnSpc>
              <a:spcBef>
                <a:spcPct val="30000"/>
              </a:spcBef>
            </a:pPr>
            <a:endParaRPr lang="en-US" sz="1400" dirty="0"/>
          </a:p>
          <a:p>
            <a:pPr marL="261937" lvl="2" indent="0">
              <a:lnSpc>
                <a:spcPct val="85000"/>
              </a:lnSpc>
              <a:spcBef>
                <a:spcPct val="30000"/>
              </a:spcBef>
              <a:buNone/>
            </a:pPr>
            <a:endParaRPr lang="en-US" sz="1100" dirty="0"/>
          </a:p>
          <a:p>
            <a:pPr>
              <a:lnSpc>
                <a:spcPct val="85000"/>
              </a:lnSpc>
              <a:spcBef>
                <a:spcPct val="30000"/>
              </a:spcBef>
            </a:pPr>
            <a:endParaRPr lang="en-US" sz="14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3672844654"/>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5373</TotalTime>
  <Words>6029</Words>
  <Application>Microsoft Macintosh PowerPoint</Application>
  <PresentationFormat>Presentación en pantalla (16:9)</PresentationFormat>
  <Paragraphs>485</Paragraphs>
  <Slides>45</Slides>
  <Notes>43</Notes>
  <HiddenSlides>9</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45</vt:i4>
      </vt:variant>
    </vt:vector>
  </HeadingPairs>
  <TitlesOfParts>
    <vt:vector size="50" baseType="lpstr">
      <vt:lpstr>Arial</vt:lpstr>
      <vt:lpstr>Calibri</vt:lpstr>
      <vt:lpstr>CiscoSans ExtraLight</vt:lpstr>
      <vt:lpstr>Wingdings</vt:lpstr>
      <vt:lpstr>Default Theme</vt:lpstr>
      <vt:lpstr>Módulo 16: Fundamentos de seguridad de red</vt:lpstr>
      <vt:lpstr>Materiales para el instructor: Guía de planificación del Módulo 16</vt:lpstr>
      <vt:lpstr>¿Qué esperar en este módulo?</vt:lpstr>
      <vt:lpstr>¿Qué esperar en este módulo? (Cont.)</vt:lpstr>
      <vt:lpstr>Verifique su conocimiento</vt:lpstr>
      <vt:lpstr>Módulo 16: Actividades</vt:lpstr>
      <vt:lpstr>Módulo 16: Buenas Prácticas</vt:lpstr>
      <vt:lpstr>Módulo 16: Buenas Prácticas (Cont.)</vt:lpstr>
      <vt:lpstr>Módulo 16: Buenas Prácticas (Cont.)</vt:lpstr>
      <vt:lpstr>Módulo 16: Fundamentos de seguridad de red</vt:lpstr>
      <vt:lpstr>Objetivos del módulo</vt:lpstr>
      <vt:lpstr>16.1 Amenazas y vulnerabilidades de seguridad</vt:lpstr>
      <vt:lpstr>Amenazas de seguridad y vulnerabilidades  Tipos de amenazas</vt:lpstr>
      <vt:lpstr>Amenazas de seguridad y vulnerabilidades  Tipos de vulnerabilidades</vt:lpstr>
      <vt:lpstr>Amenazas de seguridad y vulnerabilidades  Seguridad física</vt:lpstr>
      <vt:lpstr>16.2 Ataques de red</vt:lpstr>
      <vt:lpstr>Ataques de red  Tipos de malware</vt:lpstr>
      <vt:lpstr>Ataques de red  Ataques de reconocimiento</vt:lpstr>
      <vt:lpstr>Ataques de red  Ataques de acceso</vt:lpstr>
      <vt:lpstr>Ataques de red  Ataques de denegación de servicio</vt:lpstr>
      <vt:lpstr>Ataques de red Laboratorio - Investigue las amenazas de seguridad de red</vt:lpstr>
      <vt:lpstr>16.3 Mitigaciones para ataques de red</vt:lpstr>
      <vt:lpstr>Mitigaciones de ataques a la red El enfoque en profundidad de la defensa</vt:lpstr>
      <vt:lpstr>Mitigaciones de ataque a la red  Mantener copias de seguridad</vt:lpstr>
      <vt:lpstr>Mitigaciones de ataque a la red  Mejorar, Actualizar y Parchear</vt:lpstr>
      <vt:lpstr>Mitigaciones de ataque a la red  Autenticar, Autorizar y Contabilizar</vt:lpstr>
      <vt:lpstr>Mitigaciones de ataque a la red  Cortafuegos (Firewall)</vt:lpstr>
      <vt:lpstr>Mitigaciones de ataque a la red  Tipos de cortafuegos</vt:lpstr>
      <vt:lpstr>Mitigaciones de ataque a la red  Puesto final de Seguridad</vt:lpstr>
      <vt:lpstr>16.4 Seguridad de dispositivos</vt:lpstr>
      <vt:lpstr>Seguridad de dispositivos Cisco AutoSecure</vt:lpstr>
      <vt:lpstr>Seguridad en Dispositivo  Contraseñas</vt:lpstr>
      <vt:lpstr>Seguridad del dispositivo  Seguridad de contraseña adicional</vt:lpstr>
      <vt:lpstr>Seguridad del dispositivo  Habilitar SSH</vt:lpstr>
      <vt:lpstr>Seguridad del dispositivo  Deshabilitar servicios no utilizados</vt:lpstr>
      <vt:lpstr>Seguridad en Dispositivo Packet Tracer - Configurar contraseñas seguras y SSH</vt:lpstr>
      <vt:lpstr> Laboratorio de seguridad de dispositivos: configurar dispositivos de red con SSH</vt:lpstr>
      <vt:lpstr>16.5 Módulo de práctica y cuestionario</vt:lpstr>
      <vt:lpstr>Módulo de Práctica y Prueba  Packet Tracer: dispositivos de red seguros</vt:lpstr>
      <vt:lpstr>Módulo de práctica y laboratorio de preguntas:  Dispositivos de red seguros</vt:lpstr>
      <vt:lpstr>Práctica del módulo y cuestionario ¿Qué aprendí en este módulo?</vt:lpstr>
      <vt:lpstr>Práctica del módulo y cuestionario  ¿Qué aprendí en este módulo? (continuación)</vt:lpstr>
      <vt:lpstr>Práctica del módulo y cuestionario  ¿Qué aprendí en este módulo? (continuación)</vt:lpstr>
      <vt:lpstr>Módulo 16: Fundamentos de seguridad de red Nuevos Términos y Comandos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Ariel Ramos Ortega</cp:lastModifiedBy>
  <cp:revision>287</cp:revision>
  <dcterms:created xsi:type="dcterms:W3CDTF">2019-10-18T06:21:22Z</dcterms:created>
  <dcterms:modified xsi:type="dcterms:W3CDTF">2020-06-22T07:20:04Z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