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13.xml" ContentType="application/vnd.openxmlformats-officedocument.presentationml.tags+xml"/>
  <Override PartName="/ppt/notesSlides/notesSlide26.xml" ContentType="application/vnd.openxmlformats-officedocument.presentationml.notesSlide+xml"/>
  <Override PartName="/ppt/tags/tag14.xml" ContentType="application/vnd.openxmlformats-officedocument.presentationml.tags+xml"/>
  <Override PartName="/ppt/notesSlides/notesSlide27.xml" ContentType="application/vnd.openxmlformats-officedocument.presentationml.notesSlide+xml"/>
  <Override PartName="/ppt/tags/tag15.xml" ContentType="application/vnd.openxmlformats-officedocument.presentationml.tags+xml"/>
  <Override PartName="/ppt/notesSlides/notesSlide28.xml" ContentType="application/vnd.openxmlformats-officedocument.presentationml.notesSlide+xml"/>
  <Override PartName="/ppt/tags/tag16.xml" ContentType="application/vnd.openxmlformats-officedocument.presentationml.tags+xml"/>
  <Override PartName="/ppt/notesSlides/notesSlide29.xml" ContentType="application/vnd.openxmlformats-officedocument.presentationml.notesSlide+xml"/>
  <Override PartName="/ppt/tags/tag17.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18.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19.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20.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tags/tag21.xml" ContentType="application/vnd.openxmlformats-officedocument.presentationml.tags+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tags/tag22.xml" ContentType="application/vnd.openxmlformats-officedocument.presentationml.tags+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80"/>
  </p:notesMasterIdLst>
  <p:sldIdLst>
    <p:sldId id="513" r:id="rId2"/>
    <p:sldId id="730" r:id="rId3"/>
    <p:sldId id="1130" r:id="rId4"/>
    <p:sldId id="1131" r:id="rId5"/>
    <p:sldId id="1053" r:id="rId6"/>
    <p:sldId id="924" r:id="rId7"/>
    <p:sldId id="1054" r:id="rId8"/>
    <p:sldId id="1124" r:id="rId9"/>
    <p:sldId id="1055" r:id="rId10"/>
    <p:sldId id="1120" r:id="rId11"/>
    <p:sldId id="1126" r:id="rId12"/>
    <p:sldId id="876" r:id="rId13"/>
    <p:sldId id="925" r:id="rId14"/>
    <p:sldId id="1058" r:id="rId15"/>
    <p:sldId id="759" r:id="rId16"/>
    <p:sldId id="628" r:id="rId17"/>
    <p:sldId id="926" r:id="rId18"/>
    <p:sldId id="1059" r:id="rId19"/>
    <p:sldId id="1060" r:id="rId20"/>
    <p:sldId id="1061" r:id="rId21"/>
    <p:sldId id="1062" r:id="rId22"/>
    <p:sldId id="1063" r:id="rId23"/>
    <p:sldId id="1064" r:id="rId24"/>
    <p:sldId id="1065" r:id="rId25"/>
    <p:sldId id="1067" r:id="rId26"/>
    <p:sldId id="1068" r:id="rId27"/>
    <p:sldId id="1069" r:id="rId28"/>
    <p:sldId id="927" r:id="rId29"/>
    <p:sldId id="788" r:id="rId30"/>
    <p:sldId id="1070" r:id="rId31"/>
    <p:sldId id="1071" r:id="rId32"/>
    <p:sldId id="886" r:id="rId33"/>
    <p:sldId id="936" r:id="rId34"/>
    <p:sldId id="1072" r:id="rId35"/>
    <p:sldId id="1074" r:id="rId36"/>
    <p:sldId id="1075" r:id="rId37"/>
    <p:sldId id="1076" r:id="rId38"/>
    <p:sldId id="942" r:id="rId39"/>
    <p:sldId id="957" r:id="rId40"/>
    <p:sldId id="1078" r:id="rId41"/>
    <p:sldId id="1080" r:id="rId42"/>
    <p:sldId id="1079" r:id="rId43"/>
    <p:sldId id="1081" r:id="rId44"/>
    <p:sldId id="952" r:id="rId45"/>
    <p:sldId id="966" r:id="rId46"/>
    <p:sldId id="1082" r:id="rId47"/>
    <p:sldId id="1083" r:id="rId48"/>
    <p:sldId id="1085" r:id="rId49"/>
    <p:sldId id="1086" r:id="rId50"/>
    <p:sldId id="1087" r:id="rId51"/>
    <p:sldId id="980" r:id="rId52"/>
    <p:sldId id="981" r:id="rId53"/>
    <p:sldId id="1088" r:id="rId54"/>
    <p:sldId id="1090" r:id="rId55"/>
    <p:sldId id="1091" r:id="rId56"/>
    <p:sldId id="1092" r:id="rId57"/>
    <p:sldId id="995" r:id="rId58"/>
    <p:sldId id="996" r:id="rId59"/>
    <p:sldId id="1095" r:id="rId60"/>
    <p:sldId id="1096" r:id="rId61"/>
    <p:sldId id="1097" r:id="rId62"/>
    <p:sldId id="1102" r:id="rId63"/>
    <p:sldId id="1098" r:id="rId64"/>
    <p:sldId id="1099" r:id="rId65"/>
    <p:sldId id="1100" r:id="rId66"/>
    <p:sldId id="1105" r:id="rId67"/>
    <p:sldId id="1101" r:id="rId68"/>
    <p:sldId id="1128" r:id="rId69"/>
    <p:sldId id="1127" r:id="rId70"/>
    <p:sldId id="1129" r:id="rId71"/>
    <p:sldId id="1103" r:id="rId72"/>
    <p:sldId id="1104" r:id="rId73"/>
    <p:sldId id="1021" r:id="rId74"/>
    <p:sldId id="1107" r:id="rId75"/>
    <p:sldId id="1108" r:id="rId76"/>
    <p:sldId id="1111" r:id="rId77"/>
    <p:sldId id="1122" r:id="rId78"/>
    <p:sldId id="1121" r:id="rId79"/>
  </p:sldIdLst>
  <p:sldSz cx="9144000" cy="5143500" type="screen16x9"/>
  <p:notesSz cx="6858000" cy="9144000"/>
  <p:custDataLst>
    <p:tags r:id="rId81"/>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cmAuthor id="2" name="Bob Vachon" initials="BV" lastIdx="24" clrIdx="2"/>
  <p:cmAuthor id="3" name="Sue Livingston -X (suliving - UNICON INC at Cisco)" initials="SL-(-UIaC" lastIdx="34"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922" autoAdjust="0"/>
    <p:restoredTop sz="84897" autoAdjust="0"/>
  </p:normalViewPr>
  <p:slideViewPr>
    <p:cSldViewPr snapToGrid="0" showGuides="1">
      <p:cViewPr varScale="1">
        <p:scale>
          <a:sx n="121" d="100"/>
          <a:sy n="121" d="100"/>
        </p:scale>
        <p:origin x="1216" y="184"/>
      </p:cViewPr>
      <p:guideLst>
        <p:guide orient="horz" pos="1620"/>
        <p:guide pos="336"/>
      </p:guideLst>
    </p:cSldViewPr>
  </p:slid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tags" Target="tags/tag1.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6/21/20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‹Nº›</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b="0"/>
              <a:t>Cisco Networking Academy Program</a:t>
            </a:r>
          </a:p>
          <a:p>
            <a:pPr rtl="0">
              <a:buFontTx/>
              <a:buNone/>
            </a:pPr>
            <a:r>
              <a:rPr lang="es-419" b="0"/>
              <a:t>Introducción a Redes v7.0 (ITN)</a:t>
            </a:r>
          </a:p>
          <a:p>
            <a:pPr rtl="0">
              <a:buFontTx/>
              <a:buNone/>
            </a:pPr>
            <a:r>
              <a:rPr lang="es-419" sz="1200" b="0"/>
              <a:t>Módulo 3: Protocolos y módulos</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a:t>
            </a:fld>
            <a:endParaRPr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b="0"/>
              <a:t>Cisco Networking Academy Program</a:t>
            </a:r>
          </a:p>
          <a:p>
            <a:pPr rtl="0">
              <a:buFontTx/>
              <a:buNone/>
            </a:pPr>
            <a:r>
              <a:rPr lang="es-419" b="0"/>
              <a:t>Introducción a Redes v7.0 (ITN)</a:t>
            </a:r>
          </a:p>
          <a:p>
            <a:pPr rtl="0">
              <a:buFontTx/>
              <a:buNone/>
            </a:pPr>
            <a:r>
              <a:rPr lang="es-419" sz="1200" b="0"/>
              <a:t>Módulo 3: </a:t>
            </a:r>
            <a:r>
              <a:rPr lang="es-419" sz="1200">
                <a:solidFill>
                  <a:schemeClr val="accent5">
                    <a:lumMod val="40000"/>
                    <a:lumOff val="60000"/>
                  </a:schemeClr>
                </a:solidFill>
              </a:rPr>
              <a:t>Protocolos y modelos</a:t>
            </a:r>
          </a:p>
        </p:txBody>
      </p:sp>
      <p:sp>
        <p:nvSpPr>
          <p:cNvPr id="4" name="Slide Number Placeholder 3"/>
          <p:cNvSpPr>
            <a:spLocks noGrp="1"/>
          </p:cNvSpPr>
          <p:nvPr>
            <p:ph type="sldNum" sz="quarter" idx="10"/>
          </p:nvPr>
        </p:nvSpPr>
        <p:spPr/>
        <p:txBody>
          <a:bodyPr/>
          <a:lstStyle/>
          <a:p>
            <a:pPr rtl="0"/>
            <a:fld id="{5641018C-6CAF-B84E-B92C-ECB119457FBA}" type="slidenum">
              <a:rPr/>
              <a:t>12</a:t>
            </a:fld>
            <a:endParaRPr dirty="0"/>
          </a:p>
        </p:txBody>
      </p:sp>
    </p:spTree>
    <p:extLst>
      <p:ext uri="{BB962C8B-B14F-4D97-AF65-F5344CB8AC3E}">
        <p14:creationId xmlns:p14="http://schemas.microsoft.com/office/powerpoint/2010/main" val="5081187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0A313ED8-785B-4D16-9B17-4143385249B9}" type="slidenum">
              <a:rPr sz="800" b="0"/>
              <a:pPr algn="r" rtl="0"/>
              <a:t>13</a:t>
            </a:fld>
            <a:endParaRPr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es-419" sz="1200" b="0"/>
              <a:t>3 – </a:t>
            </a:r>
            <a:r>
              <a:rPr lang="es-419" sz="1200">
                <a:solidFill>
                  <a:schemeClr val="accent5">
                    <a:lumMod val="40000"/>
                    <a:lumOff val="60000"/>
                  </a:schemeClr>
                </a:solidFill>
              </a:rPr>
              <a:t>Protocolos y modelos</a:t>
            </a:r>
          </a:p>
          <a:p>
            <a:pPr rtl="0">
              <a:buFontTx/>
              <a:buNone/>
            </a:pPr>
            <a:r>
              <a:rPr lang="es-419" sz="1200" b="0"/>
              <a:t>3.0 – Introducción</a:t>
            </a:r>
          </a:p>
          <a:p>
            <a:pPr rtl="0">
              <a:lnSpc>
                <a:spcPct val="80000"/>
              </a:lnSpc>
              <a:buFontTx/>
              <a:buNone/>
            </a:pPr>
            <a:r>
              <a:rPr lang="es-419" sz="1200" kern="1200">
                <a:solidFill>
                  <a:schemeClr val="tx1"/>
                </a:solidFill>
                <a:latin typeface="Arial" charset="0"/>
                <a:ea typeface="ＭＳ Ｐゴシック" charset="0"/>
                <a:cs typeface="ＭＳ Ｐゴシック" charset="0"/>
              </a:rPr>
              <a:t>3.0.2 – </a:t>
            </a:r>
            <a:r>
              <a:rPr lang="es-419" sz="1200" kern="1200">
                <a:solidFill>
                  <a:schemeClr val="tx1"/>
                </a:solidFill>
                <a:latin typeface="+mn-lt"/>
                <a:ea typeface="+mn-ea"/>
                <a:cs typeface="+mn-cs"/>
              </a:rPr>
              <a:t>¿Qué</a:t>
            </a:r>
            <a:r>
              <a:rPr lang="es-419" sz="1200" kern="1200" baseline="0">
                <a:solidFill>
                  <a:schemeClr val="tx1"/>
                </a:solidFill>
                <a:latin typeface="+mn-lt"/>
                <a:ea typeface="+mn-ea"/>
                <a:cs typeface="+mn-cs"/>
              </a:rPr>
              <a:t> aprenderé a hacer en este módulo?</a:t>
            </a:r>
          </a:p>
          <a:p>
            <a:endParaRPr lang="en-GB" dirty="0"/>
          </a:p>
        </p:txBody>
      </p:sp>
    </p:spTree>
    <p:extLst>
      <p:ext uri="{BB962C8B-B14F-4D97-AF65-F5344CB8AC3E}">
        <p14:creationId xmlns:p14="http://schemas.microsoft.com/office/powerpoint/2010/main" val="1587924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0A313ED8-785B-4D16-9B17-4143385249B9}" type="slidenum">
              <a:rPr sz="800" b="0"/>
              <a:pPr algn="r" rtl="0"/>
              <a:t>14</a:t>
            </a:fld>
            <a:endParaRPr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es-419" sz="1200" b="0"/>
              <a:t>3 – </a:t>
            </a:r>
            <a:r>
              <a:rPr lang="es-419" sz="1200">
                <a:solidFill>
                  <a:schemeClr val="accent5">
                    <a:lumMod val="40000"/>
                    <a:lumOff val="60000"/>
                  </a:schemeClr>
                </a:solidFill>
              </a:rPr>
              <a:t>Protocolos y modelos</a:t>
            </a:r>
          </a:p>
          <a:p>
            <a:pPr rtl="0">
              <a:buFontTx/>
              <a:buNone/>
            </a:pPr>
            <a:r>
              <a:rPr lang="es-419" sz="1200" b="0"/>
              <a:t>3.0 – Introducción</a:t>
            </a:r>
          </a:p>
          <a:p>
            <a:pPr rtl="0">
              <a:lnSpc>
                <a:spcPct val="80000"/>
              </a:lnSpc>
              <a:buFontTx/>
              <a:buNone/>
            </a:pPr>
            <a:r>
              <a:rPr lang="es-419" sz="1200" kern="1200">
                <a:solidFill>
                  <a:schemeClr val="tx1"/>
                </a:solidFill>
                <a:latin typeface="Arial" charset="0"/>
                <a:ea typeface="ＭＳ Ｐゴシック" charset="0"/>
                <a:cs typeface="ＭＳ Ｐゴシック" charset="0"/>
              </a:rPr>
              <a:t>3.0.3 – </a:t>
            </a:r>
            <a:r>
              <a:rPr lang="es-419"/>
              <a:t>Actividad de clase: diseño de un sistema de comunicaciones</a:t>
            </a:r>
          </a:p>
        </p:txBody>
      </p:sp>
    </p:spTree>
    <p:extLst>
      <p:ext uri="{BB962C8B-B14F-4D97-AF65-F5344CB8AC3E}">
        <p14:creationId xmlns:p14="http://schemas.microsoft.com/office/powerpoint/2010/main" val="15879240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sz="1200" b="0"/>
              <a:t>3 – </a:t>
            </a:r>
            <a:r>
              <a:rPr lang="es-419" sz="1200">
                <a:solidFill>
                  <a:schemeClr val="accent5">
                    <a:lumMod val="40000"/>
                    <a:lumOff val="60000"/>
                  </a:schemeClr>
                </a:solidFill>
              </a:rPr>
              <a:t>Protocolos y modelos</a:t>
            </a:r>
          </a:p>
          <a:p>
            <a:pPr rtl="0">
              <a:buFontTx/>
              <a:buNone/>
            </a:pPr>
            <a:r>
              <a:rPr lang="es-419" sz="1200" b="0"/>
              <a:t>3.1 — El Reglamento</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15</a:t>
            </a:fld>
            <a:endParaRPr dirty="0"/>
          </a:p>
        </p:txBody>
      </p:sp>
    </p:spTree>
    <p:extLst>
      <p:ext uri="{BB962C8B-B14F-4D97-AF65-F5344CB8AC3E}">
        <p14:creationId xmlns:p14="http://schemas.microsoft.com/office/powerpoint/2010/main" val="6255296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16</a:t>
            </a:fld>
            <a:endParaRPr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es-419" sz="1200" b="0"/>
              <a:t>3 – </a:t>
            </a:r>
            <a:r>
              <a:rPr lang="es-419" sz="1200">
                <a:solidFill>
                  <a:schemeClr val="accent5">
                    <a:lumMod val="40000"/>
                    <a:lumOff val="60000"/>
                  </a:schemeClr>
                </a:solidFill>
              </a:rPr>
              <a:t>Protocolos y modelos</a:t>
            </a:r>
          </a:p>
          <a:p>
            <a:pPr rtl="0">
              <a:buFontTx/>
              <a:buNone/>
            </a:pPr>
            <a:r>
              <a:rPr lang="es-419" sz="1200" b="0"/>
              <a:t>3.1 — El Reglamento</a:t>
            </a:r>
          </a:p>
          <a:p>
            <a:pPr rtl="0">
              <a:lnSpc>
                <a:spcPct val="80000"/>
              </a:lnSpc>
              <a:buFontTx/>
              <a:buNone/>
            </a:pPr>
            <a:r>
              <a:rPr lang="es-419" sz="1200" kern="1200">
                <a:solidFill>
                  <a:schemeClr val="tx1"/>
                </a:solidFill>
                <a:latin typeface="Arial" charset="0"/>
                <a:ea typeface="ＭＳ Ｐゴシック" charset="0"/>
                <a:cs typeface="ＭＳ Ｐゴシック" charset="0"/>
              </a:rPr>
              <a:t>3.1.1 — </a:t>
            </a:r>
            <a:r>
              <a:rPr lang="es-419"/>
              <a:t>Vídeo — Dispositivos en una burbuja</a:t>
            </a:r>
          </a:p>
        </p:txBody>
      </p:sp>
    </p:spTree>
    <p:extLst>
      <p:ext uri="{BB962C8B-B14F-4D97-AF65-F5344CB8AC3E}">
        <p14:creationId xmlns:p14="http://schemas.microsoft.com/office/powerpoint/2010/main" val="35251901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rtl="0"/>
              <a:t>17</a:t>
            </a:fld>
            <a:endParaRPr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es-419" sz="1200" b="0"/>
              <a:t>3 – </a:t>
            </a:r>
            <a:r>
              <a:rPr lang="es-419" sz="1200">
                <a:solidFill>
                  <a:schemeClr val="accent5">
                    <a:lumMod val="40000"/>
                    <a:lumOff val="60000"/>
                  </a:schemeClr>
                </a:solidFill>
              </a:rPr>
              <a:t>Protocolos y modelos</a:t>
            </a:r>
          </a:p>
          <a:p>
            <a:pPr rtl="0">
              <a:buFontTx/>
              <a:buNone/>
            </a:pPr>
            <a:r>
              <a:rPr lang="es-419" sz="1200" b="0"/>
              <a:t>3.1 — El Reglamento</a:t>
            </a:r>
          </a:p>
          <a:p>
            <a:pPr rtl="0">
              <a:lnSpc>
                <a:spcPct val="80000"/>
              </a:lnSpc>
              <a:buFontTx/>
              <a:buNone/>
            </a:pPr>
            <a:r>
              <a:rPr lang="es-419">
                <a:latin typeface="Arial" charset="0"/>
              </a:rPr>
              <a:t>3.1.2</a:t>
            </a:r>
            <a:r>
              <a:rPr lang="es-419" baseline="0">
                <a:latin typeface="Arial" charset="0"/>
              </a:rPr>
              <a:t> </a:t>
            </a:r>
            <a:r>
              <a:rPr lang="es-419" sz="1200" b="0"/>
              <a:t>–</a:t>
            </a:r>
            <a:r>
              <a:rPr lang="es-419"/>
              <a:t>Fundamentos de la comunicación</a:t>
            </a:r>
          </a:p>
          <a:p>
            <a:pPr>
              <a:lnSpc>
                <a:spcPct val="80000"/>
              </a:lnSpc>
              <a:buFontTx/>
              <a:buNone/>
            </a:pP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rtl="0"/>
              <a:t>18</a:t>
            </a:fld>
            <a:endParaRPr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es-419" sz="1200" b="0"/>
              <a:t>3 – </a:t>
            </a:r>
            <a:r>
              <a:rPr lang="es-419" sz="1200">
                <a:solidFill>
                  <a:schemeClr val="accent5">
                    <a:lumMod val="40000"/>
                    <a:lumOff val="60000"/>
                  </a:schemeClr>
                </a:solidFill>
              </a:rPr>
              <a:t>Protocolos y modelos</a:t>
            </a:r>
          </a:p>
          <a:p>
            <a:pPr rtl="0">
              <a:buFontTx/>
              <a:buNone/>
            </a:pPr>
            <a:r>
              <a:rPr lang="es-419" sz="1200" b="0"/>
              <a:t>3.1 — El Reglamento</a:t>
            </a:r>
          </a:p>
          <a:p>
            <a:pPr rtl="0">
              <a:lnSpc>
                <a:spcPct val="80000"/>
              </a:lnSpc>
              <a:buFontTx/>
              <a:buNone/>
            </a:pPr>
            <a:r>
              <a:rPr lang="es-419">
                <a:latin typeface="Arial" charset="0"/>
              </a:rPr>
              <a:t>3.1.3</a:t>
            </a:r>
            <a:r>
              <a:rPr lang="es-419" baseline="0">
                <a:latin typeface="Arial" charset="0"/>
              </a:rPr>
              <a:t> </a:t>
            </a:r>
            <a:r>
              <a:rPr lang="es-419" sz="1200" b="0"/>
              <a:t>– </a:t>
            </a:r>
            <a:r>
              <a:rPr lang="es-419"/>
              <a:t>Protocolos de comunicación</a:t>
            </a:r>
          </a:p>
        </p:txBody>
      </p:sp>
    </p:spTree>
    <p:extLst>
      <p:ext uri="{BB962C8B-B14F-4D97-AF65-F5344CB8AC3E}">
        <p14:creationId xmlns:p14="http://schemas.microsoft.com/office/powerpoint/2010/main" val="7853359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rtl="0"/>
              <a:t>19</a:t>
            </a:fld>
            <a:endParaRPr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es-419" sz="1200" b="0"/>
              <a:t>3 – </a:t>
            </a:r>
            <a:r>
              <a:rPr lang="es-419" sz="1200">
                <a:solidFill>
                  <a:schemeClr val="accent5">
                    <a:lumMod val="40000"/>
                    <a:lumOff val="60000"/>
                  </a:schemeClr>
                </a:solidFill>
              </a:rPr>
              <a:t>Protocolos y modelos</a:t>
            </a:r>
          </a:p>
          <a:p>
            <a:pPr rtl="0">
              <a:buFontTx/>
              <a:buNone/>
            </a:pPr>
            <a:r>
              <a:rPr lang="es-419" sz="1200" b="0"/>
              <a:t>3.1 — El Reglamento</a:t>
            </a:r>
          </a:p>
          <a:p>
            <a:pPr rtl="0">
              <a:lnSpc>
                <a:spcPct val="80000"/>
              </a:lnSpc>
              <a:buFontTx/>
              <a:buNone/>
            </a:pPr>
            <a:r>
              <a:rPr lang="es-419">
                <a:latin typeface="Arial" charset="0"/>
              </a:rPr>
              <a:t>3.1.4</a:t>
            </a:r>
            <a:r>
              <a:rPr lang="es-419" baseline="0">
                <a:latin typeface="Arial" charset="0"/>
              </a:rPr>
              <a:t> </a:t>
            </a:r>
            <a:r>
              <a:rPr lang="es-419" sz="1200" b="0"/>
              <a:t>– </a:t>
            </a:r>
            <a:r>
              <a:rPr lang="es-419"/>
              <a:t>Establecimiento de reglas</a:t>
            </a:r>
          </a:p>
        </p:txBody>
      </p:sp>
    </p:spTree>
    <p:extLst>
      <p:ext uri="{BB962C8B-B14F-4D97-AF65-F5344CB8AC3E}">
        <p14:creationId xmlns:p14="http://schemas.microsoft.com/office/powerpoint/2010/main" val="7853359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rtl="0"/>
              <a:t>20</a:t>
            </a:fld>
            <a:endParaRPr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es-419" sz="1200" b="0"/>
              <a:t>3 – </a:t>
            </a:r>
            <a:r>
              <a:rPr lang="es-419" sz="1200">
                <a:solidFill>
                  <a:schemeClr val="accent5">
                    <a:lumMod val="40000"/>
                    <a:lumOff val="60000"/>
                  </a:schemeClr>
                </a:solidFill>
              </a:rPr>
              <a:t>Protocolos y modelos</a:t>
            </a:r>
          </a:p>
          <a:p>
            <a:pPr rtl="0">
              <a:buFontTx/>
              <a:buNone/>
            </a:pPr>
            <a:r>
              <a:rPr lang="es-419" sz="1200" b="0"/>
              <a:t>3.1 — El Reglamento</a:t>
            </a:r>
          </a:p>
          <a:p>
            <a:pPr rtl="0">
              <a:lnSpc>
                <a:spcPct val="80000"/>
              </a:lnSpc>
              <a:buFontTx/>
              <a:buNone/>
            </a:pPr>
            <a:r>
              <a:rPr lang="es-419">
                <a:latin typeface="Arial" charset="0"/>
              </a:rPr>
              <a:t>3.1.4</a:t>
            </a:r>
            <a:r>
              <a:rPr lang="es-419" baseline="0">
                <a:latin typeface="Arial" charset="0"/>
              </a:rPr>
              <a:t> </a:t>
            </a:r>
            <a:r>
              <a:rPr lang="es-419" sz="1200" b="0"/>
              <a:t>– </a:t>
            </a:r>
            <a:r>
              <a:rPr lang="es-419"/>
              <a:t>Establecimiento de reglas(Cont.)</a:t>
            </a:r>
          </a:p>
        </p:txBody>
      </p:sp>
    </p:spTree>
    <p:extLst>
      <p:ext uri="{BB962C8B-B14F-4D97-AF65-F5344CB8AC3E}">
        <p14:creationId xmlns:p14="http://schemas.microsoft.com/office/powerpoint/2010/main" val="7853359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rtl="0"/>
              <a:t>21</a:t>
            </a:fld>
            <a:endParaRPr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es-419" sz="1200" b="0"/>
              <a:t>3 – </a:t>
            </a:r>
            <a:r>
              <a:rPr lang="es-419" sz="1200">
                <a:solidFill>
                  <a:schemeClr val="accent5">
                    <a:lumMod val="40000"/>
                    <a:lumOff val="60000"/>
                  </a:schemeClr>
                </a:solidFill>
              </a:rPr>
              <a:t>Protocolos y modelos</a:t>
            </a:r>
          </a:p>
          <a:p>
            <a:pPr rtl="0">
              <a:buFontTx/>
              <a:buNone/>
            </a:pPr>
            <a:r>
              <a:rPr lang="es-419" sz="1200" b="0"/>
              <a:t>3.1 — El Reglamento</a:t>
            </a:r>
          </a:p>
          <a:p>
            <a:pPr rtl="0">
              <a:lnSpc>
                <a:spcPct val="80000"/>
              </a:lnSpc>
              <a:buFontTx/>
              <a:buNone/>
            </a:pPr>
            <a:r>
              <a:rPr lang="es-419">
                <a:latin typeface="Arial" charset="0"/>
              </a:rPr>
              <a:t>3.1.5</a:t>
            </a:r>
            <a:r>
              <a:rPr lang="es-419" baseline="0">
                <a:latin typeface="Arial" charset="0"/>
              </a:rPr>
              <a:t> </a:t>
            </a:r>
            <a:r>
              <a:rPr lang="es-419" sz="1200" b="0"/>
              <a:t>— </a:t>
            </a:r>
            <a:r>
              <a:rPr lang="es-419"/>
              <a:t>Requisitos del protocolo de red </a:t>
            </a:r>
          </a:p>
        </p:txBody>
      </p:sp>
    </p:spTree>
    <p:extLst>
      <p:ext uri="{BB962C8B-B14F-4D97-AF65-F5344CB8AC3E}">
        <p14:creationId xmlns:p14="http://schemas.microsoft.com/office/powerpoint/2010/main" val="785335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pPr algn="r"/>
              <a:t>2</a:t>
            </a:fld>
            <a:endParaRPr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961590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rtl="0"/>
              <a:t>22</a:t>
            </a:fld>
            <a:endParaRPr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es-419" sz="1200" b="0"/>
              <a:t>3 – </a:t>
            </a:r>
            <a:r>
              <a:rPr lang="es-419" sz="1200">
                <a:solidFill>
                  <a:schemeClr val="accent5">
                    <a:lumMod val="40000"/>
                    <a:lumOff val="60000"/>
                  </a:schemeClr>
                </a:solidFill>
              </a:rPr>
              <a:t>Protocolos y modelos</a:t>
            </a:r>
          </a:p>
          <a:p>
            <a:pPr rtl="0">
              <a:buFontTx/>
              <a:buNone/>
            </a:pPr>
            <a:r>
              <a:rPr lang="es-419" sz="1200" b="0"/>
              <a:t>3.1 — El Reglamento</a:t>
            </a:r>
          </a:p>
          <a:p>
            <a:pPr rtl="0">
              <a:lnSpc>
                <a:spcPct val="80000"/>
              </a:lnSpc>
              <a:buFontTx/>
              <a:buNone/>
            </a:pPr>
            <a:r>
              <a:rPr lang="es-419">
                <a:latin typeface="Arial" charset="0"/>
              </a:rPr>
              <a:t>3.1.6</a:t>
            </a:r>
            <a:r>
              <a:rPr lang="es-419" baseline="0">
                <a:latin typeface="Arial" charset="0"/>
              </a:rPr>
              <a:t> </a:t>
            </a:r>
            <a:r>
              <a:rPr lang="es-419" sz="1200" b="0"/>
              <a:t>– </a:t>
            </a:r>
            <a:r>
              <a:rPr lang="es-419"/>
              <a:t> Codificación del mensaje</a:t>
            </a:r>
          </a:p>
          <a:p>
            <a:pPr>
              <a:lnSpc>
                <a:spcPct val="80000"/>
              </a:lnSpc>
              <a:buFontTx/>
              <a:buNone/>
            </a:pP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rtl="0"/>
              <a:t>23</a:t>
            </a:fld>
            <a:endParaRPr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es-419" sz="1200" b="0"/>
              <a:t>3 – </a:t>
            </a:r>
            <a:r>
              <a:rPr lang="es-419" sz="1200">
                <a:solidFill>
                  <a:schemeClr val="accent5">
                    <a:lumMod val="40000"/>
                    <a:lumOff val="60000"/>
                  </a:schemeClr>
                </a:solidFill>
              </a:rPr>
              <a:t>Protocolos y modelos</a:t>
            </a:r>
          </a:p>
          <a:p>
            <a:pPr rtl="0">
              <a:buFontTx/>
              <a:buNone/>
            </a:pPr>
            <a:r>
              <a:rPr lang="es-419" sz="1200" b="0"/>
              <a:t>3.1 — El Reglamento</a:t>
            </a:r>
          </a:p>
          <a:p>
            <a:pPr rtl="0">
              <a:lnSpc>
                <a:spcPct val="80000"/>
              </a:lnSpc>
              <a:buFontTx/>
              <a:buNone/>
            </a:pPr>
            <a:r>
              <a:rPr lang="es-419">
                <a:latin typeface="Arial" charset="0"/>
              </a:rPr>
              <a:t>3.1.7</a:t>
            </a:r>
            <a:r>
              <a:rPr lang="es-419" baseline="0">
                <a:latin typeface="Arial" charset="0"/>
              </a:rPr>
              <a:t> </a:t>
            </a:r>
            <a:r>
              <a:rPr lang="es-419" sz="1200" b="0"/>
              <a:t>– </a:t>
            </a:r>
            <a:r>
              <a:rPr lang="es-419"/>
              <a:t>Formato y encapsulamiento del mensaje</a:t>
            </a:r>
          </a:p>
        </p:txBody>
      </p:sp>
    </p:spTree>
    <p:extLst>
      <p:ext uri="{BB962C8B-B14F-4D97-AF65-F5344CB8AC3E}">
        <p14:creationId xmlns:p14="http://schemas.microsoft.com/office/powerpoint/2010/main" val="7853359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rtl="0"/>
              <a:t>24</a:t>
            </a:fld>
            <a:endParaRPr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es-419" sz="1200" b="0"/>
              <a:t>3 – </a:t>
            </a:r>
            <a:r>
              <a:rPr lang="es-419" sz="1200">
                <a:solidFill>
                  <a:schemeClr val="accent5">
                    <a:lumMod val="40000"/>
                    <a:lumOff val="60000"/>
                  </a:schemeClr>
                </a:solidFill>
              </a:rPr>
              <a:t>Protocolos y modelos</a:t>
            </a:r>
          </a:p>
          <a:p>
            <a:pPr rtl="0">
              <a:buFontTx/>
              <a:buNone/>
            </a:pPr>
            <a:r>
              <a:rPr lang="es-419" sz="1200" b="0"/>
              <a:t>3.1 — El Reglamento</a:t>
            </a:r>
          </a:p>
          <a:p>
            <a:pPr rtl="0">
              <a:lnSpc>
                <a:spcPct val="80000"/>
              </a:lnSpc>
              <a:buFontTx/>
              <a:buNone/>
            </a:pPr>
            <a:r>
              <a:rPr lang="es-419">
                <a:latin typeface="Arial" charset="0"/>
              </a:rPr>
              <a:t>3.1.8</a:t>
            </a:r>
            <a:r>
              <a:rPr lang="es-419" baseline="0">
                <a:latin typeface="Arial" charset="0"/>
              </a:rPr>
              <a:t> </a:t>
            </a:r>
            <a:r>
              <a:rPr lang="es-419" sz="1200" b="0"/>
              <a:t>– </a:t>
            </a:r>
            <a:r>
              <a:rPr lang="es-419"/>
              <a:t>Tamaño del mensaje</a:t>
            </a:r>
          </a:p>
        </p:txBody>
      </p:sp>
    </p:spTree>
    <p:extLst>
      <p:ext uri="{BB962C8B-B14F-4D97-AF65-F5344CB8AC3E}">
        <p14:creationId xmlns:p14="http://schemas.microsoft.com/office/powerpoint/2010/main" val="7853359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rtl="0"/>
              <a:t>25</a:t>
            </a:fld>
            <a:endParaRPr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es-419" sz="1200" b="0"/>
              <a:t>3 – </a:t>
            </a:r>
            <a:r>
              <a:rPr lang="es-419" sz="1200">
                <a:solidFill>
                  <a:schemeClr val="accent5">
                    <a:lumMod val="40000"/>
                    <a:lumOff val="60000"/>
                  </a:schemeClr>
                </a:solidFill>
              </a:rPr>
              <a:t>Protocolos y modelos</a:t>
            </a:r>
          </a:p>
          <a:p>
            <a:pPr rtl="0">
              <a:buFontTx/>
              <a:buNone/>
            </a:pPr>
            <a:r>
              <a:rPr lang="es-419" sz="1200" b="0"/>
              <a:t>3.1 — El Reglamento</a:t>
            </a:r>
          </a:p>
          <a:p>
            <a:pPr rtl="0">
              <a:lnSpc>
                <a:spcPct val="80000"/>
              </a:lnSpc>
              <a:buFontTx/>
              <a:buNone/>
            </a:pPr>
            <a:r>
              <a:rPr lang="es-419">
                <a:latin typeface="Arial" charset="0"/>
              </a:rPr>
              <a:t>3.1.9</a:t>
            </a:r>
            <a:r>
              <a:rPr lang="es-419" baseline="0">
                <a:latin typeface="Arial" charset="0"/>
              </a:rPr>
              <a:t> </a:t>
            </a:r>
            <a:r>
              <a:rPr lang="es-419" sz="1200" b="0"/>
              <a:t>– </a:t>
            </a:r>
            <a:r>
              <a:rPr lang="es-419"/>
              <a:t>Sincronización del mensaje</a:t>
            </a:r>
          </a:p>
        </p:txBody>
      </p:sp>
    </p:spTree>
    <p:extLst>
      <p:ext uri="{BB962C8B-B14F-4D97-AF65-F5344CB8AC3E}">
        <p14:creationId xmlns:p14="http://schemas.microsoft.com/office/powerpoint/2010/main" val="7853359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rtl="0"/>
              <a:t>26</a:t>
            </a:fld>
            <a:endParaRPr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es-419" sz="1200" b="0"/>
              <a:t>3 – </a:t>
            </a:r>
            <a:r>
              <a:rPr lang="es-419" sz="1200">
                <a:solidFill>
                  <a:schemeClr val="accent5">
                    <a:lumMod val="40000"/>
                    <a:lumOff val="60000"/>
                  </a:schemeClr>
                </a:solidFill>
              </a:rPr>
              <a:t>Protocolos y modelos</a:t>
            </a:r>
          </a:p>
          <a:p>
            <a:pPr rtl="0">
              <a:buFontTx/>
              <a:buNone/>
            </a:pPr>
            <a:r>
              <a:rPr lang="es-419" sz="1200" b="0"/>
              <a:t>3.1 — El Reglamento</a:t>
            </a:r>
          </a:p>
          <a:p>
            <a:pPr rtl="0">
              <a:lnSpc>
                <a:spcPct val="80000"/>
              </a:lnSpc>
              <a:buFontTx/>
              <a:buNone/>
            </a:pPr>
            <a:r>
              <a:rPr lang="es-419">
                <a:latin typeface="Arial" charset="0"/>
              </a:rPr>
              <a:t>3.1.10</a:t>
            </a:r>
            <a:r>
              <a:rPr lang="es-419" baseline="0">
                <a:latin typeface="Arial" charset="0"/>
              </a:rPr>
              <a:t> </a:t>
            </a:r>
            <a:r>
              <a:rPr lang="es-419" sz="1200" b="0"/>
              <a:t>– </a:t>
            </a:r>
            <a:r>
              <a:rPr lang="es-419"/>
              <a:t>Opciones de entrega del mensaje</a:t>
            </a:r>
          </a:p>
        </p:txBody>
      </p:sp>
    </p:spTree>
    <p:extLst>
      <p:ext uri="{BB962C8B-B14F-4D97-AF65-F5344CB8AC3E}">
        <p14:creationId xmlns:p14="http://schemas.microsoft.com/office/powerpoint/2010/main" val="7853359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rtl="0"/>
              <a:t>27</a:t>
            </a:fld>
            <a:endParaRPr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es-419" sz="1200" b="0"/>
              <a:t>3 – </a:t>
            </a:r>
            <a:r>
              <a:rPr lang="es-419" sz="1200">
                <a:solidFill>
                  <a:schemeClr val="accent5">
                    <a:lumMod val="40000"/>
                    <a:lumOff val="60000"/>
                  </a:schemeClr>
                </a:solidFill>
              </a:rPr>
              <a:t>Protocolos y modelos</a:t>
            </a:r>
          </a:p>
          <a:p>
            <a:pPr rtl="0">
              <a:buFontTx/>
              <a:buNone/>
            </a:pPr>
            <a:r>
              <a:rPr lang="es-419" sz="1200" b="0"/>
              <a:t>3.1 — El Reglamento</a:t>
            </a:r>
          </a:p>
          <a:p>
            <a:pPr rtl="0">
              <a:lnSpc>
                <a:spcPct val="80000"/>
              </a:lnSpc>
              <a:buFontTx/>
              <a:buNone/>
            </a:pPr>
            <a:r>
              <a:rPr lang="es-419">
                <a:latin typeface="Arial" charset="0"/>
              </a:rPr>
              <a:t>3.1.11</a:t>
            </a:r>
            <a:r>
              <a:rPr lang="es-419" baseline="0">
                <a:latin typeface="Arial" charset="0"/>
              </a:rPr>
              <a:t> </a:t>
            </a:r>
            <a:r>
              <a:rPr lang="es-419" sz="1200" b="0"/>
              <a:t>— </a:t>
            </a:r>
            <a:r>
              <a:rPr lang="es-419"/>
              <a:t>Una nota sobre el icono del nodo </a:t>
            </a:r>
          </a:p>
          <a:p>
            <a:pPr marL="0" marR="0" lvl="0" indent="0" algn="l" defTabSz="457200" rtl="0" eaLnBrk="1" fontAlgn="auto" latinLnBrk="0" hangingPunct="1">
              <a:lnSpc>
                <a:spcPct val="80000"/>
              </a:lnSpc>
              <a:spcBef>
                <a:spcPts val="0"/>
              </a:spcBef>
              <a:spcAft>
                <a:spcPts val="0"/>
              </a:spcAft>
              <a:buClrTx/>
              <a:buSzTx/>
              <a:buFontTx/>
              <a:buNone/>
              <a:tabLst/>
              <a:defRPr/>
            </a:pPr>
            <a:r>
              <a:rPr lang="es-419"/>
              <a:t>3.1.12 </a:t>
            </a:r>
            <a:r>
              <a:rPr lang="es-419" sz="1200">
                <a:effectLst/>
              </a:rPr>
              <a:t>— Compruebe su comprensión — Las reglas</a:t>
            </a:r>
          </a:p>
          <a:p>
            <a:pPr>
              <a:lnSpc>
                <a:spcPct val="80000"/>
              </a:lnSpc>
              <a:buFontTx/>
              <a:buNone/>
            </a:pP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sz="1200" b="0"/>
              <a:t>3 – </a:t>
            </a:r>
            <a:r>
              <a:rPr lang="es-419" sz="1200">
                <a:solidFill>
                  <a:schemeClr val="accent5">
                    <a:lumMod val="40000"/>
                    <a:lumOff val="60000"/>
                  </a:schemeClr>
                </a:solidFill>
              </a:rPr>
              <a:t>Protocolos y modelos</a:t>
            </a:r>
          </a:p>
          <a:p>
            <a:pPr rtl="0">
              <a:buFontTx/>
              <a:buNone/>
            </a:pPr>
            <a:r>
              <a:rPr lang="es-419" sz="1200" b="0"/>
              <a:t>3.2 — Protocolos</a:t>
            </a:r>
          </a:p>
        </p:txBody>
      </p:sp>
      <p:sp>
        <p:nvSpPr>
          <p:cNvPr id="4" name="Slide Number Placeholder 3"/>
          <p:cNvSpPr>
            <a:spLocks noGrp="1"/>
          </p:cNvSpPr>
          <p:nvPr>
            <p:ph type="sldNum" sz="quarter" idx="10"/>
          </p:nvPr>
        </p:nvSpPr>
        <p:spPr/>
        <p:txBody>
          <a:bodyPr/>
          <a:lstStyle/>
          <a:p>
            <a:pPr rtl="0"/>
            <a:fld id="{5641018C-6CAF-B84E-B92C-ECB119457FBA}" type="slidenum">
              <a:rPr/>
              <a:t>28</a:t>
            </a:fld>
            <a:endParaRPr dirty="0"/>
          </a:p>
        </p:txBody>
      </p:sp>
    </p:spTree>
    <p:extLst>
      <p:ext uri="{BB962C8B-B14F-4D97-AF65-F5344CB8AC3E}">
        <p14:creationId xmlns:p14="http://schemas.microsoft.com/office/powerpoint/2010/main" val="6255296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rtl="0"/>
              <a:t>29</a:t>
            </a:fld>
            <a:endParaRPr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es-419" sz="1200" b="0"/>
              <a:t>3 – </a:t>
            </a:r>
            <a:r>
              <a:rPr lang="es-419" sz="1200">
                <a:solidFill>
                  <a:schemeClr val="accent5">
                    <a:lumMod val="40000"/>
                    <a:lumOff val="60000"/>
                  </a:schemeClr>
                </a:solidFill>
              </a:rPr>
              <a:t>Protocolos y modelos</a:t>
            </a:r>
          </a:p>
          <a:p>
            <a:pPr rtl="0">
              <a:buFontTx/>
              <a:buNone/>
            </a:pPr>
            <a:r>
              <a:rPr lang="es-419" sz="1200" b="0"/>
              <a:t>3.2 — Protocolos</a:t>
            </a:r>
          </a:p>
          <a:p>
            <a:pPr rtl="0">
              <a:lnSpc>
                <a:spcPct val="80000"/>
              </a:lnSpc>
              <a:buFontTx/>
              <a:buNone/>
            </a:pPr>
            <a:r>
              <a:rPr lang="es-419" sz="1200" kern="1200">
                <a:solidFill>
                  <a:schemeClr val="tx1"/>
                </a:solidFill>
                <a:latin typeface="Arial" charset="0"/>
                <a:ea typeface="ＭＳ Ｐゴシック" charset="0"/>
                <a:cs typeface="ＭＳ Ｐゴシック" charset="0"/>
              </a:rPr>
              <a:t>3.2.1 — </a:t>
            </a:r>
            <a:r>
              <a:rPr lang="es-419"/>
              <a:t>Descripción general del protocolo de red</a:t>
            </a:r>
          </a:p>
        </p:txBody>
      </p:sp>
    </p:spTree>
    <p:extLst>
      <p:ext uri="{BB962C8B-B14F-4D97-AF65-F5344CB8AC3E}">
        <p14:creationId xmlns:p14="http://schemas.microsoft.com/office/powerpoint/2010/main" val="34275545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rtl="0"/>
              <a:t>30</a:t>
            </a:fld>
            <a:endParaRPr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es-419" sz="1200" b="0"/>
              <a:t>3 – </a:t>
            </a:r>
            <a:r>
              <a:rPr lang="es-419" sz="1200">
                <a:solidFill>
                  <a:schemeClr val="accent5">
                    <a:lumMod val="40000"/>
                    <a:lumOff val="60000"/>
                  </a:schemeClr>
                </a:solidFill>
              </a:rPr>
              <a:t>Protocolos y modelos</a:t>
            </a:r>
          </a:p>
          <a:p>
            <a:pPr rtl="0">
              <a:buFontTx/>
              <a:buNone/>
            </a:pPr>
            <a:r>
              <a:rPr lang="es-419" sz="1200" b="0"/>
              <a:t>3.2 — Protocolos</a:t>
            </a:r>
          </a:p>
          <a:p>
            <a:pPr rtl="0">
              <a:lnSpc>
                <a:spcPct val="80000"/>
              </a:lnSpc>
              <a:buFontTx/>
              <a:buNone/>
            </a:pPr>
            <a:r>
              <a:rPr lang="es-419" sz="1200" kern="1200">
                <a:solidFill>
                  <a:schemeClr val="tx1"/>
                </a:solidFill>
                <a:latin typeface="Arial" charset="0"/>
                <a:ea typeface="ＭＳ Ｐゴシック" charset="0"/>
                <a:cs typeface="ＭＳ Ｐゴシック" charset="0"/>
              </a:rPr>
              <a:t>3.2.2</a:t>
            </a:r>
            <a:r>
              <a:rPr lang="es-419" sz="1200" kern="1200" baseline="0">
                <a:solidFill>
                  <a:schemeClr val="tx1"/>
                </a:solidFill>
                <a:latin typeface="Arial" charset="0"/>
                <a:ea typeface="ＭＳ Ｐゴシック" charset="0"/>
                <a:cs typeface="ＭＳ Ｐゴシック" charset="0"/>
              </a:rPr>
              <a:t> </a:t>
            </a:r>
            <a:r>
              <a:rPr lang="es-419" sz="1200" kern="1200">
                <a:solidFill>
                  <a:schemeClr val="tx1"/>
                </a:solidFill>
                <a:latin typeface="Arial" charset="0"/>
                <a:ea typeface="ＭＳ Ｐゴシック" charset="0"/>
                <a:cs typeface="ＭＳ Ｐゴシック" charset="0"/>
              </a:rPr>
              <a:t>— </a:t>
            </a:r>
            <a:r>
              <a:rPr lang="es-419"/>
              <a:t>Funciones de protocolo de red </a:t>
            </a:r>
          </a:p>
        </p:txBody>
      </p:sp>
    </p:spTree>
    <p:extLst>
      <p:ext uri="{BB962C8B-B14F-4D97-AF65-F5344CB8AC3E}">
        <p14:creationId xmlns:p14="http://schemas.microsoft.com/office/powerpoint/2010/main" val="34275545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rtl="0"/>
              <a:t>31</a:t>
            </a:fld>
            <a:endParaRPr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es-419" sz="1200" b="0"/>
              <a:t>3 – </a:t>
            </a:r>
            <a:r>
              <a:rPr lang="es-419" sz="1200">
                <a:solidFill>
                  <a:schemeClr val="accent5">
                    <a:lumMod val="40000"/>
                    <a:lumOff val="60000"/>
                  </a:schemeClr>
                </a:solidFill>
              </a:rPr>
              <a:t>Protocolos y modelos</a:t>
            </a:r>
          </a:p>
          <a:p>
            <a:pPr rtl="0">
              <a:buFontTx/>
              <a:buNone/>
            </a:pPr>
            <a:r>
              <a:rPr lang="es-419" sz="1200" b="0"/>
              <a:t>3.2 — Protocolos</a:t>
            </a:r>
          </a:p>
          <a:p>
            <a:pPr rtl="0">
              <a:lnSpc>
                <a:spcPct val="80000"/>
              </a:lnSpc>
              <a:buFontTx/>
              <a:buNone/>
            </a:pPr>
            <a:r>
              <a:rPr lang="es-419" sz="1200" kern="1200">
                <a:solidFill>
                  <a:schemeClr val="tx1"/>
                </a:solidFill>
                <a:latin typeface="Arial" charset="0"/>
                <a:ea typeface="ＭＳ Ｐゴシック" charset="0"/>
                <a:cs typeface="ＭＳ Ｐゴシック" charset="0"/>
              </a:rPr>
              <a:t>3.2.3</a:t>
            </a:r>
            <a:r>
              <a:rPr lang="es-419" sz="1200" kern="1200" baseline="0">
                <a:solidFill>
                  <a:schemeClr val="tx1"/>
                </a:solidFill>
                <a:latin typeface="Arial" charset="0"/>
                <a:ea typeface="ＭＳ Ｐゴシック" charset="0"/>
                <a:cs typeface="ＭＳ Ｐゴシック" charset="0"/>
              </a:rPr>
              <a:t> </a:t>
            </a:r>
            <a:r>
              <a:rPr lang="es-419" sz="1200" kern="1200">
                <a:solidFill>
                  <a:schemeClr val="tx1"/>
                </a:solidFill>
                <a:latin typeface="Arial" charset="0"/>
                <a:ea typeface="ＭＳ Ｐゴシック" charset="0"/>
                <a:cs typeface="ＭＳ Ｐゴシック" charset="0"/>
              </a:rPr>
              <a:t>– </a:t>
            </a:r>
            <a:r>
              <a:rPr lang="es-419"/>
              <a:t>Interacción de protocolos</a:t>
            </a:r>
          </a:p>
          <a:p>
            <a:pPr marL="0" marR="0" lvl="0" indent="0" algn="l" defTabSz="457200" rtl="0" eaLnBrk="1" fontAlgn="auto" latinLnBrk="0" hangingPunct="1">
              <a:lnSpc>
                <a:spcPct val="80000"/>
              </a:lnSpc>
              <a:spcBef>
                <a:spcPts val="0"/>
              </a:spcBef>
              <a:spcAft>
                <a:spcPts val="0"/>
              </a:spcAft>
              <a:buClrTx/>
              <a:buSzTx/>
              <a:buFontTx/>
              <a:buNone/>
              <a:tabLst/>
              <a:defRPr/>
            </a:pPr>
            <a:r>
              <a:rPr lang="es-419" sz="1200" kern="1200">
                <a:solidFill>
                  <a:schemeClr val="tx1"/>
                </a:solidFill>
                <a:latin typeface="Arial" charset="0"/>
                <a:ea typeface="ＭＳ Ｐゴシック" charset="0"/>
                <a:cs typeface="ＭＳ Ｐゴシック" charset="0"/>
              </a:rPr>
              <a:t>3.2.4</a:t>
            </a:r>
            <a:r>
              <a:rPr lang="es-419" sz="1200" kern="1200" baseline="0">
                <a:solidFill>
                  <a:schemeClr val="tx1"/>
                </a:solidFill>
                <a:latin typeface="Arial" charset="0"/>
                <a:ea typeface="ＭＳ Ｐゴシック" charset="0"/>
                <a:cs typeface="ＭＳ Ｐゴシック" charset="0"/>
              </a:rPr>
              <a:t> </a:t>
            </a:r>
            <a:r>
              <a:rPr lang="es-419" sz="1200">
                <a:effectLst/>
              </a:rPr>
              <a:t>– Verifique su compresión: - </a:t>
            </a:r>
            <a:r>
              <a:rPr lang="es-419" sz="1200" b="0"/>
              <a:t>Protocolos</a:t>
            </a:r>
            <a:r>
              <a:rPr lang="es-419" sz="1200" b="0" baseline="0"/>
              <a:t> </a:t>
            </a: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427554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rtl="0"/>
            <a:fld id="{ACE20BE7-F2F3-4E26-9454-50B18F790A4E}" type="slidenum">
              <a:rPr sz="800" b="0">
                <a:ea typeface="ＭＳ Ｐゴシック" pitchFamily="34" charset="-128"/>
              </a:rPr>
              <a:pPr algn="r"/>
              <a:t>5</a:t>
            </a:fld>
            <a:endParaRPr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8447772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sz="1200" b="0"/>
              <a:t>3 – </a:t>
            </a:r>
            <a:r>
              <a:rPr lang="es-419" sz="1200">
                <a:solidFill>
                  <a:schemeClr val="accent5">
                    <a:lumMod val="40000"/>
                    <a:lumOff val="60000"/>
                  </a:schemeClr>
                </a:solidFill>
              </a:rPr>
              <a:t>Protocolos y modelos</a:t>
            </a:r>
          </a:p>
          <a:p>
            <a:pPr rtl="0">
              <a:buFontTx/>
              <a:buNone/>
            </a:pPr>
            <a:r>
              <a:rPr lang="es-419" sz="1200" b="0"/>
              <a:t>3.3 – Suites</a:t>
            </a:r>
            <a:r>
              <a:rPr lang="es-419" sz="1200" b="0" baseline="0"/>
              <a:t>de protocolos</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32</a:t>
            </a:fld>
            <a:endParaRPr dirty="0">
              <a:solidFill>
                <a:prstClr val="black"/>
              </a:solidFill>
            </a:endParaRPr>
          </a:p>
        </p:txBody>
      </p:sp>
    </p:spTree>
    <p:extLst>
      <p:ext uri="{BB962C8B-B14F-4D97-AF65-F5344CB8AC3E}">
        <p14:creationId xmlns:p14="http://schemas.microsoft.com/office/powerpoint/2010/main" val="9681813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sz="1200" b="0" dirty="0"/>
              <a:t>3 – </a:t>
            </a:r>
            <a:r>
              <a:rPr lang="es-419" sz="1200" dirty="0">
                <a:solidFill>
                  <a:schemeClr val="accent5">
                    <a:lumMod val="40000"/>
                    <a:lumOff val="60000"/>
                  </a:schemeClr>
                </a:solidFill>
              </a:rPr>
              <a:t>Protocolos y modelos</a:t>
            </a:r>
          </a:p>
          <a:p>
            <a:pPr rtl="0">
              <a:buFontTx/>
              <a:buNone/>
            </a:pPr>
            <a:r>
              <a:rPr lang="es-419" sz="1200" b="0" dirty="0"/>
              <a:t>3.3 – Suites </a:t>
            </a:r>
            <a:r>
              <a:rPr lang="es-419" sz="1200" b="0" baseline="0" dirty="0"/>
              <a:t>de protocolos</a:t>
            </a:r>
          </a:p>
          <a:p>
            <a:pPr rtl="0">
              <a:lnSpc>
                <a:spcPct val="80000"/>
              </a:lnSpc>
              <a:buFontTx/>
              <a:buNone/>
            </a:pPr>
            <a:r>
              <a:rPr lang="es-419" sz="1200" kern="1200" dirty="0">
                <a:solidFill>
                  <a:schemeClr val="tx1"/>
                </a:solidFill>
                <a:latin typeface="Arial" charset="0"/>
                <a:ea typeface="ＭＳ Ｐゴシック" charset="0"/>
                <a:cs typeface="ＭＳ Ｐゴシック" charset="0"/>
              </a:rPr>
              <a:t>3.3.1</a:t>
            </a:r>
            <a:r>
              <a:rPr lang="es-419" sz="1200" kern="1200" baseline="0" dirty="0">
                <a:solidFill>
                  <a:schemeClr val="tx1"/>
                </a:solidFill>
                <a:latin typeface="Arial" charset="0"/>
                <a:ea typeface="ＭＳ Ｐゴシック" charset="0"/>
                <a:cs typeface="ＭＳ Ｐゴシック" charset="0"/>
              </a:rPr>
              <a:t> </a:t>
            </a:r>
            <a:r>
              <a:rPr lang="es-419" sz="1200" kern="1200" dirty="0">
                <a:solidFill>
                  <a:schemeClr val="tx1"/>
                </a:solidFill>
                <a:latin typeface="Arial" charset="0"/>
                <a:ea typeface="ＭＳ Ｐゴシック" charset="0"/>
                <a:cs typeface="ＭＳ Ｐゴシック" charset="0"/>
              </a:rPr>
              <a:t>– Suites de protocolo de red</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33</a:t>
            </a:fld>
            <a:endParaRPr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sz="1200" b="0" dirty="0"/>
              <a:t>3 – </a:t>
            </a:r>
            <a:r>
              <a:rPr lang="es-419" sz="1200" dirty="0">
                <a:solidFill>
                  <a:schemeClr val="accent5">
                    <a:lumMod val="40000"/>
                    <a:lumOff val="60000"/>
                  </a:schemeClr>
                </a:solidFill>
              </a:rPr>
              <a:t>Protocolos y modelos</a:t>
            </a:r>
          </a:p>
          <a:p>
            <a:pPr rtl="0">
              <a:buFontTx/>
              <a:buNone/>
            </a:pPr>
            <a:r>
              <a:rPr lang="es-419" sz="1200" b="0" dirty="0"/>
              <a:t>3.3 – Suites </a:t>
            </a:r>
            <a:r>
              <a:rPr lang="es-419" sz="1200" b="0" baseline="0" dirty="0"/>
              <a:t>de protocolos</a:t>
            </a:r>
          </a:p>
          <a:p>
            <a:pPr rtl="0">
              <a:lnSpc>
                <a:spcPct val="80000"/>
              </a:lnSpc>
              <a:buFontTx/>
              <a:buNone/>
            </a:pPr>
            <a:r>
              <a:rPr lang="es-419" sz="1200" kern="1200" dirty="0">
                <a:solidFill>
                  <a:schemeClr val="tx1"/>
                </a:solidFill>
                <a:latin typeface="Arial" charset="0"/>
                <a:ea typeface="ＭＳ Ｐゴシック" charset="0"/>
                <a:cs typeface="ＭＳ Ｐゴシック" charset="0"/>
              </a:rPr>
              <a:t>3.3.2</a:t>
            </a:r>
            <a:r>
              <a:rPr lang="es-419" sz="1200" kern="1200" baseline="0" dirty="0">
                <a:solidFill>
                  <a:schemeClr val="tx1"/>
                </a:solidFill>
                <a:latin typeface="Arial" charset="0"/>
                <a:ea typeface="ＭＳ Ｐゴシック" charset="0"/>
                <a:cs typeface="ＭＳ Ｐゴシック" charset="0"/>
              </a:rPr>
              <a:t> </a:t>
            </a:r>
            <a:r>
              <a:rPr lang="es-419" sz="1200" kern="1200" dirty="0">
                <a:solidFill>
                  <a:schemeClr val="tx1"/>
                </a:solidFill>
                <a:latin typeface="Arial" charset="0"/>
                <a:ea typeface="ＭＳ Ｐゴシック" charset="0"/>
                <a:cs typeface="ＭＳ Ｐゴシック" charset="0"/>
              </a:rPr>
              <a:t>— </a:t>
            </a:r>
            <a:r>
              <a:rPr lang="es-419" dirty="0"/>
              <a:t>Evolución de los conjuntos de protocolos </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34</a:t>
            </a:fld>
            <a:endParaRPr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sz="1200" b="0"/>
              <a:t>3 – </a:t>
            </a:r>
            <a:r>
              <a:rPr lang="es-419" sz="1200">
                <a:solidFill>
                  <a:schemeClr val="accent5">
                    <a:lumMod val="40000"/>
                    <a:lumOff val="60000"/>
                  </a:schemeClr>
                </a:solidFill>
              </a:rPr>
              <a:t>Protocolos y modelos</a:t>
            </a:r>
          </a:p>
          <a:p>
            <a:pPr rtl="0">
              <a:buFontTx/>
              <a:buNone/>
            </a:pPr>
            <a:r>
              <a:rPr lang="es-419" sz="1200" b="0"/>
              <a:t>3.3 – Suites</a:t>
            </a:r>
            <a:r>
              <a:rPr lang="es-419" sz="1200" b="0" baseline="0"/>
              <a:t>de protocolos</a:t>
            </a:r>
          </a:p>
          <a:p>
            <a:pPr rtl="0">
              <a:lnSpc>
                <a:spcPct val="80000"/>
              </a:lnSpc>
              <a:buFontTx/>
              <a:buNone/>
            </a:pPr>
            <a:r>
              <a:rPr lang="es-419" sz="1200" kern="1200">
                <a:solidFill>
                  <a:schemeClr val="tx1"/>
                </a:solidFill>
                <a:latin typeface="Arial" charset="0"/>
                <a:ea typeface="ＭＳ Ｐゴシック" charset="0"/>
                <a:cs typeface="ＭＳ Ｐゴシック" charset="0"/>
              </a:rPr>
              <a:t>3.3.3</a:t>
            </a:r>
            <a:r>
              <a:rPr lang="es-419" sz="1200" kern="1200" baseline="0">
                <a:solidFill>
                  <a:schemeClr val="tx1"/>
                </a:solidFill>
                <a:latin typeface="Arial" charset="0"/>
                <a:ea typeface="ＭＳ Ｐゴシック" charset="0"/>
                <a:cs typeface="ＭＳ Ｐゴシック" charset="0"/>
              </a:rPr>
              <a:t> </a:t>
            </a:r>
            <a:r>
              <a:rPr lang="es-419" sz="1200" kern="1200">
                <a:solidFill>
                  <a:schemeClr val="tx1"/>
                </a:solidFill>
                <a:latin typeface="Arial" charset="0"/>
                <a:ea typeface="ＭＳ Ｐゴシック" charset="0"/>
                <a:cs typeface="ＭＳ Ｐゴシック" charset="0"/>
              </a:rPr>
              <a:t>— </a:t>
            </a:r>
            <a:r>
              <a:rPr lang="es-419"/>
              <a:t>Ejemplo de protocolo TCP/IP </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35</a:t>
            </a:fld>
            <a:endParaRPr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sz="1200" b="0"/>
              <a:t>3 – </a:t>
            </a:r>
            <a:r>
              <a:rPr lang="es-419" sz="1200">
                <a:solidFill>
                  <a:schemeClr val="accent5">
                    <a:lumMod val="40000"/>
                    <a:lumOff val="60000"/>
                  </a:schemeClr>
                </a:solidFill>
              </a:rPr>
              <a:t>Protocolos y modelos</a:t>
            </a:r>
          </a:p>
          <a:p>
            <a:pPr rtl="0">
              <a:buFontTx/>
              <a:buNone/>
            </a:pPr>
            <a:r>
              <a:rPr lang="es-419" sz="1200" b="0"/>
              <a:t>3.3 – Suites</a:t>
            </a:r>
            <a:r>
              <a:rPr lang="es-419" sz="1200" b="0" baseline="0"/>
              <a:t>de protocolos</a:t>
            </a:r>
          </a:p>
          <a:p>
            <a:pPr rtl="0">
              <a:lnSpc>
                <a:spcPct val="80000"/>
              </a:lnSpc>
              <a:buFontTx/>
              <a:buNone/>
            </a:pPr>
            <a:r>
              <a:rPr lang="es-419" sz="1200" kern="1200">
                <a:solidFill>
                  <a:schemeClr val="tx1"/>
                </a:solidFill>
                <a:latin typeface="Arial" charset="0"/>
                <a:ea typeface="ＭＳ Ｐゴシック" charset="0"/>
                <a:cs typeface="ＭＳ Ｐゴシック" charset="0"/>
              </a:rPr>
              <a:t>3.3.4</a:t>
            </a:r>
            <a:r>
              <a:rPr lang="es-419" sz="1200" kern="1200" baseline="0">
                <a:solidFill>
                  <a:schemeClr val="tx1"/>
                </a:solidFill>
                <a:latin typeface="Arial" charset="0"/>
                <a:ea typeface="ＭＳ Ｐゴシック" charset="0"/>
                <a:cs typeface="ＭＳ Ｐゴシック" charset="0"/>
              </a:rPr>
              <a:t> </a:t>
            </a:r>
            <a:r>
              <a:rPr lang="es-419" sz="1200" kern="1200">
                <a:solidFill>
                  <a:schemeClr val="tx1"/>
                </a:solidFill>
                <a:latin typeface="Arial" charset="0"/>
                <a:ea typeface="ＭＳ Ｐゴシック" charset="0"/>
                <a:cs typeface="ＭＳ Ｐゴシック" charset="0"/>
              </a:rPr>
              <a:t>– </a:t>
            </a:r>
            <a:r>
              <a:rPr lang="es-419"/>
              <a:t>Suite de protocolos TCP/IP</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36</a:t>
            </a:fld>
            <a:endParaRPr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sz="1200" b="0"/>
              <a:t>3 – </a:t>
            </a:r>
            <a:r>
              <a:rPr lang="es-419" sz="1200">
                <a:solidFill>
                  <a:schemeClr val="accent5">
                    <a:lumMod val="40000"/>
                    <a:lumOff val="60000"/>
                  </a:schemeClr>
                </a:solidFill>
              </a:rPr>
              <a:t>Protocolos y modelos</a:t>
            </a:r>
          </a:p>
          <a:p>
            <a:pPr rtl="0">
              <a:buFontTx/>
              <a:buNone/>
            </a:pPr>
            <a:r>
              <a:rPr lang="es-419" sz="1200" b="0"/>
              <a:t>3.3 – Suites</a:t>
            </a:r>
            <a:r>
              <a:rPr lang="es-419" sz="1200" b="0" baseline="0"/>
              <a:t>de protocolos</a:t>
            </a:r>
          </a:p>
          <a:p>
            <a:pPr rtl="0">
              <a:lnSpc>
                <a:spcPct val="80000"/>
              </a:lnSpc>
              <a:buFontTx/>
              <a:buNone/>
            </a:pPr>
            <a:r>
              <a:rPr lang="es-419" sz="1200" kern="1200">
                <a:solidFill>
                  <a:schemeClr val="tx1"/>
                </a:solidFill>
                <a:latin typeface="Arial" charset="0"/>
                <a:ea typeface="ＭＳ Ｐゴシック" charset="0"/>
                <a:cs typeface="ＭＳ Ｐゴシック" charset="0"/>
              </a:rPr>
              <a:t>3.3.5</a:t>
            </a:r>
            <a:r>
              <a:rPr lang="es-419" sz="1200" kern="1200" baseline="0">
                <a:solidFill>
                  <a:schemeClr val="tx1"/>
                </a:solidFill>
                <a:latin typeface="Arial" charset="0"/>
                <a:ea typeface="ＭＳ Ｐゴシック" charset="0"/>
                <a:cs typeface="ＭＳ Ｐゴシック" charset="0"/>
              </a:rPr>
              <a:t> </a:t>
            </a:r>
            <a:r>
              <a:rPr lang="es-419" sz="1200" kern="1200">
                <a:solidFill>
                  <a:schemeClr val="tx1"/>
                </a:solidFill>
                <a:latin typeface="Arial" charset="0"/>
                <a:ea typeface="ＭＳ Ｐゴシック" charset="0"/>
                <a:cs typeface="ＭＳ Ｐゴシック" charset="0"/>
              </a:rPr>
              <a:t>– </a:t>
            </a:r>
            <a:r>
              <a:rPr lang="es-419"/>
              <a:t>Proceso de comunicación TCP/IP</a:t>
            </a:r>
          </a:p>
          <a:p>
            <a:pPr marL="0" marR="0" lvl="0" indent="0" algn="l" defTabSz="457200" rtl="0" eaLnBrk="1" fontAlgn="auto" latinLnBrk="0" hangingPunct="1">
              <a:lnSpc>
                <a:spcPct val="80000"/>
              </a:lnSpc>
              <a:spcBef>
                <a:spcPts val="0"/>
              </a:spcBef>
              <a:spcAft>
                <a:spcPts val="0"/>
              </a:spcAft>
              <a:buClrTx/>
              <a:buSzTx/>
              <a:buFontTx/>
              <a:buNone/>
              <a:tabLst/>
              <a:defRPr/>
            </a:pPr>
            <a:r>
              <a:rPr lang="es-419"/>
              <a:t>3.3.6 </a:t>
            </a:r>
            <a:r>
              <a:rPr lang="es-419" sz="1200">
                <a:effectLst/>
              </a:rPr>
              <a:t>— Compruebe su comprensión —</a:t>
            </a:r>
            <a:r>
              <a:rPr lang="es-419" sz="1200" baseline="0">
                <a:effectLst/>
              </a:rPr>
              <a:t> </a:t>
            </a:r>
            <a:r>
              <a:rPr lang="es-419" sz="1200" b="0"/>
              <a:t>Protocolos</a:t>
            </a:r>
            <a:r>
              <a:rPr lang="es-419" sz="1200" b="0" baseline="0"/>
              <a:t> conjuntos</a:t>
            </a:r>
          </a:p>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37</a:t>
            </a:fld>
            <a:endParaRPr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sz="1200" b="0"/>
              <a:t>3 – </a:t>
            </a:r>
            <a:r>
              <a:rPr lang="es-419" sz="1200">
                <a:solidFill>
                  <a:schemeClr val="accent5">
                    <a:lumMod val="40000"/>
                    <a:lumOff val="60000"/>
                  </a:schemeClr>
                </a:solidFill>
              </a:rPr>
              <a:t>Protocolos y modelos</a:t>
            </a:r>
          </a:p>
          <a:p>
            <a:pPr rtl="0">
              <a:buFontTx/>
              <a:buNone/>
            </a:pPr>
            <a:r>
              <a:rPr lang="es-419" sz="1200" b="0"/>
              <a:t>3.4 –Organizaciones</a:t>
            </a:r>
            <a:r>
              <a:rPr lang="es-419" sz="1200" b="0" baseline="0"/>
              <a:t> estándares</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38</a:t>
            </a:fld>
            <a:endParaRPr dirty="0">
              <a:solidFill>
                <a:prstClr val="black"/>
              </a:solidFill>
            </a:endParaRPr>
          </a:p>
        </p:txBody>
      </p:sp>
    </p:spTree>
    <p:extLst>
      <p:ext uri="{BB962C8B-B14F-4D97-AF65-F5344CB8AC3E}">
        <p14:creationId xmlns:p14="http://schemas.microsoft.com/office/powerpoint/2010/main" val="9681813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sz="1200" b="0"/>
              <a:t>3 – </a:t>
            </a:r>
            <a:r>
              <a:rPr lang="es-419" sz="1200">
                <a:solidFill>
                  <a:schemeClr val="accent5">
                    <a:lumMod val="40000"/>
                    <a:lumOff val="60000"/>
                  </a:schemeClr>
                </a:solidFill>
              </a:rPr>
              <a:t>Protocolos y modelos</a:t>
            </a:r>
          </a:p>
          <a:p>
            <a:pPr rtl="0">
              <a:buFontTx/>
              <a:buNone/>
            </a:pPr>
            <a:r>
              <a:rPr lang="es-419" sz="1200" b="0"/>
              <a:t>3.4 –Organizaciones</a:t>
            </a:r>
            <a:r>
              <a:rPr lang="es-419" sz="1200" b="0" baseline="0"/>
              <a:t> estándares</a:t>
            </a:r>
          </a:p>
          <a:p>
            <a:pPr rtl="0"/>
            <a:r>
              <a:rPr lang="es-419"/>
              <a:t>3.4.1</a:t>
            </a:r>
            <a:r>
              <a:rPr lang="es-419" baseline="0"/>
              <a:t> – Estándares abiertos</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39</a:t>
            </a:fld>
            <a:endParaRPr dirty="0">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sz="1200" b="0"/>
              <a:t>3 – </a:t>
            </a:r>
            <a:r>
              <a:rPr lang="es-419" sz="1200">
                <a:solidFill>
                  <a:schemeClr val="accent5">
                    <a:lumMod val="40000"/>
                    <a:lumOff val="60000"/>
                  </a:schemeClr>
                </a:solidFill>
              </a:rPr>
              <a:t>Protocolos y modelos</a:t>
            </a:r>
          </a:p>
          <a:p>
            <a:pPr rtl="0">
              <a:buFontTx/>
              <a:buNone/>
            </a:pPr>
            <a:r>
              <a:rPr lang="es-419" sz="1200" b="0"/>
              <a:t>3.4 –Organizaciones</a:t>
            </a:r>
            <a:r>
              <a:rPr lang="es-419" sz="1200" b="0" baseline="0"/>
              <a:t> estándares</a:t>
            </a:r>
          </a:p>
          <a:p>
            <a:pPr rtl="0"/>
            <a:r>
              <a:rPr lang="es-419"/>
              <a:t>3.4.2</a:t>
            </a:r>
            <a:r>
              <a:rPr lang="es-419" baseline="0"/>
              <a:t> –Estándares de Internet</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40</a:t>
            </a:fld>
            <a:endParaRPr dirty="0">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sz="1200" b="0"/>
              <a:t>3 – </a:t>
            </a:r>
            <a:r>
              <a:rPr lang="es-419" sz="1200">
                <a:solidFill>
                  <a:schemeClr val="accent5">
                    <a:lumMod val="40000"/>
                    <a:lumOff val="60000"/>
                  </a:schemeClr>
                </a:solidFill>
              </a:rPr>
              <a:t>Protocolos y modelos</a:t>
            </a:r>
          </a:p>
          <a:p>
            <a:pPr rtl="0">
              <a:buFontTx/>
              <a:buNone/>
            </a:pPr>
            <a:r>
              <a:rPr lang="es-419" sz="1200" b="0"/>
              <a:t>3.4 –Organizaciones</a:t>
            </a:r>
            <a:r>
              <a:rPr lang="es-419" sz="1200" b="0" baseline="0"/>
              <a:t> estándares</a:t>
            </a:r>
          </a:p>
          <a:p>
            <a:pPr rtl="0"/>
            <a:r>
              <a:rPr lang="es-419"/>
              <a:t>3.4.2</a:t>
            </a:r>
            <a:r>
              <a:rPr lang="es-419" baseline="0"/>
              <a:t> –Estándares de Internet (Cont.)</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41</a:t>
            </a:fld>
            <a:endParaRPr dirty="0">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0A313ED8-785B-4D16-9B17-4143385249B9}" type="slidenum">
              <a:rPr sz="800" b="0"/>
              <a:pPr algn="r" rtl="0"/>
              <a:t>6</a:t>
            </a:fld>
            <a:endParaRPr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sz="1200" b="0"/>
              <a:t>3 – </a:t>
            </a:r>
            <a:r>
              <a:rPr lang="es-419" sz="1200">
                <a:solidFill>
                  <a:schemeClr val="accent5">
                    <a:lumMod val="40000"/>
                    <a:lumOff val="60000"/>
                  </a:schemeClr>
                </a:solidFill>
              </a:rPr>
              <a:t>Protocolos y modelos</a:t>
            </a:r>
          </a:p>
          <a:p>
            <a:pPr rtl="0">
              <a:buFontTx/>
              <a:buNone/>
            </a:pPr>
            <a:r>
              <a:rPr lang="es-419" sz="1200" b="0"/>
              <a:t>3.4 –Organizaciones</a:t>
            </a:r>
            <a:r>
              <a:rPr lang="es-419" sz="1200" b="0" baseline="0"/>
              <a:t> estándares</a:t>
            </a:r>
          </a:p>
          <a:p>
            <a:pPr rtl="0"/>
            <a:r>
              <a:rPr lang="es-419"/>
              <a:t>3.4.3</a:t>
            </a:r>
            <a:r>
              <a:rPr lang="es-419" baseline="0"/>
              <a:t> – </a:t>
            </a:r>
            <a:r>
              <a:rPr lang="es-419"/>
              <a:t>estándares para comunicaciones y electrónica</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42</a:t>
            </a:fld>
            <a:endParaRPr dirty="0">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sz="1200" b="0"/>
              <a:t>3 – </a:t>
            </a:r>
            <a:r>
              <a:rPr lang="es-419" sz="1200">
                <a:solidFill>
                  <a:schemeClr val="accent5">
                    <a:lumMod val="40000"/>
                    <a:lumOff val="60000"/>
                  </a:schemeClr>
                </a:solidFill>
              </a:rPr>
              <a:t>Protocolos y modelos</a:t>
            </a:r>
          </a:p>
          <a:p>
            <a:pPr rtl="0">
              <a:buFontTx/>
              <a:buNone/>
            </a:pPr>
            <a:r>
              <a:rPr lang="es-419" sz="1200" b="0"/>
              <a:t>3.4 –Organizaciones</a:t>
            </a:r>
            <a:r>
              <a:rPr lang="es-419" sz="1200" b="0" baseline="0"/>
              <a:t> estándares</a:t>
            </a:r>
          </a:p>
          <a:p>
            <a:pPr rtl="0"/>
            <a:r>
              <a:rPr lang="es-419"/>
              <a:t>3.4.4</a:t>
            </a:r>
            <a:r>
              <a:rPr lang="es-419" baseline="0"/>
              <a:t> – </a:t>
            </a:r>
            <a:r>
              <a:rPr lang="es-419"/>
              <a:t>laboratorio: Investigación de normas de redes</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sz="1200" kern="1200">
                <a:solidFill>
                  <a:schemeClr val="tx1"/>
                </a:solidFill>
                <a:latin typeface="Arial" charset="0"/>
                <a:ea typeface="ＭＳ Ｐゴシック" charset="0"/>
                <a:cs typeface="ＭＳ Ｐゴシック" charset="0"/>
              </a:rPr>
              <a:t>3.4.5</a:t>
            </a:r>
            <a:r>
              <a:rPr lang="es-419" sz="1200" kern="1200" baseline="0">
                <a:solidFill>
                  <a:schemeClr val="tx1"/>
                </a:solidFill>
                <a:latin typeface="Arial" charset="0"/>
                <a:ea typeface="ＭＳ Ｐゴシック" charset="0"/>
                <a:cs typeface="ＭＳ Ｐゴシック" charset="0"/>
              </a:rPr>
              <a:t> </a:t>
            </a:r>
            <a:r>
              <a:rPr lang="es-419" sz="1200">
                <a:effectLst/>
              </a:rPr>
              <a:t>— Compruebe su comprensión — Organizaciones de Estándares </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43</a:t>
            </a:fld>
            <a:endParaRPr dirty="0">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sz="1200" b="0"/>
              <a:t>3 – </a:t>
            </a:r>
            <a:r>
              <a:rPr lang="es-419" sz="1200">
                <a:solidFill>
                  <a:schemeClr val="accent5">
                    <a:lumMod val="40000"/>
                    <a:lumOff val="60000"/>
                  </a:schemeClr>
                </a:solidFill>
              </a:rPr>
              <a:t>Protocolos y modelos</a:t>
            </a:r>
          </a:p>
          <a:p>
            <a:pPr rtl="0">
              <a:buFontTx/>
              <a:buNone/>
            </a:pPr>
            <a:r>
              <a:rPr lang="es-419" sz="1200" b="0"/>
              <a:t>3.5 – Modelos de referencia</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44</a:t>
            </a:fld>
            <a:endParaRPr dirty="0">
              <a:solidFill>
                <a:prstClr val="black"/>
              </a:solidFill>
            </a:endParaRPr>
          </a:p>
        </p:txBody>
      </p:sp>
    </p:spTree>
    <p:extLst>
      <p:ext uri="{BB962C8B-B14F-4D97-AF65-F5344CB8AC3E}">
        <p14:creationId xmlns:p14="http://schemas.microsoft.com/office/powerpoint/2010/main" val="9681813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sz="1200" b="0"/>
              <a:t>3 – </a:t>
            </a:r>
            <a:r>
              <a:rPr lang="es-419" sz="1200">
                <a:solidFill>
                  <a:schemeClr val="accent5">
                    <a:lumMod val="40000"/>
                    <a:lumOff val="60000"/>
                  </a:schemeClr>
                </a:solidFill>
              </a:rPr>
              <a:t>Protocolos y modelos</a:t>
            </a:r>
          </a:p>
          <a:p>
            <a:pPr rtl="0">
              <a:buFontTx/>
              <a:buNone/>
            </a:pPr>
            <a:r>
              <a:rPr lang="es-419" sz="1200" b="0"/>
              <a:t>3.5 – Modelos de referencia</a:t>
            </a:r>
          </a:p>
          <a:p>
            <a:pPr rtl="0">
              <a:lnSpc>
                <a:spcPct val="80000"/>
              </a:lnSpc>
              <a:buFontTx/>
              <a:buNone/>
            </a:pPr>
            <a:r>
              <a:rPr lang="es-419">
                <a:latin typeface="Arial" charset="0"/>
              </a:rPr>
              <a:t>3.5.1 – </a:t>
            </a:r>
            <a:r>
              <a:rPr lang="es-419"/>
              <a:t>Beneficios del uso de un modelo en capas</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45</a:t>
            </a:fld>
            <a:endParaRPr dirty="0">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sz="1200" b="0"/>
              <a:t>3 – </a:t>
            </a:r>
            <a:r>
              <a:rPr lang="es-419" sz="1200">
                <a:solidFill>
                  <a:schemeClr val="accent5">
                    <a:lumMod val="40000"/>
                    <a:lumOff val="60000"/>
                  </a:schemeClr>
                </a:solidFill>
              </a:rPr>
              <a:t>Protocolos y modelos</a:t>
            </a:r>
          </a:p>
          <a:p>
            <a:pPr rtl="0">
              <a:buFontTx/>
              <a:buNone/>
            </a:pPr>
            <a:r>
              <a:rPr lang="es-419" sz="1200" b="0"/>
              <a:t>3.5 – Modelos de referencia</a:t>
            </a:r>
          </a:p>
          <a:p>
            <a:pPr rtl="0">
              <a:lnSpc>
                <a:spcPct val="80000"/>
              </a:lnSpc>
              <a:buFontTx/>
              <a:buNone/>
            </a:pPr>
            <a:r>
              <a:rPr lang="es-419">
                <a:latin typeface="Arial" charset="0"/>
              </a:rPr>
              <a:t>3.5.1 – </a:t>
            </a:r>
            <a:r>
              <a:rPr lang="es-419"/>
              <a:t>Beneficios del uso de un modelo en capas(Cont.)</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46</a:t>
            </a:fld>
            <a:endParaRPr dirty="0">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sz="1200" b="0"/>
              <a:t>3 – </a:t>
            </a:r>
            <a:r>
              <a:rPr lang="es-419" sz="1200">
                <a:solidFill>
                  <a:schemeClr val="accent5">
                    <a:lumMod val="40000"/>
                    <a:lumOff val="60000"/>
                  </a:schemeClr>
                </a:solidFill>
              </a:rPr>
              <a:t>Protocolos y modelos</a:t>
            </a:r>
          </a:p>
          <a:p>
            <a:pPr rtl="0">
              <a:buFontTx/>
              <a:buNone/>
            </a:pPr>
            <a:r>
              <a:rPr lang="es-419" sz="1200" b="0"/>
              <a:t>3.5 – Modelos de referencia</a:t>
            </a:r>
          </a:p>
          <a:p>
            <a:pPr rtl="0">
              <a:lnSpc>
                <a:spcPct val="80000"/>
              </a:lnSpc>
              <a:buFontTx/>
              <a:buNone/>
            </a:pPr>
            <a:r>
              <a:rPr lang="es-419">
                <a:latin typeface="Arial" charset="0"/>
              </a:rPr>
              <a:t>3.5.2 – </a:t>
            </a:r>
            <a:r>
              <a:rPr lang="es-419" sz="1200"/>
              <a:t>Modelo de referencia OSI</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47</a:t>
            </a:fld>
            <a:endParaRPr dirty="0">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sz="1200" b="0"/>
              <a:t>3 – </a:t>
            </a:r>
            <a:r>
              <a:rPr lang="es-419" sz="1200">
                <a:solidFill>
                  <a:schemeClr val="accent5">
                    <a:lumMod val="40000"/>
                    <a:lumOff val="60000"/>
                  </a:schemeClr>
                </a:solidFill>
              </a:rPr>
              <a:t>Protocolos y modelos</a:t>
            </a:r>
          </a:p>
          <a:p>
            <a:pPr rtl="0">
              <a:buFontTx/>
              <a:buNone/>
            </a:pPr>
            <a:r>
              <a:rPr lang="es-419" sz="1200" b="0"/>
              <a:t>3.5 – Modelos de referencia</a:t>
            </a:r>
          </a:p>
          <a:p>
            <a:pPr rtl="0">
              <a:lnSpc>
                <a:spcPct val="80000"/>
              </a:lnSpc>
              <a:buFontTx/>
              <a:buNone/>
            </a:pPr>
            <a:r>
              <a:rPr lang="es-419">
                <a:latin typeface="Arial" charset="0"/>
              </a:rPr>
              <a:t>3.5.3 – </a:t>
            </a:r>
            <a:r>
              <a:rPr lang="es-419" sz="1200"/>
              <a:t>Modelo de referencia TCP/IPl</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48</a:t>
            </a:fld>
            <a:endParaRPr dirty="0">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sz="1200" b="0"/>
              <a:t>3 – </a:t>
            </a:r>
            <a:r>
              <a:rPr lang="es-419" sz="1200">
                <a:solidFill>
                  <a:schemeClr val="accent5">
                    <a:lumMod val="40000"/>
                    <a:lumOff val="60000"/>
                  </a:schemeClr>
                </a:solidFill>
              </a:rPr>
              <a:t>Protocolos y modelos</a:t>
            </a:r>
          </a:p>
          <a:p>
            <a:pPr rtl="0">
              <a:buFontTx/>
              <a:buNone/>
            </a:pPr>
            <a:r>
              <a:rPr lang="es-419" sz="1200" b="0"/>
              <a:t>3.5 – Modelos de referencia</a:t>
            </a:r>
          </a:p>
          <a:p>
            <a:pPr rtl="0">
              <a:lnSpc>
                <a:spcPct val="80000"/>
              </a:lnSpc>
              <a:buFontTx/>
              <a:buNone/>
            </a:pPr>
            <a:r>
              <a:rPr lang="es-419">
                <a:latin typeface="Arial" charset="0"/>
              </a:rPr>
              <a:t>3.5.4 – </a:t>
            </a:r>
            <a:r>
              <a:rPr lang="es-419"/>
              <a:t>Comparación del modelo OSI y el modelo TCP/IP</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49</a:t>
            </a:fld>
            <a:endParaRPr dirty="0">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sz="1200" b="0"/>
              <a:t>3 – </a:t>
            </a:r>
            <a:r>
              <a:rPr lang="es-419" sz="1200">
                <a:solidFill>
                  <a:schemeClr val="accent5">
                    <a:lumMod val="40000"/>
                    <a:lumOff val="60000"/>
                  </a:schemeClr>
                </a:solidFill>
              </a:rPr>
              <a:t>Protocolos y modelos</a:t>
            </a:r>
          </a:p>
          <a:p>
            <a:pPr rtl="0">
              <a:buFontTx/>
              <a:buNone/>
            </a:pPr>
            <a:r>
              <a:rPr lang="es-419" sz="1200" b="0"/>
              <a:t>3.5 – Modelos de referencia</a:t>
            </a:r>
          </a:p>
          <a:p>
            <a:pPr rtl="0">
              <a:lnSpc>
                <a:spcPct val="80000"/>
              </a:lnSpc>
              <a:buFontTx/>
              <a:buNone/>
            </a:pPr>
            <a:r>
              <a:rPr lang="es-419">
                <a:latin typeface="Arial" charset="0"/>
              </a:rPr>
              <a:t>3.5.5 – </a:t>
            </a:r>
            <a:r>
              <a:rPr lang="es-419"/>
              <a:t>Packet Tracer: Investigación de los modelos TCP/IP y OSI en acción</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50</a:t>
            </a:fld>
            <a:endParaRPr dirty="0">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sz="1200" b="0"/>
              <a:t>3 – </a:t>
            </a:r>
            <a:r>
              <a:rPr lang="es-419" sz="1200">
                <a:solidFill>
                  <a:schemeClr val="accent5">
                    <a:lumMod val="40000"/>
                    <a:lumOff val="60000"/>
                  </a:schemeClr>
                </a:solidFill>
              </a:rPr>
              <a:t>Protocolos y modelos</a:t>
            </a:r>
          </a:p>
          <a:p>
            <a:pPr rtl="0">
              <a:buFontTx/>
              <a:buNone/>
            </a:pPr>
            <a:r>
              <a:rPr lang="es-419" sz="1200" b="0"/>
              <a:t>3.6 – Encapsulamiento de</a:t>
            </a:r>
            <a:r>
              <a:rPr lang="es-419" sz="1200" b="0" baseline="0"/>
              <a:t> datos</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51</a:t>
            </a:fld>
            <a:endParaRPr dirty="0">
              <a:solidFill>
                <a:prstClr val="black"/>
              </a:solidFill>
            </a:endParaRPr>
          </a:p>
        </p:txBody>
      </p:sp>
    </p:spTree>
    <p:extLst>
      <p:ext uri="{BB962C8B-B14F-4D97-AF65-F5344CB8AC3E}">
        <p14:creationId xmlns:p14="http://schemas.microsoft.com/office/powerpoint/2010/main" val="2573015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solidFill>
                  <a:prstClr val="black"/>
                </a:solidFill>
              </a:rPr>
              <a:pPr algn="r" rtl="0"/>
              <a:t>7</a:t>
            </a:fld>
            <a:endParaRPr sz="800" b="0" dirty="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83819615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sz="1200" b="0"/>
              <a:t>3 – </a:t>
            </a:r>
            <a:r>
              <a:rPr lang="es-419" sz="1200">
                <a:solidFill>
                  <a:schemeClr val="accent5">
                    <a:lumMod val="40000"/>
                    <a:lumOff val="60000"/>
                  </a:schemeClr>
                </a:solidFill>
              </a:rPr>
              <a:t>Protocolos y modelos</a:t>
            </a:r>
          </a:p>
          <a:p>
            <a:pPr rtl="0">
              <a:buFontTx/>
              <a:buNone/>
            </a:pPr>
            <a:r>
              <a:rPr lang="es-419" sz="1200" b="0"/>
              <a:t>3.6 – Encapsulamiento de</a:t>
            </a:r>
            <a:r>
              <a:rPr lang="es-419" sz="1200" b="0" baseline="0"/>
              <a:t> datos</a:t>
            </a:r>
          </a:p>
          <a:p>
            <a:pPr rtl="0">
              <a:lnSpc>
                <a:spcPct val="80000"/>
              </a:lnSpc>
              <a:buFontTx/>
              <a:buNone/>
            </a:pPr>
            <a:r>
              <a:rPr lang="es-419">
                <a:latin typeface="Arial" charset="0"/>
              </a:rPr>
              <a:t>3.6.1 – Segmentación del</a:t>
            </a:r>
            <a:r>
              <a:rPr lang="es-419" baseline="0">
                <a:latin typeface="Arial" charset="0"/>
              </a:rPr>
              <a:t> mensajes</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52</a:t>
            </a:fld>
            <a:endParaRPr dirty="0">
              <a:solidFill>
                <a:prstClr val="black"/>
              </a:solidFill>
            </a:endParaRPr>
          </a:p>
        </p:txBody>
      </p:sp>
    </p:spTree>
    <p:extLst>
      <p:ext uri="{BB962C8B-B14F-4D97-AF65-F5344CB8AC3E}">
        <p14:creationId xmlns:p14="http://schemas.microsoft.com/office/powerpoint/2010/main" val="125184525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sz="1200" b="0"/>
              <a:t>3 – </a:t>
            </a:r>
            <a:r>
              <a:rPr lang="es-419" sz="1200">
                <a:solidFill>
                  <a:schemeClr val="accent5">
                    <a:lumMod val="40000"/>
                    <a:lumOff val="60000"/>
                  </a:schemeClr>
                </a:solidFill>
              </a:rPr>
              <a:t>Protocolos y modelos</a:t>
            </a:r>
          </a:p>
          <a:p>
            <a:pPr rtl="0">
              <a:buFontTx/>
              <a:buNone/>
            </a:pPr>
            <a:r>
              <a:rPr lang="es-419" sz="1200" b="0"/>
              <a:t>3.6 – Encapsulamiento de</a:t>
            </a:r>
            <a:r>
              <a:rPr lang="es-419" sz="1200" b="0" baseline="0"/>
              <a:t> datos</a:t>
            </a:r>
          </a:p>
          <a:p>
            <a:pPr rtl="0">
              <a:lnSpc>
                <a:spcPct val="80000"/>
              </a:lnSpc>
              <a:buFontTx/>
              <a:buNone/>
            </a:pPr>
            <a:r>
              <a:rPr lang="es-419">
                <a:latin typeface="Arial" charset="0"/>
              </a:rPr>
              <a:t>3.6.2 – Secuenciación</a:t>
            </a:r>
            <a:r>
              <a:rPr lang="es-419" baseline="0">
                <a:latin typeface="Arial" charset="0"/>
              </a:rPr>
              <a:t> </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53</a:t>
            </a:fld>
            <a:endParaRPr dirty="0">
              <a:solidFill>
                <a:prstClr val="black"/>
              </a:solidFill>
            </a:endParaRPr>
          </a:p>
        </p:txBody>
      </p:sp>
    </p:spTree>
    <p:extLst>
      <p:ext uri="{BB962C8B-B14F-4D97-AF65-F5344CB8AC3E}">
        <p14:creationId xmlns:p14="http://schemas.microsoft.com/office/powerpoint/2010/main" val="125184525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sz="1200" b="0"/>
              <a:t>3 – </a:t>
            </a:r>
            <a:r>
              <a:rPr lang="es-419" sz="1200">
                <a:solidFill>
                  <a:schemeClr val="accent5">
                    <a:lumMod val="40000"/>
                    <a:lumOff val="60000"/>
                  </a:schemeClr>
                </a:solidFill>
              </a:rPr>
              <a:t>Protocolos y modelos</a:t>
            </a:r>
          </a:p>
          <a:p>
            <a:pPr rtl="0">
              <a:buFontTx/>
              <a:buNone/>
            </a:pPr>
            <a:r>
              <a:rPr lang="es-419" sz="1200" b="0"/>
              <a:t>3.6 – Encapsulamiento de</a:t>
            </a:r>
            <a:r>
              <a:rPr lang="es-419" sz="1200" b="0" baseline="0"/>
              <a:t> datos</a:t>
            </a:r>
          </a:p>
          <a:p>
            <a:pPr rtl="0">
              <a:lnSpc>
                <a:spcPct val="80000"/>
              </a:lnSpc>
              <a:buFontTx/>
              <a:buNone/>
            </a:pPr>
            <a:r>
              <a:rPr lang="es-419">
                <a:latin typeface="Arial" charset="0"/>
              </a:rPr>
              <a:t>3.6.3 – </a:t>
            </a:r>
            <a:r>
              <a:rPr lang="es-419"/>
              <a:t>Unidades de datos del protocolo</a:t>
            </a:r>
            <a:r>
              <a:rPr lang="es-419" baseline="0">
                <a:latin typeface="Arial" charset="0"/>
              </a:rPr>
              <a:t> </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54</a:t>
            </a:fld>
            <a:endParaRPr dirty="0">
              <a:solidFill>
                <a:prstClr val="black"/>
              </a:solidFill>
            </a:endParaRPr>
          </a:p>
        </p:txBody>
      </p:sp>
    </p:spTree>
    <p:extLst>
      <p:ext uri="{BB962C8B-B14F-4D97-AF65-F5344CB8AC3E}">
        <p14:creationId xmlns:p14="http://schemas.microsoft.com/office/powerpoint/2010/main" val="12518452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sz="1200" b="0"/>
              <a:t>3 – </a:t>
            </a:r>
            <a:r>
              <a:rPr lang="es-419" sz="1200">
                <a:solidFill>
                  <a:schemeClr val="accent5">
                    <a:lumMod val="40000"/>
                    <a:lumOff val="60000"/>
                  </a:schemeClr>
                </a:solidFill>
              </a:rPr>
              <a:t>Protocolos y modelos</a:t>
            </a:r>
          </a:p>
          <a:p>
            <a:pPr rtl="0">
              <a:buFontTx/>
              <a:buNone/>
            </a:pPr>
            <a:r>
              <a:rPr lang="es-419" sz="1200" b="0"/>
              <a:t>3.6 – Encapsulamiento de</a:t>
            </a:r>
            <a:r>
              <a:rPr lang="es-419" sz="1200" b="0" baseline="0"/>
              <a:t> datos</a:t>
            </a:r>
          </a:p>
          <a:p>
            <a:pPr rtl="0">
              <a:lnSpc>
                <a:spcPct val="80000"/>
              </a:lnSpc>
              <a:buFontTx/>
              <a:buNone/>
            </a:pPr>
            <a:r>
              <a:rPr lang="es-419">
                <a:latin typeface="Arial" charset="0"/>
              </a:rPr>
              <a:t>3.6.4 —</a:t>
            </a:r>
            <a:r>
              <a:rPr lang="es-419"/>
              <a:t>Ejemplo  de encapsulación </a:t>
            </a:r>
          </a:p>
          <a:p>
            <a:pPr marL="0" marR="0" lvl="0" indent="0" algn="l" defTabSz="457200" rtl="0" eaLnBrk="1" fontAlgn="auto" latinLnBrk="0" hangingPunct="1">
              <a:lnSpc>
                <a:spcPct val="80000"/>
              </a:lnSpc>
              <a:spcBef>
                <a:spcPts val="0"/>
              </a:spcBef>
              <a:spcAft>
                <a:spcPts val="0"/>
              </a:spcAft>
              <a:buClrTx/>
              <a:buSzTx/>
              <a:buFontTx/>
              <a:buNone/>
              <a:tabLst/>
              <a:defRPr/>
            </a:pPr>
            <a:endParaRPr lang="en-GB" b="0" dirty="0"/>
          </a:p>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55</a:t>
            </a:fld>
            <a:endParaRPr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sz="1200" b="0"/>
              <a:t>3 – </a:t>
            </a:r>
            <a:r>
              <a:rPr lang="es-419" sz="1200">
                <a:solidFill>
                  <a:schemeClr val="accent5">
                    <a:lumMod val="40000"/>
                    <a:lumOff val="60000"/>
                  </a:schemeClr>
                </a:solidFill>
              </a:rPr>
              <a:t>Protocolos y modelos</a:t>
            </a:r>
          </a:p>
          <a:p>
            <a:pPr rtl="0">
              <a:buFontTx/>
              <a:buNone/>
            </a:pPr>
            <a:r>
              <a:rPr lang="es-419" sz="1200" b="0"/>
              <a:t>3.6 – Encapsulamiento de</a:t>
            </a:r>
            <a:r>
              <a:rPr lang="es-419" sz="1200" b="0" baseline="0"/>
              <a:t> datos</a:t>
            </a:r>
          </a:p>
          <a:p>
            <a:pPr rtl="0">
              <a:lnSpc>
                <a:spcPct val="80000"/>
              </a:lnSpc>
              <a:buFontTx/>
              <a:buNone/>
            </a:pPr>
            <a:r>
              <a:rPr lang="es-419">
                <a:latin typeface="Arial" charset="0"/>
              </a:rPr>
              <a:t>3.6.5 – </a:t>
            </a:r>
            <a:r>
              <a:rPr lang="es-419"/>
              <a:t>Ejemplo de desencapsulamiento</a:t>
            </a:r>
          </a:p>
          <a:p>
            <a:pPr rtl="0">
              <a:buFontTx/>
              <a:buNone/>
            </a:pPr>
            <a:r>
              <a:rPr lang="es-419"/>
              <a:t>3.6.6 </a:t>
            </a:r>
            <a:r>
              <a:rPr lang="es-419" sz="1200">
                <a:effectLst/>
              </a:rPr>
              <a:t>— Compruebe su comprensión —</a:t>
            </a:r>
            <a:r>
              <a:rPr lang="es-419" sz="1200" baseline="0">
                <a:effectLst/>
              </a:rPr>
              <a:t> </a:t>
            </a:r>
            <a:r>
              <a:rPr lang="es-419" sz="1200" b="0"/>
              <a:t> Encapsulación de</a:t>
            </a:r>
            <a:r>
              <a:rPr lang="es-419" sz="1200" b="0" baseline="0"/>
              <a:t>datos</a:t>
            </a:r>
          </a:p>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56</a:t>
            </a:fld>
            <a:endParaRPr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sz="1200" b="0"/>
              <a:t>3 – </a:t>
            </a:r>
            <a:r>
              <a:rPr lang="es-419" sz="1200">
                <a:solidFill>
                  <a:schemeClr val="accent5">
                    <a:lumMod val="40000"/>
                    <a:lumOff val="60000"/>
                  </a:schemeClr>
                </a:solidFill>
              </a:rPr>
              <a:t>Protocolos y modelos</a:t>
            </a:r>
          </a:p>
          <a:p>
            <a:pPr rtl="0">
              <a:buFontTx/>
              <a:buNone/>
            </a:pPr>
            <a:r>
              <a:rPr lang="es-419" sz="1200" b="0"/>
              <a:t>3.7 —</a:t>
            </a:r>
            <a:r>
              <a:rPr lang="es-419" sz="1200" b="0" baseline="0"/>
              <a:t> Acceso a</a:t>
            </a:r>
            <a:r>
              <a:rPr lang="es-419" sz="1200" b="0"/>
              <a:t>datos</a:t>
            </a:r>
          </a:p>
          <a:p>
            <a:pPr>
              <a:buFontTx/>
              <a:buNone/>
            </a:pPr>
            <a:endParaRPr lang="en-GB" b="0" dirty="0"/>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57</a:t>
            </a:fld>
            <a:endParaRPr dirty="0">
              <a:solidFill>
                <a:prstClr val="black"/>
              </a:solidFill>
            </a:endParaRPr>
          </a:p>
        </p:txBody>
      </p:sp>
    </p:spTree>
    <p:extLst>
      <p:ext uri="{BB962C8B-B14F-4D97-AF65-F5344CB8AC3E}">
        <p14:creationId xmlns:p14="http://schemas.microsoft.com/office/powerpoint/2010/main" val="306517531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sz="1200" b="0"/>
              <a:t>3 – </a:t>
            </a:r>
            <a:r>
              <a:rPr lang="es-419" sz="1200">
                <a:solidFill>
                  <a:schemeClr val="accent5">
                    <a:lumMod val="40000"/>
                    <a:lumOff val="60000"/>
                  </a:schemeClr>
                </a:solidFill>
              </a:rPr>
              <a:t>Protocolos y modelos</a:t>
            </a:r>
          </a:p>
          <a:p>
            <a:pPr rtl="0">
              <a:buFontTx/>
              <a:buNone/>
            </a:pPr>
            <a:r>
              <a:rPr lang="es-419" sz="1200" b="0"/>
              <a:t>3.7 – Accesos a los </a:t>
            </a:r>
            <a:r>
              <a:rPr lang="es-419" sz="1200" b="0" baseline="0"/>
              <a:t> datos</a:t>
            </a:r>
          </a:p>
          <a:p>
            <a:pPr rtl="0">
              <a:lnSpc>
                <a:spcPct val="80000"/>
              </a:lnSpc>
              <a:buFontTx/>
              <a:buNone/>
            </a:pPr>
            <a:r>
              <a:rPr lang="es-419">
                <a:latin typeface="Arial" charset="0"/>
              </a:rPr>
              <a:t>3.7.1 — Direcciones</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58</a:t>
            </a:fld>
            <a:endParaRPr dirty="0">
              <a:solidFill>
                <a:prstClr val="black"/>
              </a:solidFill>
            </a:endParaRPr>
          </a:p>
        </p:txBody>
      </p:sp>
    </p:spTree>
    <p:extLst>
      <p:ext uri="{BB962C8B-B14F-4D97-AF65-F5344CB8AC3E}">
        <p14:creationId xmlns:p14="http://schemas.microsoft.com/office/powerpoint/2010/main" val="298840061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sz="1200" b="0"/>
              <a:t>3 – </a:t>
            </a:r>
            <a:r>
              <a:rPr lang="es-419" sz="1200">
                <a:solidFill>
                  <a:schemeClr val="accent5">
                    <a:lumMod val="40000"/>
                    <a:lumOff val="60000"/>
                  </a:schemeClr>
                </a:solidFill>
              </a:rPr>
              <a:t>Protocolos y modelos</a:t>
            </a:r>
          </a:p>
          <a:p>
            <a:pPr rtl="0">
              <a:buFontTx/>
              <a:buNone/>
            </a:pPr>
            <a:r>
              <a:rPr lang="es-419" sz="1200" b="0"/>
              <a:t>3.7 – Accesos a los </a:t>
            </a:r>
            <a:r>
              <a:rPr lang="es-419" sz="1200" b="0" baseline="0"/>
              <a:t> datos</a:t>
            </a:r>
          </a:p>
          <a:p>
            <a:pPr rtl="0">
              <a:lnSpc>
                <a:spcPct val="80000"/>
              </a:lnSpc>
              <a:buFontTx/>
              <a:buNone/>
            </a:pPr>
            <a:r>
              <a:rPr lang="es-419">
                <a:latin typeface="Arial" charset="0"/>
              </a:rPr>
              <a:t>3.7.2 – </a:t>
            </a:r>
            <a:r>
              <a:rPr lang="es-419"/>
              <a:t>Dirección lógica de capa 3</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59</a:t>
            </a:fld>
            <a:endParaRPr dirty="0">
              <a:solidFill>
                <a:prstClr val="black"/>
              </a:solidFill>
            </a:endParaRPr>
          </a:p>
        </p:txBody>
      </p:sp>
    </p:spTree>
    <p:extLst>
      <p:ext uri="{BB962C8B-B14F-4D97-AF65-F5344CB8AC3E}">
        <p14:creationId xmlns:p14="http://schemas.microsoft.com/office/powerpoint/2010/main" val="298840061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sz="1200" b="0"/>
              <a:t>3 – </a:t>
            </a:r>
            <a:r>
              <a:rPr lang="es-419" sz="1200">
                <a:solidFill>
                  <a:schemeClr val="accent5">
                    <a:lumMod val="40000"/>
                    <a:lumOff val="60000"/>
                  </a:schemeClr>
                </a:solidFill>
              </a:rPr>
              <a:t>Protocolos y modelos</a:t>
            </a:r>
          </a:p>
          <a:p>
            <a:pPr rtl="0">
              <a:buFontTx/>
              <a:buNone/>
            </a:pPr>
            <a:r>
              <a:rPr lang="es-419" sz="1200" b="0"/>
              <a:t>3.7 – Accesos a los </a:t>
            </a:r>
            <a:r>
              <a:rPr lang="es-419" sz="1200" b="0" baseline="0"/>
              <a:t> datos</a:t>
            </a:r>
          </a:p>
          <a:p>
            <a:pPr rtl="0">
              <a:lnSpc>
                <a:spcPct val="80000"/>
              </a:lnSpc>
              <a:buFontTx/>
              <a:buNone/>
            </a:pPr>
            <a:r>
              <a:rPr lang="es-419">
                <a:latin typeface="Arial" charset="0"/>
              </a:rPr>
              <a:t>3.7.2 — </a:t>
            </a:r>
            <a:r>
              <a:rPr lang="es-419"/>
              <a:t>Dirección lógica de capa 3 (cont.) </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60</a:t>
            </a:fld>
            <a:endParaRPr dirty="0">
              <a:solidFill>
                <a:prstClr val="black"/>
              </a:solidFill>
            </a:endParaRPr>
          </a:p>
        </p:txBody>
      </p:sp>
    </p:spTree>
    <p:extLst>
      <p:ext uri="{BB962C8B-B14F-4D97-AF65-F5344CB8AC3E}">
        <p14:creationId xmlns:p14="http://schemas.microsoft.com/office/powerpoint/2010/main" val="298840061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sz="1200" b="0"/>
              <a:t>3 – </a:t>
            </a:r>
            <a:r>
              <a:rPr lang="es-419" sz="1200">
                <a:solidFill>
                  <a:schemeClr val="accent5">
                    <a:lumMod val="40000"/>
                    <a:lumOff val="60000"/>
                  </a:schemeClr>
                </a:solidFill>
              </a:rPr>
              <a:t>Protocolos y modelos</a:t>
            </a:r>
          </a:p>
          <a:p>
            <a:pPr rtl="0">
              <a:buFontTx/>
              <a:buNone/>
            </a:pPr>
            <a:r>
              <a:rPr lang="es-419" sz="1200" b="0"/>
              <a:t>3.7 – Accesos a los </a:t>
            </a:r>
            <a:r>
              <a:rPr lang="es-419" sz="1200" b="0" baseline="0"/>
              <a:t> datos</a:t>
            </a:r>
          </a:p>
          <a:p>
            <a:pPr rtl="0">
              <a:lnSpc>
                <a:spcPct val="80000"/>
              </a:lnSpc>
              <a:buFontTx/>
              <a:buNone/>
            </a:pPr>
            <a:r>
              <a:rPr lang="es-419">
                <a:latin typeface="Arial" charset="0"/>
              </a:rPr>
              <a:t>3.7.3 — </a:t>
            </a:r>
            <a:r>
              <a:rPr lang="es-419"/>
              <a:t>Dispositivos en la misma red-</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61</a:t>
            </a:fld>
            <a:endParaRPr dirty="0">
              <a:solidFill>
                <a:prstClr val="black"/>
              </a:solidFill>
            </a:endParaRPr>
          </a:p>
        </p:txBody>
      </p:sp>
    </p:spTree>
    <p:extLst>
      <p:ext uri="{BB962C8B-B14F-4D97-AF65-F5344CB8AC3E}">
        <p14:creationId xmlns:p14="http://schemas.microsoft.com/office/powerpoint/2010/main" val="2988400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solidFill>
                  <a:prstClr val="black"/>
                </a:solidFill>
              </a:rPr>
              <a:pPr algn="r" rtl="0"/>
              <a:t>8</a:t>
            </a:fld>
            <a:endParaRPr sz="800" b="0" dirty="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83819615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sz="1200" b="0" dirty="0"/>
              <a:t>3 – </a:t>
            </a:r>
            <a:r>
              <a:rPr lang="es-419" sz="1200" dirty="0">
                <a:solidFill>
                  <a:schemeClr val="accent5">
                    <a:lumMod val="40000"/>
                    <a:lumOff val="60000"/>
                  </a:schemeClr>
                </a:solidFill>
              </a:rPr>
              <a:t>Protocolos y modelos</a:t>
            </a:r>
          </a:p>
          <a:p>
            <a:pPr rtl="0">
              <a:buFontTx/>
              <a:buNone/>
            </a:pPr>
            <a:r>
              <a:rPr lang="es-419" sz="1200" b="0" dirty="0"/>
              <a:t>3.7 – Accesos a los </a:t>
            </a:r>
            <a:r>
              <a:rPr lang="es-419" sz="1200" b="0" baseline="0" dirty="0"/>
              <a:t> datos</a:t>
            </a:r>
          </a:p>
          <a:p>
            <a:pPr rtl="0">
              <a:lnSpc>
                <a:spcPct val="80000"/>
              </a:lnSpc>
              <a:buFontTx/>
              <a:buNone/>
            </a:pPr>
            <a:r>
              <a:rPr lang="es-419" dirty="0">
                <a:latin typeface="Arial" charset="0"/>
              </a:rPr>
              <a:t>3.7.4 — </a:t>
            </a:r>
            <a:r>
              <a:rPr lang="en-US" altLang="en-US" sz="1200" dirty="0" err="1"/>
              <a:t>Rol</a:t>
            </a:r>
            <a:r>
              <a:rPr lang="en-US" altLang="en-US" sz="1200" dirty="0"/>
              <a:t> de las </a:t>
            </a:r>
            <a:r>
              <a:rPr lang="en-US" altLang="en-US" sz="1200" dirty="0" err="1"/>
              <a:t>direcciones</a:t>
            </a:r>
            <a:r>
              <a:rPr lang="en-US" altLang="en-US" sz="1200" dirty="0"/>
              <a:t> de la </a:t>
            </a:r>
            <a:r>
              <a:rPr lang="en-US" altLang="en-US" sz="1200" dirty="0" err="1"/>
              <a:t>capa</a:t>
            </a:r>
            <a:r>
              <a:rPr lang="en-US" altLang="en-US" sz="1200" dirty="0"/>
              <a:t> de enlace de </a:t>
            </a:r>
            <a:r>
              <a:rPr lang="en-US" altLang="en-US" sz="1200" dirty="0" err="1"/>
              <a:t>datos</a:t>
            </a:r>
            <a:r>
              <a:rPr lang="en-US" altLang="en-US" sz="1200" dirty="0"/>
              <a:t>: </a:t>
            </a:r>
            <a:r>
              <a:rPr lang="en-US" altLang="en-US" sz="1200" dirty="0" err="1"/>
              <a:t>misma</a:t>
            </a:r>
            <a:r>
              <a:rPr lang="en-US" altLang="en-US" sz="1200" dirty="0"/>
              <a:t> red IP</a:t>
            </a:r>
            <a:endParaRPr lang="es-419" dirty="0"/>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62</a:t>
            </a:fld>
            <a:endParaRPr dirty="0">
              <a:solidFill>
                <a:prstClr val="black"/>
              </a:solidFill>
            </a:endParaRPr>
          </a:p>
        </p:txBody>
      </p:sp>
    </p:spTree>
    <p:extLst>
      <p:ext uri="{BB962C8B-B14F-4D97-AF65-F5344CB8AC3E}">
        <p14:creationId xmlns:p14="http://schemas.microsoft.com/office/powerpoint/2010/main" val="298840061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sz="1200" b="0"/>
              <a:t>3 – </a:t>
            </a:r>
            <a:r>
              <a:rPr lang="es-419" sz="1200">
                <a:solidFill>
                  <a:schemeClr val="accent5">
                    <a:lumMod val="40000"/>
                    <a:lumOff val="60000"/>
                  </a:schemeClr>
                </a:solidFill>
              </a:rPr>
              <a:t>Protocolos y modelos</a:t>
            </a:r>
          </a:p>
          <a:p>
            <a:pPr rtl="0">
              <a:buFontTx/>
              <a:buNone/>
            </a:pPr>
            <a:r>
              <a:rPr lang="es-419" sz="1200" b="0"/>
              <a:t>3.7 – Accesos a los </a:t>
            </a:r>
            <a:r>
              <a:rPr lang="es-419" sz="1200" b="0" baseline="0"/>
              <a:t> datos</a:t>
            </a:r>
          </a:p>
          <a:p>
            <a:pPr rtl="0">
              <a:lnSpc>
                <a:spcPct val="80000"/>
              </a:lnSpc>
              <a:buFontTx/>
              <a:buNone/>
            </a:pPr>
            <a:r>
              <a:rPr lang="es-419">
                <a:latin typeface="Arial" charset="0"/>
              </a:rPr>
              <a:t>3.7.5 – </a:t>
            </a:r>
            <a:r>
              <a:rPr lang="es-419"/>
              <a:t>Dispositivos en una red remota</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63</a:t>
            </a:fld>
            <a:endParaRPr dirty="0">
              <a:solidFill>
                <a:prstClr val="black"/>
              </a:solidFill>
            </a:endParaRPr>
          </a:p>
        </p:txBody>
      </p:sp>
    </p:spTree>
    <p:extLst>
      <p:ext uri="{BB962C8B-B14F-4D97-AF65-F5344CB8AC3E}">
        <p14:creationId xmlns:p14="http://schemas.microsoft.com/office/powerpoint/2010/main" val="256234591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sz="1200" b="0"/>
              <a:t>3 – </a:t>
            </a:r>
            <a:r>
              <a:rPr lang="es-419" sz="1200">
                <a:solidFill>
                  <a:schemeClr val="accent5">
                    <a:lumMod val="40000"/>
                    <a:lumOff val="60000"/>
                  </a:schemeClr>
                </a:solidFill>
              </a:rPr>
              <a:t>Protocolos y modelos</a:t>
            </a:r>
          </a:p>
          <a:p>
            <a:pPr rtl="0">
              <a:buFontTx/>
              <a:buNone/>
            </a:pPr>
            <a:r>
              <a:rPr lang="es-419" sz="1200" b="0"/>
              <a:t>3.7 – Accesos a los </a:t>
            </a:r>
            <a:r>
              <a:rPr lang="es-419" sz="1200" b="0" baseline="0"/>
              <a:t> datos</a:t>
            </a:r>
          </a:p>
          <a:p>
            <a:pPr rtl="0">
              <a:lnSpc>
                <a:spcPct val="80000"/>
              </a:lnSpc>
              <a:buFontTx/>
              <a:buNone/>
            </a:pPr>
            <a:r>
              <a:rPr lang="es-419">
                <a:latin typeface="Arial" charset="0"/>
              </a:rPr>
              <a:t>3.7.6 – </a:t>
            </a:r>
            <a:r>
              <a:rPr lang="es-419"/>
              <a:t>Función de las direcciones de capa de red</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64</a:t>
            </a:fld>
            <a:endParaRPr dirty="0">
              <a:solidFill>
                <a:prstClr val="black"/>
              </a:solidFill>
            </a:endParaRPr>
          </a:p>
        </p:txBody>
      </p:sp>
    </p:spTree>
    <p:extLst>
      <p:ext uri="{BB962C8B-B14F-4D97-AF65-F5344CB8AC3E}">
        <p14:creationId xmlns:p14="http://schemas.microsoft.com/office/powerpoint/2010/main" val="40078384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sz="1200" b="0" dirty="0"/>
              <a:t>3 – </a:t>
            </a:r>
            <a:r>
              <a:rPr lang="es-419" sz="1200" dirty="0">
                <a:solidFill>
                  <a:schemeClr val="accent5">
                    <a:lumMod val="40000"/>
                    <a:lumOff val="60000"/>
                  </a:schemeClr>
                </a:solidFill>
              </a:rPr>
              <a:t>Protocolos y modelos</a:t>
            </a:r>
          </a:p>
          <a:p>
            <a:pPr rtl="0">
              <a:buFontTx/>
              <a:buNone/>
            </a:pPr>
            <a:r>
              <a:rPr lang="es-419" sz="1200" b="0" dirty="0"/>
              <a:t>3.7 – Accesos a los </a:t>
            </a:r>
            <a:r>
              <a:rPr lang="es-419" sz="1200" b="0" baseline="0" dirty="0"/>
              <a:t> datos</a:t>
            </a:r>
          </a:p>
          <a:p>
            <a:pPr rtl="0">
              <a:lnSpc>
                <a:spcPct val="80000"/>
              </a:lnSpc>
              <a:buFontTx/>
              <a:buNone/>
            </a:pPr>
            <a:r>
              <a:rPr lang="es-419" dirty="0">
                <a:latin typeface="Arial" charset="0"/>
              </a:rPr>
              <a:t>3.7.7 — </a:t>
            </a:r>
            <a:r>
              <a:rPr lang="en-US" altLang="en-US" sz="1200" dirty="0" err="1"/>
              <a:t>Rol</a:t>
            </a:r>
            <a:r>
              <a:rPr lang="en-US" altLang="en-US" sz="1200" dirty="0"/>
              <a:t> de las </a:t>
            </a:r>
            <a:r>
              <a:rPr lang="en-US" altLang="en-US" sz="1200" dirty="0" err="1"/>
              <a:t>direcciones</a:t>
            </a:r>
            <a:r>
              <a:rPr lang="en-US" altLang="en-US" sz="1200" dirty="0"/>
              <a:t> de la </a:t>
            </a:r>
            <a:r>
              <a:rPr lang="en-US" altLang="en-US" sz="1200" dirty="0" err="1"/>
              <a:t>capa</a:t>
            </a:r>
            <a:r>
              <a:rPr lang="en-US" altLang="en-US" sz="1200" dirty="0"/>
              <a:t> de enlace de </a:t>
            </a:r>
            <a:r>
              <a:rPr lang="en-US" altLang="en-US" sz="1200" dirty="0" err="1"/>
              <a:t>datos</a:t>
            </a:r>
            <a:r>
              <a:rPr lang="en-US" altLang="en-US" sz="1200" dirty="0"/>
              <a:t>: </a:t>
            </a:r>
            <a:r>
              <a:rPr lang="en-US" altLang="en-US" sz="1200" dirty="0" err="1"/>
              <a:t>diferentes</a:t>
            </a:r>
            <a:r>
              <a:rPr lang="en-US" altLang="en-US" sz="1200" dirty="0"/>
              <a:t> redes IP</a:t>
            </a:r>
            <a:endParaRPr lang="es-419" dirty="0"/>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65</a:t>
            </a:fld>
            <a:endParaRPr dirty="0">
              <a:solidFill>
                <a:prstClr val="black"/>
              </a:solidFill>
            </a:endParaRPr>
          </a:p>
        </p:txBody>
      </p:sp>
    </p:spTree>
    <p:extLst>
      <p:ext uri="{BB962C8B-B14F-4D97-AF65-F5344CB8AC3E}">
        <p14:creationId xmlns:p14="http://schemas.microsoft.com/office/powerpoint/2010/main" val="292097696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sz="1200" b="0"/>
              <a:t>3 – </a:t>
            </a:r>
            <a:r>
              <a:rPr lang="es-419" sz="1200">
                <a:solidFill>
                  <a:schemeClr val="accent5">
                    <a:lumMod val="40000"/>
                    <a:lumOff val="60000"/>
                  </a:schemeClr>
                </a:solidFill>
              </a:rPr>
              <a:t>Protocolos y modelos</a:t>
            </a:r>
          </a:p>
          <a:p>
            <a:pPr rtl="0">
              <a:buFontTx/>
              <a:buNone/>
            </a:pPr>
            <a:r>
              <a:rPr lang="es-419" sz="1200" b="0"/>
              <a:t>3.7 – Accesos a los </a:t>
            </a:r>
            <a:r>
              <a:rPr lang="es-419" sz="1200" b="0" baseline="0"/>
              <a:t> datos</a:t>
            </a:r>
          </a:p>
          <a:p>
            <a:pPr rtl="0">
              <a:lnSpc>
                <a:spcPct val="80000"/>
              </a:lnSpc>
              <a:buFontTx/>
              <a:buNone/>
            </a:pPr>
            <a:r>
              <a:rPr lang="es-419">
                <a:latin typeface="Arial" charset="0"/>
              </a:rPr>
              <a:t>3.7.7 — </a:t>
            </a:r>
            <a:r>
              <a:rPr lang="es-419"/>
              <a:t>Rol de las Direcciones de Capa de Enlace de Datos: Diferentes Redes IP (Cont.) </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66</a:t>
            </a:fld>
            <a:endParaRPr dirty="0">
              <a:solidFill>
                <a:prstClr val="black"/>
              </a:solidFill>
            </a:endParaRPr>
          </a:p>
        </p:txBody>
      </p:sp>
    </p:spTree>
    <p:extLst>
      <p:ext uri="{BB962C8B-B14F-4D97-AF65-F5344CB8AC3E}">
        <p14:creationId xmlns:p14="http://schemas.microsoft.com/office/powerpoint/2010/main" val="292097696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sz="1200" b="0"/>
              <a:t>3 – </a:t>
            </a:r>
            <a:r>
              <a:rPr lang="es-419" sz="1200">
                <a:solidFill>
                  <a:schemeClr val="accent5">
                    <a:lumMod val="40000"/>
                    <a:lumOff val="60000"/>
                  </a:schemeClr>
                </a:solidFill>
              </a:rPr>
              <a:t>Protocolos y modelos</a:t>
            </a:r>
          </a:p>
          <a:p>
            <a:pPr rtl="0">
              <a:buFontTx/>
              <a:buNone/>
            </a:pPr>
            <a:r>
              <a:rPr lang="es-419" sz="1200" b="0"/>
              <a:t>3.7 – Accesos a los </a:t>
            </a:r>
            <a:r>
              <a:rPr lang="es-419" sz="1200" b="0" baseline="0"/>
              <a:t> datos</a:t>
            </a:r>
          </a:p>
          <a:p>
            <a:pPr rtl="0">
              <a:lnSpc>
                <a:spcPct val="80000"/>
              </a:lnSpc>
              <a:buFontTx/>
              <a:buNone/>
            </a:pPr>
            <a:r>
              <a:rPr lang="es-419">
                <a:latin typeface="Arial" charset="0"/>
              </a:rPr>
              <a:t>3.7.8 – </a:t>
            </a:r>
            <a:r>
              <a:rPr lang="es-419"/>
              <a:t>Direcciones de enlace de datos</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67</a:t>
            </a:fld>
            <a:endParaRPr dirty="0">
              <a:solidFill>
                <a:prstClr val="black"/>
              </a:solidFill>
            </a:endParaRPr>
          </a:p>
        </p:txBody>
      </p:sp>
    </p:spTree>
    <p:extLst>
      <p:ext uri="{BB962C8B-B14F-4D97-AF65-F5344CB8AC3E}">
        <p14:creationId xmlns:p14="http://schemas.microsoft.com/office/powerpoint/2010/main" val="240209680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sz="1200" b="0"/>
              <a:t>3 – </a:t>
            </a:r>
            <a:r>
              <a:rPr lang="es-419" sz="1200">
                <a:solidFill>
                  <a:schemeClr val="accent5">
                    <a:lumMod val="40000"/>
                    <a:lumOff val="60000"/>
                  </a:schemeClr>
                </a:solidFill>
              </a:rPr>
              <a:t>Protocolos y modelos</a:t>
            </a:r>
          </a:p>
          <a:p>
            <a:pPr rtl="0">
              <a:buFontTx/>
              <a:buNone/>
            </a:pPr>
            <a:r>
              <a:rPr lang="es-419" sz="1200" b="0"/>
              <a:t>3.7 – Accesos a los </a:t>
            </a:r>
            <a:r>
              <a:rPr lang="es-419" sz="1200" b="0" baseline="0"/>
              <a:t> datos</a:t>
            </a:r>
          </a:p>
          <a:p>
            <a:pPr rtl="0">
              <a:lnSpc>
                <a:spcPct val="80000"/>
              </a:lnSpc>
              <a:buFontTx/>
              <a:buNone/>
            </a:pPr>
            <a:r>
              <a:rPr lang="es-419">
                <a:latin typeface="Arial" charset="0"/>
              </a:rPr>
              <a:t>3.7.8 – </a:t>
            </a:r>
            <a:r>
              <a:rPr lang="es-419"/>
              <a:t>Dirección de enlace de datos (Cont.)</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68</a:t>
            </a:fld>
            <a:endParaRPr dirty="0">
              <a:solidFill>
                <a:prstClr val="black"/>
              </a:solidFill>
            </a:endParaRPr>
          </a:p>
        </p:txBody>
      </p:sp>
    </p:spTree>
    <p:extLst>
      <p:ext uri="{BB962C8B-B14F-4D97-AF65-F5344CB8AC3E}">
        <p14:creationId xmlns:p14="http://schemas.microsoft.com/office/powerpoint/2010/main" val="240209680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sz="1200" b="0"/>
              <a:t>3 – </a:t>
            </a:r>
            <a:r>
              <a:rPr lang="es-419" sz="1200">
                <a:solidFill>
                  <a:schemeClr val="accent5">
                    <a:lumMod val="40000"/>
                    <a:lumOff val="60000"/>
                  </a:schemeClr>
                </a:solidFill>
              </a:rPr>
              <a:t>Protocolos y modelos</a:t>
            </a:r>
          </a:p>
          <a:p>
            <a:pPr rtl="0">
              <a:buFontTx/>
              <a:buNone/>
            </a:pPr>
            <a:r>
              <a:rPr lang="es-419" sz="1200" b="0"/>
              <a:t>3.7 – Accesos a los </a:t>
            </a:r>
            <a:r>
              <a:rPr lang="es-419" sz="1200" b="0" baseline="0"/>
              <a:t> datos</a:t>
            </a:r>
          </a:p>
          <a:p>
            <a:pPr rtl="0">
              <a:lnSpc>
                <a:spcPct val="80000"/>
              </a:lnSpc>
              <a:buFontTx/>
              <a:buNone/>
            </a:pPr>
            <a:r>
              <a:rPr lang="es-419">
                <a:latin typeface="Arial" charset="0"/>
              </a:rPr>
              <a:t>3.7.8 – </a:t>
            </a:r>
            <a:r>
              <a:rPr lang="es-419"/>
              <a:t>Dirección de enlace de datos (Cont.)</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69</a:t>
            </a:fld>
            <a:endParaRPr dirty="0">
              <a:solidFill>
                <a:prstClr val="black"/>
              </a:solidFill>
            </a:endParaRPr>
          </a:p>
        </p:txBody>
      </p:sp>
    </p:spTree>
    <p:extLst>
      <p:ext uri="{BB962C8B-B14F-4D97-AF65-F5344CB8AC3E}">
        <p14:creationId xmlns:p14="http://schemas.microsoft.com/office/powerpoint/2010/main" val="240209680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sz="1200" b="0"/>
              <a:t>3 – </a:t>
            </a:r>
            <a:r>
              <a:rPr lang="es-419" sz="1200">
                <a:solidFill>
                  <a:schemeClr val="accent5">
                    <a:lumMod val="40000"/>
                    <a:lumOff val="60000"/>
                  </a:schemeClr>
                </a:solidFill>
              </a:rPr>
              <a:t>Protocolos y modelos</a:t>
            </a:r>
          </a:p>
          <a:p>
            <a:pPr rtl="0">
              <a:buFontTx/>
              <a:buNone/>
            </a:pPr>
            <a:r>
              <a:rPr lang="es-419" sz="1200" b="0"/>
              <a:t>3.7 – Accesos a los </a:t>
            </a:r>
            <a:r>
              <a:rPr lang="es-419" sz="1200" b="0" baseline="0"/>
              <a:t> datos</a:t>
            </a:r>
          </a:p>
          <a:p>
            <a:pPr rtl="0">
              <a:lnSpc>
                <a:spcPct val="80000"/>
              </a:lnSpc>
              <a:buFontTx/>
              <a:buNone/>
            </a:pPr>
            <a:r>
              <a:rPr lang="es-419">
                <a:latin typeface="Arial" charset="0"/>
              </a:rPr>
              <a:t>3.7.8 – </a:t>
            </a:r>
            <a:r>
              <a:rPr lang="es-419"/>
              <a:t>Dirección de enlace de datos (Cont.)</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70</a:t>
            </a:fld>
            <a:endParaRPr dirty="0">
              <a:solidFill>
                <a:prstClr val="black"/>
              </a:solidFill>
            </a:endParaRPr>
          </a:p>
        </p:txBody>
      </p:sp>
    </p:spTree>
    <p:extLst>
      <p:ext uri="{BB962C8B-B14F-4D97-AF65-F5344CB8AC3E}">
        <p14:creationId xmlns:p14="http://schemas.microsoft.com/office/powerpoint/2010/main" val="240209680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sz="1200" b="0" dirty="0"/>
              <a:t>3 – </a:t>
            </a:r>
            <a:r>
              <a:rPr lang="es-419" sz="1200" dirty="0">
                <a:solidFill>
                  <a:schemeClr val="accent5">
                    <a:lumMod val="40000"/>
                    <a:lumOff val="60000"/>
                  </a:schemeClr>
                </a:solidFill>
              </a:rPr>
              <a:t>Protocolos y modelos</a:t>
            </a:r>
          </a:p>
          <a:p>
            <a:pPr rtl="0">
              <a:buFontTx/>
              <a:buNone/>
            </a:pPr>
            <a:r>
              <a:rPr lang="es-419" sz="1200" b="0" dirty="0"/>
              <a:t>3.7 – Accesos a los </a:t>
            </a:r>
            <a:r>
              <a:rPr lang="es-419" sz="1200" b="0" baseline="0" dirty="0"/>
              <a:t> datos</a:t>
            </a:r>
          </a:p>
          <a:p>
            <a:pPr rtl="0">
              <a:lnSpc>
                <a:spcPct val="80000"/>
              </a:lnSpc>
              <a:buFontTx/>
              <a:buNone/>
            </a:pPr>
            <a:r>
              <a:rPr lang="es-419" dirty="0">
                <a:latin typeface="Arial" charset="0"/>
              </a:rPr>
              <a:t>3.7.9 – L</a:t>
            </a:r>
            <a:r>
              <a:rPr lang="es-419" dirty="0"/>
              <a:t>aboratorio: Instalación de Wireshark</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71</a:t>
            </a:fld>
            <a:endParaRPr dirty="0">
              <a:solidFill>
                <a:prstClr val="black"/>
              </a:solidFill>
            </a:endParaRPr>
          </a:p>
        </p:txBody>
      </p:sp>
    </p:spTree>
    <p:extLst>
      <p:ext uri="{BB962C8B-B14F-4D97-AF65-F5344CB8AC3E}">
        <p14:creationId xmlns:p14="http://schemas.microsoft.com/office/powerpoint/2010/main" val="2402096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solidFill>
                  <a:prstClr val="black"/>
                </a:solidFill>
              </a:rPr>
              <a:pPr algn="r" rtl="0"/>
              <a:t>9</a:t>
            </a:fld>
            <a:endParaRPr sz="800" b="0" dirty="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95604404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sz="1200" b="0" dirty="0"/>
              <a:t>3 – </a:t>
            </a:r>
            <a:r>
              <a:rPr lang="es-419" sz="1200" dirty="0">
                <a:solidFill>
                  <a:schemeClr val="accent5">
                    <a:lumMod val="40000"/>
                    <a:lumOff val="60000"/>
                  </a:schemeClr>
                </a:solidFill>
              </a:rPr>
              <a:t>Protocolos y modelos</a:t>
            </a:r>
          </a:p>
          <a:p>
            <a:pPr rtl="0">
              <a:buFontTx/>
              <a:buNone/>
            </a:pPr>
            <a:r>
              <a:rPr lang="es-419" sz="1200" b="0" dirty="0"/>
              <a:t>3.7 – Accesos a los </a:t>
            </a:r>
            <a:r>
              <a:rPr lang="es-419" sz="1200" b="0" baseline="0" dirty="0"/>
              <a:t> datos</a:t>
            </a:r>
          </a:p>
          <a:p>
            <a:pPr rtl="0">
              <a:lnSpc>
                <a:spcPct val="80000"/>
              </a:lnSpc>
              <a:buFontTx/>
              <a:buNone/>
            </a:pPr>
            <a:r>
              <a:rPr lang="es-419" dirty="0">
                <a:latin typeface="Arial" charset="0"/>
              </a:rPr>
              <a:t>3.7.10 – L</a:t>
            </a:r>
            <a:r>
              <a:rPr lang="es-419" dirty="0"/>
              <a:t>aboratorio:utilice Wireshark para ver el tráfico de la red</a:t>
            </a:r>
          </a:p>
          <a:p>
            <a:pPr rtl="0">
              <a:buFontTx/>
              <a:buNone/>
            </a:pPr>
            <a:r>
              <a:rPr lang="es-419" dirty="0"/>
              <a:t>3.7.11 — </a:t>
            </a:r>
            <a:r>
              <a:rPr lang="es-419" sz="1200" dirty="0">
                <a:effectLst/>
              </a:rPr>
              <a:t>Compruebe su comprensión — </a:t>
            </a:r>
            <a:r>
              <a:rPr lang="es-419" sz="1200" b="0" dirty="0"/>
              <a:t> Acceso a </a:t>
            </a:r>
            <a:r>
              <a:rPr lang="es-419" sz="1200" b="0" baseline="0" dirty="0"/>
              <a:t>datos </a:t>
            </a:r>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72</a:t>
            </a:fld>
            <a:endParaRPr dirty="0">
              <a:solidFill>
                <a:prstClr val="black"/>
              </a:solidFill>
            </a:endParaRPr>
          </a:p>
        </p:txBody>
      </p:sp>
    </p:spTree>
    <p:extLst>
      <p:ext uri="{BB962C8B-B14F-4D97-AF65-F5344CB8AC3E}">
        <p14:creationId xmlns:p14="http://schemas.microsoft.com/office/powerpoint/2010/main" val="240209680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sz="1200" b="0"/>
              <a:t>3 – </a:t>
            </a:r>
            <a:r>
              <a:rPr lang="es-419" sz="1200">
                <a:solidFill>
                  <a:schemeClr val="accent5">
                    <a:lumMod val="40000"/>
                    <a:lumOff val="60000"/>
                  </a:schemeClr>
                </a:solidFill>
              </a:rPr>
              <a:t>Protocolos y modelos</a:t>
            </a:r>
          </a:p>
          <a:p>
            <a:pPr rtl="0">
              <a:lnSpc>
                <a:spcPct val="80000"/>
              </a:lnSpc>
              <a:buFontTx/>
              <a:buNone/>
            </a:pPr>
            <a:r>
              <a:rPr lang="es-419" sz="1200" kern="1200">
                <a:solidFill>
                  <a:schemeClr val="tx1"/>
                </a:solidFill>
                <a:latin typeface="Arial" charset="0"/>
                <a:ea typeface="ＭＳ Ｐゴシック" charset="0"/>
                <a:cs typeface="ＭＳ Ｐゴシック" charset="0"/>
              </a:rPr>
              <a:t>3.8 – </a:t>
            </a:r>
            <a:r>
              <a:rPr lang="es-419">
                <a:solidFill>
                  <a:schemeClr val="accent5">
                    <a:lumMod val="40000"/>
                    <a:lumOff val="60000"/>
                  </a:schemeClr>
                </a:solidFill>
              </a:rPr>
              <a:t>Práctica del módulo y cuestionario</a:t>
            </a:r>
          </a:p>
          <a:p>
            <a:pPr>
              <a:buFontTx/>
              <a:buNone/>
            </a:pPr>
            <a:endParaRPr lang="en-GB" b="0" dirty="0"/>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73</a:t>
            </a:fld>
            <a:endParaRPr dirty="0">
              <a:solidFill>
                <a:prstClr val="black"/>
              </a:solidFill>
            </a:endParaRPr>
          </a:p>
        </p:txBody>
      </p:sp>
    </p:spTree>
    <p:extLst>
      <p:ext uri="{BB962C8B-B14F-4D97-AF65-F5344CB8AC3E}">
        <p14:creationId xmlns:p14="http://schemas.microsoft.com/office/powerpoint/2010/main" val="364082442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sz="1200" b="0"/>
              <a:t>3 – </a:t>
            </a:r>
            <a:r>
              <a:rPr lang="es-419" sz="1200">
                <a:solidFill>
                  <a:schemeClr val="accent5">
                    <a:lumMod val="40000"/>
                    <a:lumOff val="60000"/>
                  </a:schemeClr>
                </a:solidFill>
              </a:rPr>
              <a:t>Protocolos y modelos</a:t>
            </a:r>
          </a:p>
          <a:p>
            <a:pPr rtl="0">
              <a:lnSpc>
                <a:spcPct val="80000"/>
              </a:lnSpc>
              <a:buFontTx/>
              <a:buNone/>
            </a:pPr>
            <a:r>
              <a:rPr lang="es-419" sz="1200" kern="1200">
                <a:solidFill>
                  <a:schemeClr val="tx1"/>
                </a:solidFill>
                <a:latin typeface="Arial" charset="0"/>
                <a:ea typeface="ＭＳ Ｐゴシック" charset="0"/>
                <a:cs typeface="ＭＳ Ｐゴシック" charset="0"/>
              </a:rPr>
              <a:t>3.8 – </a:t>
            </a:r>
            <a:r>
              <a:rPr lang="es-419">
                <a:solidFill>
                  <a:schemeClr val="accent5">
                    <a:lumMod val="40000"/>
                    <a:lumOff val="60000"/>
                  </a:schemeClr>
                </a:solidFill>
              </a:rPr>
              <a:t>Práctica del módulo y cuestionario</a:t>
            </a:r>
          </a:p>
          <a:p>
            <a:pPr rtl="0">
              <a:lnSpc>
                <a:spcPct val="80000"/>
              </a:lnSpc>
              <a:buFontTx/>
              <a:buNone/>
            </a:pPr>
            <a:r>
              <a:rPr lang="es-419">
                <a:latin typeface="Arial" charset="0"/>
              </a:rPr>
              <a:t>3.8.1</a:t>
            </a:r>
            <a:r>
              <a:rPr lang="es-419" baseline="0">
                <a:latin typeface="Arial" charset="0"/>
              </a:rPr>
              <a:t> – </a:t>
            </a:r>
            <a:r>
              <a:rPr lang="es-419"/>
              <a:t>Qué aprendí en este módulo?</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74</a:t>
            </a:fld>
            <a:endParaRPr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sz="1200" b="0"/>
              <a:t>3 – </a:t>
            </a:r>
            <a:r>
              <a:rPr lang="es-419" sz="1200">
                <a:solidFill>
                  <a:schemeClr val="accent5">
                    <a:lumMod val="40000"/>
                    <a:lumOff val="60000"/>
                  </a:schemeClr>
                </a:solidFill>
              </a:rPr>
              <a:t>Protocolos y modelos</a:t>
            </a:r>
          </a:p>
          <a:p>
            <a:pPr rtl="0">
              <a:lnSpc>
                <a:spcPct val="80000"/>
              </a:lnSpc>
              <a:buFontTx/>
              <a:buNone/>
            </a:pPr>
            <a:r>
              <a:rPr lang="es-419" sz="1200" kern="1200">
                <a:solidFill>
                  <a:schemeClr val="tx1"/>
                </a:solidFill>
                <a:latin typeface="Arial" charset="0"/>
                <a:ea typeface="ＭＳ Ｐゴシック" charset="0"/>
                <a:cs typeface="ＭＳ Ｐゴシック" charset="0"/>
              </a:rPr>
              <a:t>3.8 – </a:t>
            </a:r>
            <a:r>
              <a:rPr lang="es-419">
                <a:solidFill>
                  <a:schemeClr val="accent5">
                    <a:lumMod val="40000"/>
                    <a:lumOff val="60000"/>
                  </a:schemeClr>
                </a:solidFill>
              </a:rPr>
              <a:t>Práctica del módulo y cuestionario</a:t>
            </a:r>
          </a:p>
          <a:p>
            <a:pPr rtl="0">
              <a:lnSpc>
                <a:spcPct val="80000"/>
              </a:lnSpc>
              <a:buFontTx/>
              <a:buNone/>
            </a:pPr>
            <a:r>
              <a:rPr lang="es-419">
                <a:latin typeface="Arial" charset="0"/>
              </a:rPr>
              <a:t>3.8.1</a:t>
            </a:r>
            <a:r>
              <a:rPr lang="es-419" baseline="0">
                <a:latin typeface="Arial" charset="0"/>
              </a:rPr>
              <a:t> – </a:t>
            </a:r>
            <a:r>
              <a:rPr lang="es-419"/>
              <a:t>¿Qué aprendí en este módulo? (continuación)</a:t>
            </a:r>
          </a:p>
          <a:p>
            <a:pPr rtl="0">
              <a:lnSpc>
                <a:spcPct val="80000"/>
              </a:lnSpc>
              <a:buFontTx/>
              <a:buNone/>
            </a:pPr>
            <a:r>
              <a:rPr lang="es-419"/>
              <a:t>3.8.2 — Módulo Quiz —</a:t>
            </a:r>
            <a:r>
              <a:rPr lang="es-419" baseline="0"/>
              <a:t> </a:t>
            </a:r>
            <a:r>
              <a:rPr lang="es-419"/>
              <a:t>Protocolos y modelos </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75</a:t>
            </a:fld>
            <a:endParaRPr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76</a:t>
            </a:fld>
            <a:endParaRPr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es-419" sz="1200" b="0" dirty="0"/>
              <a:t>3 - Protocolos y modelos</a:t>
            </a:r>
          </a:p>
          <a:p>
            <a:pPr rtl="0">
              <a:buFontTx/>
              <a:buNone/>
            </a:pPr>
            <a:r>
              <a:rPr lang="es-419" dirty="0"/>
              <a:t>Nuevos Términos y Comandos</a:t>
            </a:r>
            <a:endParaRPr lang="en-US" b="0" dirty="0"/>
          </a:p>
        </p:txBody>
      </p:sp>
    </p:spTree>
    <p:extLst>
      <p:ext uri="{BB962C8B-B14F-4D97-AF65-F5344CB8AC3E}">
        <p14:creationId xmlns:p14="http://schemas.microsoft.com/office/powerpoint/2010/main" val="76585675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77</a:t>
            </a:fld>
            <a:endParaRPr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es-419" sz="1200" b="0"/>
              <a:t>3 – </a:t>
            </a:r>
            <a:r>
              <a:rPr lang="es-419" sz="1200">
                <a:solidFill>
                  <a:schemeClr val="accent5">
                    <a:lumMod val="40000"/>
                    <a:lumOff val="60000"/>
                  </a:schemeClr>
                </a:solidFill>
              </a:rPr>
              <a:t>Protocols and Models</a:t>
            </a:r>
          </a:p>
          <a:p>
            <a:pPr rtl="0"/>
            <a:r>
              <a:rPr lang="es-419" b="0"/>
              <a:t>New Terms and Commands (Cont.)</a:t>
            </a:r>
          </a:p>
          <a:p>
            <a:endParaRPr lang="en-US" b="0" dirty="0"/>
          </a:p>
        </p:txBody>
      </p:sp>
    </p:spTree>
    <p:extLst>
      <p:ext uri="{BB962C8B-B14F-4D97-AF65-F5344CB8AC3E}">
        <p14:creationId xmlns:p14="http://schemas.microsoft.com/office/powerpoint/2010/main" val="336312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solidFill>
                  <a:prstClr val="black"/>
                </a:solidFill>
              </a:rPr>
              <a:pPr algn="r" rtl="0"/>
              <a:t>10</a:t>
            </a:fld>
            <a:endParaRPr sz="800" b="0" dirty="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9560440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solidFill>
                  <a:prstClr val="black"/>
                </a:solidFill>
              </a:rPr>
              <a:pPr algn="r" rtl="0"/>
              <a:t>11</a:t>
            </a:fld>
            <a:endParaRPr sz="800" b="0" dirty="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9560440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‹Nº›</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rtl="0" fontAlgn="auto">
                <a:spcBef>
                  <a:spcPts val="0"/>
                </a:spcBef>
                <a:spcAft>
                  <a:spcPts val="0"/>
                </a:spcAft>
                <a:defRPr/>
              </a:pPr>
              <a:t>‹Nº›</a:t>
            </a:fld>
            <a:endParaRPr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es-419" sz="600">
                <a:solidFill>
                  <a:schemeClr val="accent5">
                    <a:lumMod val="50000"/>
                  </a:schemeClr>
                </a:solidFill>
                <a:latin typeface="+mn-lt"/>
                <a:ea typeface="+mn-ea"/>
                <a:cs typeface="CiscoSans Thin"/>
              </a:rPr>
              <a:t>© 2016 Cisco y/o sus filiales. Todos los derechos reservados.   Información confidencial de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rtl="0" fontAlgn="auto">
                <a:spcBef>
                  <a:spcPts val="0"/>
                </a:spcBef>
                <a:spcAft>
                  <a:spcPts val="0"/>
                </a:spcAft>
                <a:defRPr/>
              </a:pPr>
              <a:t>‹Nº›</a:t>
            </a:fld>
            <a:endParaRPr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es-419" sz="600">
                <a:solidFill>
                  <a:schemeClr val="accent3">
                    <a:lumMod val="85000"/>
                  </a:schemeClr>
                </a:solidFill>
                <a:latin typeface="+mn-lt"/>
                <a:ea typeface="+mn-ea"/>
                <a:cs typeface="CiscoSans Thin"/>
              </a:rPr>
              <a:t>© 2016 Cisco y/o sus filiales. Todos los derechos reservados.   Información confidencial de Cisco</a:t>
            </a:r>
          </a:p>
        </p:txBody>
      </p:sp>
      <p:grpSp>
        <p:nvGrpSpPr>
          <p:cNvPr id="6" name="Group 4"/>
          <p:cNvGrpSpPr>
            <a:grpSpLocks noChangeAspect="1"/>
          </p:cNvGrpSpPr>
          <p:nvPr/>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ags" Target="../tags/tag10.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3.xml"/><Relationship Id="rId1" Type="http://schemas.openxmlformats.org/officeDocument/2006/relationships/tags" Target="../tags/tag15.xml"/><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3.xml"/><Relationship Id="rId1" Type="http://schemas.openxmlformats.org/officeDocument/2006/relationships/tags" Target="../tags/tag16.xml"/><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5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5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4.xml"/><Relationship Id="rId1" Type="http://schemas.openxmlformats.org/officeDocument/2006/relationships/tags" Target="../tags/tag2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7190087" cy="1666626"/>
          </a:xfrm>
        </p:spPr>
        <p:txBody>
          <a:bodyPr/>
          <a:lstStyle/>
          <a:p>
            <a:pPr rtl="0"/>
            <a:r>
              <a:rPr lang="es-419" sz="4000">
                <a:solidFill>
                  <a:schemeClr val="accent5">
                    <a:lumMod val="40000"/>
                    <a:lumOff val="60000"/>
                  </a:schemeClr>
                </a:solidFill>
              </a:rPr>
              <a:t>Módulo 3:Protocolos y modelos</a:t>
            </a:r>
          </a:p>
        </p:txBody>
      </p:sp>
      <p:sp>
        <p:nvSpPr>
          <p:cNvPr id="5" name="Text Placeholder 4"/>
          <p:cNvSpPr>
            <a:spLocks noGrp="1"/>
          </p:cNvSpPr>
          <p:nvPr>
            <p:ph type="body" sz="quarter" idx="13"/>
          </p:nvPr>
        </p:nvSpPr>
        <p:spPr>
          <a:xfrm>
            <a:off x="469497" y="3127609"/>
            <a:ext cx="5925246" cy="299001"/>
          </a:xfrm>
        </p:spPr>
        <p:txBody>
          <a:bodyPr/>
          <a:lstStyle/>
          <a:p>
            <a:pPr rtl="0"/>
            <a:r>
              <a:rPr lang="es-419">
                <a:solidFill>
                  <a:schemeClr val="bg2">
                    <a:lumMod val="40000"/>
                    <a:lumOff val="60000"/>
                  </a:schemeClr>
                </a:solidFill>
              </a:rPr>
              <a:t>Materiales del instructor</a:t>
            </a:r>
          </a:p>
        </p:txBody>
      </p:sp>
      <p:sp>
        <p:nvSpPr>
          <p:cNvPr id="7" name="Subtitle 6"/>
          <p:cNvSpPr>
            <a:spLocks noGrp="1"/>
          </p:cNvSpPr>
          <p:nvPr>
            <p:ph type="subTitle" idx="1"/>
          </p:nvPr>
        </p:nvSpPr>
        <p:spPr>
          <a:xfrm>
            <a:off x="469497" y="3809526"/>
            <a:ext cx="2368954" cy="902174"/>
          </a:xfrm>
        </p:spPr>
        <p:txBody>
          <a:bodyPr/>
          <a:lstStyle/>
          <a:p>
            <a:pPr rtl="0"/>
            <a:r>
              <a:rPr lang="es-419">
                <a:solidFill>
                  <a:schemeClr val="accent5">
                    <a:lumMod val="40000"/>
                    <a:lumOff val="60000"/>
                  </a:schemeClr>
                </a:solidFill>
              </a:rPr>
              <a:t>Introduccion a Redes v7.0 (ITN)</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1394"/>
            <a:ext cx="9144000" cy="635940"/>
          </a:xfrm>
        </p:spPr>
        <p:txBody>
          <a:bodyPr/>
          <a:lstStyle/>
          <a:p>
            <a:r>
              <a:rPr lang="es-419"/>
              <a:t>Módulo 3: Buenas Prácticas (Cont.)</a:t>
            </a:r>
          </a:p>
        </p:txBody>
      </p:sp>
      <p:sp>
        <p:nvSpPr>
          <p:cNvPr id="11266" name="Rectangle 34"/>
          <p:cNvSpPr>
            <a:spLocks noGrp="1" noChangeArrowheads="1"/>
          </p:cNvSpPr>
          <p:nvPr>
            <p:ph idx="1"/>
          </p:nvPr>
        </p:nvSpPr>
        <p:spPr>
          <a:xfrm>
            <a:off x="145358" y="686860"/>
            <a:ext cx="8853286" cy="3967818"/>
          </a:xfrm>
        </p:spPr>
        <p:txBody>
          <a:bodyPr/>
          <a:lstStyle/>
          <a:p>
            <a:pPr marL="0" indent="0">
              <a:buNone/>
            </a:pPr>
            <a:r>
              <a:rPr lang="es-419" sz="1600"/>
              <a:t>Tema 3.6</a:t>
            </a:r>
          </a:p>
          <a:p>
            <a:pPr lvl="1"/>
            <a:r>
              <a:rPr lang="es-419" sz="1600"/>
              <a:t>Discuta la importancia de segmentar el flujo de datos y tener la capacidad de multiplexar / intercalar tráfico.</a:t>
            </a:r>
          </a:p>
          <a:p>
            <a:pPr lvl="1"/>
            <a:r>
              <a:rPr lang="es-419" sz="1600"/>
              <a:t>Considere la analogía del gobierno federal que establece una ley de que todos los trenes deben tener el mismo tipo de automóviles y contenido. Piense cuán ineficiente sería tener todos los vagones de carbón en un tren, todos los vagones de caja que transporten productos electrónicos en otro, etc. La mayoría de las áreas del país tendrían un exceso de un artículo y la escasez de otros. Sin embargo, al permitir que los trenes intercalen varios automóviles con una variedad de artículos, podemos suministrar muchos productos a todos y minimizar la escasez.</a:t>
            </a:r>
          </a:p>
          <a:p>
            <a:pPr marL="415925" lvl="2" indent="0">
              <a:buNone/>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extLst>
      <p:ext uri="{BB962C8B-B14F-4D97-AF65-F5344CB8AC3E}">
        <p14:creationId xmlns:p14="http://schemas.microsoft.com/office/powerpoint/2010/main" val="4167886931"/>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1394"/>
            <a:ext cx="9144000" cy="635940"/>
          </a:xfrm>
        </p:spPr>
        <p:txBody>
          <a:bodyPr/>
          <a:lstStyle/>
          <a:p>
            <a:r>
              <a:rPr lang="es-419"/>
              <a:t>Módulo 3: Buenas Prácticas (Cont.)</a:t>
            </a:r>
          </a:p>
        </p:txBody>
      </p:sp>
      <p:sp>
        <p:nvSpPr>
          <p:cNvPr id="11266" name="Rectangle 34"/>
          <p:cNvSpPr>
            <a:spLocks noGrp="1" noChangeArrowheads="1"/>
          </p:cNvSpPr>
          <p:nvPr>
            <p:ph idx="1"/>
          </p:nvPr>
        </p:nvSpPr>
        <p:spPr>
          <a:xfrm>
            <a:off x="145358" y="677335"/>
            <a:ext cx="8853286" cy="3967818"/>
          </a:xfrm>
        </p:spPr>
        <p:txBody>
          <a:bodyPr/>
          <a:lstStyle/>
          <a:p>
            <a:pPr marL="0" indent="0">
              <a:buNone/>
            </a:pPr>
            <a:r>
              <a:rPr lang="es-419" sz="1600"/>
              <a:t>Tema 3.7</a:t>
            </a:r>
          </a:p>
          <a:p>
            <a:pPr lvl="1"/>
            <a:r>
              <a:rPr lang="es-419" sz="1600"/>
              <a:t>Explica las diferencias entre la capa 3 y la capa 2. </a:t>
            </a:r>
          </a:p>
          <a:p>
            <a:pPr lvl="1"/>
            <a:r>
              <a:rPr lang="es-419" sz="1600"/>
              <a:t>Una analogía de viajar en avión puede ser una buena manera de ilustrar esto. Si alguien volaba del punto A al punto C, pero tuvo una escala en la ciudad B; nuestros boletos mostrarían que estamos volando de A a C y etiquetaríamos nuestro equipaje para C (¡no B!). Esto es lo mismo que hace L3, pero dentro de nuestro sobre veremos que tenemos varios trozos de papel. Uno dirá que estamos dejando cierta puerta (digamos A1) en la ciudad A y aterrizaremos en una puerta (digamos B2) en la ciudad B. Luego iremos a la puerta B3 porque nuestro segundo papel dice que volaremos de allí a C y aterrizaremos en la puerta C3. Así es como funcionará la dirección MAC de la capa 2. La capa 2 es para cada tramo del viaje, pero la capa 3 es para la fuente inicial y el destino final.</a:t>
            </a:r>
          </a:p>
          <a:p>
            <a:pPr lvl="1">
              <a:lnSpc>
                <a:spcPct val="85000"/>
              </a:lnSpc>
              <a:spcBef>
                <a:spcPct val="30000"/>
              </a:spcBef>
            </a:pPr>
            <a:endParaRPr lang="en-US" sz="1600" dirty="0"/>
          </a:p>
          <a:p>
            <a:pPr>
              <a:lnSpc>
                <a:spcPct val="85000"/>
              </a:lnSpc>
              <a:spcBef>
                <a:spcPct val="30000"/>
              </a:spcBef>
            </a:pPr>
            <a:endParaRPr lang="en-US" dirty="0"/>
          </a:p>
          <a:p>
            <a:pPr>
              <a:lnSpc>
                <a:spcPct val="85000"/>
              </a:lnSpc>
              <a:spcBef>
                <a:spcPct val="30000"/>
              </a:spcBef>
            </a:pPr>
            <a:endParaRPr lang="en-US" dirty="0"/>
          </a:p>
          <a:p>
            <a:pPr>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extLst>
      <p:ext uri="{BB962C8B-B14F-4D97-AF65-F5344CB8AC3E}">
        <p14:creationId xmlns:p14="http://schemas.microsoft.com/office/powerpoint/2010/main" val="2222569669"/>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91366" y="2125682"/>
            <a:ext cx="7237590" cy="1270941"/>
          </a:xfrm>
        </p:spPr>
        <p:txBody>
          <a:bodyPr/>
          <a:lstStyle/>
          <a:p>
            <a:pPr rtl="0"/>
            <a:r>
              <a:rPr lang="es-419" sz="4600">
                <a:solidFill>
                  <a:schemeClr val="accent5">
                    <a:lumMod val="40000"/>
                    <a:lumOff val="60000"/>
                  </a:schemeClr>
                </a:solidFill>
              </a:rPr>
              <a:t>Módulo 3:Protocolos y modelos</a:t>
            </a:r>
          </a:p>
        </p:txBody>
      </p:sp>
      <p:sp>
        <p:nvSpPr>
          <p:cNvPr id="7" name="Subtitle 6"/>
          <p:cNvSpPr>
            <a:spLocks noGrp="1"/>
          </p:cNvSpPr>
          <p:nvPr>
            <p:ph type="subTitle" idx="1"/>
          </p:nvPr>
        </p:nvSpPr>
        <p:spPr>
          <a:xfrm>
            <a:off x="469497" y="3809526"/>
            <a:ext cx="2368954" cy="902174"/>
          </a:xfrm>
        </p:spPr>
        <p:txBody>
          <a:bodyPr/>
          <a:lstStyle/>
          <a:p>
            <a:pPr rtl="0"/>
            <a:r>
              <a:rPr lang="es-419">
                <a:solidFill>
                  <a:schemeClr val="accent5">
                    <a:lumMod val="40000"/>
                    <a:lumOff val="60000"/>
                  </a:schemeClr>
                </a:solidFill>
              </a:rPr>
              <a:t>Introducción a Redes 7.0 (ITN)</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a:xfrm>
            <a:off x="1" y="41394"/>
            <a:ext cx="9144000" cy="612812"/>
          </a:xfrm>
        </p:spPr>
        <p:txBody>
          <a:bodyPr/>
          <a:lstStyle/>
          <a:p>
            <a:pPr rtl="0" eaLnBrk="1" hangingPunct="1"/>
            <a:r>
              <a:rPr lang="es-419"/>
              <a:t>Objetivos del módulo</a:t>
            </a:r>
          </a:p>
        </p:txBody>
      </p:sp>
      <p:sp>
        <p:nvSpPr>
          <p:cNvPr id="6147" name="Rectangle 34"/>
          <p:cNvSpPr>
            <a:spLocks noGrp="1" noChangeArrowheads="1"/>
          </p:cNvSpPr>
          <p:nvPr>
            <p:ph idx="1"/>
          </p:nvPr>
        </p:nvSpPr>
        <p:spPr>
          <a:xfrm>
            <a:off x="101841" y="513350"/>
            <a:ext cx="8769026" cy="889134"/>
          </a:xfrm>
        </p:spPr>
        <p:txBody>
          <a:bodyPr/>
          <a:lstStyle/>
          <a:p>
            <a:pPr marL="0" indent="0" rtl="0">
              <a:spcBef>
                <a:spcPct val="30000"/>
              </a:spcBef>
              <a:buNone/>
            </a:pPr>
            <a:r>
              <a:rPr lang="es-419" b="1"/>
              <a:t>Título del módulo</a:t>
            </a:r>
            <a:r>
              <a:rPr lang="es-419"/>
              <a:t>: Protocolos y modelos</a:t>
            </a:r>
          </a:p>
          <a:p>
            <a:pPr marL="0" indent="0" rtl="0">
              <a:spcBef>
                <a:spcPct val="30000"/>
              </a:spcBef>
              <a:buNone/>
            </a:pPr>
            <a:r>
              <a:rPr lang="es-419" b="1"/>
              <a:t>Objetivo del módulo</a:t>
            </a:r>
            <a:r>
              <a:rPr lang="es-419"/>
              <a:t>: Explicar cómo los protocolos de red permiten que los dispositivos tengan acceso a recursos de red local y remota.</a:t>
            </a: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186444594"/>
              </p:ext>
            </p:extLst>
          </p:nvPr>
        </p:nvGraphicFramePr>
        <p:xfrm>
          <a:off x="487933" y="1531344"/>
          <a:ext cx="8168134" cy="3179396"/>
        </p:xfrm>
        <a:graphic>
          <a:graphicData uri="http://schemas.openxmlformats.org/drawingml/2006/table">
            <a:tbl>
              <a:tblPr firstRow="1" firstCol="1" bandRow="1">
                <a:tableStyleId>{5C22544A-7EE6-4342-B048-85BDC9FD1C3A}</a:tableStyleId>
              </a:tblPr>
              <a:tblGrid>
                <a:gridCol w="2656507">
                  <a:extLst>
                    <a:ext uri="{9D8B030D-6E8A-4147-A177-3AD203B41FA5}">
                      <a16:colId xmlns:a16="http://schemas.microsoft.com/office/drawing/2014/main" val="20000"/>
                    </a:ext>
                  </a:extLst>
                </a:gridCol>
                <a:gridCol w="5511627">
                  <a:extLst>
                    <a:ext uri="{9D8B030D-6E8A-4147-A177-3AD203B41FA5}">
                      <a16:colId xmlns:a16="http://schemas.microsoft.com/office/drawing/2014/main" val="20001"/>
                    </a:ext>
                  </a:extLst>
                </a:gridCol>
              </a:tblGrid>
              <a:tr h="186166">
                <a:tc>
                  <a:txBody>
                    <a:bodyPr/>
                    <a:lstStyle/>
                    <a:p>
                      <a:pPr marL="0" marR="0" rtl="0">
                        <a:lnSpc>
                          <a:spcPct val="107000"/>
                        </a:lnSpc>
                        <a:spcBef>
                          <a:spcPts val="0"/>
                        </a:spcBef>
                        <a:spcAft>
                          <a:spcPts val="0"/>
                        </a:spcAft>
                      </a:pPr>
                      <a:r>
                        <a:rPr lang="es-419" sz="1200">
                          <a:effectLst/>
                        </a:rPr>
                        <a:t>Título del tema</a:t>
                      </a:r>
                    </a:p>
                  </a:txBody>
                  <a:tcPr marL="68580" marR="68580" marT="0" marB="0"/>
                </a:tc>
                <a:tc>
                  <a:txBody>
                    <a:bodyPr/>
                    <a:lstStyle/>
                    <a:p>
                      <a:pPr marL="0" marR="0" rtl="0">
                        <a:lnSpc>
                          <a:spcPct val="107000"/>
                        </a:lnSpc>
                        <a:spcBef>
                          <a:spcPts val="0"/>
                        </a:spcBef>
                        <a:spcAft>
                          <a:spcPts val="0"/>
                        </a:spcAft>
                      </a:pPr>
                      <a:r>
                        <a:rPr lang="es-419" sz="1200">
                          <a:effectLst/>
                        </a:rPr>
                        <a:t>Objetivo del tema</a:t>
                      </a:r>
                    </a:p>
                  </a:txBody>
                  <a:tcPr marL="68580" marR="68580" marT="0" marB="0"/>
                </a:tc>
                <a:extLst>
                  <a:ext uri="{0D108BD9-81ED-4DB2-BD59-A6C34878D82A}">
                    <a16:rowId xmlns:a16="http://schemas.microsoft.com/office/drawing/2014/main" val="10000"/>
                  </a:ext>
                </a:extLst>
              </a:tr>
              <a:tr h="372332">
                <a:tc>
                  <a:txBody>
                    <a:bodyPr/>
                    <a:lstStyle/>
                    <a:p>
                      <a:pPr marL="0" marR="0" rtl="0">
                        <a:lnSpc>
                          <a:spcPct val="107000"/>
                        </a:lnSpc>
                        <a:spcBef>
                          <a:spcPts val="0"/>
                        </a:spcBef>
                        <a:spcAft>
                          <a:spcPts val="0"/>
                        </a:spcAft>
                      </a:pPr>
                      <a:r>
                        <a:rPr lang="es-419" sz="1200">
                          <a:effectLst/>
                        </a:rPr>
                        <a:t>Las reglas</a:t>
                      </a:r>
                    </a:p>
                  </a:txBody>
                  <a:tcPr marL="68580" marR="68580" marT="0" marB="0"/>
                </a:tc>
                <a:tc>
                  <a:txBody>
                    <a:bodyPr/>
                    <a:lstStyle/>
                    <a:p>
                      <a:pPr marL="0" marR="0" rtl="0">
                        <a:lnSpc>
                          <a:spcPct val="107000"/>
                        </a:lnSpc>
                        <a:spcBef>
                          <a:spcPts val="0"/>
                        </a:spcBef>
                        <a:spcAft>
                          <a:spcPts val="0"/>
                        </a:spcAft>
                      </a:pPr>
                      <a:r>
                        <a:rPr lang="es-419" sz="1200">
                          <a:effectLst/>
                        </a:rPr>
                        <a:t>Describir los tipos de reglas que se necesitan para que la comunicación se realice correctamente.</a:t>
                      </a:r>
                    </a:p>
                  </a:txBody>
                  <a:tcPr marL="68580" marR="68580" marT="0" marB="0"/>
                </a:tc>
                <a:extLst>
                  <a:ext uri="{0D108BD9-81ED-4DB2-BD59-A6C34878D82A}">
                    <a16:rowId xmlns:a16="http://schemas.microsoft.com/office/drawing/2014/main" val="10001"/>
                  </a:ext>
                </a:extLst>
              </a:tr>
              <a:tr h="372332">
                <a:tc>
                  <a:txBody>
                    <a:bodyPr/>
                    <a:lstStyle/>
                    <a:p>
                      <a:pPr marL="0" marR="0" rtl="0">
                        <a:lnSpc>
                          <a:spcPct val="107000"/>
                        </a:lnSpc>
                        <a:spcBef>
                          <a:spcPts val="0"/>
                        </a:spcBef>
                        <a:spcAft>
                          <a:spcPts val="0"/>
                        </a:spcAft>
                      </a:pPr>
                      <a:r>
                        <a:rPr lang="es-419" sz="1200">
                          <a:effectLst/>
                        </a:rPr>
                        <a:t>Protocolos</a:t>
                      </a:r>
                    </a:p>
                  </a:txBody>
                  <a:tcPr marL="68580" marR="68580" marT="0" marB="0"/>
                </a:tc>
                <a:tc>
                  <a:txBody>
                    <a:bodyPr/>
                    <a:lstStyle/>
                    <a:p>
                      <a:pPr marL="0" marR="0" rtl="0">
                        <a:lnSpc>
                          <a:spcPct val="107000"/>
                        </a:lnSpc>
                        <a:spcBef>
                          <a:spcPts val="0"/>
                        </a:spcBef>
                        <a:spcAft>
                          <a:spcPts val="0"/>
                        </a:spcAft>
                      </a:pPr>
                      <a:r>
                        <a:rPr lang="es-419" sz="1200">
                          <a:effectLst/>
                        </a:rPr>
                        <a:t>Explicar por qué los protocolos son necesarios en la comunicación de redes.</a:t>
                      </a:r>
                    </a:p>
                  </a:txBody>
                  <a:tcPr marL="68580" marR="68580" marT="0" marB="0"/>
                </a:tc>
                <a:extLst>
                  <a:ext uri="{0D108BD9-81ED-4DB2-BD59-A6C34878D82A}">
                    <a16:rowId xmlns:a16="http://schemas.microsoft.com/office/drawing/2014/main" val="10002"/>
                  </a:ext>
                </a:extLst>
              </a:tr>
              <a:tr h="372332">
                <a:tc>
                  <a:txBody>
                    <a:bodyPr/>
                    <a:lstStyle/>
                    <a:p>
                      <a:pPr marL="0" marR="0" rtl="0">
                        <a:lnSpc>
                          <a:spcPct val="107000"/>
                        </a:lnSpc>
                        <a:spcBef>
                          <a:spcPts val="0"/>
                        </a:spcBef>
                        <a:spcAft>
                          <a:spcPts val="0"/>
                        </a:spcAft>
                      </a:pPr>
                      <a:r>
                        <a:rPr lang="es-419" sz="1200">
                          <a:effectLst/>
                        </a:rPr>
                        <a:t>Suites de protocolos</a:t>
                      </a:r>
                    </a:p>
                  </a:txBody>
                  <a:tcPr marL="68580" marR="68580" marT="0" marB="0"/>
                </a:tc>
                <a:tc>
                  <a:txBody>
                    <a:bodyPr/>
                    <a:lstStyle/>
                    <a:p>
                      <a:pPr marL="0" marR="0" rtl="0">
                        <a:lnSpc>
                          <a:spcPct val="107000"/>
                        </a:lnSpc>
                        <a:spcBef>
                          <a:spcPts val="0"/>
                        </a:spcBef>
                        <a:spcAft>
                          <a:spcPts val="0"/>
                        </a:spcAft>
                      </a:pPr>
                      <a:r>
                        <a:rPr lang="es-419" sz="1200">
                          <a:effectLst/>
                        </a:rPr>
                        <a:t>Explicar el propósito de adherirse a una suite de protocolos.</a:t>
                      </a:r>
                    </a:p>
                  </a:txBody>
                  <a:tcPr marL="68580" marR="68580" marT="0" marB="0"/>
                </a:tc>
                <a:extLst>
                  <a:ext uri="{0D108BD9-81ED-4DB2-BD59-A6C34878D82A}">
                    <a16:rowId xmlns:a16="http://schemas.microsoft.com/office/drawing/2014/main" val="10003"/>
                  </a:ext>
                </a:extLst>
              </a:tr>
              <a:tr h="558498">
                <a:tc>
                  <a:txBody>
                    <a:bodyPr/>
                    <a:lstStyle/>
                    <a:p>
                      <a:pPr marL="0" marR="0" rtl="0">
                        <a:lnSpc>
                          <a:spcPct val="107000"/>
                        </a:lnSpc>
                        <a:spcBef>
                          <a:spcPts val="0"/>
                        </a:spcBef>
                        <a:spcAft>
                          <a:spcPts val="0"/>
                        </a:spcAft>
                      </a:pPr>
                      <a:r>
                        <a:rPr lang="es-419" sz="1200">
                          <a:effectLst/>
                        </a:rPr>
                        <a:t>Organizaciones estándares</a:t>
                      </a:r>
                    </a:p>
                  </a:txBody>
                  <a:tcPr marL="68580" marR="68580" marT="0" marB="0"/>
                </a:tc>
                <a:tc>
                  <a:txBody>
                    <a:bodyPr/>
                    <a:lstStyle/>
                    <a:p>
                      <a:pPr marL="0" marR="0" rtl="0">
                        <a:lnSpc>
                          <a:spcPct val="107000"/>
                        </a:lnSpc>
                        <a:spcBef>
                          <a:spcPts val="0"/>
                        </a:spcBef>
                        <a:spcAft>
                          <a:spcPts val="0"/>
                        </a:spcAft>
                      </a:pPr>
                      <a:r>
                        <a:rPr lang="es-419" sz="1200">
                          <a:effectLst/>
                        </a:rPr>
                        <a:t>Explicar la función de las organizaciones de estandarización en el establecimiento de protocolos para la interoperabilidad de redes.</a:t>
                      </a:r>
                    </a:p>
                  </a:txBody>
                  <a:tcPr marL="68580" marR="68580" marT="0" marB="0"/>
                </a:tc>
                <a:extLst>
                  <a:ext uri="{0D108BD9-81ED-4DB2-BD59-A6C34878D82A}">
                    <a16:rowId xmlns:a16="http://schemas.microsoft.com/office/drawing/2014/main" val="10004"/>
                  </a:ext>
                </a:extLst>
              </a:tr>
              <a:tr h="558498">
                <a:tc>
                  <a:txBody>
                    <a:bodyPr/>
                    <a:lstStyle/>
                    <a:p>
                      <a:pPr marL="0" marR="0" rtl="0">
                        <a:lnSpc>
                          <a:spcPct val="107000"/>
                        </a:lnSpc>
                        <a:spcBef>
                          <a:spcPts val="0"/>
                        </a:spcBef>
                        <a:spcAft>
                          <a:spcPts val="0"/>
                        </a:spcAft>
                      </a:pPr>
                      <a:r>
                        <a:rPr lang="es-419" sz="1200">
                          <a:effectLst/>
                        </a:rPr>
                        <a:t>Modelos de referencia</a:t>
                      </a:r>
                    </a:p>
                  </a:txBody>
                  <a:tcPr marL="68580" marR="68580" marT="0" marB="0"/>
                </a:tc>
                <a:tc>
                  <a:txBody>
                    <a:bodyPr/>
                    <a:lstStyle/>
                    <a:p>
                      <a:pPr marL="0" marR="0" rtl="0">
                        <a:lnSpc>
                          <a:spcPct val="107000"/>
                        </a:lnSpc>
                        <a:spcBef>
                          <a:spcPts val="0"/>
                        </a:spcBef>
                        <a:spcAft>
                          <a:spcPts val="0"/>
                        </a:spcAft>
                      </a:pPr>
                      <a:r>
                        <a:rPr lang="es-419" sz="1200">
                          <a:effectLst/>
                        </a:rPr>
                        <a:t>Explicar la forma en que se utilizan los modelos TCP/IP y OSI para facilitar la estandarización en el proceso de comunicación.</a:t>
                      </a:r>
                    </a:p>
                  </a:txBody>
                  <a:tcPr marL="68580" marR="68580" marT="0" marB="0"/>
                </a:tc>
                <a:extLst>
                  <a:ext uri="{0D108BD9-81ED-4DB2-BD59-A6C34878D82A}">
                    <a16:rowId xmlns:a16="http://schemas.microsoft.com/office/drawing/2014/main" val="10005"/>
                  </a:ext>
                </a:extLst>
              </a:tr>
              <a:tr h="372332">
                <a:tc>
                  <a:txBody>
                    <a:bodyPr/>
                    <a:lstStyle/>
                    <a:p>
                      <a:pPr marL="0" marR="0" rtl="0">
                        <a:lnSpc>
                          <a:spcPct val="107000"/>
                        </a:lnSpc>
                        <a:spcBef>
                          <a:spcPts val="0"/>
                        </a:spcBef>
                        <a:spcAft>
                          <a:spcPts val="0"/>
                        </a:spcAft>
                      </a:pPr>
                      <a:r>
                        <a:rPr lang="es-419" sz="1200">
                          <a:effectLst/>
                        </a:rPr>
                        <a:t>Encapsulamiento de datos</a:t>
                      </a:r>
                    </a:p>
                  </a:txBody>
                  <a:tcPr marL="68580" marR="68580" marT="0" marB="0"/>
                </a:tc>
                <a:tc>
                  <a:txBody>
                    <a:bodyPr/>
                    <a:lstStyle/>
                    <a:p>
                      <a:pPr marL="0" marR="0" rtl="0">
                        <a:lnSpc>
                          <a:spcPct val="107000"/>
                        </a:lnSpc>
                        <a:spcBef>
                          <a:spcPts val="0"/>
                        </a:spcBef>
                        <a:spcAft>
                          <a:spcPts val="0"/>
                        </a:spcAft>
                      </a:pPr>
                      <a:r>
                        <a:rPr lang="es-419" sz="1200">
                          <a:effectLst/>
                        </a:rPr>
                        <a:t>Explicar la forma en que el encapsulamiento de datos permite que estos se transporten a través de la red.</a:t>
                      </a:r>
                    </a:p>
                  </a:txBody>
                  <a:tcPr marL="68580" marR="68580" marT="0" marB="0"/>
                </a:tc>
                <a:extLst>
                  <a:ext uri="{0D108BD9-81ED-4DB2-BD59-A6C34878D82A}">
                    <a16:rowId xmlns:a16="http://schemas.microsoft.com/office/drawing/2014/main" val="10006"/>
                  </a:ext>
                </a:extLst>
              </a:tr>
              <a:tr h="372332">
                <a:tc>
                  <a:txBody>
                    <a:bodyPr/>
                    <a:lstStyle/>
                    <a:p>
                      <a:pPr marL="0" marR="0" rtl="0">
                        <a:lnSpc>
                          <a:spcPct val="107000"/>
                        </a:lnSpc>
                        <a:spcBef>
                          <a:spcPts val="0"/>
                        </a:spcBef>
                        <a:spcAft>
                          <a:spcPts val="0"/>
                        </a:spcAft>
                      </a:pPr>
                      <a:r>
                        <a:rPr lang="es-419" sz="1200">
                          <a:effectLst/>
                        </a:rPr>
                        <a:t>Acceso a los datos</a:t>
                      </a:r>
                    </a:p>
                  </a:txBody>
                  <a:tcPr marL="68580" marR="68580" marT="0" marB="0"/>
                </a:tc>
                <a:tc>
                  <a:txBody>
                    <a:bodyPr/>
                    <a:lstStyle/>
                    <a:p>
                      <a:pPr marL="0" marR="0" rtl="0">
                        <a:lnSpc>
                          <a:spcPct val="107000"/>
                        </a:lnSpc>
                        <a:spcBef>
                          <a:spcPts val="0"/>
                        </a:spcBef>
                        <a:spcAft>
                          <a:spcPts val="0"/>
                        </a:spcAft>
                      </a:pPr>
                      <a:r>
                        <a:rPr lang="es-419" sz="1200">
                          <a:effectLst/>
                        </a:rPr>
                        <a:t>Explique la forma en que los hosts locales acceden a recursos locales en una red.</a:t>
                      </a:r>
                    </a:p>
                  </a:txBody>
                  <a:tcPr marL="68580" marR="68580" marT="0" marB="0"/>
                </a:tc>
                <a:extLst>
                  <a:ext uri="{0D108BD9-81ED-4DB2-BD59-A6C34878D82A}">
                    <a16:rowId xmlns:a16="http://schemas.microsoft.com/office/drawing/2014/main" val="10007"/>
                  </a:ext>
                </a:extLst>
              </a:tr>
            </a:tbl>
          </a:graphicData>
        </a:graphic>
      </p:graphicFrame>
    </p:spTree>
    <p:custDataLst>
      <p:tags r:id="rId1"/>
    </p:custDataLst>
    <p:extLst>
      <p:ext uri="{BB962C8B-B14F-4D97-AF65-F5344CB8AC3E}">
        <p14:creationId xmlns:p14="http://schemas.microsoft.com/office/powerpoint/2010/main" val="3381894665"/>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a:xfrm>
            <a:off x="1" y="41394"/>
            <a:ext cx="9144000" cy="612812"/>
          </a:xfrm>
        </p:spPr>
        <p:txBody>
          <a:bodyPr/>
          <a:lstStyle/>
          <a:p>
            <a:pPr rtl="0" eaLnBrk="1" hangingPunct="1"/>
            <a:r>
              <a:rPr lang="es-419"/>
              <a:t>Actividad de clase: diseño de un sistema de comunicaciones</a:t>
            </a:r>
          </a:p>
        </p:txBody>
      </p:sp>
      <p:sp>
        <p:nvSpPr>
          <p:cNvPr id="6147" name="Rectangle 34"/>
          <p:cNvSpPr>
            <a:spLocks noGrp="1" noChangeArrowheads="1"/>
          </p:cNvSpPr>
          <p:nvPr>
            <p:ph idx="1"/>
          </p:nvPr>
        </p:nvSpPr>
        <p:spPr>
          <a:xfrm>
            <a:off x="112908" y="707995"/>
            <a:ext cx="8769026" cy="2088994"/>
          </a:xfrm>
        </p:spPr>
        <p:txBody>
          <a:bodyPr/>
          <a:lstStyle/>
          <a:p>
            <a:pPr marL="0" indent="0" rtl="0">
              <a:buNone/>
            </a:pPr>
            <a:r>
              <a:rPr lang="es-419" sz="1800"/>
              <a:t>Diseñar un sistema de comunicaciones </a:t>
            </a:r>
          </a:p>
          <a:p>
            <a:pPr marL="0" indent="0" rtl="0">
              <a:buNone/>
            </a:pPr>
            <a:r>
              <a:rPr lang="es-419" sz="1800" b="1"/>
              <a:t>Objetivos: </a:t>
            </a:r>
          </a:p>
          <a:p>
            <a:pPr lvl="1" rtl="0"/>
            <a:r>
              <a:rPr lang="es-419" sz="1800"/>
              <a:t>Explicar la función de los protocolos y de las organizaciones de estandarización para facilitar la interoperabilidad en las comunicaciones de red. </a:t>
            </a:r>
          </a:p>
        </p:txBody>
      </p:sp>
    </p:spTree>
    <p:custDataLst>
      <p:tags r:id="rId1"/>
    </p:custDataLst>
    <p:extLst>
      <p:ext uri="{BB962C8B-B14F-4D97-AF65-F5344CB8AC3E}">
        <p14:creationId xmlns:p14="http://schemas.microsoft.com/office/powerpoint/2010/main" val="3856391068"/>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pPr rtl="0"/>
            <a:r>
              <a:rPr lang="es-419">
                <a:solidFill>
                  <a:schemeClr val="accent5">
                    <a:lumMod val="40000"/>
                    <a:lumOff val="60000"/>
                  </a:schemeClr>
                </a:solidFill>
              </a:rPr>
              <a:t>3.1 El Reglamento</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41393"/>
            <a:ext cx="9144000" cy="789880"/>
          </a:xfrm>
        </p:spPr>
        <p:txBody>
          <a:bodyPr/>
          <a:lstStyle/>
          <a:p>
            <a:pPr rtl="0"/>
            <a:r>
              <a:rPr lang="es-419" sz="1600"/>
              <a:t>Las reglas</a:t>
            </a:r>
            <a:br>
              <a:rPr lang="en-US" altLang="en-US" dirty="0"/>
            </a:br>
            <a:r>
              <a:rPr lang="es-419"/>
              <a:t>Video — Dispositivos en una burbuja</a:t>
            </a:r>
          </a:p>
        </p:txBody>
      </p:sp>
      <p:sp>
        <p:nvSpPr>
          <p:cNvPr id="2" name="Content Placeholder 1"/>
          <p:cNvSpPr>
            <a:spLocks noGrp="1"/>
          </p:cNvSpPr>
          <p:nvPr>
            <p:ph idx="1"/>
          </p:nvPr>
        </p:nvSpPr>
        <p:spPr>
          <a:xfrm>
            <a:off x="118753" y="834569"/>
            <a:ext cx="8853286" cy="1251405"/>
          </a:xfrm>
        </p:spPr>
        <p:txBody>
          <a:bodyPr/>
          <a:lstStyle/>
          <a:p>
            <a:endParaRPr lang="en-US" dirty="0"/>
          </a:p>
          <a:p>
            <a:pPr marL="0" indent="0" rtl="0">
              <a:buNone/>
            </a:pPr>
            <a:r>
              <a:rPr lang="es-419" sz="1800"/>
              <a:t>Este vídeo explicará los protocolos que utilizan los dispositivos para ver su lugar en la red y comunicarse con otros dispositivos.</a:t>
            </a:r>
          </a:p>
        </p:txBody>
      </p:sp>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rtl="0"/>
            <a:r>
              <a:rPr lang="es-419" sz="1600"/>
              <a:t>Las reglas</a:t>
            </a:r>
            <a:br>
              <a:rPr lang="en-US" altLang="en-US" dirty="0"/>
            </a:br>
            <a:r>
              <a:rPr lang="es-419"/>
              <a:t>Aspectos básicos de la comunicación</a:t>
            </a:r>
          </a:p>
        </p:txBody>
      </p:sp>
      <p:sp>
        <p:nvSpPr>
          <p:cNvPr id="8195" name="Rectangle 6"/>
          <p:cNvSpPr>
            <a:spLocks noGrp="1" noChangeArrowheads="1"/>
          </p:cNvSpPr>
          <p:nvPr>
            <p:ph idx="1"/>
          </p:nvPr>
        </p:nvSpPr>
        <p:spPr>
          <a:xfrm>
            <a:off x="124609" y="905949"/>
            <a:ext cx="8853286" cy="2475426"/>
          </a:xfrm>
        </p:spPr>
        <p:txBody>
          <a:bodyPr/>
          <a:lstStyle/>
          <a:p>
            <a:pPr marL="0" indent="0" rtl="0">
              <a:buNone/>
            </a:pPr>
            <a:r>
              <a:rPr lang="es-419" sz="1800"/>
              <a:t>Las redes pueden variar en tamaño y complejidad. No es suficiente tener una conexión, los dispositivos deben ponerse de acuerdo sobre «cómo» comunicarse.</a:t>
            </a:r>
          </a:p>
          <a:p>
            <a:pPr marL="0" indent="0" rtl="0">
              <a:buNone/>
            </a:pPr>
            <a:r>
              <a:rPr lang="es-419" sz="1800"/>
              <a:t>Hay tres elementos para cualquier comunicación:</a:t>
            </a:r>
          </a:p>
          <a:p>
            <a:pPr lvl="1" rtl="0"/>
            <a:r>
              <a:rPr lang="es-419" sz="1800">
                <a:effectLst/>
              </a:rPr>
              <a:t>Habrá una fuente (remitente).</a:t>
            </a:r>
          </a:p>
          <a:p>
            <a:pPr lvl="1" rtl="0"/>
            <a:r>
              <a:rPr lang="es-419" sz="1800"/>
              <a:t>Habrá un destino (receptor).</a:t>
            </a:r>
          </a:p>
          <a:p>
            <a:pPr lvl="1" rtl="0"/>
            <a:r>
              <a:rPr lang="es-419" sz="1800"/>
              <a:t>Habrá un canal (medios) que proporciona la ruta de las comunicaciones a ocurrir.</a:t>
            </a:r>
          </a:p>
          <a:p>
            <a:pPr lvl="1"/>
            <a:endParaRPr lang="en-US" dirty="0">
              <a:effectLst/>
            </a:endParaRPr>
          </a:p>
        </p:txBody>
      </p:sp>
    </p:spTree>
    <p:extLst>
      <p:ext uri="{BB962C8B-B14F-4D97-AF65-F5344CB8AC3E}">
        <p14:creationId xmlns:p14="http://schemas.microsoft.com/office/powerpoint/2010/main" val="3529212767"/>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rtl="0"/>
            <a:r>
              <a:rPr lang="es-419" sz="1600"/>
              <a:t>Las Reglas </a:t>
            </a:r>
            <a:br>
              <a:rPr lang="en-US" altLang="en-US" dirty="0"/>
            </a:br>
            <a:r>
              <a:rPr lang="es-419"/>
              <a:t>Protocolos de Comunicaciones</a:t>
            </a:r>
          </a:p>
        </p:txBody>
      </p:sp>
      <p:sp>
        <p:nvSpPr>
          <p:cNvPr id="8195" name="Rectangle 6"/>
          <p:cNvSpPr>
            <a:spLocks noGrp="1" noChangeArrowheads="1"/>
          </p:cNvSpPr>
          <p:nvPr>
            <p:ph idx="1"/>
          </p:nvPr>
        </p:nvSpPr>
        <p:spPr>
          <a:xfrm>
            <a:off x="124609" y="894073"/>
            <a:ext cx="8853286" cy="1267235"/>
          </a:xfrm>
        </p:spPr>
        <p:txBody>
          <a:bodyPr/>
          <a:lstStyle/>
          <a:p>
            <a:pPr rtl="0">
              <a:buFont typeface="Arial" panose="020B0604020202020204" pitchFamily="34" charset="0"/>
              <a:buChar char="•"/>
            </a:pPr>
            <a:r>
              <a:rPr lang="es-419" sz="1600"/>
              <a:t>Todas las comunicaciones se rigen por protocolos.</a:t>
            </a:r>
          </a:p>
          <a:p>
            <a:pPr rtl="0">
              <a:buFont typeface="Arial" panose="020B0604020202020204" pitchFamily="34" charset="0"/>
              <a:buChar char="•"/>
            </a:pPr>
            <a:r>
              <a:rPr lang="es-419" sz="1600"/>
              <a:t>Los protocolos son las reglas que seguirán las comunicaciones.</a:t>
            </a:r>
          </a:p>
          <a:p>
            <a:pPr rtl="0">
              <a:buFont typeface="Arial" panose="020B0604020202020204" pitchFamily="34" charset="0"/>
              <a:buChar char="•"/>
            </a:pPr>
            <a:r>
              <a:rPr lang="es-419" sz="1600"/>
              <a:t>Estas reglas variarán en función del protocolo.</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390" y="2224873"/>
            <a:ext cx="3911188" cy="2409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4468" y="2224873"/>
            <a:ext cx="4128904" cy="23203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0549253"/>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rtl="0"/>
            <a:r>
              <a:rPr lang="es-419" sz="1600"/>
              <a:t>Las reglas</a:t>
            </a:r>
            <a:br>
              <a:rPr lang="en-US" altLang="en-US" dirty="0"/>
            </a:br>
            <a:r>
              <a:rPr lang="es-419"/>
              <a:t>Establecimiento de reglas</a:t>
            </a:r>
          </a:p>
        </p:txBody>
      </p:sp>
      <p:sp>
        <p:nvSpPr>
          <p:cNvPr id="8195" name="Rectangle 6"/>
          <p:cNvSpPr>
            <a:spLocks noGrp="1" noChangeArrowheads="1"/>
          </p:cNvSpPr>
          <p:nvPr>
            <p:ph idx="1"/>
          </p:nvPr>
        </p:nvSpPr>
        <p:spPr>
          <a:xfrm>
            <a:off x="100858" y="858446"/>
            <a:ext cx="8853286" cy="1339934"/>
          </a:xfrm>
        </p:spPr>
        <p:txBody>
          <a:bodyPr/>
          <a:lstStyle/>
          <a:p>
            <a:pPr rtl="0">
              <a:buFont typeface="Arial" panose="020B0604020202020204" pitchFamily="34" charset="0"/>
              <a:buChar char="•"/>
            </a:pPr>
            <a:r>
              <a:rPr lang="es-419" sz="1600"/>
              <a:t>Las personas deben utilizar reglas o acuerdos establecidos que rijan la conversación.</a:t>
            </a:r>
          </a:p>
          <a:p>
            <a:pPr rtl="0">
              <a:buFont typeface="Arial" panose="020B0604020202020204" pitchFamily="34" charset="0"/>
              <a:buChar char="•"/>
            </a:pPr>
            <a:r>
              <a:rPr lang="es-419" sz="1600"/>
              <a:t>El primer mensaje es difícil de leer porque no está formateado correctamente. El segundo muestra el mensaje correctamente formateado</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8728" y="2024578"/>
            <a:ext cx="6282050" cy="11661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3053" y="3424014"/>
            <a:ext cx="6373400" cy="1205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7744275"/>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s-419"/>
              <a:t>Materiales para el instructor: Guía de planificación del Módulo 3</a:t>
            </a:r>
          </a:p>
        </p:txBody>
      </p:sp>
      <p:sp>
        <p:nvSpPr>
          <p:cNvPr id="4099" name="Rectangle 34"/>
          <p:cNvSpPr>
            <a:spLocks noGrp="1" noChangeArrowheads="1"/>
          </p:cNvSpPr>
          <p:nvPr>
            <p:ph idx="1"/>
          </p:nvPr>
        </p:nvSpPr>
        <p:spPr>
          <a:xfrm>
            <a:off x="145357" y="808179"/>
            <a:ext cx="8483254" cy="3747195"/>
          </a:xfrm>
        </p:spPr>
        <p:txBody>
          <a:bodyPr/>
          <a:lstStyle/>
          <a:p>
            <a:pPr marL="0" indent="0">
              <a:buNone/>
            </a:pPr>
            <a:r>
              <a:rPr lang="es-419"/>
              <a:t>Este documento de PowerPoint se divide en dos partes:</a:t>
            </a:r>
          </a:p>
          <a:p>
            <a:pPr>
              <a:buFont typeface="Arial" panose="020B0604020202020204" pitchFamily="34" charset="0"/>
              <a:buChar char="•"/>
            </a:pPr>
            <a:r>
              <a:rPr lang="es-419"/>
              <a:t>Guía de planificación del instructor</a:t>
            </a:r>
          </a:p>
          <a:p>
            <a:pPr lvl="1">
              <a:buFont typeface="Arial" panose="020B0604020202020204" pitchFamily="34" charset="0"/>
              <a:buChar char="•"/>
            </a:pPr>
            <a:r>
              <a:rPr lang="es-419"/>
              <a:t>Información para ayudarlo a familiarizarse con el módulo</a:t>
            </a:r>
          </a:p>
          <a:p>
            <a:pPr lvl="1">
              <a:buFont typeface="Arial" panose="020B0604020202020204" pitchFamily="34" charset="0"/>
              <a:buChar char="•"/>
            </a:pPr>
            <a:r>
              <a:rPr lang="es-419"/>
              <a:t>Material didáctico</a:t>
            </a:r>
          </a:p>
          <a:p>
            <a:pPr>
              <a:buFont typeface="Arial" panose="020B0604020202020204" pitchFamily="34" charset="0"/>
              <a:buChar char="•"/>
            </a:pPr>
            <a:r>
              <a:rPr lang="es-419"/>
              <a:t>Presentación de la clase del instructor</a:t>
            </a:r>
          </a:p>
          <a:p>
            <a:pPr lvl="1">
              <a:buFont typeface="Arial" panose="020B0604020202020204" pitchFamily="34" charset="0"/>
              <a:buChar char="•"/>
            </a:pPr>
            <a:r>
              <a:rPr lang="es-419"/>
              <a:t>Diapositivas opcionales que puede usar en el aula</a:t>
            </a:r>
          </a:p>
          <a:p>
            <a:pPr lvl="1"/>
            <a:r>
              <a:rPr lang="es-419"/>
              <a:t>Comienza en la diapositiva # 12</a:t>
            </a:r>
          </a:p>
          <a:p>
            <a:pPr marL="142875" lvl="1" indent="0">
              <a:buNone/>
            </a:pPr>
            <a:r>
              <a:rPr lang="es-419" sz="1600" b="1"/>
              <a:t>Nota: </a:t>
            </a:r>
            <a:r>
              <a:rPr lang="es-419" sz="1600"/>
              <a:t>Elimine la Guía de planificación de esta presentación antes de compartirla con alguien.</a:t>
            </a:r>
          </a:p>
          <a:p>
            <a:pPr marL="0" indent="0">
              <a:buNone/>
            </a:pPr>
            <a:r>
              <a:rPr lang="es-419" sz="1600" b="1">
                <a:solidFill>
                  <a:schemeClr val="accent4"/>
                </a:solidFill>
              </a:rPr>
              <a:t>Para obtener ayuda y recursos adicionales, vaya a la página de inicio del instructor y a los recursos del curso para este curso. También puede visitar el sitio de desarrollo profesional en netacad.com, la página oficial de Facebook de Cisco Networking Academy o el grupo Instructor Only FB.</a:t>
            </a:r>
          </a:p>
        </p:txBody>
      </p:sp>
    </p:spTree>
    <p:custDataLst>
      <p:tags r:id="rId1"/>
    </p:custDataLst>
    <p:extLst>
      <p:ext uri="{BB962C8B-B14F-4D97-AF65-F5344CB8AC3E}">
        <p14:creationId xmlns:p14="http://schemas.microsoft.com/office/powerpoint/2010/main" val="3544840305"/>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rtl="0"/>
            <a:r>
              <a:rPr lang="es-419" sz="1600"/>
              <a:t>Las reglas</a:t>
            </a:r>
            <a:br>
              <a:rPr lang="en-US" altLang="en-US" dirty="0"/>
            </a:br>
            <a:r>
              <a:rPr lang="es-419"/>
              <a:t>Establecimiento de reglas</a:t>
            </a:r>
          </a:p>
        </p:txBody>
      </p:sp>
      <p:sp>
        <p:nvSpPr>
          <p:cNvPr id="8195" name="Rectangle 6"/>
          <p:cNvSpPr>
            <a:spLocks noGrp="1" noChangeArrowheads="1"/>
          </p:cNvSpPr>
          <p:nvPr>
            <p:ph idx="1"/>
          </p:nvPr>
        </p:nvSpPr>
        <p:spPr>
          <a:xfrm>
            <a:off x="100858" y="858446"/>
            <a:ext cx="8853286" cy="1827604"/>
          </a:xfrm>
        </p:spPr>
        <p:txBody>
          <a:bodyPr/>
          <a:lstStyle/>
          <a:p>
            <a:pPr marL="0" indent="0" rtl="0">
              <a:buNone/>
            </a:pPr>
            <a:r>
              <a:rPr lang="es-419" sz="1800"/>
              <a:t>Los protocolos deben dar cuenta de los siguientes requisitos:</a:t>
            </a:r>
          </a:p>
          <a:p>
            <a:pPr lvl="1" rtl="0"/>
            <a:r>
              <a:rPr lang="es-419" sz="1800"/>
              <a:t>Un emisor y un receptor identificados</a:t>
            </a:r>
          </a:p>
          <a:p>
            <a:pPr lvl="1" rtl="0"/>
            <a:r>
              <a:rPr lang="es-419" sz="1800"/>
              <a:t>Idioma y gramática común</a:t>
            </a:r>
          </a:p>
          <a:p>
            <a:pPr lvl="1" rtl="0"/>
            <a:r>
              <a:rPr lang="es-419" sz="1800"/>
              <a:t>Velocidad y momento de entrega</a:t>
            </a:r>
          </a:p>
          <a:p>
            <a:pPr lvl="1" rtl="0"/>
            <a:r>
              <a:rPr lang="es-419" sz="1800"/>
              <a:t>Requisitos de confirmación o acuse de recibo</a:t>
            </a:r>
          </a:p>
          <a:p>
            <a:pPr lvl="1"/>
            <a:endParaRPr lang="en-US" dirty="0"/>
          </a:p>
        </p:txBody>
      </p:sp>
    </p:spTree>
    <p:extLst>
      <p:ext uri="{BB962C8B-B14F-4D97-AF65-F5344CB8AC3E}">
        <p14:creationId xmlns:p14="http://schemas.microsoft.com/office/powerpoint/2010/main" val="1675267657"/>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rtl="0"/>
            <a:r>
              <a:rPr lang="es-419"/>
              <a:t>Requisitos del protocolo de red</a:t>
            </a:r>
            <a:r>
              <a:rPr lang="es-419" sz="1600"/>
              <a:t> de reglas</a:t>
            </a:r>
          </a:p>
        </p:txBody>
      </p:sp>
      <p:sp>
        <p:nvSpPr>
          <p:cNvPr id="8195" name="Rectangle 6"/>
          <p:cNvSpPr>
            <a:spLocks noGrp="1" noChangeArrowheads="1"/>
          </p:cNvSpPr>
          <p:nvPr>
            <p:ph idx="1"/>
          </p:nvPr>
        </p:nvSpPr>
        <p:spPr>
          <a:xfrm>
            <a:off x="100858" y="858445"/>
            <a:ext cx="8853286" cy="3060411"/>
          </a:xfrm>
        </p:spPr>
        <p:txBody>
          <a:bodyPr/>
          <a:lstStyle/>
          <a:p>
            <a:pPr marL="0" indent="0" rtl="0">
              <a:buNone/>
            </a:pPr>
            <a:r>
              <a:rPr lang="es-419" sz="1800" dirty="0"/>
              <a:t>Los protocolos informáticos comunes deben estar de acuerdo e incluir los siguientes requisitos: </a:t>
            </a:r>
          </a:p>
          <a:p>
            <a:pPr lvl="1" rtl="0"/>
            <a:r>
              <a:rPr lang="es-419" sz="1800" dirty="0"/>
              <a:t>Codificación de los mensajes</a:t>
            </a:r>
          </a:p>
          <a:p>
            <a:pPr lvl="1" rtl="0"/>
            <a:r>
              <a:rPr lang="es-419" sz="1800" dirty="0"/>
              <a:t>Formato y encapsulamiento del mensaje</a:t>
            </a:r>
          </a:p>
          <a:p>
            <a:pPr lvl="1" rtl="0"/>
            <a:r>
              <a:rPr lang="es-419" sz="1800" dirty="0"/>
              <a:t>Tamaño del mensaje</a:t>
            </a:r>
          </a:p>
          <a:p>
            <a:pPr lvl="1" rtl="0"/>
            <a:r>
              <a:rPr lang="es-419" sz="1800" dirty="0"/>
              <a:t>Sincronización del mensaje</a:t>
            </a:r>
          </a:p>
          <a:p>
            <a:pPr lvl="1" rtl="0"/>
            <a:r>
              <a:rPr lang="es-419" sz="1800" dirty="0"/>
              <a:t>Opciones de entrega del mensaje</a:t>
            </a:r>
          </a:p>
          <a:p>
            <a:pPr lvl="1"/>
            <a:endParaRPr lang="en-US" dirty="0"/>
          </a:p>
        </p:txBody>
      </p:sp>
    </p:spTree>
    <p:extLst>
      <p:ext uri="{BB962C8B-B14F-4D97-AF65-F5344CB8AC3E}">
        <p14:creationId xmlns:p14="http://schemas.microsoft.com/office/powerpoint/2010/main" val="2179615737"/>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rtl="0"/>
            <a:r>
              <a:rPr lang="es-419" sz="1600"/>
              <a:t>Las reglas</a:t>
            </a:r>
            <a:br>
              <a:rPr lang="en-US" altLang="en-US" dirty="0"/>
            </a:br>
            <a:r>
              <a:rPr lang="es-419"/>
              <a:t>Codificación del mensaje</a:t>
            </a:r>
          </a:p>
        </p:txBody>
      </p:sp>
      <p:sp>
        <p:nvSpPr>
          <p:cNvPr id="8195" name="Rectangle 6"/>
          <p:cNvSpPr>
            <a:spLocks noGrp="1" noChangeArrowheads="1"/>
          </p:cNvSpPr>
          <p:nvPr>
            <p:ph idx="1"/>
          </p:nvPr>
        </p:nvSpPr>
        <p:spPr>
          <a:xfrm>
            <a:off x="124609" y="894073"/>
            <a:ext cx="8853286" cy="1068077"/>
          </a:xfrm>
        </p:spPr>
        <p:txBody>
          <a:bodyPr/>
          <a:lstStyle/>
          <a:p>
            <a:pPr rtl="0">
              <a:buFont typeface="Arial" panose="020B0604020202020204" pitchFamily="34" charset="0"/>
              <a:buChar char="•"/>
            </a:pPr>
            <a:r>
              <a:rPr lang="es-419" sz="1800"/>
              <a:t>La codificación es el proceso mediante el cual la información se convierte en otra forma aceptable para la transmisión. </a:t>
            </a:r>
          </a:p>
          <a:p>
            <a:pPr rtl="0">
              <a:buFont typeface="Arial" panose="020B0604020202020204" pitchFamily="34" charset="0"/>
              <a:buChar char="•"/>
            </a:pPr>
            <a:r>
              <a:rPr lang="es-419" sz="1800"/>
              <a:t>La decodificación revierte este proceso para interpretar la idea. </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491" y="2089750"/>
            <a:ext cx="4263365" cy="23289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8167" y="2089750"/>
            <a:ext cx="4344573" cy="246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4696256"/>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rtl="0"/>
            <a:r>
              <a:rPr lang="es-419" sz="1600"/>
              <a:t>Las reglas</a:t>
            </a:r>
            <a:br>
              <a:rPr lang="en-US" altLang="en-US" dirty="0"/>
            </a:br>
            <a:r>
              <a:rPr lang="es-419"/>
              <a:t>Formato y encapsulamiento del mensaje</a:t>
            </a:r>
          </a:p>
        </p:txBody>
      </p:sp>
      <p:sp>
        <p:nvSpPr>
          <p:cNvPr id="8195" name="Rectangle 6"/>
          <p:cNvSpPr>
            <a:spLocks noGrp="1" noChangeArrowheads="1"/>
          </p:cNvSpPr>
          <p:nvPr>
            <p:ph idx="1"/>
          </p:nvPr>
        </p:nvSpPr>
        <p:spPr>
          <a:xfrm>
            <a:off x="124609" y="894074"/>
            <a:ext cx="8853286" cy="1065356"/>
          </a:xfrm>
        </p:spPr>
        <p:txBody>
          <a:bodyPr/>
          <a:lstStyle/>
          <a:p>
            <a:pPr rtl="0">
              <a:buFont typeface="Arial" panose="020B0604020202020204" pitchFamily="34" charset="0"/>
              <a:buChar char="•"/>
            </a:pPr>
            <a:r>
              <a:rPr lang="es-419" sz="1800"/>
              <a:t>Cuando se envía un mensaje se debe utilizar un formato o estructura específicos. </a:t>
            </a:r>
          </a:p>
          <a:p>
            <a:pPr rtl="0">
              <a:buFont typeface="Arial" panose="020B0604020202020204" pitchFamily="34" charset="0"/>
              <a:buChar char="•"/>
            </a:pPr>
            <a:r>
              <a:rPr lang="es-419" sz="1800"/>
              <a:t>Los formatos de los mensajes dependen del tipo de mensaje y el canal que se utilice para entregar el mensaje. </a:t>
            </a: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0531" y="2054560"/>
            <a:ext cx="2578325" cy="2791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054559"/>
            <a:ext cx="4197785" cy="2791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2058414"/>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rtl="0"/>
            <a:r>
              <a:rPr lang="es-419" sz="1600"/>
              <a:t>Las reglas</a:t>
            </a:r>
            <a:br>
              <a:rPr lang="en-US" altLang="en-US" dirty="0"/>
            </a:br>
            <a:r>
              <a:rPr lang="es-419"/>
              <a:t>Tamaño del mensaje</a:t>
            </a:r>
          </a:p>
        </p:txBody>
      </p:sp>
      <p:sp>
        <p:nvSpPr>
          <p:cNvPr id="8195" name="Rectangle 6"/>
          <p:cNvSpPr>
            <a:spLocks noGrp="1" noChangeArrowheads="1"/>
          </p:cNvSpPr>
          <p:nvPr>
            <p:ph idx="1"/>
          </p:nvPr>
        </p:nvSpPr>
        <p:spPr>
          <a:xfrm>
            <a:off x="124609" y="894073"/>
            <a:ext cx="8853286" cy="1297583"/>
          </a:xfrm>
        </p:spPr>
        <p:txBody>
          <a:bodyPr/>
          <a:lstStyle/>
          <a:p>
            <a:pPr marL="0" indent="0" rtl="0">
              <a:buNone/>
            </a:pPr>
            <a:r>
              <a:rPr lang="es-419" sz="1600"/>
              <a:t>La codificación entre hosts debe tener el formato adecuado para el medio.</a:t>
            </a:r>
          </a:p>
          <a:p>
            <a:pPr lvl="1" rtl="0"/>
            <a:r>
              <a:rPr lang="es-419" sz="1600"/>
              <a:t>Los mensajes enviados a través de la red se convierten en bits.</a:t>
            </a:r>
          </a:p>
          <a:p>
            <a:pPr lvl="1" rtl="0"/>
            <a:r>
              <a:rPr lang="es-419" sz="1600"/>
              <a:t>Los bits están codificados en un patrón de luz, sonido o impulsos eléctricos.</a:t>
            </a:r>
          </a:p>
          <a:p>
            <a:pPr lvl="1" rtl="0"/>
            <a:r>
              <a:rPr lang="es-419" sz="1600"/>
              <a:t>El host de destino recibe y decodifica las señales para interpretar el mensaje.</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3428" y="2424227"/>
            <a:ext cx="2867706" cy="17943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0361" y="2424227"/>
            <a:ext cx="2719055" cy="1757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87521122"/>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rtl="0"/>
            <a:r>
              <a:rPr lang="es-419" sz="1600"/>
              <a:t>Las reglas</a:t>
            </a:r>
            <a:br>
              <a:rPr lang="en-US" altLang="en-US" dirty="0"/>
            </a:br>
            <a:r>
              <a:rPr lang="es-419"/>
              <a:t>Temporización del mensaje</a:t>
            </a:r>
          </a:p>
        </p:txBody>
      </p:sp>
      <p:sp>
        <p:nvSpPr>
          <p:cNvPr id="8195" name="Rectangle 6"/>
          <p:cNvSpPr>
            <a:spLocks noGrp="1" noChangeArrowheads="1"/>
          </p:cNvSpPr>
          <p:nvPr>
            <p:ph idx="1"/>
          </p:nvPr>
        </p:nvSpPr>
        <p:spPr>
          <a:xfrm>
            <a:off x="124609" y="894073"/>
            <a:ext cx="8853286" cy="3953697"/>
          </a:xfrm>
        </p:spPr>
        <p:txBody>
          <a:bodyPr/>
          <a:lstStyle/>
          <a:p>
            <a:pPr marL="0" indent="0" rtl="0">
              <a:buNone/>
            </a:pPr>
            <a:r>
              <a:rPr lang="es-419" sz="1600"/>
              <a:t>El tiempo de los mensajes incluye lo siguiente: </a:t>
            </a:r>
          </a:p>
          <a:p>
            <a:pPr marL="142875" lvl="1" indent="0" rtl="0">
              <a:buNone/>
            </a:pPr>
            <a:r>
              <a:rPr lang="es-419" sz="1600" b="1"/>
              <a:t>Control de flujo:</a:t>
            </a:r>
            <a:r>
              <a:rPr lang="es-419" sz="1600"/>
              <a:t> administra la velocidad de transmisión de datos y define cuánta información se puede enviar y la velocidad a la que se puede entregar. </a:t>
            </a:r>
          </a:p>
          <a:p>
            <a:pPr marL="142875" lvl="1" indent="0" rtl="0">
              <a:buNone/>
            </a:pPr>
            <a:r>
              <a:rPr lang="es-419" sz="1600" b="1"/>
              <a:t>Tiempo de espera de respuesta:</a:t>
            </a:r>
            <a:r>
              <a:rPr lang="es-419" sz="1600"/>
              <a:t> administra el tiempo que espera un dispositivo cuando no escucha una respuesta del destino. </a:t>
            </a:r>
          </a:p>
          <a:p>
            <a:pPr marL="142875" lvl="1" indent="0" rtl="0">
              <a:buNone/>
            </a:pPr>
            <a:r>
              <a:rPr lang="es-419" sz="1600" b="1"/>
              <a:t>El método de acceso--</a:t>
            </a:r>
            <a:r>
              <a:rPr lang="es-419" sz="1600"/>
              <a:t> determina en qué momento alguien puede enviar un mensaje.</a:t>
            </a:r>
            <a:r>
              <a:rPr lang="es-419" sz="1600" b="1"/>
              <a:t> </a:t>
            </a:r>
          </a:p>
          <a:p>
            <a:pPr lvl="2" rtl="0"/>
            <a:r>
              <a:rPr lang="es-419" sz="1600"/>
              <a:t>Puede haber varias reglas que rijan cuestiones como las «colisiones». Esto es cuando más de un dispositivo envía tráfico al mismo tiempo y los mensajes se dañan. </a:t>
            </a:r>
          </a:p>
          <a:p>
            <a:pPr lvl="2" rtl="0"/>
            <a:r>
              <a:rPr lang="es-419" sz="1600"/>
              <a:t>Algunos protocolos son proactivos e intentan evitar colisiones; otros protocolos son reactivos y establecen un método de recuperación después de que se produzca la colisión.</a:t>
            </a:r>
          </a:p>
          <a:p>
            <a:pPr marL="0" indent="0">
              <a:buNone/>
            </a:pPr>
            <a:endParaRPr lang="en-US" dirty="0"/>
          </a:p>
        </p:txBody>
      </p:sp>
    </p:spTree>
    <p:extLst>
      <p:ext uri="{BB962C8B-B14F-4D97-AF65-F5344CB8AC3E}">
        <p14:creationId xmlns:p14="http://schemas.microsoft.com/office/powerpoint/2010/main" val="3271873300"/>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rtl="0"/>
            <a:r>
              <a:rPr lang="es-419" sz="1600"/>
              <a:t>Las reglas</a:t>
            </a:r>
            <a:br>
              <a:rPr lang="en-US" altLang="en-US" dirty="0"/>
            </a:br>
            <a:r>
              <a:rPr lang="es-419"/>
              <a:t>Opciones de entrega del mensaje</a:t>
            </a:r>
          </a:p>
        </p:txBody>
      </p:sp>
      <p:sp>
        <p:nvSpPr>
          <p:cNvPr id="8195" name="Rectangle 6"/>
          <p:cNvSpPr>
            <a:spLocks noGrp="1" noChangeArrowheads="1"/>
          </p:cNvSpPr>
          <p:nvPr>
            <p:ph idx="1"/>
          </p:nvPr>
        </p:nvSpPr>
        <p:spPr>
          <a:xfrm>
            <a:off x="145357" y="798944"/>
            <a:ext cx="8853286" cy="2252728"/>
          </a:xfrm>
        </p:spPr>
        <p:txBody>
          <a:bodyPr/>
          <a:lstStyle/>
          <a:p>
            <a:pPr marL="0" indent="0" rtl="0">
              <a:buNone/>
            </a:pPr>
            <a:r>
              <a:rPr lang="es-419" sz="1600"/>
              <a:t>La entrega de mensajes puede ser uno de los métodos siguientes: </a:t>
            </a:r>
          </a:p>
          <a:p>
            <a:pPr lvl="1" rtl="0"/>
            <a:r>
              <a:rPr lang="es-419" sz="1600" b="1"/>
              <a:t>Unidifusión –</a:t>
            </a:r>
            <a:r>
              <a:rPr lang="es-419" sz="1600"/>
              <a:t> comunicación uno a uno.</a:t>
            </a:r>
          </a:p>
          <a:p>
            <a:pPr lvl="1" rtl="0"/>
            <a:r>
              <a:rPr lang="es-419" sz="1600" b="1"/>
              <a:t>Multidifusión – de</a:t>
            </a:r>
            <a:r>
              <a:rPr lang="es-419" sz="1600"/>
              <a:t> uno a muchos, normalmente no todos los</a:t>
            </a:r>
          </a:p>
          <a:p>
            <a:pPr lvl="1" rtl="0"/>
            <a:r>
              <a:rPr lang="es-419" sz="1600" b="1"/>
              <a:t>Difusión </a:t>
            </a:r>
            <a:r>
              <a:rPr lang="es-419" sz="1600"/>
              <a:t>— uno para todos</a:t>
            </a:r>
          </a:p>
          <a:p>
            <a:pPr lvl="1"/>
            <a:endParaRPr lang="en-US" sz="1600" dirty="0"/>
          </a:p>
          <a:p>
            <a:pPr marL="0" indent="0" rtl="0">
              <a:buNone/>
            </a:pPr>
            <a:r>
              <a:rPr lang="es-419" sz="1600" b="1"/>
              <a:t>Nota: Las</a:t>
            </a:r>
            <a:r>
              <a:rPr lang="es-419" sz="1600"/>
              <a:t> transmisiones se utilizan en redes IPv4, pero no son una opción para IPv6. Más adelante también veremos «Anycast» como una opción de entrega adicional para IPv6. </a:t>
            </a:r>
          </a:p>
          <a:p>
            <a:pPr marL="0" indent="0">
              <a:buNone/>
            </a:pPr>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649" y="3170930"/>
            <a:ext cx="1802265" cy="1345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8117" y="3170930"/>
            <a:ext cx="1843139" cy="1345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52362" y="3170929"/>
            <a:ext cx="1864324" cy="13452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4997181"/>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rtl="0"/>
            <a:r>
              <a:rPr lang="es-419" sz="1600"/>
              <a:t>Reglas</a:t>
            </a:r>
            <a:br>
              <a:rPr lang="en-US" altLang="en-US" dirty="0"/>
            </a:br>
            <a:r>
              <a:rPr lang="es-419"/>
              <a:t>Una nota sobre el icono de nodo</a:t>
            </a:r>
          </a:p>
        </p:txBody>
      </p:sp>
      <p:sp>
        <p:nvSpPr>
          <p:cNvPr id="8195" name="Rectangle 6"/>
          <p:cNvSpPr>
            <a:spLocks noGrp="1" noChangeArrowheads="1"/>
          </p:cNvSpPr>
          <p:nvPr>
            <p:ph idx="1"/>
          </p:nvPr>
        </p:nvSpPr>
        <p:spPr>
          <a:xfrm>
            <a:off x="124609" y="894074"/>
            <a:ext cx="8853286" cy="760555"/>
          </a:xfrm>
        </p:spPr>
        <p:txBody>
          <a:bodyPr/>
          <a:lstStyle/>
          <a:p>
            <a:pPr rtl="0">
              <a:buFont typeface="Arial" panose="020B0604020202020204" pitchFamily="34" charset="0"/>
              <a:buChar char="•"/>
            </a:pPr>
            <a:r>
              <a:rPr lang="es-419" sz="1600"/>
              <a:t>Los documentos pueden utilizar el ícono de nodo, normalmente un círculo, para representar todos los dispositivos. </a:t>
            </a:r>
          </a:p>
          <a:p>
            <a:pPr rtl="0">
              <a:buFont typeface="Arial" panose="020B0604020202020204" pitchFamily="34" charset="0"/>
              <a:buChar char="•"/>
            </a:pPr>
            <a:r>
              <a:rPr lang="es-419" sz="1600"/>
              <a:t>La figura ilustra el uso del ícono de nodo para las opciones de entrega.</a:t>
            </a:r>
          </a:p>
          <a:p>
            <a:pPr marL="0" indent="0">
              <a:buNone/>
            </a:pP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4873" y="1955142"/>
            <a:ext cx="5194253" cy="25971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45570941"/>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pPr rtl="0"/>
            <a:r>
              <a:rPr lang="es-419">
                <a:solidFill>
                  <a:schemeClr val="accent5">
                    <a:lumMod val="40000"/>
                    <a:lumOff val="60000"/>
                  </a:schemeClr>
                </a:solidFill>
              </a:rPr>
              <a:t>3.2 Protocolos</a:t>
            </a:r>
          </a:p>
        </p:txBody>
      </p:sp>
    </p:spTree>
    <p:custDataLst>
      <p:tags r:id="rId1"/>
    </p:custDataLst>
    <p:extLst>
      <p:ext uri="{BB962C8B-B14F-4D97-AF65-F5344CB8AC3E}">
        <p14:creationId xmlns:p14="http://schemas.microsoft.com/office/powerpoint/2010/main" val="1758337446"/>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rtl="0"/>
            <a:r>
              <a:rPr lang="es-419" sz="1600"/>
              <a:t>Protocolos</a:t>
            </a:r>
            <a:br>
              <a:rPr lang="en-US" altLang="en-US" dirty="0"/>
            </a:br>
            <a:r>
              <a:rPr lang="es-419"/>
              <a:t>Descripción general del protocolo de red</a:t>
            </a:r>
          </a:p>
        </p:txBody>
      </p:sp>
      <p:sp>
        <p:nvSpPr>
          <p:cNvPr id="8195" name="Rectangle 6"/>
          <p:cNvSpPr>
            <a:spLocks noGrp="1" noChangeArrowheads="1"/>
          </p:cNvSpPr>
          <p:nvPr>
            <p:ph idx="1"/>
          </p:nvPr>
        </p:nvSpPr>
        <p:spPr>
          <a:xfrm>
            <a:off x="183681" y="957943"/>
            <a:ext cx="2757714" cy="3468255"/>
          </a:xfrm>
        </p:spPr>
        <p:txBody>
          <a:bodyPr/>
          <a:lstStyle/>
          <a:p>
            <a:pPr marL="0" indent="0" rtl="0">
              <a:buNone/>
            </a:pPr>
            <a:r>
              <a:rPr lang="es-419" sz="1400" dirty="0"/>
              <a:t>Los protocolos de red definen un conjunto común de reglas.</a:t>
            </a:r>
          </a:p>
          <a:p>
            <a:pPr rtl="0">
              <a:buFont typeface="Arial" panose="020B0604020202020204" pitchFamily="34" charset="0"/>
              <a:buChar char="•"/>
            </a:pPr>
            <a:r>
              <a:rPr lang="es-419" sz="1400" dirty="0"/>
              <a:t>Se puede implementar en dispositivos en:</a:t>
            </a:r>
          </a:p>
          <a:p>
            <a:pPr lvl="1" rtl="0"/>
            <a:r>
              <a:rPr lang="es-419" dirty="0"/>
              <a:t>Software</a:t>
            </a:r>
          </a:p>
          <a:p>
            <a:pPr lvl="1" rtl="0"/>
            <a:r>
              <a:rPr lang="es-419" dirty="0"/>
              <a:t>Hardware</a:t>
            </a:r>
          </a:p>
          <a:p>
            <a:pPr lvl="1" rtl="0"/>
            <a:r>
              <a:rPr lang="es-419" dirty="0"/>
              <a:t>Ambos</a:t>
            </a:r>
          </a:p>
          <a:p>
            <a:pPr rtl="0">
              <a:buFont typeface="Arial" panose="020B0604020202020204" pitchFamily="34" charset="0"/>
              <a:buChar char="•"/>
            </a:pPr>
            <a:r>
              <a:rPr lang="es-419" sz="1400" dirty="0"/>
              <a:t>Los protocolos tienen sus propios:</a:t>
            </a:r>
          </a:p>
          <a:p>
            <a:pPr lvl="1" rtl="0"/>
            <a:r>
              <a:rPr lang="es-419" dirty="0"/>
              <a:t>Función</a:t>
            </a:r>
          </a:p>
          <a:p>
            <a:pPr lvl="1" rtl="0"/>
            <a:r>
              <a:rPr lang="es-419" dirty="0"/>
              <a:t>Formato</a:t>
            </a:r>
          </a:p>
          <a:p>
            <a:pPr lvl="1" rtl="0"/>
            <a:r>
              <a:rPr lang="es-419" dirty="0"/>
              <a:t>medición</a:t>
            </a:r>
          </a:p>
        </p:txBody>
      </p:sp>
      <p:graphicFrame>
        <p:nvGraphicFramePr>
          <p:cNvPr id="2" name="Table 1"/>
          <p:cNvGraphicFramePr>
            <a:graphicFrameLocks noGrp="1"/>
          </p:cNvGraphicFramePr>
          <p:nvPr>
            <p:extLst>
              <p:ext uri="{D42A27DB-BD31-4B8C-83A1-F6EECF244321}">
                <p14:modId xmlns:p14="http://schemas.microsoft.com/office/powerpoint/2010/main" val="2728213803"/>
              </p:ext>
            </p:extLst>
          </p:nvPr>
        </p:nvGraphicFramePr>
        <p:xfrm>
          <a:off x="2774731" y="1108593"/>
          <a:ext cx="6049953" cy="3308596"/>
        </p:xfrm>
        <a:graphic>
          <a:graphicData uri="http://schemas.openxmlformats.org/drawingml/2006/table">
            <a:tbl>
              <a:tblPr firstRow="1" bandRow="1">
                <a:tableStyleId>{5C22544A-7EE6-4342-B048-85BDC9FD1C3A}</a:tableStyleId>
              </a:tblPr>
              <a:tblGrid>
                <a:gridCol w="2144110">
                  <a:extLst>
                    <a:ext uri="{9D8B030D-6E8A-4147-A177-3AD203B41FA5}">
                      <a16:colId xmlns:a16="http://schemas.microsoft.com/office/drawing/2014/main" val="20000"/>
                    </a:ext>
                  </a:extLst>
                </a:gridCol>
                <a:gridCol w="3905843">
                  <a:extLst>
                    <a:ext uri="{9D8B030D-6E8A-4147-A177-3AD203B41FA5}">
                      <a16:colId xmlns:a16="http://schemas.microsoft.com/office/drawing/2014/main" val="20001"/>
                    </a:ext>
                  </a:extLst>
                </a:gridCol>
              </a:tblGrid>
              <a:tr h="418912">
                <a:tc>
                  <a:txBody>
                    <a:bodyPr/>
                    <a:lstStyle/>
                    <a:p>
                      <a:pPr rtl="0"/>
                      <a:r>
                        <a:rPr lang="es-419"/>
                        <a:t>Tipo de protocolo</a:t>
                      </a:r>
                    </a:p>
                  </a:txBody>
                  <a:tcPr anchor="ctr"/>
                </a:tc>
                <a:tc>
                  <a:txBody>
                    <a:bodyPr/>
                    <a:lstStyle/>
                    <a:p>
                      <a:pPr rtl="0"/>
                      <a:r>
                        <a:rPr lang="es-419" dirty="0"/>
                        <a:t>Descripción</a:t>
                      </a:r>
                    </a:p>
                  </a:txBody>
                  <a:tcPr anchor="ctr"/>
                </a:tc>
                <a:extLst>
                  <a:ext uri="{0D108BD9-81ED-4DB2-BD59-A6C34878D82A}">
                    <a16:rowId xmlns:a16="http://schemas.microsoft.com/office/drawing/2014/main" val="10000"/>
                  </a:ext>
                </a:extLst>
              </a:tr>
              <a:tr h="719388">
                <a:tc>
                  <a:txBody>
                    <a:bodyPr/>
                    <a:lstStyle/>
                    <a:p>
                      <a:pPr rtl="0"/>
                      <a:r>
                        <a:rPr lang="es-419" dirty="0"/>
                        <a:t>Comunicaciones de red</a:t>
                      </a:r>
                    </a:p>
                  </a:txBody>
                  <a:tcPr/>
                </a:tc>
                <a:tc>
                  <a:txBody>
                    <a:bodyPr/>
                    <a:lstStyle/>
                    <a:p>
                      <a:pPr rtl="0"/>
                      <a:r>
                        <a:rPr lang="es-419"/>
                        <a:t>permitir que dos o más dispositivos se comuniquen a través de una o más redes</a:t>
                      </a:r>
                    </a:p>
                  </a:txBody>
                  <a:tcPr/>
                </a:tc>
                <a:extLst>
                  <a:ext uri="{0D108BD9-81ED-4DB2-BD59-A6C34878D82A}">
                    <a16:rowId xmlns:a16="http://schemas.microsoft.com/office/drawing/2014/main" val="10001"/>
                  </a:ext>
                </a:extLst>
              </a:tr>
              <a:tr h="719388">
                <a:tc>
                  <a:txBody>
                    <a:bodyPr/>
                    <a:lstStyle/>
                    <a:p>
                      <a:pPr rtl="0"/>
                      <a:r>
                        <a:rPr lang="es-419"/>
                        <a:t>seguridad</a:t>
                      </a:r>
                      <a:r>
                        <a:rPr lang="es-419" baseline="0"/>
                        <a:t>de redes</a:t>
                      </a:r>
                    </a:p>
                  </a:txBody>
                  <a:tcPr/>
                </a:tc>
                <a:tc>
                  <a:txBody>
                    <a:bodyPr/>
                    <a:lstStyle/>
                    <a:p>
                      <a:pPr rtl="0"/>
                      <a:r>
                        <a:rPr lang="es-419"/>
                        <a:t>datos seguros para proporcionar autenticación, integridad de datos y cifrado de datos</a:t>
                      </a:r>
                    </a:p>
                  </a:txBody>
                  <a:tcPr/>
                </a:tc>
                <a:extLst>
                  <a:ext uri="{0D108BD9-81ED-4DB2-BD59-A6C34878D82A}">
                    <a16:rowId xmlns:a16="http://schemas.microsoft.com/office/drawing/2014/main" val="10002"/>
                  </a:ext>
                </a:extLst>
              </a:tr>
              <a:tr h="718340">
                <a:tc>
                  <a:txBody>
                    <a:bodyPr/>
                    <a:lstStyle/>
                    <a:p>
                      <a:pPr rtl="0"/>
                      <a:r>
                        <a:rPr lang="es-419"/>
                        <a:t>Tabla</a:t>
                      </a:r>
                    </a:p>
                  </a:txBody>
                  <a:tcPr/>
                </a:tc>
                <a:tc>
                  <a:txBody>
                    <a:bodyPr/>
                    <a:lstStyle/>
                    <a:p>
                      <a:pPr rtl="0"/>
                      <a:r>
                        <a:rPr lang="es-419"/>
                        <a:t>permitir que los routers intercambien información de ruta, comparen información de ruta y seleccionen la mejor ruta</a:t>
                      </a:r>
                    </a:p>
                  </a:txBody>
                  <a:tcPr/>
                </a:tc>
                <a:extLst>
                  <a:ext uri="{0D108BD9-81ED-4DB2-BD59-A6C34878D82A}">
                    <a16:rowId xmlns:a16="http://schemas.microsoft.com/office/drawing/2014/main" val="10003"/>
                  </a:ext>
                </a:extLst>
              </a:tr>
              <a:tr h="719388">
                <a:tc>
                  <a:txBody>
                    <a:bodyPr/>
                    <a:lstStyle/>
                    <a:p>
                      <a:pPr rtl="0"/>
                      <a:r>
                        <a:rPr lang="es-419"/>
                        <a:t>Detección de servicios</a:t>
                      </a:r>
                    </a:p>
                  </a:txBody>
                  <a:tcPr/>
                </a:tc>
                <a:tc>
                  <a:txBody>
                    <a:bodyPr/>
                    <a:lstStyle/>
                    <a:p>
                      <a:pPr rtl="0"/>
                      <a:r>
                        <a:rPr lang="es-419" dirty="0"/>
                        <a:t>utilizado para la detección automática de dispositivos o servicios</a:t>
                      </a:r>
                    </a:p>
                  </a:txBody>
                  <a:tcPr/>
                </a:tc>
                <a:extLst>
                  <a:ext uri="{0D108BD9-81ED-4DB2-BD59-A6C34878D82A}">
                    <a16:rowId xmlns:a16="http://schemas.microsoft.com/office/drawing/2014/main" val="10004"/>
                  </a:ext>
                </a:extLst>
              </a:tr>
            </a:tbl>
          </a:graphicData>
        </a:graphic>
      </p:graphicFrame>
    </p:spTree>
    <p:custDataLst>
      <p:tags r:id="rId1"/>
    </p:custDataLst>
    <p:extLst>
      <p:ext uri="{BB962C8B-B14F-4D97-AF65-F5344CB8AC3E}">
        <p14:creationId xmlns:p14="http://schemas.microsoft.com/office/powerpoint/2010/main" val="4922330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s-419"/>
              <a:t>¿Qué esperar en este módulo?</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r>
              <a:rPr lang="es-419"/>
              <a:t>Para facilitar el aprendizaje, se pueden incluir las siguientes características dentro de la GUI en este módulo:</a:t>
            </a:r>
          </a:p>
          <a:p>
            <a:endParaRPr lang="en-US" dirty="0"/>
          </a:p>
          <a:p>
            <a:endParaRPr lang="en-US" dirty="0"/>
          </a:p>
          <a:p>
            <a:pPr marL="0" indent="0">
              <a:buNone/>
            </a:pPr>
            <a:endParaRPr lang="en-US" dirty="0"/>
          </a:p>
        </p:txBody>
      </p:sp>
      <p:graphicFrame>
        <p:nvGraphicFramePr>
          <p:cNvPr id="5" name="Table 3">
            <a:extLst>
              <a:ext uri="{FF2B5EF4-FFF2-40B4-BE49-F238E27FC236}">
                <a16:creationId xmlns:a16="http://schemas.microsoft.com/office/drawing/2014/main" id="{16D99E5B-C561-CC4B-B793-94B31E924488}"/>
              </a:ext>
            </a:extLst>
          </p:cNvPr>
          <p:cNvGraphicFramePr>
            <a:graphicFrameLocks noGrp="1"/>
          </p:cNvGraphicFramePr>
          <p:nvPr/>
        </p:nvGraphicFramePr>
        <p:xfrm>
          <a:off x="291944" y="1368335"/>
          <a:ext cx="8557528" cy="3088407"/>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pPr rtl="0"/>
                      <a:r>
                        <a:rPr lang="es-419"/>
                        <a:t>Característica</a:t>
                      </a:r>
                    </a:p>
                  </a:txBody>
                  <a:tcPr/>
                </a:tc>
                <a:tc>
                  <a:txBody>
                    <a:bodyPr/>
                    <a:lstStyle/>
                    <a:p>
                      <a:pPr rtl="0"/>
                      <a:r>
                        <a:rPr lang="es-419"/>
                        <a:t>Descripción</a:t>
                      </a:r>
                    </a:p>
                  </a:txBody>
                  <a:tcPr/>
                </a:tc>
                <a:extLst>
                  <a:ext uri="{0D108BD9-81ED-4DB2-BD59-A6C34878D82A}">
                    <a16:rowId xmlns:a16="http://schemas.microsoft.com/office/drawing/2014/main" val="367710602"/>
                  </a:ext>
                </a:extLst>
              </a:tr>
              <a:tr h="331556">
                <a:tc>
                  <a:txBody>
                    <a:bodyPr/>
                    <a:lstStyle/>
                    <a:p>
                      <a:pPr algn="l" rtl="0" fontAlgn="b"/>
                      <a:r>
                        <a:rPr lang="es-419" sz="1400" b="0" i="0" u="none" strike="noStrike">
                          <a:solidFill>
                            <a:srgbClr val="000000"/>
                          </a:solidFill>
                          <a:effectLst/>
                          <a:latin typeface="+mn-lt"/>
                        </a:rPr>
                        <a:t>Animaciones.</a:t>
                      </a:r>
                    </a:p>
                  </a:txBody>
                  <a:tcPr marL="9525" marR="9525" marT="9525" marB="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a:t>Exponga a los aprendices a nuevas habilidades y conceptos.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s-419" sz="1400" b="0" i="0" u="none" strike="noStrike">
                          <a:solidFill>
                            <a:srgbClr val="000000"/>
                          </a:solidFill>
                          <a:effectLst/>
                          <a:latin typeface="+mn-lt"/>
                        </a:rPr>
                        <a:t>Videos</a:t>
                      </a:r>
                    </a:p>
                  </a:txBody>
                  <a:tcPr marL="9525" marR="9525" marT="9525" marB="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a:t>Exponga a los aprendices a nuevas habilidades y conceptos.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s-419" sz="1400" b="0" i="0" u="none" strike="noStrike">
                          <a:solidFill>
                            <a:srgbClr val="000000"/>
                          </a:solidFill>
                          <a:effectLst/>
                          <a:latin typeface="+mn-lt"/>
                        </a:rPr>
                        <a:t>Verifique su conocimiento</a:t>
                      </a:r>
                    </a:p>
                    <a:p>
                      <a:pPr algn="l" fontAlgn="b"/>
                      <a:endParaRPr lang="en-US" sz="1400" b="0" i="0" u="none" strike="noStrike" dirty="0">
                        <a:solidFill>
                          <a:srgbClr val="000000"/>
                        </a:solidFill>
                        <a:effectLst/>
                        <a:latin typeface="+mn-lt"/>
                      </a:endParaRPr>
                    </a:p>
                  </a:txBody>
                  <a:tcPr marL="9525" marR="9525" marT="9525" marB="0" anchor="ctr"/>
                </a:tc>
                <a:tc>
                  <a:txBody>
                    <a:bodyPr/>
                    <a:lstStyle/>
                    <a:p>
                      <a:pPr rtl="0"/>
                      <a:r>
                        <a:rPr lang="es-419"/>
                        <a:t>Pruebas en línea por tema, para ayudar a los estudiantes a medir la comprensión del contenido.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s-419" sz="1400" b="0" i="0" u="none" strike="noStrike">
                          <a:solidFill>
                            <a:srgbClr val="000000"/>
                          </a:solidFill>
                          <a:effectLst/>
                          <a:latin typeface="+mn-lt"/>
                        </a:rPr>
                        <a:t>Actividades interactivas</a:t>
                      </a:r>
                    </a:p>
                  </a:txBody>
                  <a:tcPr marL="9525" marR="9525" marT="9525" marB="0" anchor="ctr"/>
                </a:tc>
                <a:tc>
                  <a:txBody>
                    <a:bodyPr/>
                    <a:lstStyle/>
                    <a:p>
                      <a:pPr rtl="0"/>
                      <a:r>
                        <a:rPr lang="es-419"/>
                        <a:t>Una variedad de formatos para ayudar a los alumnos a medir la comprensión del contenido.</a:t>
                      </a:r>
                    </a:p>
                  </a:txBody>
                  <a:tcPr/>
                </a:tc>
                <a:extLst>
                  <a:ext uri="{0D108BD9-81ED-4DB2-BD59-A6C34878D82A}">
                    <a16:rowId xmlns:a16="http://schemas.microsoft.com/office/drawing/2014/main" val="3454703549"/>
                  </a:ext>
                </a:extLst>
              </a:tr>
              <a:tr h="215293">
                <a:tc>
                  <a:txBody>
                    <a:bodyPr/>
                    <a:lstStyle/>
                    <a:p>
                      <a:pPr algn="l" rtl="0" fontAlgn="b"/>
                      <a:r>
                        <a:rPr lang="es-419" sz="1400" b="0" i="0" u="none" strike="noStrike">
                          <a:solidFill>
                            <a:srgbClr val="000000"/>
                          </a:solidFill>
                          <a:effectLst/>
                          <a:latin typeface="+mn-lt"/>
                        </a:rPr>
                        <a:t>Verificador de sintaxis</a:t>
                      </a:r>
                    </a:p>
                  </a:txBody>
                  <a:tcPr marL="9525" marR="9525" marT="9525" marB="0" anchor="ctr"/>
                </a:tc>
                <a:tc>
                  <a:txBody>
                    <a:bodyPr/>
                    <a:lstStyle/>
                    <a:p>
                      <a:pPr rtl="0"/>
                      <a:r>
                        <a:rPr lang="es-419"/>
                        <a:t>Pequeñas simulaciones que exponen a los alumnos a la línea de comandos de Cisco para practicar habilidades de configuración.</a:t>
                      </a:r>
                    </a:p>
                  </a:txBody>
                  <a:tcPr/>
                </a:tc>
                <a:extLst>
                  <a:ext uri="{0D108BD9-81ED-4DB2-BD59-A6C34878D82A}">
                    <a16:rowId xmlns:a16="http://schemas.microsoft.com/office/drawing/2014/main" val="2195331658"/>
                  </a:ext>
                </a:extLst>
              </a:tr>
              <a:tr h="265091">
                <a:tc>
                  <a:txBody>
                    <a:bodyPr/>
                    <a:lstStyle/>
                    <a:p>
                      <a:pPr algn="l" rtl="0" fontAlgn="b"/>
                      <a:r>
                        <a:rPr lang="es-419" sz="1400" b="0" i="0" u="none" strike="noStrike">
                          <a:solidFill>
                            <a:srgbClr val="000000"/>
                          </a:solidFill>
                          <a:effectLst/>
                          <a:latin typeface="+mn-lt"/>
                        </a:rPr>
                        <a:t>Actividad de PT</a:t>
                      </a:r>
                    </a:p>
                  </a:txBody>
                  <a:tcPr marL="9525" marR="9525" marT="9525" marB="0" anchor="ctr"/>
                </a:tc>
                <a:tc>
                  <a:txBody>
                    <a:bodyPr/>
                    <a:lstStyle/>
                    <a:p>
                      <a:pPr rtl="0"/>
                      <a:r>
                        <a:rPr lang="es-419"/>
                        <a:t>Actividades de simulación y modelado diseñadas para la exploración, adquisición, refuerzo y expansión de habilidades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263357613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41393"/>
            <a:ext cx="5538951" cy="757551"/>
          </a:xfrm>
        </p:spPr>
        <p:txBody>
          <a:bodyPr/>
          <a:lstStyle/>
          <a:p>
            <a:pPr rtl="0"/>
            <a:r>
              <a:rPr lang="es-419" sz="1600" dirty="0"/>
              <a:t>Protocolos</a:t>
            </a:r>
            <a:br>
              <a:rPr lang="en-US" altLang="en-US" dirty="0"/>
            </a:br>
            <a:r>
              <a:rPr lang="es-419" dirty="0"/>
              <a:t>Funciones de protocolo de red</a:t>
            </a:r>
          </a:p>
        </p:txBody>
      </p:sp>
      <p:sp>
        <p:nvSpPr>
          <p:cNvPr id="8195" name="Rectangle 6"/>
          <p:cNvSpPr>
            <a:spLocks noGrp="1" noChangeArrowheads="1"/>
          </p:cNvSpPr>
          <p:nvPr>
            <p:ph idx="1"/>
          </p:nvPr>
        </p:nvSpPr>
        <p:spPr>
          <a:xfrm>
            <a:off x="261256" y="856343"/>
            <a:ext cx="3715657" cy="1320800"/>
          </a:xfrm>
        </p:spPr>
        <p:txBody>
          <a:bodyPr/>
          <a:lstStyle/>
          <a:p>
            <a:pPr rtl="0">
              <a:buFont typeface="Arial" panose="020B0604020202020204" pitchFamily="34" charset="0"/>
              <a:buChar char="•"/>
            </a:pPr>
            <a:r>
              <a:rPr lang="es-419" sz="1600"/>
              <a:t>Los dispositivos usan protocolos acordados para comunicarse.</a:t>
            </a:r>
          </a:p>
          <a:p>
            <a:pPr rtl="0">
              <a:buFont typeface="Arial" panose="020B0604020202020204" pitchFamily="34" charset="0"/>
              <a:buChar char="•"/>
            </a:pPr>
            <a:r>
              <a:rPr lang="es-419" sz="1600"/>
              <a:t>Los protocolos pueden tener una o funciones.</a:t>
            </a:r>
          </a:p>
        </p:txBody>
      </p:sp>
      <p:graphicFrame>
        <p:nvGraphicFramePr>
          <p:cNvPr id="2" name="Table 1"/>
          <p:cNvGraphicFramePr>
            <a:graphicFrameLocks noGrp="1"/>
          </p:cNvGraphicFramePr>
          <p:nvPr>
            <p:extLst>
              <p:ext uri="{D42A27DB-BD31-4B8C-83A1-F6EECF244321}">
                <p14:modId xmlns:p14="http://schemas.microsoft.com/office/powerpoint/2010/main" val="1226193035"/>
              </p:ext>
            </p:extLst>
          </p:nvPr>
        </p:nvGraphicFramePr>
        <p:xfrm>
          <a:off x="377146" y="2319920"/>
          <a:ext cx="8316911" cy="2278755"/>
        </p:xfrm>
        <a:graphic>
          <a:graphicData uri="http://schemas.openxmlformats.org/drawingml/2006/table">
            <a:tbl>
              <a:tblPr firstRow="1" bandRow="1">
                <a:tableStyleId>{5C22544A-7EE6-4342-B048-85BDC9FD1C3A}</a:tableStyleId>
              </a:tblPr>
              <a:tblGrid>
                <a:gridCol w="2351539">
                  <a:extLst>
                    <a:ext uri="{9D8B030D-6E8A-4147-A177-3AD203B41FA5}">
                      <a16:colId xmlns:a16="http://schemas.microsoft.com/office/drawing/2014/main" val="20000"/>
                    </a:ext>
                  </a:extLst>
                </a:gridCol>
                <a:gridCol w="5965372">
                  <a:extLst>
                    <a:ext uri="{9D8B030D-6E8A-4147-A177-3AD203B41FA5}">
                      <a16:colId xmlns:a16="http://schemas.microsoft.com/office/drawing/2014/main" val="20001"/>
                    </a:ext>
                  </a:extLst>
                </a:gridCol>
              </a:tblGrid>
              <a:tr h="317432">
                <a:tc>
                  <a:txBody>
                    <a:bodyPr/>
                    <a:lstStyle/>
                    <a:p>
                      <a:pPr rtl="0"/>
                      <a:r>
                        <a:rPr lang="es-419"/>
                        <a:t>Función</a:t>
                      </a:r>
                    </a:p>
                  </a:txBody>
                  <a:tcPr/>
                </a:tc>
                <a:tc>
                  <a:txBody>
                    <a:bodyPr/>
                    <a:lstStyle/>
                    <a:p>
                      <a:pPr rtl="0"/>
                      <a:r>
                        <a:rPr lang="es-419"/>
                        <a:t>Descripción</a:t>
                      </a:r>
                    </a:p>
                  </a:txBody>
                  <a:tcPr/>
                </a:tc>
                <a:extLst>
                  <a:ext uri="{0D108BD9-81ED-4DB2-BD59-A6C34878D82A}">
                    <a16:rowId xmlns:a16="http://schemas.microsoft.com/office/drawing/2014/main" val="10000"/>
                  </a:ext>
                </a:extLst>
              </a:tr>
              <a:tr h="323562">
                <a:tc>
                  <a:txBody>
                    <a:bodyPr/>
                    <a:lstStyle/>
                    <a:p>
                      <a:pPr rtl="0"/>
                      <a:r>
                        <a:rPr lang="es-419"/>
                        <a:t>Direccionamiento</a:t>
                      </a:r>
                    </a:p>
                  </a:txBody>
                  <a:tcPr/>
                </a:tc>
                <a:tc>
                  <a:txBody>
                    <a:bodyPr/>
                    <a:lstStyle/>
                    <a:p>
                      <a:pPr rtl="0"/>
                      <a:r>
                        <a:rPr lang="es-419"/>
                        <a:t>Un emisor</a:t>
                      </a:r>
                      <a:r>
                        <a:rPr lang="es-419" baseline="0"/>
                        <a:t> y un receptor identificados</a:t>
                      </a:r>
                    </a:p>
                  </a:txBody>
                  <a:tcPr/>
                </a:tc>
                <a:extLst>
                  <a:ext uri="{0D108BD9-81ED-4DB2-BD59-A6C34878D82A}">
                    <a16:rowId xmlns:a16="http://schemas.microsoft.com/office/drawing/2014/main" val="10001"/>
                  </a:ext>
                </a:extLst>
              </a:tr>
              <a:tr h="333828">
                <a:tc>
                  <a:txBody>
                    <a:bodyPr/>
                    <a:lstStyle/>
                    <a:p>
                      <a:pPr rtl="0"/>
                      <a:r>
                        <a:rPr lang="es-419"/>
                        <a:t>Confianza</a:t>
                      </a:r>
                    </a:p>
                  </a:txBody>
                  <a:tcPr/>
                </a:tc>
                <a:tc>
                  <a:txBody>
                    <a:bodyPr/>
                    <a:lstStyle/>
                    <a:p>
                      <a:pPr rtl="0"/>
                      <a:r>
                        <a:rPr lang="es-419"/>
                        <a:t>Proporciona entrega garantizada.</a:t>
                      </a:r>
                    </a:p>
                  </a:txBody>
                  <a:tcPr/>
                </a:tc>
                <a:extLst>
                  <a:ext uri="{0D108BD9-81ED-4DB2-BD59-A6C34878D82A}">
                    <a16:rowId xmlns:a16="http://schemas.microsoft.com/office/drawing/2014/main" val="10002"/>
                  </a:ext>
                </a:extLst>
              </a:tr>
              <a:tr h="335320">
                <a:tc>
                  <a:txBody>
                    <a:bodyPr/>
                    <a:lstStyle/>
                    <a:p>
                      <a:pPr rtl="0"/>
                      <a:r>
                        <a:rPr lang="es-419"/>
                        <a:t>Control de flujo</a:t>
                      </a:r>
                    </a:p>
                  </a:txBody>
                  <a:tcPr/>
                </a:tc>
                <a:tc>
                  <a:txBody>
                    <a:bodyPr/>
                    <a:lstStyle/>
                    <a:p>
                      <a:pPr rtl="0"/>
                      <a:r>
                        <a:rPr lang="es-419"/>
                        <a:t>Garantiza flujos de datos a una</a:t>
                      </a:r>
                      <a:r>
                        <a:rPr lang="es-419" baseline="0"/>
                        <a:t> velocidad</a:t>
                      </a:r>
                      <a:r>
                        <a:rPr lang="es-419"/>
                        <a:t> eficiente</a:t>
                      </a:r>
                    </a:p>
                  </a:txBody>
                  <a:tcPr/>
                </a:tc>
                <a:extLst>
                  <a:ext uri="{0D108BD9-81ED-4DB2-BD59-A6C34878D82A}">
                    <a16:rowId xmlns:a16="http://schemas.microsoft.com/office/drawing/2014/main" val="10003"/>
                  </a:ext>
                </a:extLst>
              </a:tr>
              <a:tr h="319314">
                <a:tc>
                  <a:txBody>
                    <a:bodyPr/>
                    <a:lstStyle/>
                    <a:p>
                      <a:pPr rtl="0"/>
                      <a:r>
                        <a:rPr lang="es-419"/>
                        <a:t>Secuenciación</a:t>
                      </a:r>
                    </a:p>
                  </a:txBody>
                  <a:tcPr/>
                </a:tc>
                <a:tc>
                  <a:txBody>
                    <a:bodyPr/>
                    <a:lstStyle/>
                    <a:p>
                      <a:pPr rtl="0"/>
                      <a:r>
                        <a:rPr lang="es-419"/>
                        <a:t>Etiqueta de forma exclusiva cada segmento de datos transmitido</a:t>
                      </a:r>
                    </a:p>
                  </a:txBody>
                  <a:tcPr/>
                </a:tc>
                <a:extLst>
                  <a:ext uri="{0D108BD9-81ED-4DB2-BD59-A6C34878D82A}">
                    <a16:rowId xmlns:a16="http://schemas.microsoft.com/office/drawing/2014/main" val="10004"/>
                  </a:ext>
                </a:extLst>
              </a:tr>
              <a:tr h="331867">
                <a:tc>
                  <a:txBody>
                    <a:bodyPr/>
                    <a:lstStyle/>
                    <a:p>
                      <a:pPr rtl="0"/>
                      <a:r>
                        <a:rPr lang="es-419"/>
                        <a:t>Detección de errores</a:t>
                      </a:r>
                    </a:p>
                  </a:txBody>
                  <a:tcPr/>
                </a:tc>
                <a:tc>
                  <a:txBody>
                    <a:bodyPr/>
                    <a:lstStyle/>
                    <a:p>
                      <a:pPr rtl="0"/>
                      <a:r>
                        <a:rPr lang="es-419"/>
                        <a:t>Determina si los datos se dañaron durante la transmisión</a:t>
                      </a:r>
                    </a:p>
                  </a:txBody>
                  <a:tcPr/>
                </a:tc>
                <a:extLst>
                  <a:ext uri="{0D108BD9-81ED-4DB2-BD59-A6C34878D82A}">
                    <a16:rowId xmlns:a16="http://schemas.microsoft.com/office/drawing/2014/main" val="10005"/>
                  </a:ext>
                </a:extLst>
              </a:tr>
              <a:tr h="317432">
                <a:tc>
                  <a:txBody>
                    <a:bodyPr/>
                    <a:lstStyle/>
                    <a:p>
                      <a:pPr rtl="0"/>
                      <a:r>
                        <a:rPr lang="es-419"/>
                        <a:t>Interfaz de la aplicación</a:t>
                      </a:r>
                    </a:p>
                  </a:txBody>
                  <a:tcPr/>
                </a:tc>
                <a:tc>
                  <a:txBody>
                    <a:bodyPr/>
                    <a:lstStyle/>
                    <a:p>
                      <a:pPr rtl="0"/>
                      <a:r>
                        <a:rPr lang="es-419"/>
                        <a:t>Comunicaciones de proceso a proceso entre aplicaciones de red</a:t>
                      </a:r>
                    </a:p>
                  </a:txBody>
                  <a:tcPr/>
                </a:tc>
                <a:extLst>
                  <a:ext uri="{0D108BD9-81ED-4DB2-BD59-A6C34878D82A}">
                    <a16:rowId xmlns:a16="http://schemas.microsoft.com/office/drawing/2014/main" val="10006"/>
                  </a:ext>
                </a:extLst>
              </a:tr>
            </a:tbl>
          </a:graphicData>
        </a:graphic>
      </p:graphicFrame>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9143" y="0"/>
            <a:ext cx="4491945" cy="21760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703112685"/>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94824" y="85089"/>
            <a:ext cx="4688113" cy="829464"/>
          </a:xfrm>
        </p:spPr>
        <p:txBody>
          <a:bodyPr/>
          <a:lstStyle/>
          <a:p>
            <a:pPr rtl="0"/>
            <a:r>
              <a:rPr lang="es-419" sz="1600" dirty="0"/>
              <a:t>Protocolos</a:t>
            </a:r>
            <a:br>
              <a:rPr lang="en-US" altLang="en-US" dirty="0"/>
            </a:br>
            <a:r>
              <a:rPr lang="es-419" dirty="0"/>
              <a:t>Interacción de protocolos</a:t>
            </a:r>
          </a:p>
        </p:txBody>
      </p:sp>
      <p:sp>
        <p:nvSpPr>
          <p:cNvPr id="8195" name="Rectangle 6"/>
          <p:cNvSpPr>
            <a:spLocks noGrp="1" noChangeArrowheads="1"/>
          </p:cNvSpPr>
          <p:nvPr>
            <p:ph idx="1"/>
          </p:nvPr>
        </p:nvSpPr>
        <p:spPr>
          <a:xfrm>
            <a:off x="203201" y="986971"/>
            <a:ext cx="4572000" cy="990512"/>
          </a:xfrm>
        </p:spPr>
        <p:txBody>
          <a:bodyPr/>
          <a:lstStyle/>
          <a:p>
            <a:pPr rtl="0">
              <a:buFont typeface="Arial" panose="020B0604020202020204" pitchFamily="34" charset="0"/>
              <a:buChar char="•"/>
            </a:pPr>
            <a:r>
              <a:rPr lang="es-419" sz="1600"/>
              <a:t>Las redes requieren el uso de varios protocolos.</a:t>
            </a:r>
          </a:p>
          <a:p>
            <a:pPr rtl="0">
              <a:buFont typeface="Arial" panose="020B0604020202020204" pitchFamily="34" charset="0"/>
              <a:buChar char="•"/>
            </a:pPr>
            <a:r>
              <a:rPr lang="es-419" sz="1600"/>
              <a:t>Cada protocolo tiene su propia función y formato.</a:t>
            </a:r>
          </a:p>
          <a:p>
            <a:pPr marL="0" indent="0">
              <a:buNone/>
            </a:pPr>
            <a:endParaRPr lang="en-US" altLang="ja-JP" dirty="0"/>
          </a:p>
        </p:txBody>
      </p:sp>
      <p:graphicFrame>
        <p:nvGraphicFramePr>
          <p:cNvPr id="2" name="Table 1"/>
          <p:cNvGraphicFramePr>
            <a:graphicFrameLocks noGrp="1"/>
          </p:cNvGraphicFramePr>
          <p:nvPr>
            <p:extLst>
              <p:ext uri="{D42A27DB-BD31-4B8C-83A1-F6EECF244321}">
                <p14:modId xmlns:p14="http://schemas.microsoft.com/office/powerpoint/2010/main" val="2558047504"/>
              </p:ext>
            </p:extLst>
          </p:nvPr>
        </p:nvGraphicFramePr>
        <p:xfrm>
          <a:off x="413544" y="2338334"/>
          <a:ext cx="8316911" cy="2407960"/>
        </p:xfrm>
        <a:graphic>
          <a:graphicData uri="http://schemas.openxmlformats.org/drawingml/2006/table">
            <a:tbl>
              <a:tblPr firstRow="1" bandRow="1">
                <a:tableStyleId>{5C22544A-7EE6-4342-B048-85BDC9FD1C3A}</a:tableStyleId>
              </a:tblPr>
              <a:tblGrid>
                <a:gridCol w="2451138">
                  <a:extLst>
                    <a:ext uri="{9D8B030D-6E8A-4147-A177-3AD203B41FA5}">
                      <a16:colId xmlns:a16="http://schemas.microsoft.com/office/drawing/2014/main" val="20000"/>
                    </a:ext>
                  </a:extLst>
                </a:gridCol>
                <a:gridCol w="5865773">
                  <a:extLst>
                    <a:ext uri="{9D8B030D-6E8A-4147-A177-3AD203B41FA5}">
                      <a16:colId xmlns:a16="http://schemas.microsoft.com/office/drawing/2014/main" val="20001"/>
                    </a:ext>
                  </a:extLst>
                </a:gridCol>
              </a:tblGrid>
              <a:tr h="302463">
                <a:tc>
                  <a:txBody>
                    <a:bodyPr/>
                    <a:lstStyle/>
                    <a:p>
                      <a:pPr rtl="0"/>
                      <a:r>
                        <a:rPr lang="es-419"/>
                        <a:t>de Internet</a:t>
                      </a:r>
                    </a:p>
                  </a:txBody>
                  <a:tcPr/>
                </a:tc>
                <a:tc>
                  <a:txBody>
                    <a:bodyPr/>
                    <a:lstStyle/>
                    <a:p>
                      <a:pPr rtl="0"/>
                      <a:r>
                        <a:rPr lang="es-419"/>
                        <a:t>Función</a:t>
                      </a:r>
                    </a:p>
                  </a:txBody>
                  <a:tcPr/>
                </a:tc>
                <a:extLst>
                  <a:ext uri="{0D108BD9-81ED-4DB2-BD59-A6C34878D82A}">
                    <a16:rowId xmlns:a16="http://schemas.microsoft.com/office/drawing/2014/main" val="10000"/>
                  </a:ext>
                </a:extLst>
              </a:tr>
              <a:tr h="323562">
                <a:tc>
                  <a:txBody>
                    <a:bodyPr/>
                    <a:lstStyle/>
                    <a:p>
                      <a:pPr rtl="0"/>
                      <a:r>
                        <a:rPr lang="es-419" b="1"/>
                        <a:t>Protocolo de transferencia de hipertexto (HTTP)</a:t>
                      </a:r>
                    </a:p>
                  </a:txBody>
                  <a:tcPr/>
                </a:tc>
                <a:tc>
                  <a:txBody>
                    <a:bodyPr/>
                    <a:lstStyle/>
                    <a:p>
                      <a:pPr marL="285750" indent="-285750" rtl="0">
                        <a:buFont typeface="Wingdings" panose="05000000000000000000" pitchFamily="2" charset="2"/>
                        <a:buChar char="§"/>
                      </a:pPr>
                      <a:r>
                        <a:rPr lang="es-419"/>
                        <a:t>Rige la manera en que interactúan un servidor web y un cliente</a:t>
                      </a:r>
                    </a:p>
                    <a:p>
                      <a:pPr marL="285750" indent="-285750" rtl="0">
                        <a:buFont typeface="Wingdings" panose="05000000000000000000" pitchFamily="2" charset="2"/>
                        <a:buChar char="§"/>
                      </a:pPr>
                      <a:r>
                        <a:rPr lang="es-419"/>
                        <a:t>Define el contenido y el formato</a:t>
                      </a:r>
                    </a:p>
                  </a:txBody>
                  <a:tcPr/>
                </a:tc>
                <a:extLst>
                  <a:ext uri="{0D108BD9-81ED-4DB2-BD59-A6C34878D82A}">
                    <a16:rowId xmlns:a16="http://schemas.microsoft.com/office/drawing/2014/main" val="10001"/>
                  </a:ext>
                </a:extLst>
              </a:tr>
              <a:tr h="333828">
                <a:tc>
                  <a:txBody>
                    <a:bodyPr/>
                    <a:lstStyle/>
                    <a:p>
                      <a:pPr rtl="0"/>
                      <a:r>
                        <a:rPr lang="es-419" b="1"/>
                        <a:t>Protocolo de control de transmisión (TCP)</a:t>
                      </a:r>
                    </a:p>
                  </a:txBody>
                  <a:tcPr/>
                </a:tc>
                <a:tc>
                  <a:txBody>
                    <a:bodyPr/>
                    <a:lstStyle/>
                    <a:p>
                      <a:pPr marL="285750" indent="-285750" rtl="0">
                        <a:buFont typeface="Wingdings" panose="05000000000000000000" pitchFamily="2" charset="2"/>
                        <a:buChar char="§"/>
                      </a:pPr>
                      <a:r>
                        <a:rPr lang="es-419"/>
                        <a:t>Seguimiento de conversaciones individuales</a:t>
                      </a:r>
                    </a:p>
                    <a:p>
                      <a:pPr marL="285750" indent="-285750" rtl="0">
                        <a:buFont typeface="Wingdings" panose="05000000000000000000" pitchFamily="2" charset="2"/>
                        <a:buChar char="§"/>
                      </a:pPr>
                      <a:r>
                        <a:rPr lang="es-419"/>
                        <a:t>Proporciona entrega garantizada.</a:t>
                      </a:r>
                    </a:p>
                    <a:p>
                      <a:pPr marL="285750" indent="-285750" rtl="0">
                        <a:buFont typeface="Wingdings" panose="05000000000000000000" pitchFamily="2" charset="2"/>
                        <a:buChar char="§"/>
                      </a:pPr>
                      <a:r>
                        <a:rPr lang="es-419"/>
                        <a:t>Administra el control de flujo</a:t>
                      </a:r>
                    </a:p>
                  </a:txBody>
                  <a:tcPr/>
                </a:tc>
                <a:extLst>
                  <a:ext uri="{0D108BD9-81ED-4DB2-BD59-A6C34878D82A}">
                    <a16:rowId xmlns:a16="http://schemas.microsoft.com/office/drawing/2014/main" val="10002"/>
                  </a:ext>
                </a:extLst>
              </a:tr>
              <a:tr h="335320">
                <a:tc>
                  <a:txBody>
                    <a:bodyPr/>
                    <a:lstStyle/>
                    <a:p>
                      <a:pPr rtl="0"/>
                      <a:r>
                        <a:rPr lang="es-419" b="1"/>
                        <a:t>Protocolo de Internet (IP)</a:t>
                      </a:r>
                    </a:p>
                  </a:txBody>
                  <a:tcPr/>
                </a:tc>
                <a:tc>
                  <a:txBody>
                    <a:bodyPr/>
                    <a:lstStyle/>
                    <a:p>
                      <a:pPr rtl="0"/>
                      <a:r>
                        <a:rPr lang="es-419"/>
                        <a:t>Entrega mensajes globalmente desde el remitente al receptor</a:t>
                      </a:r>
                    </a:p>
                  </a:txBody>
                  <a:tcPr/>
                </a:tc>
                <a:extLst>
                  <a:ext uri="{0D108BD9-81ED-4DB2-BD59-A6C34878D82A}">
                    <a16:rowId xmlns:a16="http://schemas.microsoft.com/office/drawing/2014/main" val="10003"/>
                  </a:ext>
                </a:extLst>
              </a:tr>
              <a:tr h="319314">
                <a:tc>
                  <a:txBody>
                    <a:bodyPr/>
                    <a:lstStyle/>
                    <a:p>
                      <a:pPr rtl="0"/>
                      <a:r>
                        <a:rPr lang="es-419" b="1"/>
                        <a:t>Ethernet</a:t>
                      </a:r>
                    </a:p>
                  </a:txBody>
                  <a:tcPr/>
                </a:tc>
                <a:tc>
                  <a:txBody>
                    <a:bodyPr/>
                    <a:lstStyle/>
                    <a:p>
                      <a:pPr rtl="0"/>
                      <a:r>
                        <a:rPr lang="es-419" dirty="0"/>
                        <a:t>Entrega mensajes de una NIC a otra NIC en la misma red de área local (LAN) Ethernet</a:t>
                      </a:r>
                    </a:p>
                  </a:txBody>
                  <a:tcPr/>
                </a:tc>
                <a:extLst>
                  <a:ext uri="{0D108BD9-81ED-4DB2-BD59-A6C34878D82A}">
                    <a16:rowId xmlns:a16="http://schemas.microsoft.com/office/drawing/2014/main" val="10004"/>
                  </a:ext>
                </a:extLst>
              </a:tr>
            </a:tbl>
          </a:graphicData>
        </a:graphic>
      </p:graphicFrame>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399" y="0"/>
            <a:ext cx="3362777" cy="21693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574144685"/>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pPr rtl="0"/>
            <a:r>
              <a:rPr lang="es-419">
                <a:solidFill>
                  <a:schemeClr val="accent5">
                    <a:lumMod val="40000"/>
                    <a:lumOff val="60000"/>
                  </a:schemeClr>
                </a:solidFill>
              </a:rPr>
              <a:t>3.3 Suites de protocolos</a:t>
            </a:r>
          </a:p>
        </p:txBody>
      </p:sp>
    </p:spTree>
    <p:custDataLst>
      <p:tags r:id="rId1"/>
    </p:custDataLst>
    <p:extLst>
      <p:ext uri="{BB962C8B-B14F-4D97-AF65-F5344CB8AC3E}">
        <p14:creationId xmlns:p14="http://schemas.microsoft.com/office/powerpoint/2010/main" val="3488985433"/>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rtl="0"/>
            <a:r>
              <a:rPr lang="es-419" sz="1600"/>
              <a:t>Suites de protocolos</a:t>
            </a:r>
            <a:br>
              <a:rPr lang="en-US" altLang="en-US" dirty="0"/>
            </a:br>
            <a:r>
              <a:rPr lang="es-419"/>
              <a:t>de red conjuntos de protocolos</a:t>
            </a:r>
          </a:p>
        </p:txBody>
      </p:sp>
      <p:sp>
        <p:nvSpPr>
          <p:cNvPr id="13315" name="Content Placeholder 2"/>
          <p:cNvSpPr>
            <a:spLocks noGrp="1"/>
          </p:cNvSpPr>
          <p:nvPr>
            <p:ph idx="1"/>
          </p:nvPr>
        </p:nvSpPr>
        <p:spPr>
          <a:xfrm>
            <a:off x="123574" y="867946"/>
            <a:ext cx="4349274" cy="3882729"/>
          </a:xfrm>
        </p:spPr>
        <p:txBody>
          <a:bodyPr/>
          <a:lstStyle/>
          <a:p>
            <a:pPr marL="0" indent="0" rtl="0">
              <a:buNone/>
            </a:pPr>
            <a:r>
              <a:rPr lang="es-419" dirty="0"/>
              <a:t>Los protocolos deben poder trabajar con otros protocolos.</a:t>
            </a:r>
          </a:p>
          <a:p>
            <a:pPr marL="0" indent="0" rtl="0">
              <a:buNone/>
            </a:pPr>
            <a:r>
              <a:rPr lang="es-419" dirty="0"/>
              <a:t>Suite de protocolos:</a:t>
            </a:r>
          </a:p>
          <a:p>
            <a:pPr lvl="1" rtl="0"/>
            <a:r>
              <a:rPr lang="es-419" sz="1500" dirty="0"/>
              <a:t>Un grupo de protocolos interrelacionados que son necesarios para realizar una función de comunicación.</a:t>
            </a:r>
          </a:p>
          <a:p>
            <a:pPr lvl="1" rtl="0"/>
            <a:r>
              <a:rPr lang="es-419" sz="1500" dirty="0"/>
              <a:t>conjuntos de reglas que funcionan conjuntamente para ayudar a resolver un problema.</a:t>
            </a:r>
          </a:p>
          <a:p>
            <a:pPr marL="0" indent="0" rtl="0">
              <a:buNone/>
            </a:pPr>
            <a:r>
              <a:rPr lang="es-419" dirty="0"/>
              <a:t>Los protocolos se ven en términos de capas:</a:t>
            </a:r>
          </a:p>
          <a:p>
            <a:pPr lvl="1" rtl="0"/>
            <a:r>
              <a:rPr lang="es-419" sz="1500" dirty="0"/>
              <a:t>Capas superiores</a:t>
            </a:r>
          </a:p>
          <a:p>
            <a:pPr lvl="1" rtl="0"/>
            <a:r>
              <a:rPr lang="es-419" sz="1500" dirty="0"/>
              <a:t>Capas inferiores: se preocupan por mover datos y proporcionar servicios a las capas superiores.</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239516"/>
            <a:ext cx="4448426" cy="2830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7103102"/>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220683"/>
            <a:ext cx="9144000" cy="453908"/>
          </a:xfrm>
        </p:spPr>
        <p:txBody>
          <a:bodyPr/>
          <a:lstStyle/>
          <a:p>
            <a:pPr rtl="0"/>
            <a:r>
              <a:rPr lang="es-419" dirty="0"/>
              <a:t>Evolución de los conjuntos de protocolos</a:t>
            </a:r>
          </a:p>
        </p:txBody>
      </p:sp>
      <p:sp>
        <p:nvSpPr>
          <p:cNvPr id="13315" name="Content Placeholder 2"/>
          <p:cNvSpPr>
            <a:spLocks noGrp="1"/>
          </p:cNvSpPr>
          <p:nvPr>
            <p:ph idx="1"/>
          </p:nvPr>
        </p:nvSpPr>
        <p:spPr>
          <a:xfrm>
            <a:off x="124427" y="791746"/>
            <a:ext cx="4100732" cy="3856453"/>
          </a:xfrm>
        </p:spPr>
        <p:txBody>
          <a:bodyPr/>
          <a:lstStyle/>
          <a:p>
            <a:pPr marL="0" indent="0" rtl="0">
              <a:buNone/>
            </a:pPr>
            <a:r>
              <a:rPr lang="es-419" sz="1600" dirty="0"/>
              <a:t>Hay varios conjuntos de protocolos.</a:t>
            </a:r>
          </a:p>
          <a:p>
            <a:pPr>
              <a:buFont typeface="Arial" panose="020B0604020202020204" pitchFamily="34" charset="0"/>
              <a:buChar char="•"/>
            </a:pPr>
            <a:r>
              <a:rPr lang="es-419" sz="1400" b="1" dirty="0"/>
              <a:t>Suite de protocolos de Internet o TCP / IP - </a:t>
            </a:r>
            <a:r>
              <a:rPr lang="es-419" sz="1400" dirty="0"/>
              <a:t>El</a:t>
            </a:r>
            <a:r>
              <a:rPr lang="es-419" sz="1400" b="1" dirty="0"/>
              <a:t> </a:t>
            </a:r>
            <a:r>
              <a:rPr lang="es-419" sz="1400" dirty="0"/>
              <a:t>conjunto de protocolos más común y mantenido por Internet Engineering Task Force (IETF)</a:t>
            </a:r>
          </a:p>
          <a:p>
            <a:pPr rtl="0">
              <a:buFont typeface="Arial" panose="020B0604020202020204" pitchFamily="34" charset="0"/>
              <a:buChar char="•"/>
            </a:pPr>
            <a:r>
              <a:rPr lang="es-419" sz="1400" b="1" dirty="0"/>
              <a:t>Protocolos de interconexión de sistemas abiertos (OSI) - </a:t>
            </a:r>
            <a:r>
              <a:rPr lang="es-419" sz="1400" dirty="0"/>
              <a:t>Desarrollados</a:t>
            </a:r>
            <a:r>
              <a:rPr lang="es-419" sz="1400" b="1" dirty="0"/>
              <a:t> </a:t>
            </a:r>
            <a:r>
              <a:rPr lang="es-419" sz="1400" dirty="0"/>
              <a:t>por la Organización Internacional de Normalización (ISO) y la Unión Internacional de Telecomunicaciones (UIT)</a:t>
            </a:r>
          </a:p>
          <a:p>
            <a:pPr rtl="0">
              <a:buFont typeface="Arial" panose="020B0604020202020204" pitchFamily="34" charset="0"/>
              <a:buChar char="•"/>
            </a:pPr>
            <a:r>
              <a:rPr lang="es-419" sz="1400" b="1" dirty="0"/>
              <a:t>AppleTalk - </a:t>
            </a:r>
            <a:r>
              <a:rPr lang="es-419" sz="1400" dirty="0"/>
              <a:t>Lanzamiento de la suite propietaria por Apple Inc.</a:t>
            </a:r>
          </a:p>
          <a:p>
            <a:pPr rtl="0">
              <a:buFont typeface="Arial" panose="020B0604020202020204" pitchFamily="34" charset="0"/>
              <a:buChar char="•"/>
            </a:pPr>
            <a:r>
              <a:rPr lang="es-419" sz="1400" b="1" dirty="0"/>
              <a:t>Novell NetWare - </a:t>
            </a:r>
            <a:r>
              <a:rPr lang="es-419" sz="1400" dirty="0"/>
              <a:t>Suite propietaria desarrollada por Novell Inc.</a:t>
            </a:r>
          </a:p>
          <a:p>
            <a:pPr lvl="1"/>
            <a:endParaRPr lang="en-CA" altLang="en-US"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2057" y="1093522"/>
            <a:ext cx="5021943" cy="29087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1630264"/>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rtl="0"/>
            <a:r>
              <a:rPr lang="es-419" sz="1600" dirty="0"/>
              <a:t>Suites de protocolos</a:t>
            </a:r>
            <a:br>
              <a:rPr lang="en-US" altLang="en-US" dirty="0"/>
            </a:br>
            <a:r>
              <a:rPr lang="es-419" dirty="0"/>
              <a:t>Ejemplo de protocolo TCP/IP</a:t>
            </a:r>
          </a:p>
        </p:txBody>
      </p:sp>
      <p:sp>
        <p:nvSpPr>
          <p:cNvPr id="13315" name="Content Placeholder 2"/>
          <p:cNvSpPr>
            <a:spLocks noGrp="1"/>
          </p:cNvSpPr>
          <p:nvPr>
            <p:ph idx="1"/>
          </p:nvPr>
        </p:nvSpPr>
        <p:spPr>
          <a:xfrm>
            <a:off x="123574" y="867947"/>
            <a:ext cx="3359855" cy="3733082"/>
          </a:xfrm>
        </p:spPr>
        <p:txBody>
          <a:bodyPr/>
          <a:lstStyle/>
          <a:p>
            <a:pPr rtl="0">
              <a:buFont typeface="Arial" panose="020B0604020202020204" pitchFamily="34" charset="0"/>
              <a:buChar char="•"/>
            </a:pPr>
            <a:r>
              <a:rPr lang="es-419" sz="1600" dirty="0"/>
              <a:t>Los protocolos TCP/IP operan en  las capas Aplicación, Transporte e Internet.</a:t>
            </a:r>
          </a:p>
          <a:p>
            <a:pPr rtl="0">
              <a:buFont typeface="Arial" panose="020B0604020202020204" pitchFamily="34" charset="0"/>
              <a:buChar char="•"/>
            </a:pPr>
            <a:r>
              <a:rPr lang="es-419" sz="1600" dirty="0"/>
              <a:t>Los protocolos LAN de capa de acceso a la red más comunes son Ethernet y WLAN (LAN inalámbrica).</a:t>
            </a:r>
          </a:p>
          <a:p>
            <a:pPr lvl="1"/>
            <a:endParaRPr lang="en-CA" alt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7933" y="955448"/>
            <a:ext cx="5388352" cy="32391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2725155"/>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rtl="0"/>
            <a:r>
              <a:rPr lang="es-419" sz="1600"/>
              <a:t>Suites de protocolos</a:t>
            </a:r>
            <a:br>
              <a:rPr lang="en-US" altLang="en-US" dirty="0"/>
            </a:br>
            <a:r>
              <a:rPr lang="es-419"/>
              <a:t>Suite de protocolo TCP/IP</a:t>
            </a:r>
          </a:p>
        </p:txBody>
      </p:sp>
      <p:sp>
        <p:nvSpPr>
          <p:cNvPr id="13315" name="Content Placeholder 2"/>
          <p:cNvSpPr>
            <a:spLocks noGrp="1"/>
          </p:cNvSpPr>
          <p:nvPr>
            <p:ph idx="1"/>
          </p:nvPr>
        </p:nvSpPr>
        <p:spPr>
          <a:xfrm>
            <a:off x="167116" y="820322"/>
            <a:ext cx="3359855" cy="3942178"/>
          </a:xfrm>
        </p:spPr>
        <p:txBody>
          <a:bodyPr/>
          <a:lstStyle/>
          <a:p>
            <a:pPr rtl="0">
              <a:buFont typeface="Arial" panose="020B0604020202020204" pitchFamily="34" charset="0"/>
              <a:buChar char="•"/>
            </a:pPr>
            <a:r>
              <a:rPr lang="es-419" sz="1400"/>
              <a:t>TCP/IP es el conjunto de protocolos utilizado por Internet e incluye muchos protocolos.</a:t>
            </a:r>
          </a:p>
          <a:p>
            <a:pPr rtl="0">
              <a:buFont typeface="Arial" panose="020B0604020202020204" pitchFamily="34" charset="0"/>
              <a:buChar char="•"/>
            </a:pPr>
            <a:r>
              <a:rPr lang="es-419" sz="1400"/>
              <a:t>TCP/IP es:</a:t>
            </a:r>
          </a:p>
          <a:p>
            <a:pPr lvl="1" rtl="0"/>
            <a:r>
              <a:rPr lang="es-419"/>
              <a:t>Un conjunto de protocolos estándar abierto que está disponible gratuitamente para el público y que puede ser utilizado por cualquier proveedor</a:t>
            </a:r>
          </a:p>
          <a:p>
            <a:pPr lvl="1" rtl="0"/>
            <a:r>
              <a:rPr lang="es-419"/>
              <a:t>Un protocolo basado en estándares es un proceso que </a:t>
            </a:r>
            <a:r>
              <a:rPr lang="es-419" sz="1400"/>
              <a:t>recibió el aval del sector de redes y fue aprobado por una organización de estandarización.</a:t>
            </a:r>
          </a:p>
          <a:p>
            <a:pPr lvl="1"/>
            <a:endParaRPr lang="en-CA" altLang="en-US" sz="1200"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6971" y="890281"/>
            <a:ext cx="5480277" cy="34116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0041384"/>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rtl="0"/>
            <a:r>
              <a:rPr lang="es-419" sz="1600"/>
              <a:t>Suites de protocolos</a:t>
            </a:r>
            <a:br>
              <a:rPr lang="en-US" altLang="en-US" dirty="0"/>
            </a:br>
            <a:r>
              <a:rPr lang="es-419"/>
              <a:t>Proceso de comunicación TCP/IP</a:t>
            </a:r>
          </a:p>
        </p:txBody>
      </p:sp>
      <p:sp>
        <p:nvSpPr>
          <p:cNvPr id="13315" name="Content Placeholder 2"/>
          <p:cNvSpPr>
            <a:spLocks noGrp="1"/>
          </p:cNvSpPr>
          <p:nvPr>
            <p:ph idx="1"/>
          </p:nvPr>
        </p:nvSpPr>
        <p:spPr>
          <a:xfrm>
            <a:off x="123574" y="867947"/>
            <a:ext cx="4361340" cy="859252"/>
          </a:xfrm>
        </p:spPr>
        <p:txBody>
          <a:bodyPr/>
          <a:lstStyle/>
          <a:p>
            <a:pPr rtl="0">
              <a:buFont typeface="Arial" panose="020B0604020202020204" pitchFamily="34" charset="0"/>
              <a:buChar char="•"/>
            </a:pPr>
            <a:r>
              <a:rPr lang="es-419" sz="1600"/>
              <a:t>Un servidor web encapsulando y enviando una página web a un cliente.</a:t>
            </a:r>
          </a:p>
        </p:txBody>
      </p:sp>
      <p:sp>
        <p:nvSpPr>
          <p:cNvPr id="9" name="Content Placeholder 2"/>
          <p:cNvSpPr txBox="1">
            <a:spLocks/>
          </p:cNvSpPr>
          <p:nvPr/>
        </p:nvSpPr>
        <p:spPr bwMode="auto">
          <a:xfrm>
            <a:off x="4659086" y="867947"/>
            <a:ext cx="4361340" cy="859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buFont typeface="Arial" panose="020B0604020202020204" pitchFamily="34" charset="0"/>
              <a:buChar char="•"/>
            </a:pPr>
            <a:r>
              <a:rPr lang="es-419" sz="1600"/>
              <a:t>Un cliente que desencapsula la página web para el navegador web</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63" y="2017471"/>
            <a:ext cx="4230816" cy="2573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5179" y="2090057"/>
            <a:ext cx="4286817" cy="24279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2752531"/>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pPr rtl="0"/>
            <a:r>
              <a:rPr lang="es-419">
                <a:solidFill>
                  <a:schemeClr val="accent5">
                    <a:lumMod val="40000"/>
                    <a:lumOff val="60000"/>
                  </a:schemeClr>
                </a:solidFill>
              </a:rPr>
              <a:t>3.4 Organizaciones estándares</a:t>
            </a:r>
          </a:p>
        </p:txBody>
      </p:sp>
    </p:spTree>
    <p:custDataLst>
      <p:tags r:id="rId1"/>
    </p:custDataLst>
    <p:extLst>
      <p:ext uri="{BB962C8B-B14F-4D97-AF65-F5344CB8AC3E}">
        <p14:creationId xmlns:p14="http://schemas.microsoft.com/office/powerpoint/2010/main" val="1749772822"/>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9144000" cy="757551"/>
          </a:xfrm>
        </p:spPr>
        <p:txBody>
          <a:bodyPr/>
          <a:lstStyle/>
          <a:p>
            <a:pPr rtl="0"/>
            <a:r>
              <a:rPr lang="es-419" sz="1600"/>
              <a:t>Organizaciones de estándares</a:t>
            </a:r>
            <a:br>
              <a:rPr lang="en-US" altLang="en-US" sz="1600" dirty="0"/>
            </a:br>
            <a:r>
              <a:rPr lang="es-419"/>
              <a:t> Estándares abiertos</a:t>
            </a:r>
          </a:p>
        </p:txBody>
      </p:sp>
      <p:sp>
        <p:nvSpPr>
          <p:cNvPr id="55299" name="Rectangle 3"/>
          <p:cNvSpPr>
            <a:spLocks noGrp="1" noChangeArrowheads="1"/>
          </p:cNvSpPr>
          <p:nvPr>
            <p:ph type="body" idx="1"/>
          </p:nvPr>
        </p:nvSpPr>
        <p:spPr>
          <a:xfrm>
            <a:off x="4572000" y="757551"/>
            <a:ext cx="4401766" cy="3950636"/>
          </a:xfrm>
        </p:spPr>
        <p:txBody>
          <a:bodyPr/>
          <a:lstStyle/>
          <a:p>
            <a:pPr marL="0" indent="0" rtl="0">
              <a:buNone/>
            </a:pPr>
            <a:r>
              <a:rPr lang="es-419" sz="1600" dirty="0"/>
              <a:t>Los estándares abiertos fomentan:</a:t>
            </a:r>
          </a:p>
          <a:p>
            <a:pPr rtl="0">
              <a:buFont typeface="Arial" panose="020B0604020202020204" pitchFamily="34" charset="0"/>
              <a:buChar char="•"/>
            </a:pPr>
            <a:r>
              <a:rPr lang="es-419" sz="1600" dirty="0"/>
              <a:t>Interoperabilidad</a:t>
            </a:r>
          </a:p>
          <a:p>
            <a:pPr rtl="0">
              <a:buFont typeface="Arial" panose="020B0604020202020204" pitchFamily="34" charset="0"/>
              <a:buChar char="•"/>
            </a:pPr>
            <a:r>
              <a:rPr lang="es-419" sz="1600" dirty="0"/>
              <a:t>La competencia</a:t>
            </a:r>
          </a:p>
          <a:p>
            <a:pPr rtl="0">
              <a:buFont typeface="Arial" panose="020B0604020202020204" pitchFamily="34" charset="0"/>
              <a:buChar char="•"/>
            </a:pPr>
            <a:r>
              <a:rPr lang="es-419" sz="1600" dirty="0"/>
              <a:t>Empresarial</a:t>
            </a:r>
          </a:p>
          <a:p>
            <a:pPr marL="0" indent="0" rtl="0">
              <a:buNone/>
            </a:pPr>
            <a:r>
              <a:rPr lang="es-419" sz="1600" dirty="0"/>
              <a:t>Las organizaciones estándares son:</a:t>
            </a:r>
          </a:p>
          <a:p>
            <a:pPr rtl="0">
              <a:buFont typeface="Arial" panose="020B0604020202020204" pitchFamily="34" charset="0"/>
              <a:buChar char="•"/>
            </a:pPr>
            <a:r>
              <a:rPr lang="es-419" sz="1600" dirty="0"/>
              <a:t>Vendedor-neutral </a:t>
            </a:r>
          </a:p>
          <a:p>
            <a:pPr rtl="0">
              <a:buFont typeface="Arial" panose="020B0604020202020204" pitchFamily="34" charset="0"/>
              <a:buChar char="•"/>
            </a:pPr>
            <a:r>
              <a:rPr lang="es-419" sz="1600" dirty="0"/>
              <a:t>Organizaciones sin fines de lucro. </a:t>
            </a:r>
          </a:p>
          <a:p>
            <a:pPr rtl="0">
              <a:buFont typeface="Arial" panose="020B0604020202020204" pitchFamily="34" charset="0"/>
              <a:buChar char="•"/>
            </a:pPr>
            <a:r>
              <a:rPr lang="es-419" sz="1600" dirty="0"/>
              <a:t>establecido para desarrollar y promover el concepto de normas abiertas. </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658" y="832640"/>
            <a:ext cx="4308835" cy="3071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0830764"/>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Title 2">
            <a:extLst>
              <a:ext uri="{FF2B5EF4-FFF2-40B4-BE49-F238E27FC236}">
                <a16:creationId xmlns:a16="http://schemas.microsoft.com/office/drawing/2014/main" id="{191FACFD-7764-1045-B78F-082A94229571}"/>
              </a:ext>
            </a:extLst>
          </p:cNvPr>
          <p:cNvSpPr>
            <a:spLocks noGrp="1"/>
          </p:cNvSpPr>
          <p:nvPr>
            <p:ph type="title"/>
          </p:nvPr>
        </p:nvSpPr>
        <p:spPr>
          <a:xfrm>
            <a:off x="0" y="-15285"/>
            <a:ext cx="9144000" cy="757238"/>
          </a:xfrm>
        </p:spPr>
        <p:txBody>
          <a:bodyPr/>
          <a:lstStyle/>
          <a:p>
            <a:pPr rtl="0"/>
            <a:r>
              <a:rPr lang="es-419"/>
              <a:t>¿Qué esperar en este módulo? (Cont.)</a:t>
            </a:r>
          </a:p>
        </p:txBody>
      </p:sp>
      <p:sp>
        <p:nvSpPr>
          <p:cNvPr id="13" name="Content Placeholder 1">
            <a:extLst>
              <a:ext uri="{FF2B5EF4-FFF2-40B4-BE49-F238E27FC236}">
                <a16:creationId xmlns:a16="http://schemas.microsoft.com/office/drawing/2014/main" id="{382832F2-C9A0-5644-AD5C-3E90BD34AAC5}"/>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rtl="0">
              <a:buNone/>
            </a:pPr>
            <a:r>
              <a:rPr lang="es-419"/>
              <a:t>Para facilitar el aprendizaje, los siguientes funciones pueden estar incluidas en este módulo:</a:t>
            </a:r>
          </a:p>
          <a:p>
            <a:pPr marL="0" indent="0">
              <a:buNone/>
            </a:pPr>
            <a:endParaRPr lang="en-US" dirty="0"/>
          </a:p>
          <a:p>
            <a:pPr marL="0" indent="0">
              <a:buNone/>
            </a:pPr>
            <a:endParaRPr lang="en-US" dirty="0"/>
          </a:p>
        </p:txBody>
      </p:sp>
      <p:graphicFrame>
        <p:nvGraphicFramePr>
          <p:cNvPr id="14" name="Content Placeholder 3">
            <a:extLst>
              <a:ext uri="{FF2B5EF4-FFF2-40B4-BE49-F238E27FC236}">
                <a16:creationId xmlns:a16="http://schemas.microsoft.com/office/drawing/2014/main" id="{B2112FCA-EF01-1642-B261-F8FFB699D80A}"/>
              </a:ext>
            </a:extLst>
          </p:cNvPr>
          <p:cNvGraphicFramePr>
            <a:graphicFrameLocks noGrp="1"/>
          </p:cNvGraphicFramePr>
          <p:nvPr>
            <p:ph idx="1"/>
          </p:nvPr>
        </p:nvGraphicFramePr>
        <p:xfrm>
          <a:off x="106756" y="1279280"/>
          <a:ext cx="8595235" cy="216408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rtl="0" fontAlgn="b"/>
                      <a:r>
                        <a:rPr lang="es-419" sz="1400" b="1" i="0" u="none" strike="noStrike">
                          <a:solidFill>
                            <a:schemeClr val="bg1"/>
                          </a:solidFill>
                          <a:effectLst/>
                          <a:latin typeface="+mn-lt"/>
                        </a:rPr>
                        <a:t>Característica</a:t>
                      </a:r>
                    </a:p>
                  </a:txBody>
                  <a:tcPr marL="9525" marR="9525" marT="9525" marB="0" anchor="ctr"/>
                </a:tc>
                <a:tc>
                  <a:txBody>
                    <a:bodyPr/>
                    <a:lstStyle/>
                    <a:p>
                      <a:pPr rtl="0"/>
                      <a:r>
                        <a:rPr lang="es-419"/>
                        <a:t>Descripción</a:t>
                      </a:r>
                    </a:p>
                  </a:txBody>
                  <a:tcPr/>
                </a:tc>
                <a:extLst>
                  <a:ext uri="{0D108BD9-81ED-4DB2-BD59-A6C34878D82A}">
                    <a16:rowId xmlns:a16="http://schemas.microsoft.com/office/drawing/2014/main" val="3768427975"/>
                  </a:ext>
                </a:extLst>
              </a:tr>
              <a:tr h="265091">
                <a:tc>
                  <a:txBody>
                    <a:bodyPr/>
                    <a:lstStyle/>
                    <a:p>
                      <a:pPr algn="l" rtl="0" fontAlgn="b"/>
                      <a:r>
                        <a:rPr lang="es-419" sz="1400" b="0" i="0" u="none" strike="noStrike">
                          <a:solidFill>
                            <a:srgbClr val="000000"/>
                          </a:solidFill>
                          <a:effectLst/>
                          <a:latin typeface="+mn-lt"/>
                        </a:rPr>
                        <a:t>Laboratorios prácticos</a:t>
                      </a:r>
                    </a:p>
                  </a:txBody>
                  <a:tcPr marL="9525" marR="9525" marT="9525" marB="0" anchor="ctr"/>
                </a:tc>
                <a:tc>
                  <a:txBody>
                    <a:bodyPr/>
                    <a:lstStyle/>
                    <a:p>
                      <a:pPr rtl="0"/>
                      <a:r>
                        <a:rPr lang="es-419"/>
                        <a:t>Labs diseñados para trabajar con equipo físico.</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s-419" sz="1400" b="0" i="0" u="none" strike="noStrike">
                          <a:solidFill>
                            <a:srgbClr val="000000"/>
                          </a:solidFill>
                          <a:effectLst/>
                          <a:latin typeface="+mn-lt"/>
                        </a:rPr>
                        <a:t>Actividades de clase</a:t>
                      </a:r>
                    </a:p>
                    <a:p>
                      <a:pPr algn="l" fontAlgn="b"/>
                      <a:endParaRPr lang="en-US" sz="1400" b="0" i="0" u="none" strike="noStrike" dirty="0">
                        <a:solidFill>
                          <a:srgbClr val="000000"/>
                        </a:solidFill>
                        <a:effectLst/>
                        <a:latin typeface="+mn-lt"/>
                      </a:endParaRPr>
                    </a:p>
                  </a:txBody>
                  <a:tcPr marL="9525" marR="9525" marT="9525" marB="0" anchor="ctr"/>
                </a:tc>
                <a:tc>
                  <a:txBody>
                    <a:bodyPr/>
                    <a:lstStyle/>
                    <a:p>
                      <a:pPr rtl="0"/>
                      <a:r>
                        <a:rPr lang="es-419"/>
                        <a:t>Estos se encuentran en la página de Recursos para el instructor. Las actividades de clase están diseñadas para facilitar el aprendizaje, la discusión en clase y la colaboración.</a:t>
                      </a:r>
                    </a:p>
                  </a:txBody>
                  <a:tcPr/>
                </a:tc>
                <a:extLst>
                  <a:ext uri="{0D108BD9-81ED-4DB2-BD59-A6C34878D82A}">
                    <a16:rowId xmlns:a16="http://schemas.microsoft.com/office/drawing/2014/main" val="1125566603"/>
                  </a:ext>
                </a:extLst>
              </a:tr>
              <a:tr h="265091">
                <a:tc>
                  <a:txBody>
                    <a:bodyPr/>
                    <a:lstStyle/>
                    <a:p>
                      <a:pPr algn="l" rtl="0" fontAlgn="b"/>
                      <a:r>
                        <a:rPr lang="es-419" sz="1400" b="0" i="0" u="none" strike="noStrike">
                          <a:solidFill>
                            <a:srgbClr val="000000"/>
                          </a:solidFill>
                          <a:effectLst/>
                          <a:latin typeface="+mn-lt"/>
                        </a:rPr>
                        <a:t>Cuestionarios de módulo</a:t>
                      </a:r>
                    </a:p>
                  </a:txBody>
                  <a:tcPr marL="9525" marR="9525" marT="9525" marB="0" anchor="ctr"/>
                </a:tc>
                <a:tc>
                  <a:txBody>
                    <a:bodyPr/>
                    <a:lstStyle/>
                    <a:p>
                      <a:pPr rtl="0"/>
                      <a:r>
                        <a:rPr lang="es-419"/>
                        <a:t>Auto-evaluaciones que integran conceptos y habilidades aprendidas a lo largo de los temas presentados en el módulo</a:t>
                      </a:r>
                    </a:p>
                  </a:txBody>
                  <a:tcPr/>
                </a:tc>
                <a:extLst>
                  <a:ext uri="{0D108BD9-81ED-4DB2-BD59-A6C34878D82A}">
                    <a16:rowId xmlns:a16="http://schemas.microsoft.com/office/drawing/2014/main" val="831502776"/>
                  </a:ext>
                </a:extLst>
              </a:tr>
              <a:tr h="265091">
                <a:tc>
                  <a:txBody>
                    <a:bodyPr/>
                    <a:lstStyle/>
                    <a:p>
                      <a:pPr algn="l" rtl="0" fontAlgn="b"/>
                      <a:r>
                        <a:rPr lang="es-419" sz="1400" b="0" i="0" u="none" strike="noStrike">
                          <a:solidFill>
                            <a:srgbClr val="000000"/>
                          </a:solidFill>
                          <a:effectLst/>
                          <a:latin typeface="+mn-lt"/>
                        </a:rPr>
                        <a:t>Resumen del módulo</a:t>
                      </a:r>
                    </a:p>
                  </a:txBody>
                  <a:tcPr marL="9525" marR="9525" marT="9525" marB="0" anchor="ctr"/>
                </a:tc>
                <a:tc>
                  <a:txBody>
                    <a:bodyPr/>
                    <a:lstStyle/>
                    <a:p>
                      <a:pPr rtl="0"/>
                      <a:r>
                        <a:rPr lang="es-419"/>
                        <a:t>Recapitula brevemente el contenido del módulo.</a:t>
                      </a:r>
                    </a:p>
                  </a:txBody>
                  <a:tcPr/>
                </a:tc>
                <a:extLst>
                  <a:ext uri="{0D108BD9-81ED-4DB2-BD59-A6C34878D82A}">
                    <a16:rowId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1211091402"/>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4499429" cy="757551"/>
          </a:xfrm>
        </p:spPr>
        <p:txBody>
          <a:bodyPr/>
          <a:lstStyle/>
          <a:p>
            <a:pPr rtl="0"/>
            <a:r>
              <a:rPr lang="es-419" sz="1600"/>
              <a:t>Organizaciones de estándares</a:t>
            </a:r>
            <a:br>
              <a:rPr lang="en-US" altLang="en-US" sz="1600" dirty="0"/>
            </a:br>
            <a:r>
              <a:rPr lang="es-419"/>
              <a:t>Estándares de Internet</a:t>
            </a:r>
          </a:p>
        </p:txBody>
      </p:sp>
      <p:sp>
        <p:nvSpPr>
          <p:cNvPr id="55299" name="Rectangle 3"/>
          <p:cNvSpPr>
            <a:spLocks noGrp="1" noChangeArrowheads="1"/>
          </p:cNvSpPr>
          <p:nvPr>
            <p:ph type="body" idx="1"/>
          </p:nvPr>
        </p:nvSpPr>
        <p:spPr>
          <a:xfrm>
            <a:off x="4499429" y="220523"/>
            <a:ext cx="4401766" cy="4322448"/>
          </a:xfrm>
        </p:spPr>
        <p:txBody>
          <a:bodyPr/>
          <a:lstStyle/>
          <a:p>
            <a:pPr rtl="0">
              <a:buFont typeface="Arial" panose="020B0604020202020204" pitchFamily="34" charset="0"/>
              <a:buChar char="•"/>
            </a:pPr>
            <a:r>
              <a:rPr lang="es-419" sz="1600" b="1" dirty="0"/>
              <a:t>Sociedad de Internet (ISOC)</a:t>
            </a:r>
            <a:r>
              <a:rPr lang="es-419" sz="1600" dirty="0"/>
              <a:t> -promueve el desarrollo y la evolución abiertos del uso de Internet en todo el mundo.</a:t>
            </a:r>
          </a:p>
          <a:p>
            <a:pPr rtl="0">
              <a:buFont typeface="Arial" panose="020B0604020202020204" pitchFamily="34" charset="0"/>
              <a:buChar char="•"/>
            </a:pPr>
            <a:r>
              <a:rPr lang="es-419" sz="1600" b="1" dirty="0"/>
              <a:t>Consejo de Arquitectura de Internet (IAB)</a:t>
            </a:r>
            <a:r>
              <a:rPr lang="es-419" sz="1600" dirty="0"/>
              <a:t>es responsable de la administración y el desarrollo general de los estándares de Internet.</a:t>
            </a:r>
          </a:p>
          <a:p>
            <a:pPr rtl="0">
              <a:buFont typeface="Arial" panose="020B0604020202020204" pitchFamily="34" charset="0"/>
              <a:buChar char="•"/>
            </a:pPr>
            <a:r>
              <a:rPr lang="es-419" sz="1600" b="1" dirty="0"/>
              <a:t>Grupo de trabajo de ingeniería de Internet (IETF)</a:t>
            </a:r>
            <a:r>
              <a:rPr lang="es-419" sz="1600" dirty="0"/>
              <a:t>desarrolla, actualiza y mantiene las tecnologías de Internet y de TCP/IP.</a:t>
            </a:r>
          </a:p>
          <a:p>
            <a:pPr rtl="0">
              <a:buFont typeface="Arial" panose="020B0604020202020204" pitchFamily="34" charset="0"/>
              <a:buChar char="•"/>
            </a:pPr>
            <a:r>
              <a:rPr lang="es-419" sz="1600" b="1" dirty="0"/>
              <a:t>Grupo de trabajo de investigación de Internet (IRTF)</a:t>
            </a:r>
            <a:r>
              <a:rPr lang="es-419" sz="1600" dirty="0"/>
              <a:t>- está enfocado en la investigación a largo plazo en relación con los protocolos de Internet y TCP/IP.</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144" y="1006420"/>
            <a:ext cx="4354285" cy="3289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1643246"/>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8955314" cy="757551"/>
          </a:xfrm>
        </p:spPr>
        <p:txBody>
          <a:bodyPr/>
          <a:lstStyle/>
          <a:p>
            <a:pPr rtl="0"/>
            <a:r>
              <a:rPr lang="es-419" sz="1600"/>
              <a:t>Organizaciones de estándares</a:t>
            </a:r>
            <a:br>
              <a:rPr lang="en-US" altLang="en-US" sz="1600" dirty="0"/>
            </a:br>
            <a:r>
              <a:rPr lang="es-419"/>
              <a:t>Estándares de Internet(Cont.)</a:t>
            </a:r>
          </a:p>
        </p:txBody>
      </p:sp>
      <p:sp>
        <p:nvSpPr>
          <p:cNvPr id="55299" name="Rectangle 3"/>
          <p:cNvSpPr>
            <a:spLocks noGrp="1" noChangeArrowheads="1"/>
          </p:cNvSpPr>
          <p:nvPr>
            <p:ph type="body" idx="1"/>
          </p:nvPr>
        </p:nvSpPr>
        <p:spPr>
          <a:xfrm>
            <a:off x="4648898" y="782410"/>
            <a:ext cx="4247972" cy="3672114"/>
          </a:xfrm>
        </p:spPr>
        <p:txBody>
          <a:bodyPr/>
          <a:lstStyle/>
          <a:p>
            <a:pPr marL="0" indent="0" rtl="0">
              <a:buNone/>
            </a:pPr>
            <a:r>
              <a:rPr lang="es-419" dirty="0"/>
              <a:t>Organizaciones de estándares involucradas en el desarrollo y soporte de TCP/IP</a:t>
            </a:r>
          </a:p>
          <a:p>
            <a:pPr lvl="1" rtl="0"/>
            <a:r>
              <a:rPr lang="es-419" sz="1500" b="1" dirty="0"/>
              <a:t>Corporación de Internet para la Asignación de Nombres y Números (ICANN):</a:t>
            </a:r>
            <a:r>
              <a:rPr lang="es-419" sz="1500" dirty="0"/>
              <a:t> con base en los Estados Unidos, coordina la asignación de direcciones IP, la administración de nombres de dominio y la asignación de otra información utilizada por los protocolos TCP/IP.</a:t>
            </a:r>
          </a:p>
          <a:p>
            <a:pPr lvl="1" rtl="0"/>
            <a:r>
              <a:rPr lang="es-419" sz="1500" b="1" dirty="0"/>
              <a:t>Autoridad de Números Asignados de Internet (IANA):</a:t>
            </a:r>
            <a:r>
              <a:rPr lang="es-419" sz="1500" dirty="0"/>
              <a:t> administra la asignación de direcciones IP, la administración de nombres de dominio y los identificadores de protocolos para ICANN.</a:t>
            </a: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918" y="1329809"/>
            <a:ext cx="4378082" cy="27404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1211513"/>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9144000" cy="757551"/>
          </a:xfrm>
        </p:spPr>
        <p:txBody>
          <a:bodyPr/>
          <a:lstStyle/>
          <a:p>
            <a:pPr rtl="0"/>
            <a:r>
              <a:rPr lang="es-419" sz="1600"/>
              <a:t>Organizaciones de estándares </a:t>
            </a:r>
            <a:br>
              <a:rPr lang="en-US" altLang="en-US" sz="1600" dirty="0"/>
            </a:br>
            <a:r>
              <a:rPr lang="es-419"/>
              <a:t>Organizaciones de estándares de comunicaciones y electrónica</a:t>
            </a:r>
          </a:p>
        </p:txBody>
      </p:sp>
      <p:sp>
        <p:nvSpPr>
          <p:cNvPr id="55299" name="Rectangle 3"/>
          <p:cNvSpPr>
            <a:spLocks noGrp="1" noChangeArrowheads="1"/>
          </p:cNvSpPr>
          <p:nvPr>
            <p:ph type="body" idx="1"/>
          </p:nvPr>
        </p:nvSpPr>
        <p:spPr>
          <a:xfrm>
            <a:off x="116114" y="821051"/>
            <a:ext cx="8785081" cy="3794491"/>
          </a:xfrm>
        </p:spPr>
        <p:txBody>
          <a:bodyPr/>
          <a:lstStyle/>
          <a:p>
            <a:pPr rtl="0">
              <a:buFont typeface="Arial" panose="020B0604020202020204" pitchFamily="34" charset="0"/>
              <a:buChar char="•"/>
            </a:pPr>
            <a:r>
              <a:rPr lang="es-419" sz="1600" dirty="0"/>
              <a:t>Instituto de Ingenieros en Electricidad y Electrónica </a:t>
            </a:r>
            <a:r>
              <a:rPr lang="es-419" sz="1600" b="1" dirty="0"/>
              <a:t>(</a:t>
            </a:r>
            <a:r>
              <a:rPr lang="es-419" sz="1600" dirty="0"/>
              <a:t>IEEE</a:t>
            </a:r>
            <a:r>
              <a:rPr lang="es-419" sz="1600" b="1" dirty="0"/>
              <a:t>): organización de electrónica e ingeniería eléctrica dedicada a avanzar en innovación tecnológica y a elaborar estándares en una amplia gama de sectores, que incluyen energía, servicios de salud, telecomunicaciones y redes.</a:t>
            </a:r>
          </a:p>
          <a:p>
            <a:pPr rtl="0">
              <a:buFont typeface="Arial" panose="020B0604020202020204" pitchFamily="34" charset="0"/>
              <a:buChar char="•"/>
            </a:pPr>
            <a:r>
              <a:rPr lang="es-419" sz="1600" dirty="0"/>
              <a:t>Asociación de Industrias Electrónicas (EIA): </a:t>
            </a:r>
            <a:r>
              <a:rPr lang="es-419" sz="1600" b="1" dirty="0"/>
              <a:t>es conocida principalmente por sus estándares relacionados con el cableado eléctrico, los conectores y los racks que se utilizan para montar equipos de red.</a:t>
            </a:r>
          </a:p>
          <a:p>
            <a:pPr rtl="0">
              <a:buFont typeface="Arial" panose="020B0604020202020204" pitchFamily="34" charset="0"/>
              <a:buChar char="•"/>
            </a:pPr>
            <a:r>
              <a:rPr lang="es-419" sz="1600" dirty="0"/>
              <a:t>Asociación de las Industrias de las Telecomunicaciones (TIA): </a:t>
            </a:r>
            <a:r>
              <a:rPr lang="es-419" sz="1600" b="1" dirty="0"/>
              <a:t> estándares para equipos de radio, torres de telefonía móvil, dispositivos de voz sobre IP (VoIP) y comunicaciones satelitales.</a:t>
            </a:r>
          </a:p>
          <a:p>
            <a:pPr rtl="0">
              <a:buFont typeface="Arial" panose="020B0604020202020204" pitchFamily="34" charset="0"/>
              <a:buChar char="•"/>
            </a:pPr>
            <a:r>
              <a:rPr lang="es-419" sz="1600" dirty="0"/>
              <a:t>Sector de Normalización de las Telecomunicaciones de la Unión Internacional de Telecomunicaciones (ITU-T)</a:t>
            </a:r>
            <a:r>
              <a:rPr lang="es-419" sz="1600" b="1" dirty="0"/>
              <a:t>: estándares para la compresión de videos, televisión de protocolo de Internet (IPTV) y comunicaciones de banda ancha.</a:t>
            </a:r>
          </a:p>
        </p:txBody>
      </p:sp>
    </p:spTree>
    <p:extLst>
      <p:ext uri="{BB962C8B-B14F-4D97-AF65-F5344CB8AC3E}">
        <p14:creationId xmlns:p14="http://schemas.microsoft.com/office/powerpoint/2010/main" val="1265191498"/>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9144000" cy="757551"/>
          </a:xfrm>
        </p:spPr>
        <p:txBody>
          <a:bodyPr/>
          <a:lstStyle/>
          <a:p>
            <a:pPr rtl="0"/>
            <a:r>
              <a:rPr lang="es-419" sz="1600"/>
              <a:t>Organizaciones de estándares</a:t>
            </a:r>
            <a:br>
              <a:rPr lang="en-US" altLang="en-US" sz="1600" dirty="0"/>
            </a:br>
            <a:r>
              <a:rPr lang="es-419"/>
              <a:t>Práctica de laboratorio: Investigar estándares de redes</a:t>
            </a:r>
          </a:p>
        </p:txBody>
      </p:sp>
      <p:sp>
        <p:nvSpPr>
          <p:cNvPr id="55299" name="Rectangle 3"/>
          <p:cNvSpPr>
            <a:spLocks noGrp="1" noChangeArrowheads="1"/>
          </p:cNvSpPr>
          <p:nvPr>
            <p:ph type="body" idx="1"/>
          </p:nvPr>
        </p:nvSpPr>
        <p:spPr>
          <a:xfrm>
            <a:off x="116114" y="821051"/>
            <a:ext cx="8785081" cy="3794491"/>
          </a:xfrm>
        </p:spPr>
        <p:txBody>
          <a:bodyPr/>
          <a:lstStyle/>
          <a:p>
            <a:pPr marL="0" indent="0" rtl="0">
              <a:buNone/>
            </a:pPr>
            <a:r>
              <a:rPr lang="es-419" sz="1800"/>
              <a:t>En este laboratorio, hará lo siguiente:</a:t>
            </a:r>
          </a:p>
          <a:p>
            <a:pPr lvl="1" rtl="0"/>
            <a:r>
              <a:rPr lang="es-419" sz="1700"/>
              <a:t>Parte 1: Investigar las organizaciones de estandarización de redes</a:t>
            </a:r>
          </a:p>
          <a:p>
            <a:pPr lvl="1" rtl="0"/>
            <a:r>
              <a:rPr lang="es-419" sz="1700"/>
              <a:t>Parte 2: Reflexionar sobre las experiencias de Internet y redes informáticas</a:t>
            </a:r>
          </a:p>
        </p:txBody>
      </p:sp>
    </p:spTree>
    <p:extLst>
      <p:ext uri="{BB962C8B-B14F-4D97-AF65-F5344CB8AC3E}">
        <p14:creationId xmlns:p14="http://schemas.microsoft.com/office/powerpoint/2010/main" val="3558614824"/>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pPr rtl="0"/>
            <a:r>
              <a:rPr lang="es-419">
                <a:solidFill>
                  <a:schemeClr val="accent5">
                    <a:lumMod val="40000"/>
                    <a:lumOff val="60000"/>
                  </a:schemeClr>
                </a:solidFill>
              </a:rPr>
              <a:t>3.5 Modelos de referencia</a:t>
            </a:r>
          </a:p>
        </p:txBody>
      </p:sp>
    </p:spTree>
    <p:custDataLst>
      <p:tags r:id="rId1"/>
    </p:custDataLst>
    <p:extLst>
      <p:ext uri="{BB962C8B-B14F-4D97-AF65-F5344CB8AC3E}">
        <p14:creationId xmlns:p14="http://schemas.microsoft.com/office/powerpoint/2010/main" val="2920016951"/>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rtl="0"/>
            <a:r>
              <a:rPr lang="es-419" sz="1600"/>
              <a:t>Modelos de referencia</a:t>
            </a:r>
            <a:br>
              <a:rPr lang="en-US" altLang="en-US" dirty="0"/>
            </a:br>
            <a:r>
              <a:rPr lang="es-419"/>
              <a:t>Beneficios del uso de un modelo en capas</a:t>
            </a:r>
          </a:p>
        </p:txBody>
      </p:sp>
      <p:sp>
        <p:nvSpPr>
          <p:cNvPr id="13315" name="Content Placeholder 2"/>
          <p:cNvSpPr>
            <a:spLocks noGrp="1"/>
          </p:cNvSpPr>
          <p:nvPr>
            <p:ph idx="1"/>
          </p:nvPr>
        </p:nvSpPr>
        <p:spPr>
          <a:xfrm>
            <a:off x="5453349" y="1019280"/>
            <a:ext cx="3690651" cy="3323113"/>
          </a:xfrm>
        </p:spPr>
        <p:txBody>
          <a:bodyPr/>
          <a:lstStyle/>
          <a:p>
            <a:pPr marL="0" indent="0" rtl="0">
              <a:buNone/>
            </a:pPr>
            <a:r>
              <a:rPr lang="es-419" sz="1600"/>
              <a:t>Conceptos complejos, como el funcionamiento de una red, pueden ser difíciles de explicar y comprender. Por esta razón, se usa un modelo en capas.</a:t>
            </a:r>
          </a:p>
          <a:p>
            <a:pPr marL="0" indent="0" rtl="0">
              <a:buNone/>
            </a:pPr>
            <a:r>
              <a:rPr lang="es-419" sz="1600"/>
              <a:t>Dos modelos en capas describen las operaciones de red:</a:t>
            </a:r>
          </a:p>
          <a:p>
            <a:pPr rtl="0">
              <a:buFont typeface="Arial" panose="020B0604020202020204" pitchFamily="34" charset="0"/>
              <a:buChar char="•"/>
            </a:pPr>
            <a:r>
              <a:rPr lang="es-419" sz="1600"/>
              <a:t>modelo de referencia de interconexión de sistemas abiertos</a:t>
            </a:r>
          </a:p>
          <a:p>
            <a:pPr rtl="0">
              <a:buFont typeface="Arial" panose="020B0604020202020204" pitchFamily="34" charset="0"/>
              <a:buChar char="•"/>
            </a:pPr>
            <a:r>
              <a:rPr lang="es-419" sz="1600"/>
              <a:t>Modelo de referencia TCP/IP</a:t>
            </a:r>
          </a:p>
          <a:p>
            <a:pPr lvl="1"/>
            <a:endParaRPr lang="en-CA" altLang="en-US" dirty="0"/>
          </a:p>
          <a:p>
            <a:pPr lvl="1"/>
            <a:endParaRPr lang="en-CA" altLang="en-US"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957" y="913898"/>
            <a:ext cx="4936485" cy="39629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8408560"/>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rtl="0"/>
            <a:r>
              <a:rPr lang="es-419" sz="1600"/>
              <a:t>Modelos de referencia</a:t>
            </a:r>
            <a:br>
              <a:rPr lang="en-US" altLang="en-US" dirty="0"/>
            </a:br>
            <a:r>
              <a:rPr lang="es-419"/>
              <a:t>Beneficios del uso de un modelo en capas (Cont.)</a:t>
            </a:r>
          </a:p>
        </p:txBody>
      </p:sp>
      <p:sp>
        <p:nvSpPr>
          <p:cNvPr id="13315" name="Content Placeholder 2"/>
          <p:cNvSpPr>
            <a:spLocks noGrp="1"/>
          </p:cNvSpPr>
          <p:nvPr>
            <p:ph idx="1"/>
          </p:nvPr>
        </p:nvSpPr>
        <p:spPr>
          <a:xfrm>
            <a:off x="290286" y="798944"/>
            <a:ext cx="8853715" cy="3352142"/>
          </a:xfrm>
        </p:spPr>
        <p:txBody>
          <a:bodyPr/>
          <a:lstStyle/>
          <a:p>
            <a:pPr marL="0" indent="0" rtl="0">
              <a:buNone/>
            </a:pPr>
            <a:r>
              <a:rPr lang="es-419" sz="1800"/>
              <a:t>Estos son beneficios del uso de un modelo en capas:</a:t>
            </a:r>
          </a:p>
          <a:p>
            <a:pPr rtl="0">
              <a:buFont typeface="Arial" panose="020B0604020202020204" pitchFamily="34" charset="0"/>
              <a:buChar char="•"/>
            </a:pPr>
            <a:r>
              <a:rPr lang="es-419" sz="1800"/>
              <a:t>Ayuda en el diseño de protocolos, ya que los protocolos que operan en una capa específica tienen información definida según la cual actúan, y una interfaz definida para las capas superiores e inferiores.</a:t>
            </a:r>
          </a:p>
          <a:p>
            <a:pPr rtl="0">
              <a:buFont typeface="Arial" panose="020B0604020202020204" pitchFamily="34" charset="0"/>
              <a:buChar char="•"/>
            </a:pPr>
            <a:r>
              <a:rPr lang="es-419" sz="1800"/>
              <a:t>Fomenta la competencia, ya que los productos de distintos proveedores pueden trabajar en conjunto.</a:t>
            </a:r>
          </a:p>
          <a:p>
            <a:pPr rtl="0">
              <a:buFont typeface="Arial" panose="020B0604020202020204" pitchFamily="34" charset="0"/>
              <a:buChar char="•"/>
            </a:pPr>
            <a:r>
              <a:rPr lang="es-419" sz="1800"/>
              <a:t>Evita que los cambios en la tecnología o en las funcionalidades de una capa afecten otras capas superiores e inferiores.</a:t>
            </a:r>
          </a:p>
          <a:p>
            <a:pPr rtl="0">
              <a:buFont typeface="Arial" panose="020B0604020202020204" pitchFamily="34" charset="0"/>
              <a:buChar char="•"/>
            </a:pPr>
            <a:r>
              <a:rPr lang="es-419" sz="1800"/>
              <a:t>Proporciona un lenguaje común para describir las funciones y capacidades de red. </a:t>
            </a:r>
          </a:p>
          <a:p>
            <a:pPr lvl="1"/>
            <a:endParaRPr lang="en-CA" altLang="en-US" dirty="0"/>
          </a:p>
          <a:p>
            <a:pPr lvl="1"/>
            <a:endParaRPr lang="en-CA" altLang="en-US" dirty="0"/>
          </a:p>
          <a:p>
            <a:pPr lvl="1"/>
            <a:endParaRPr lang="en-CA" altLang="en-US" dirty="0"/>
          </a:p>
        </p:txBody>
      </p:sp>
    </p:spTree>
    <p:extLst>
      <p:ext uri="{BB962C8B-B14F-4D97-AF65-F5344CB8AC3E}">
        <p14:creationId xmlns:p14="http://schemas.microsoft.com/office/powerpoint/2010/main" val="2471866069"/>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101601"/>
            <a:ext cx="8783638" cy="754742"/>
          </a:xfrm>
        </p:spPr>
        <p:txBody>
          <a:bodyPr/>
          <a:lstStyle/>
          <a:p>
            <a:pPr rtl="0"/>
            <a:r>
              <a:rPr lang="es-419" sz="1600"/>
              <a:t>Modelos de referencia</a:t>
            </a:r>
            <a:br>
              <a:rPr lang="en-US" altLang="en-US" dirty="0"/>
            </a:br>
            <a:r>
              <a:rPr lang="es-419" sz="2400"/>
              <a:t>Modelo de referencia OSI</a:t>
            </a:r>
          </a:p>
        </p:txBody>
      </p:sp>
      <p:graphicFrame>
        <p:nvGraphicFramePr>
          <p:cNvPr id="5" name="Table 4"/>
          <p:cNvGraphicFramePr>
            <a:graphicFrameLocks noGrp="1"/>
          </p:cNvGraphicFramePr>
          <p:nvPr>
            <p:extLst>
              <p:ext uri="{D42A27DB-BD31-4B8C-83A1-F6EECF244321}">
                <p14:modId xmlns:p14="http://schemas.microsoft.com/office/powerpoint/2010/main" val="1613548598"/>
              </p:ext>
            </p:extLst>
          </p:nvPr>
        </p:nvGraphicFramePr>
        <p:xfrm>
          <a:off x="362857" y="955226"/>
          <a:ext cx="8215086" cy="3949605"/>
        </p:xfrm>
        <a:graphic>
          <a:graphicData uri="http://schemas.openxmlformats.org/drawingml/2006/table">
            <a:tbl>
              <a:tblPr firstRow="1" firstCol="1" bandRow="1">
                <a:tableStyleId>{5C22544A-7EE6-4342-B048-85BDC9FD1C3A}</a:tableStyleId>
              </a:tblPr>
              <a:tblGrid>
                <a:gridCol w="1865336">
                  <a:extLst>
                    <a:ext uri="{9D8B030D-6E8A-4147-A177-3AD203B41FA5}">
                      <a16:colId xmlns:a16="http://schemas.microsoft.com/office/drawing/2014/main" val="20000"/>
                    </a:ext>
                  </a:extLst>
                </a:gridCol>
                <a:gridCol w="6349750">
                  <a:extLst>
                    <a:ext uri="{9D8B030D-6E8A-4147-A177-3AD203B41FA5}">
                      <a16:colId xmlns:a16="http://schemas.microsoft.com/office/drawing/2014/main" val="20001"/>
                    </a:ext>
                  </a:extLst>
                </a:gridCol>
              </a:tblGrid>
              <a:tr h="314586">
                <a:tc>
                  <a:txBody>
                    <a:bodyPr/>
                    <a:lstStyle/>
                    <a:p>
                      <a:pPr rtl="0"/>
                      <a:r>
                        <a:rPr lang="es-419" b="1">
                          <a:effectLst/>
                        </a:rPr>
                        <a:t>capa del modelo OSI</a:t>
                      </a:r>
                    </a:p>
                  </a:txBody>
                  <a:tcPr anchor="ctr"/>
                </a:tc>
                <a:tc>
                  <a:txBody>
                    <a:bodyPr/>
                    <a:lstStyle/>
                    <a:p>
                      <a:pPr rtl="0"/>
                      <a:r>
                        <a:rPr lang="es-419" b="1">
                          <a:effectLst/>
                        </a:rPr>
                        <a:t>Descripción</a:t>
                      </a:r>
                    </a:p>
                  </a:txBody>
                  <a:tcPr anchor="ctr"/>
                </a:tc>
                <a:extLst>
                  <a:ext uri="{0D108BD9-81ED-4DB2-BD59-A6C34878D82A}">
                    <a16:rowId xmlns:a16="http://schemas.microsoft.com/office/drawing/2014/main" val="10000"/>
                  </a:ext>
                </a:extLst>
              </a:tr>
              <a:tr h="294785">
                <a:tc>
                  <a:txBody>
                    <a:bodyPr/>
                    <a:lstStyle/>
                    <a:p>
                      <a:pPr rtl="0"/>
                      <a:r>
                        <a:rPr lang="es-419" b="1"/>
                        <a:t>7 - Aplicación</a:t>
                      </a:r>
                    </a:p>
                  </a:txBody>
                  <a:tcPr anchor="ctr"/>
                </a:tc>
                <a:tc>
                  <a:txBody>
                    <a:bodyPr/>
                    <a:lstStyle/>
                    <a:p>
                      <a:pPr rtl="0"/>
                      <a:r>
                        <a:rPr lang="es-419" dirty="0"/>
                        <a:t>Contiene protocolos utilizados para comunicaciones proceso a proceso.</a:t>
                      </a:r>
                    </a:p>
                  </a:txBody>
                  <a:tcPr anchor="ctr"/>
                </a:tc>
                <a:extLst>
                  <a:ext uri="{0D108BD9-81ED-4DB2-BD59-A6C34878D82A}">
                    <a16:rowId xmlns:a16="http://schemas.microsoft.com/office/drawing/2014/main" val="10001"/>
                  </a:ext>
                </a:extLst>
              </a:tr>
              <a:tr h="485587">
                <a:tc>
                  <a:txBody>
                    <a:bodyPr/>
                    <a:lstStyle/>
                    <a:p>
                      <a:pPr rtl="0"/>
                      <a:r>
                        <a:rPr lang="es-419" b="1"/>
                        <a:t>6 - Presentación</a:t>
                      </a:r>
                    </a:p>
                  </a:txBody>
                  <a:tcPr anchor="ctr"/>
                </a:tc>
                <a:tc>
                  <a:txBody>
                    <a:bodyPr/>
                    <a:lstStyle/>
                    <a:p>
                      <a:pPr rtl="0"/>
                      <a:r>
                        <a:rPr lang="es-419"/>
                        <a:t>Proporciona una representación común de los datos transferidos entre los servicios de la capa de aplicación.</a:t>
                      </a:r>
                    </a:p>
                  </a:txBody>
                  <a:tcPr anchor="ctr"/>
                </a:tc>
                <a:extLst>
                  <a:ext uri="{0D108BD9-81ED-4DB2-BD59-A6C34878D82A}">
                    <a16:rowId xmlns:a16="http://schemas.microsoft.com/office/drawing/2014/main" val="10002"/>
                  </a:ext>
                </a:extLst>
              </a:tr>
              <a:tr h="485587">
                <a:tc>
                  <a:txBody>
                    <a:bodyPr/>
                    <a:lstStyle/>
                    <a:p>
                      <a:pPr rtl="0"/>
                      <a:r>
                        <a:rPr lang="es-419" b="1"/>
                        <a:t>5 - Sesión</a:t>
                      </a:r>
                    </a:p>
                  </a:txBody>
                  <a:tcPr anchor="ctr"/>
                </a:tc>
                <a:tc>
                  <a:txBody>
                    <a:bodyPr/>
                    <a:lstStyle/>
                    <a:p>
                      <a:pPr rtl="0"/>
                      <a:r>
                        <a:rPr lang="es-419"/>
                        <a:t>Proporciona servicios a la capa de presentación  y administrar el intercambio de datos.</a:t>
                      </a:r>
                    </a:p>
                  </a:txBody>
                  <a:tcPr anchor="ctr"/>
                </a:tc>
                <a:extLst>
                  <a:ext uri="{0D108BD9-81ED-4DB2-BD59-A6C34878D82A}">
                    <a16:rowId xmlns:a16="http://schemas.microsoft.com/office/drawing/2014/main" val="10003"/>
                  </a:ext>
                </a:extLst>
              </a:tr>
              <a:tr h="485587">
                <a:tc>
                  <a:txBody>
                    <a:bodyPr/>
                    <a:lstStyle/>
                    <a:p>
                      <a:pPr rtl="0"/>
                      <a:r>
                        <a:rPr lang="es-419" b="1"/>
                        <a:t>4-Transporte</a:t>
                      </a:r>
                    </a:p>
                  </a:txBody>
                  <a:tcPr anchor="ctr"/>
                </a:tc>
                <a:tc>
                  <a:txBody>
                    <a:bodyPr/>
                    <a:lstStyle/>
                    <a:p>
                      <a:pPr rtl="0"/>
                      <a:r>
                        <a:rPr lang="es-419"/>
                        <a:t>define los servicios para segmentar, transferir y reensamblar los datos para las comunicaciones individuales.</a:t>
                      </a:r>
                    </a:p>
                  </a:txBody>
                  <a:tcPr anchor="ctr"/>
                </a:tc>
                <a:extLst>
                  <a:ext uri="{0D108BD9-81ED-4DB2-BD59-A6C34878D82A}">
                    <a16:rowId xmlns:a16="http://schemas.microsoft.com/office/drawing/2014/main" val="10004"/>
                  </a:ext>
                </a:extLst>
              </a:tr>
              <a:tr h="485587">
                <a:tc>
                  <a:txBody>
                    <a:bodyPr/>
                    <a:lstStyle/>
                    <a:p>
                      <a:pPr rtl="0"/>
                      <a:r>
                        <a:rPr lang="es-419" b="1"/>
                        <a:t>3 - Red</a:t>
                      </a:r>
                    </a:p>
                  </a:txBody>
                  <a:tcPr anchor="ctr"/>
                </a:tc>
                <a:tc>
                  <a:txBody>
                    <a:bodyPr/>
                    <a:lstStyle/>
                    <a:p>
                      <a:pPr rtl="0"/>
                      <a:r>
                        <a:rPr lang="es-419"/>
                        <a:t>proporciona servicios para intercambiar las porciones de datos individuales en la red.</a:t>
                      </a:r>
                    </a:p>
                  </a:txBody>
                  <a:tcPr anchor="ctr"/>
                </a:tc>
                <a:extLst>
                  <a:ext uri="{0D108BD9-81ED-4DB2-BD59-A6C34878D82A}">
                    <a16:rowId xmlns:a16="http://schemas.microsoft.com/office/drawing/2014/main" val="10005"/>
                  </a:ext>
                </a:extLst>
              </a:tr>
              <a:tr h="485587">
                <a:tc>
                  <a:txBody>
                    <a:bodyPr/>
                    <a:lstStyle/>
                    <a:p>
                      <a:pPr rtl="0"/>
                      <a:r>
                        <a:rPr lang="es-419" b="1"/>
                        <a:t>2 - Enlace de datos</a:t>
                      </a:r>
                    </a:p>
                  </a:txBody>
                  <a:tcPr anchor="ctr"/>
                </a:tc>
                <a:tc>
                  <a:txBody>
                    <a:bodyPr/>
                    <a:lstStyle/>
                    <a:p>
                      <a:pPr rtl="0"/>
                      <a:r>
                        <a:rPr lang="es-419"/>
                        <a:t>describe métodos para intercambiar marcos de datos entre dispositivos en un medio común.</a:t>
                      </a:r>
                    </a:p>
                  </a:txBody>
                  <a:tcPr anchor="ctr"/>
                </a:tc>
                <a:extLst>
                  <a:ext uri="{0D108BD9-81ED-4DB2-BD59-A6C34878D82A}">
                    <a16:rowId xmlns:a16="http://schemas.microsoft.com/office/drawing/2014/main" val="10006"/>
                  </a:ext>
                </a:extLst>
              </a:tr>
              <a:tr h="535845">
                <a:tc>
                  <a:txBody>
                    <a:bodyPr/>
                    <a:lstStyle/>
                    <a:p>
                      <a:pPr rtl="0"/>
                      <a:r>
                        <a:rPr lang="es-419" b="1" dirty="0"/>
                        <a:t>1-Física</a:t>
                      </a:r>
                    </a:p>
                  </a:txBody>
                  <a:tcPr anchor="ctr"/>
                </a:tc>
                <a:tc>
                  <a:txBody>
                    <a:bodyPr/>
                    <a:lstStyle/>
                    <a:p>
                      <a:pPr rtl="0"/>
                      <a:r>
                        <a:rPr lang="es-419" dirty="0"/>
                        <a:t>Describe los</a:t>
                      </a:r>
                      <a:r>
                        <a:rPr lang="es-419" baseline="0" dirty="0"/>
                        <a:t> </a:t>
                      </a:r>
                      <a:r>
                        <a:rPr lang="es-419" dirty="0"/>
                        <a:t>medios para activar, mantener y desactivar las conexiones físicas.</a:t>
                      </a:r>
                    </a:p>
                  </a:txBody>
                  <a:tcPr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725251992"/>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101601"/>
            <a:ext cx="8783638" cy="754742"/>
          </a:xfrm>
        </p:spPr>
        <p:txBody>
          <a:bodyPr/>
          <a:lstStyle/>
          <a:p>
            <a:pPr rtl="0"/>
            <a:r>
              <a:rPr lang="es-419" sz="1600"/>
              <a:t>Modelos de referencia</a:t>
            </a:r>
            <a:br>
              <a:rPr lang="en-US" altLang="en-US" dirty="0"/>
            </a:br>
            <a:r>
              <a:rPr lang="es-419" sz="2400"/>
              <a:t>Modelo de referencia TCP/IP </a:t>
            </a:r>
          </a:p>
        </p:txBody>
      </p:sp>
      <p:graphicFrame>
        <p:nvGraphicFramePr>
          <p:cNvPr id="5" name="Table 4"/>
          <p:cNvGraphicFramePr>
            <a:graphicFrameLocks noGrp="1"/>
          </p:cNvGraphicFramePr>
          <p:nvPr>
            <p:extLst>
              <p:ext uri="{D42A27DB-BD31-4B8C-83A1-F6EECF244321}">
                <p14:modId xmlns:p14="http://schemas.microsoft.com/office/powerpoint/2010/main" val="4180907194"/>
              </p:ext>
            </p:extLst>
          </p:nvPr>
        </p:nvGraphicFramePr>
        <p:xfrm>
          <a:off x="362857" y="955226"/>
          <a:ext cx="8215086" cy="2279721"/>
        </p:xfrm>
        <a:graphic>
          <a:graphicData uri="http://schemas.openxmlformats.org/drawingml/2006/table">
            <a:tbl>
              <a:tblPr firstRow="1" firstCol="1" bandRow="1">
                <a:tableStyleId>{5C22544A-7EE6-4342-B048-85BDC9FD1C3A}</a:tableStyleId>
              </a:tblPr>
              <a:tblGrid>
                <a:gridCol w="1685348">
                  <a:extLst>
                    <a:ext uri="{9D8B030D-6E8A-4147-A177-3AD203B41FA5}">
                      <a16:colId xmlns:a16="http://schemas.microsoft.com/office/drawing/2014/main" val="20000"/>
                    </a:ext>
                  </a:extLst>
                </a:gridCol>
                <a:gridCol w="6529738">
                  <a:extLst>
                    <a:ext uri="{9D8B030D-6E8A-4147-A177-3AD203B41FA5}">
                      <a16:colId xmlns:a16="http://schemas.microsoft.com/office/drawing/2014/main" val="20001"/>
                    </a:ext>
                  </a:extLst>
                </a:gridCol>
              </a:tblGrid>
              <a:tr h="361653">
                <a:tc>
                  <a:txBody>
                    <a:bodyPr/>
                    <a:lstStyle/>
                    <a:p>
                      <a:pPr rtl="0"/>
                      <a:r>
                        <a:rPr lang="es-419" b="1">
                          <a:effectLst/>
                        </a:rPr>
                        <a:t>Capa del modelo TCP/IP</a:t>
                      </a:r>
                    </a:p>
                  </a:txBody>
                  <a:tcPr anchor="ctr"/>
                </a:tc>
                <a:tc>
                  <a:txBody>
                    <a:bodyPr/>
                    <a:lstStyle/>
                    <a:p>
                      <a:pPr rtl="0"/>
                      <a:r>
                        <a:rPr lang="es-419" b="1">
                          <a:effectLst/>
                        </a:rPr>
                        <a:t>Descripción</a:t>
                      </a:r>
                    </a:p>
                  </a:txBody>
                  <a:tcPr anchor="ctr"/>
                </a:tc>
                <a:extLst>
                  <a:ext uri="{0D108BD9-81ED-4DB2-BD59-A6C34878D82A}">
                    <a16:rowId xmlns:a16="http://schemas.microsoft.com/office/drawing/2014/main" val="10000"/>
                  </a:ext>
                </a:extLst>
              </a:tr>
              <a:tr h="294785">
                <a:tc>
                  <a:txBody>
                    <a:bodyPr/>
                    <a:lstStyle/>
                    <a:p>
                      <a:pPr rtl="0"/>
                      <a:r>
                        <a:rPr lang="es-419" b="1"/>
                        <a:t>Aplicación</a:t>
                      </a:r>
                    </a:p>
                  </a:txBody>
                  <a:tcPr anchor="ctr"/>
                </a:tc>
                <a:tc>
                  <a:txBody>
                    <a:bodyPr/>
                    <a:lstStyle/>
                    <a:p>
                      <a:pPr rtl="0"/>
                      <a:r>
                        <a:rPr lang="es-419"/>
                        <a:t>Representa datos para el usuario más el control de codificación y de diálogo.</a:t>
                      </a:r>
                    </a:p>
                  </a:txBody>
                  <a:tcPr anchor="ctr"/>
                </a:tc>
                <a:extLst>
                  <a:ext uri="{0D108BD9-81ED-4DB2-BD59-A6C34878D82A}">
                    <a16:rowId xmlns:a16="http://schemas.microsoft.com/office/drawing/2014/main" val="10001"/>
                  </a:ext>
                </a:extLst>
              </a:tr>
              <a:tr h="485587">
                <a:tc>
                  <a:txBody>
                    <a:bodyPr/>
                    <a:lstStyle/>
                    <a:p>
                      <a:pPr rtl="0"/>
                      <a:r>
                        <a:rPr lang="es-419" b="1"/>
                        <a:t>Transporte</a:t>
                      </a:r>
                    </a:p>
                  </a:txBody>
                  <a:tcPr anchor="ctr"/>
                </a:tc>
                <a:tc>
                  <a:txBody>
                    <a:bodyPr/>
                    <a:lstStyle/>
                    <a:p>
                      <a:pPr rtl="0"/>
                      <a:r>
                        <a:rPr lang="es-419"/>
                        <a:t>Admite la comunicación entre distintos dispositivos a través de diversas redes.</a:t>
                      </a:r>
                    </a:p>
                  </a:txBody>
                  <a:tcPr anchor="ctr"/>
                </a:tc>
                <a:extLst>
                  <a:ext uri="{0D108BD9-81ED-4DB2-BD59-A6C34878D82A}">
                    <a16:rowId xmlns:a16="http://schemas.microsoft.com/office/drawing/2014/main" val="10002"/>
                  </a:ext>
                </a:extLst>
              </a:tr>
              <a:tr h="485587">
                <a:tc>
                  <a:txBody>
                    <a:bodyPr/>
                    <a:lstStyle/>
                    <a:p>
                      <a:pPr rtl="0"/>
                      <a:r>
                        <a:rPr lang="es-419" b="1"/>
                        <a:t>Internet</a:t>
                      </a:r>
                    </a:p>
                  </a:txBody>
                  <a:tcPr anchor="ctr"/>
                </a:tc>
                <a:tc>
                  <a:txBody>
                    <a:bodyPr/>
                    <a:lstStyle/>
                    <a:p>
                      <a:pPr rtl="0"/>
                      <a:r>
                        <a:rPr lang="es-419"/>
                        <a:t>Determina el mejor camino a través de una red.</a:t>
                      </a:r>
                    </a:p>
                  </a:txBody>
                  <a:tcPr anchor="ctr"/>
                </a:tc>
                <a:extLst>
                  <a:ext uri="{0D108BD9-81ED-4DB2-BD59-A6C34878D82A}">
                    <a16:rowId xmlns:a16="http://schemas.microsoft.com/office/drawing/2014/main" val="10003"/>
                  </a:ext>
                </a:extLst>
              </a:tr>
              <a:tr h="485587">
                <a:tc>
                  <a:txBody>
                    <a:bodyPr/>
                    <a:lstStyle/>
                    <a:p>
                      <a:pPr rtl="0"/>
                      <a:r>
                        <a:rPr lang="es-419" b="1"/>
                        <a:t> Acceso a la red</a:t>
                      </a:r>
                    </a:p>
                  </a:txBody>
                  <a:tcPr anchor="ctr"/>
                </a:tc>
                <a:tc>
                  <a:txBody>
                    <a:bodyPr/>
                    <a:lstStyle/>
                    <a:p>
                      <a:pPr rtl="0"/>
                      <a:r>
                        <a:rPr lang="es-419"/>
                        <a:t>Controla los dispositivos del hardware y los medios que forman la red.</a:t>
                      </a: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608511304"/>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rtl="0"/>
            <a:r>
              <a:rPr lang="es-419" sz="1600"/>
              <a:t>Modelos de referencia</a:t>
            </a:r>
            <a:br>
              <a:rPr lang="en-US" altLang="en-US" dirty="0"/>
            </a:br>
            <a:r>
              <a:rPr lang="es-419"/>
              <a:t>Comparación del modelo OSI y del modelo TCP/IP</a:t>
            </a:r>
          </a:p>
        </p:txBody>
      </p:sp>
      <p:sp>
        <p:nvSpPr>
          <p:cNvPr id="13315" name="Content Placeholder 2"/>
          <p:cNvSpPr>
            <a:spLocks noGrp="1"/>
          </p:cNvSpPr>
          <p:nvPr>
            <p:ph idx="1"/>
          </p:nvPr>
        </p:nvSpPr>
        <p:spPr>
          <a:xfrm>
            <a:off x="5321029" y="1176316"/>
            <a:ext cx="3822971" cy="3323113"/>
          </a:xfrm>
        </p:spPr>
        <p:txBody>
          <a:bodyPr/>
          <a:lstStyle/>
          <a:p>
            <a:pPr rtl="0">
              <a:buFont typeface="Arial" panose="020B0604020202020204" pitchFamily="34" charset="0"/>
              <a:buChar char="•"/>
            </a:pPr>
            <a:r>
              <a:rPr lang="es-419" sz="1600"/>
              <a:t>El modelo OSI divide la capa de acceso a la red y la capa de aplicación del modelo TCP/IP en varias capas.</a:t>
            </a:r>
          </a:p>
          <a:p>
            <a:pPr rtl="0">
              <a:buFont typeface="Arial" panose="020B0604020202020204" pitchFamily="34" charset="0"/>
              <a:buChar char="•"/>
            </a:pPr>
            <a:r>
              <a:rPr lang="es-419" sz="1600"/>
              <a:t>El conjunto de protocolos TCP/IP no específica qué protocolos utilizar al transmitir a través de un medio físico.</a:t>
            </a:r>
          </a:p>
          <a:p>
            <a:pPr rtl="0">
              <a:buFont typeface="Arial" panose="020B0604020202020204" pitchFamily="34" charset="0"/>
              <a:buChar char="•"/>
            </a:pPr>
            <a:r>
              <a:rPr lang="es-419" sz="1600"/>
              <a:t>Las capas 1 y 2 de OSI tratan los procedimientos necesarios para acceder a los medios y las maneras físicas de enviar datos por la red.</a:t>
            </a:r>
          </a:p>
          <a:p>
            <a:pPr lvl="1"/>
            <a:endParaRPr lang="en-CA" altLang="en-US" dirty="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171" y="947480"/>
            <a:ext cx="5065486" cy="35519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2195043"/>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33">
            <a:extLst>
              <a:ext uri="{FF2B5EF4-FFF2-40B4-BE49-F238E27FC236}">
                <a16:creationId xmlns:a16="http://schemas.microsoft.com/office/drawing/2014/main" id="{2CD8E789-6984-3D4F-BA94-2CC19DD19E08}"/>
              </a:ext>
            </a:extLst>
          </p:cNvPr>
          <p:cNvSpPr>
            <a:spLocks noGrp="1" noChangeArrowheads="1"/>
          </p:cNvSpPr>
          <p:nvPr>
            <p:ph type="title"/>
          </p:nvPr>
        </p:nvSpPr>
        <p:spPr>
          <a:xfrm>
            <a:off x="1" y="41393"/>
            <a:ext cx="9144000" cy="757551"/>
          </a:xfrm>
        </p:spPr>
        <p:txBody>
          <a:bodyPr/>
          <a:lstStyle/>
          <a:p>
            <a:r>
              <a:rPr lang="es-419"/>
              <a:t>Verifique su conocimiento</a:t>
            </a:r>
          </a:p>
        </p:txBody>
      </p:sp>
      <p:sp>
        <p:nvSpPr>
          <p:cNvPr id="7" name="Rectangle 34">
            <a:extLst>
              <a:ext uri="{FF2B5EF4-FFF2-40B4-BE49-F238E27FC236}">
                <a16:creationId xmlns:a16="http://schemas.microsoft.com/office/drawing/2014/main" id="{C84FFA85-DFBD-9C41-9F30-8DCC325817DB}"/>
              </a:ext>
            </a:extLst>
          </p:cNvPr>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s-419"/>
              <a:t>Las actividades de Verifique su conocimiento están diseñadas para permitir que los estudiantes determinen rápidamente si comprenden el contenido para continuar con el curso, o si necesitan revisarlo.</a:t>
            </a:r>
          </a:p>
          <a:p>
            <a:pPr>
              <a:spcBef>
                <a:spcPct val="30000"/>
              </a:spcBef>
              <a:buFont typeface="Arial" panose="020B0604020202020204" pitchFamily="34" charset="0"/>
              <a:buChar char="•"/>
            </a:pPr>
            <a:r>
              <a:rPr lang="es-419"/>
              <a:t>Las actividades de Verifique su conocimiento </a:t>
            </a:r>
            <a:r>
              <a:rPr lang="es-419" b="1"/>
              <a:t>no</a:t>
            </a:r>
            <a:r>
              <a:rPr lang="es-419"/>
              <a:t> afectan las calificaciones de los estudiantes.</a:t>
            </a:r>
          </a:p>
          <a:p>
            <a:pPr>
              <a:spcBef>
                <a:spcPct val="30000"/>
              </a:spcBef>
              <a:buFont typeface="Arial" panose="020B0604020202020204" pitchFamily="34" charset="0"/>
              <a:buChar char="•"/>
            </a:pPr>
            <a:r>
              <a:rPr lang="es-419"/>
              <a:t>No hay diapositivas separadas para estas actividades en el PPT. Se enumeran en el área de notas de la diapositiva que aparece antes de estas actividades.</a:t>
            </a:r>
            <a:endParaRPr lang="en-US" dirty="0"/>
          </a:p>
          <a:p>
            <a:pPr>
              <a:spcBef>
                <a:spcPct val="30000"/>
              </a:spcBef>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2535303272"/>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283131"/>
            <a:ext cx="9144000" cy="757551"/>
          </a:xfrm>
        </p:spPr>
        <p:txBody>
          <a:bodyPr/>
          <a:lstStyle/>
          <a:p>
            <a:pPr rtl="0"/>
            <a:r>
              <a:rPr lang="es-419" sz="1600" dirty="0"/>
              <a:t>Modelos de referencia</a:t>
            </a:r>
            <a:br>
              <a:rPr lang="en-US" altLang="en-US" dirty="0"/>
            </a:br>
            <a:r>
              <a:rPr lang="es-419" dirty="0"/>
              <a:t>Packet Tracer: Investigación de los modelos TCP/IP y OSI en acción</a:t>
            </a:r>
          </a:p>
        </p:txBody>
      </p:sp>
      <p:sp>
        <p:nvSpPr>
          <p:cNvPr id="13315" name="Content Placeholder 2"/>
          <p:cNvSpPr>
            <a:spLocks noGrp="1"/>
          </p:cNvSpPr>
          <p:nvPr>
            <p:ph idx="1"/>
          </p:nvPr>
        </p:nvSpPr>
        <p:spPr>
          <a:xfrm>
            <a:off x="284209" y="1220213"/>
            <a:ext cx="8575582" cy="3168689"/>
          </a:xfrm>
        </p:spPr>
        <p:txBody>
          <a:bodyPr/>
          <a:lstStyle/>
          <a:p>
            <a:pPr marL="0" indent="0" rtl="0">
              <a:buNone/>
            </a:pPr>
            <a:r>
              <a:rPr lang="es-419" sz="1800" dirty="0"/>
              <a:t>Esta actividad de simulación tiene como objetivo proporcionar una base para comprender la suite de protocolos TCP/IP y la relación con el modelo OSI. El modo de simulación le permite ver el contenido de los datos que se envían a través de la red en cada capa.</a:t>
            </a:r>
          </a:p>
          <a:p>
            <a:pPr marL="0" indent="0" rtl="0">
              <a:buNone/>
            </a:pPr>
            <a:r>
              <a:rPr lang="es-419" sz="1800" dirty="0"/>
              <a:t>En este Packet Tracer, usted: </a:t>
            </a:r>
          </a:p>
          <a:p>
            <a:pPr lvl="1" rtl="0"/>
            <a:r>
              <a:rPr lang="es-419" sz="1800" dirty="0"/>
              <a:t>Parte 1: Examinar el tráfico web HTTP </a:t>
            </a:r>
          </a:p>
          <a:p>
            <a:pPr lvl="1" rtl="0"/>
            <a:r>
              <a:rPr lang="es-419" sz="1800" dirty="0"/>
              <a:t>Parte 2: Mostrar elementos de la suite de protocolos TCP/IP </a:t>
            </a:r>
          </a:p>
        </p:txBody>
      </p:sp>
    </p:spTree>
    <p:extLst>
      <p:ext uri="{BB962C8B-B14F-4D97-AF65-F5344CB8AC3E}">
        <p14:creationId xmlns:p14="http://schemas.microsoft.com/office/powerpoint/2010/main" val="2873737095"/>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pPr rtl="0"/>
            <a:r>
              <a:rPr lang="es-419">
                <a:solidFill>
                  <a:schemeClr val="accent5">
                    <a:lumMod val="40000"/>
                    <a:lumOff val="60000"/>
                  </a:schemeClr>
                </a:solidFill>
              </a:rPr>
              <a:t>3.6 Encapsulamiento de datos</a:t>
            </a:r>
          </a:p>
        </p:txBody>
      </p:sp>
    </p:spTree>
    <p:custDataLst>
      <p:tags r:id="rId1"/>
    </p:custDataLst>
    <p:extLst>
      <p:ext uri="{BB962C8B-B14F-4D97-AF65-F5344CB8AC3E}">
        <p14:creationId xmlns:p14="http://schemas.microsoft.com/office/powerpoint/2010/main" val="4122653524"/>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4687651" cy="757551"/>
          </a:xfrm>
        </p:spPr>
        <p:txBody>
          <a:bodyPr/>
          <a:lstStyle/>
          <a:p>
            <a:pPr rtl="0"/>
            <a:r>
              <a:rPr lang="es-419" sz="1600"/>
              <a:t>Encapsulamiento de datos</a:t>
            </a:r>
            <a:br>
              <a:rPr lang="en-US" altLang="en-US" dirty="0"/>
            </a:br>
            <a:r>
              <a:rPr lang="es-419"/>
              <a:t>segmentación del mensaje</a:t>
            </a:r>
          </a:p>
        </p:txBody>
      </p:sp>
      <p:sp>
        <p:nvSpPr>
          <p:cNvPr id="13315" name="Content Placeholder 2"/>
          <p:cNvSpPr>
            <a:spLocks noGrp="1"/>
          </p:cNvSpPr>
          <p:nvPr>
            <p:ph idx="1"/>
          </p:nvPr>
        </p:nvSpPr>
        <p:spPr>
          <a:xfrm>
            <a:off x="4951379" y="322866"/>
            <a:ext cx="4192621" cy="4350735"/>
          </a:xfrm>
        </p:spPr>
        <p:txBody>
          <a:bodyPr/>
          <a:lstStyle/>
          <a:p>
            <a:pPr marL="0" indent="0" rtl="0">
              <a:buNone/>
            </a:pPr>
            <a:r>
              <a:rPr lang="es-419" sz="1600"/>
              <a:t>La segmentación es el proceso de dividir los mensajes en unidades más pequeñas. La multiplexación es el proceso de tomar múltiples flujos de datos segmentados y entrelazarlos juntos.</a:t>
            </a:r>
          </a:p>
          <a:p>
            <a:pPr marL="0" indent="0" rtl="0">
              <a:buNone/>
            </a:pPr>
            <a:r>
              <a:rPr lang="es-419" sz="1600"/>
              <a:t>La segmentación de mensajes tiene dos beneficios principales.</a:t>
            </a:r>
          </a:p>
          <a:p>
            <a:pPr rtl="0">
              <a:buFont typeface="Arial" panose="020B0604020202020204" pitchFamily="34" charset="0"/>
              <a:buChar char="•"/>
            </a:pPr>
            <a:r>
              <a:rPr lang="es-419" sz="1600" b="1"/>
              <a:t>Aumenta la velocidad</a:t>
            </a:r>
            <a:r>
              <a:rPr lang="es-419" sz="1600"/>
              <a:t> : se pueden enviar grandes cantidades de datos a través de la red sin atar un enlace de comunicaciones. </a:t>
            </a:r>
          </a:p>
          <a:p>
            <a:pPr rtl="0">
              <a:buFont typeface="Arial" panose="020B0604020202020204" pitchFamily="34" charset="0"/>
              <a:buChar char="•"/>
            </a:pPr>
            <a:r>
              <a:rPr lang="es-419" sz="1600" b="1"/>
              <a:t>Aumenta la eficiencia</a:t>
            </a:r>
            <a:r>
              <a:rPr lang="es-419" sz="1600"/>
              <a:t> : solo los segmentos que no llegan al destino necesitan ser retransmitidos, no todo el flujo de datos</a:t>
            </a:r>
            <a:r>
              <a:rPr lang="es-419"/>
              <a:t>. </a:t>
            </a: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00" y="1000420"/>
            <a:ext cx="4673600" cy="35375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38450805"/>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9144000" cy="757551"/>
          </a:xfrm>
        </p:spPr>
        <p:txBody>
          <a:bodyPr/>
          <a:lstStyle/>
          <a:p>
            <a:pPr rtl="0"/>
            <a:r>
              <a:rPr lang="es-419" sz="1600"/>
              <a:t>Encapsulamiento de datos</a:t>
            </a:r>
            <a:br>
              <a:rPr lang="en-US" altLang="en-US" dirty="0"/>
            </a:br>
            <a:r>
              <a:rPr lang="es-419"/>
              <a:t>Secuenciación</a:t>
            </a:r>
          </a:p>
        </p:txBody>
      </p:sp>
      <p:sp>
        <p:nvSpPr>
          <p:cNvPr id="13315" name="Content Placeholder 2"/>
          <p:cNvSpPr>
            <a:spLocks noGrp="1"/>
          </p:cNvSpPr>
          <p:nvPr>
            <p:ph idx="1"/>
          </p:nvPr>
        </p:nvSpPr>
        <p:spPr>
          <a:xfrm>
            <a:off x="4951379" y="1339753"/>
            <a:ext cx="4192621" cy="3146049"/>
          </a:xfrm>
        </p:spPr>
        <p:txBody>
          <a:bodyPr/>
          <a:lstStyle/>
          <a:p>
            <a:pPr marL="0" indent="0" rtl="0">
              <a:buNone/>
            </a:pPr>
            <a:r>
              <a:rPr lang="es-419" sz="1600"/>
              <a:t>La secuenciación de mensajes es el proceso de numerar los segmentos para que el mensaje pueda volver a ensamblarse en el destino.</a:t>
            </a:r>
          </a:p>
          <a:p>
            <a:pPr marL="0" indent="0" rtl="0">
              <a:buNone/>
            </a:pPr>
            <a:r>
              <a:rPr lang="es-419" sz="1600"/>
              <a:t>TCP es responsable de secuenciar los segmentos individuales.</a:t>
            </a:r>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591" y="968435"/>
            <a:ext cx="4658179" cy="3517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1199062"/>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4789251" cy="757551"/>
          </a:xfrm>
        </p:spPr>
        <p:txBody>
          <a:bodyPr/>
          <a:lstStyle/>
          <a:p>
            <a:pPr rtl="0"/>
            <a:r>
              <a:rPr lang="es-419" sz="1600"/>
              <a:t>Encapsulamiento de datos</a:t>
            </a:r>
            <a:br>
              <a:rPr lang="en-US" altLang="en-US" dirty="0"/>
            </a:br>
            <a:r>
              <a:rPr lang="es-419"/>
              <a:t>Unidades de datos del protocolo</a:t>
            </a:r>
          </a:p>
        </p:txBody>
      </p:sp>
      <p:sp>
        <p:nvSpPr>
          <p:cNvPr id="13315" name="Content Placeholder 2"/>
          <p:cNvSpPr>
            <a:spLocks noGrp="1"/>
          </p:cNvSpPr>
          <p:nvPr>
            <p:ph idx="1"/>
          </p:nvPr>
        </p:nvSpPr>
        <p:spPr>
          <a:xfrm>
            <a:off x="4619625" y="171450"/>
            <a:ext cx="4456282" cy="4667250"/>
          </a:xfrm>
        </p:spPr>
        <p:txBody>
          <a:bodyPr/>
          <a:lstStyle/>
          <a:p>
            <a:pPr marL="0" indent="0" rtl="0">
              <a:buNone/>
            </a:pPr>
            <a:r>
              <a:rPr lang="es-419" dirty="0"/>
              <a:t>La encapsulación es el proceso en el que los protocolos agregan su información a los datos.</a:t>
            </a:r>
          </a:p>
          <a:p>
            <a:pPr rtl="0">
              <a:buFont typeface="Arial" panose="020B0604020202020204" pitchFamily="34" charset="0"/>
              <a:buChar char="•"/>
            </a:pPr>
            <a:r>
              <a:rPr lang="es-419" dirty="0"/>
              <a:t>En cada etapa del proceso, una PDU tiene un nombre distinto para reflejar sus funciones nuevas. </a:t>
            </a:r>
          </a:p>
          <a:p>
            <a:pPr rtl="0">
              <a:buFont typeface="Arial" panose="020B0604020202020204" pitchFamily="34" charset="0"/>
              <a:buChar char="•"/>
            </a:pPr>
            <a:r>
              <a:rPr lang="es-419" dirty="0"/>
              <a:t>Aunque no existe una convención universal de nombres para las PDU, en este curso se denominan de acuerdo con los protocolos de la suite TCP/IP. </a:t>
            </a:r>
          </a:p>
          <a:p>
            <a:pPr rtl="0">
              <a:buFont typeface="Arial" panose="020B0604020202020204" pitchFamily="34" charset="0"/>
              <a:buChar char="•"/>
            </a:pPr>
            <a:r>
              <a:rPr lang="es-419" dirty="0"/>
              <a:t>Las PDU que pasan por la pila son las siguientes:</a:t>
            </a:r>
          </a:p>
          <a:p>
            <a:pPr marL="485775" lvl="1" indent="-342900" rtl="0">
              <a:buFont typeface="+mj-lt"/>
              <a:buAutoNum type="arabicPeriod"/>
            </a:pPr>
            <a:r>
              <a:rPr lang="es-419" sz="1500" dirty="0"/>
              <a:t>Datos (corriente de datos).</a:t>
            </a:r>
          </a:p>
          <a:p>
            <a:pPr marL="485775" lvl="1" indent="-342900" rtl="0">
              <a:buFont typeface="+mj-lt"/>
              <a:buAutoNum type="arabicPeriod"/>
            </a:pPr>
            <a:r>
              <a:rPr lang="es-419" sz="1500" dirty="0"/>
              <a:t>Segmento.</a:t>
            </a:r>
          </a:p>
          <a:p>
            <a:pPr marL="485775" lvl="1" indent="-342900" rtl="0">
              <a:buFont typeface="+mj-lt"/>
              <a:buAutoNum type="arabicPeriod"/>
            </a:pPr>
            <a:r>
              <a:rPr lang="es-419" sz="1500" dirty="0"/>
              <a:t>Paquete.</a:t>
            </a:r>
          </a:p>
          <a:p>
            <a:pPr marL="485775" lvl="1" indent="-342900" rtl="0">
              <a:buFont typeface="+mj-lt"/>
              <a:buAutoNum type="arabicPeriod"/>
            </a:pPr>
            <a:r>
              <a:rPr lang="es-419" sz="1500" dirty="0"/>
              <a:t>Trama.</a:t>
            </a:r>
          </a:p>
          <a:p>
            <a:pPr marL="485775" lvl="1" indent="-342900" rtl="0">
              <a:buFont typeface="+mj-lt"/>
              <a:buAutoNum type="arabicPeriod"/>
            </a:pPr>
            <a:r>
              <a:rPr lang="es-419" sz="1500" dirty="0"/>
              <a:t>Bits (secuencia de bits).</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60" y="1087233"/>
            <a:ext cx="4463365" cy="34659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171600"/>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rtl="0"/>
            <a:r>
              <a:rPr lang="es-419" sz="1600"/>
              <a:t>Encapsulamiento de datos</a:t>
            </a:r>
            <a:br>
              <a:rPr lang="en-US" altLang="en-US" dirty="0"/>
            </a:br>
            <a:r>
              <a:rPr lang="es-419"/>
              <a:t>Ejemplo de encapsulamiento</a:t>
            </a:r>
          </a:p>
        </p:txBody>
      </p:sp>
      <p:sp>
        <p:nvSpPr>
          <p:cNvPr id="13315" name="Content Placeholder 2"/>
          <p:cNvSpPr>
            <a:spLocks noGrp="1"/>
          </p:cNvSpPr>
          <p:nvPr>
            <p:ph idx="1"/>
          </p:nvPr>
        </p:nvSpPr>
        <p:spPr>
          <a:xfrm>
            <a:off x="123574" y="867946"/>
            <a:ext cx="3060301" cy="3689539"/>
          </a:xfrm>
        </p:spPr>
        <p:txBody>
          <a:bodyPr/>
          <a:lstStyle/>
          <a:p>
            <a:pPr rtl="0">
              <a:buFont typeface="Arial" panose="020B0604020202020204" pitchFamily="34" charset="0"/>
              <a:buChar char="•"/>
            </a:pPr>
            <a:r>
              <a:rPr lang="es-419" sz="1600"/>
              <a:t>La encapsulación es un proceso descendente.</a:t>
            </a:r>
          </a:p>
          <a:p>
            <a:pPr rtl="0">
              <a:buFont typeface="Arial" panose="020B0604020202020204" pitchFamily="34" charset="0"/>
              <a:buChar char="•"/>
            </a:pPr>
            <a:r>
              <a:rPr lang="es-419" sz="1600"/>
              <a:t>El nivel anterior hace su proceso y luego lo pasa al siguiente nivel del modelo. Este proceso es repetido por cada capa hasta que se envía como una secuencia de bits.</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1963" y="1001471"/>
            <a:ext cx="5632037" cy="34253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2990475"/>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rtl="0"/>
            <a:r>
              <a:rPr lang="es-419" sz="1600" dirty="0"/>
              <a:t>Encapsulamiento de datos</a:t>
            </a:r>
            <a:br>
              <a:rPr lang="en-US" altLang="en-US" dirty="0"/>
            </a:br>
            <a:r>
              <a:rPr lang="es-419" dirty="0"/>
              <a:t>ejemplo de Des-encapsulamiento</a:t>
            </a:r>
          </a:p>
        </p:txBody>
      </p:sp>
      <p:sp>
        <p:nvSpPr>
          <p:cNvPr id="13315" name="Content Placeholder 2"/>
          <p:cNvSpPr>
            <a:spLocks noGrp="1"/>
          </p:cNvSpPr>
          <p:nvPr>
            <p:ph idx="1"/>
          </p:nvPr>
        </p:nvSpPr>
        <p:spPr>
          <a:xfrm>
            <a:off x="123573" y="896975"/>
            <a:ext cx="4012998" cy="3805654"/>
          </a:xfrm>
        </p:spPr>
        <p:txBody>
          <a:bodyPr/>
          <a:lstStyle/>
          <a:p>
            <a:pPr rtl="0">
              <a:buFont typeface="Arial" panose="020B0604020202020204" pitchFamily="34" charset="0"/>
              <a:buChar char="•"/>
            </a:pPr>
            <a:r>
              <a:rPr lang="es-419" dirty="0"/>
              <a:t>Los datos se desencapsulan a medida que se mueven hacia arriba en la pila.</a:t>
            </a:r>
          </a:p>
          <a:p>
            <a:pPr rtl="0">
              <a:buFont typeface="Arial" panose="020B0604020202020204" pitchFamily="34" charset="0"/>
              <a:buChar char="•"/>
            </a:pPr>
            <a:r>
              <a:rPr lang="es-419" dirty="0"/>
              <a:t>Cuando una capa completa su proceso, esa capa elimina su encabezado y lo pasa al siguiente nivel que se va a procesar. Esto se repite en cada capa hasta que se trata de un flujo de datos que la aplicación puede procesar.</a:t>
            </a:r>
          </a:p>
          <a:p>
            <a:pPr marL="485775" lvl="1" indent="-342900" rtl="0">
              <a:buFont typeface="+mj-lt"/>
              <a:buAutoNum type="arabicPeriod"/>
            </a:pPr>
            <a:r>
              <a:rPr lang="es-419" sz="1500" dirty="0"/>
              <a:t>Recibido como bits (secuencia de bits).</a:t>
            </a:r>
          </a:p>
          <a:p>
            <a:pPr marL="485775" lvl="1" indent="-342900" rtl="0">
              <a:buFont typeface="+mj-lt"/>
              <a:buAutoNum type="arabicPeriod"/>
            </a:pPr>
            <a:r>
              <a:rPr lang="es-419" sz="1500" dirty="0"/>
              <a:t>Etiquetada.</a:t>
            </a:r>
          </a:p>
          <a:p>
            <a:pPr marL="485775" lvl="1" indent="-342900" rtl="0">
              <a:buFont typeface="+mj-lt"/>
              <a:buAutoNum type="arabicPeriod"/>
            </a:pPr>
            <a:r>
              <a:rPr lang="es-419" sz="1500" dirty="0"/>
              <a:t>Paquete.</a:t>
            </a:r>
          </a:p>
          <a:p>
            <a:pPr marL="485775" lvl="1" indent="-342900" rtl="0">
              <a:buFont typeface="+mj-lt"/>
              <a:buAutoNum type="arabicPeriod"/>
            </a:pPr>
            <a:r>
              <a:rPr lang="es-419" sz="1500" dirty="0"/>
              <a:t>Segmento.</a:t>
            </a:r>
          </a:p>
          <a:p>
            <a:pPr marL="485775" lvl="1" indent="-342900" rtl="0">
              <a:buFont typeface="+mj-lt"/>
              <a:buAutoNum type="arabicPeriod"/>
            </a:pPr>
            <a:r>
              <a:rPr lang="es-419" sz="1500" dirty="0"/>
              <a:t>Datos (corriente de datos).</a:t>
            </a: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6571" y="1451428"/>
            <a:ext cx="5007429" cy="2836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2701189"/>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pPr rtl="0"/>
            <a:r>
              <a:rPr lang="es-419">
                <a:solidFill>
                  <a:schemeClr val="accent5">
                    <a:lumMod val="40000"/>
                    <a:lumOff val="60000"/>
                  </a:schemeClr>
                </a:solidFill>
              </a:rPr>
              <a:t>3.7 Acceso a datos</a:t>
            </a:r>
          </a:p>
        </p:txBody>
      </p:sp>
    </p:spTree>
    <p:custDataLst>
      <p:tags r:id="rId1"/>
    </p:custDataLst>
    <p:extLst>
      <p:ext uri="{BB962C8B-B14F-4D97-AF65-F5344CB8AC3E}">
        <p14:creationId xmlns:p14="http://schemas.microsoft.com/office/powerpoint/2010/main" val="4015053183"/>
      </p:ext>
    </p:extLst>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757551"/>
          </a:xfrm>
        </p:spPr>
        <p:txBody>
          <a:bodyPr/>
          <a:lstStyle/>
          <a:p>
            <a:pPr rtl="0"/>
            <a:r>
              <a:rPr lang="es-419" sz="1600" dirty="0"/>
              <a:t>Acceso a los datos</a:t>
            </a:r>
            <a:br>
              <a:rPr lang="es-419" dirty="0"/>
            </a:br>
            <a:r>
              <a:rPr lang="es-419" dirty="0"/>
              <a:t>Direcciones de red</a:t>
            </a:r>
          </a:p>
        </p:txBody>
      </p:sp>
      <p:sp>
        <p:nvSpPr>
          <p:cNvPr id="13315" name="Content Placeholder 2"/>
          <p:cNvSpPr>
            <a:spLocks noGrp="1"/>
          </p:cNvSpPr>
          <p:nvPr>
            <p:ph idx="1"/>
          </p:nvPr>
        </p:nvSpPr>
        <p:spPr>
          <a:xfrm>
            <a:off x="349304" y="744498"/>
            <a:ext cx="8445389" cy="2242043"/>
          </a:xfrm>
        </p:spPr>
        <p:txBody>
          <a:bodyPr/>
          <a:lstStyle/>
          <a:p>
            <a:pPr marL="0" indent="0" rtl="0">
              <a:buNone/>
            </a:pPr>
            <a:r>
              <a:rPr lang="es-419" sz="1600" dirty="0"/>
              <a:t>Tanto el enlace de datos como las capas de red utilizan direccionamiento para entregar datos desde el origen hasta el destino.</a:t>
            </a:r>
          </a:p>
          <a:p>
            <a:pPr marL="0" indent="0" rtl="0">
              <a:buNone/>
            </a:pPr>
            <a:r>
              <a:rPr lang="es-419" sz="1600" dirty="0"/>
              <a:t>Direcciones de origen y de destino de la capa de red:</a:t>
            </a:r>
            <a:r>
              <a:rPr lang="es-419" sz="1600" b="1" dirty="0"/>
              <a:t> son responsables de enviar el paquete IP desde el dispositivo de origen hasta el dispositivo final, ya sea en la misma red o a una red remota. </a:t>
            </a:r>
          </a:p>
          <a:p>
            <a:pPr marL="0" indent="0" rtl="0">
              <a:buNone/>
            </a:pPr>
            <a:r>
              <a:rPr lang="es-419" sz="1600" b="1" dirty="0"/>
              <a:t>Direcciones de origen y de destino de la capa de enlace de datos:</a:t>
            </a:r>
            <a:r>
              <a:rPr lang="es-419" sz="1600" dirty="0"/>
              <a:t>– son responsables de enviar la trama de enlace de datos desde una tarjeta de interfaz de red (NIC) a otra en la misma red..</a:t>
            </a:r>
          </a:p>
          <a:p>
            <a:pPr marL="0" indent="0">
              <a:buNone/>
            </a:pPr>
            <a:endParaRPr lang="en-CA" altLang="en-US" dirty="0"/>
          </a:p>
          <a:p>
            <a:endParaRPr lang="en-CA" altLang="en-US" dirty="0"/>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7285" y="3184845"/>
            <a:ext cx="6829425" cy="166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7437588"/>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757551"/>
          </a:xfrm>
        </p:spPr>
        <p:txBody>
          <a:bodyPr/>
          <a:lstStyle/>
          <a:p>
            <a:r>
              <a:rPr lang="en-US" altLang="en-US" sz="1600" dirty="0" err="1"/>
              <a:t>Acceso</a:t>
            </a:r>
            <a:r>
              <a:rPr lang="en-US" altLang="en-US" sz="1600" dirty="0"/>
              <a:t> a los </a:t>
            </a:r>
            <a:r>
              <a:rPr lang="en-US" altLang="en-US" sz="1600" dirty="0" err="1"/>
              <a:t>datos</a:t>
            </a:r>
            <a:br>
              <a:rPr lang="en-US" altLang="en-US" dirty="0"/>
            </a:br>
            <a:r>
              <a:rPr lang="es-CR" dirty="0"/>
              <a:t>Dirección lógica de capa 3</a:t>
            </a:r>
            <a:endParaRPr lang="es-419" dirty="0"/>
          </a:p>
        </p:txBody>
      </p:sp>
      <p:sp>
        <p:nvSpPr>
          <p:cNvPr id="13315" name="Content Placeholder 2"/>
          <p:cNvSpPr>
            <a:spLocks noGrp="1"/>
          </p:cNvSpPr>
          <p:nvPr>
            <p:ph idx="1"/>
          </p:nvPr>
        </p:nvSpPr>
        <p:spPr>
          <a:xfrm>
            <a:off x="99502" y="1037994"/>
            <a:ext cx="3802452" cy="3457575"/>
          </a:xfrm>
        </p:spPr>
        <p:txBody>
          <a:bodyPr/>
          <a:lstStyle/>
          <a:p>
            <a:pPr marL="0" indent="0" rtl="0">
              <a:buNone/>
            </a:pPr>
            <a:r>
              <a:rPr lang="es-419" sz="1600"/>
              <a:t>Los paquetes IP contienen dos direcciones IP:</a:t>
            </a:r>
          </a:p>
          <a:p>
            <a:pPr lvl="1" rtl="0"/>
            <a:r>
              <a:rPr lang="es-419" sz="1600" b="1"/>
              <a:t>Dirección IP de origen</a:t>
            </a:r>
            <a:r>
              <a:rPr lang="es-419" sz="1600"/>
              <a:t>- la dirección IP del dispositivo emisor, la fuente de origen del paquete..</a:t>
            </a:r>
          </a:p>
          <a:p>
            <a:pPr lvl="1" rtl="0"/>
            <a:r>
              <a:rPr lang="es-419" sz="1600" b="1"/>
              <a:t>Dirección IP de destino:</a:t>
            </a:r>
            <a:r>
              <a:rPr lang="es-419" sz="1600"/>
              <a:t> - la dirección IP del dispositivo receptor, es decir, el destino final del paquete..</a:t>
            </a:r>
          </a:p>
          <a:p>
            <a:pPr marL="0" indent="0" rtl="0">
              <a:buNone/>
            </a:pPr>
            <a:r>
              <a:rPr lang="es-419" sz="1600"/>
              <a:t>Estas direcciones pueden estar en el mismo enlace o remoto.</a:t>
            </a:r>
          </a:p>
          <a:p>
            <a:endParaRPr lang="en-CA" altLang="en-US" dirty="0"/>
          </a:p>
          <a:p>
            <a:pPr marL="0" indent="0">
              <a:buNone/>
            </a:pPr>
            <a:endParaRPr lang="en-CA"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8224" y="1232861"/>
            <a:ext cx="4880714" cy="2669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049748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a:xfrm>
            <a:off x="1" y="41393"/>
            <a:ext cx="9144000" cy="568207"/>
          </a:xfrm>
        </p:spPr>
        <p:txBody>
          <a:bodyPr/>
          <a:lstStyle/>
          <a:p>
            <a:r>
              <a:rPr lang="es-419"/>
              <a:t>Módulo 3: Actividades</a:t>
            </a:r>
          </a:p>
        </p:txBody>
      </p:sp>
      <p:sp>
        <p:nvSpPr>
          <p:cNvPr id="6147" name="Rectangle 34"/>
          <p:cNvSpPr>
            <a:spLocks noGrp="1" noChangeArrowheads="1"/>
          </p:cNvSpPr>
          <p:nvPr>
            <p:ph idx="1"/>
          </p:nvPr>
        </p:nvSpPr>
        <p:spPr>
          <a:xfrm>
            <a:off x="136631" y="609600"/>
            <a:ext cx="8695135" cy="348414"/>
          </a:xfrm>
        </p:spPr>
        <p:txBody>
          <a:bodyPr/>
          <a:lstStyle/>
          <a:p>
            <a:pPr marL="0" indent="0">
              <a:spcBef>
                <a:spcPct val="30000"/>
              </a:spcBef>
              <a:buNone/>
            </a:pPr>
            <a:r>
              <a:rPr lang="es-419"/>
              <a:t>¿Qué actividades están asociadas con este módulo?</a:t>
            </a: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493905093"/>
              </p:ext>
            </p:extLst>
          </p:nvPr>
        </p:nvGraphicFramePr>
        <p:xfrm>
          <a:off x="369489" y="988376"/>
          <a:ext cx="8229418" cy="3137049"/>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382">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s-419" sz="1200"/>
                        <a:t>Página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200"/>
                        <a:t>Tipo de actividad</a:t>
                      </a:r>
                    </a:p>
                  </a:txBody>
                  <a:tcPr marL="68580" marR="68580" marT="34290" marB="34290" anchor="ctr"/>
                </a:tc>
                <a:tc>
                  <a:txBody>
                    <a:bodyPr/>
                    <a:lstStyle/>
                    <a:p>
                      <a:pPr rtl="0"/>
                      <a:r>
                        <a:rPr lang="es-419" sz="1200"/>
                        <a:t>Nombre de la actividad</a:t>
                      </a:r>
                    </a:p>
                  </a:txBody>
                  <a:tcPr marL="68580" marR="68580" marT="34290" marB="34290" anchor="ctr"/>
                </a:tc>
                <a:tc>
                  <a:txBody>
                    <a:bodyPr/>
                    <a:lstStyle/>
                    <a:p>
                      <a:pPr rtl="0"/>
                      <a:r>
                        <a:rPr lang="es-419" sz="1200"/>
                        <a:t>¿Opcional?</a:t>
                      </a:r>
                    </a:p>
                  </a:txBody>
                  <a:tcPr marL="68580" marR="68580" marT="34290" marB="34290" anchor="ctr"/>
                </a:tc>
                <a:extLst>
                  <a:ext uri="{0D108BD9-81ED-4DB2-BD59-A6C34878D82A}">
                    <a16:rowId xmlns:a16="http://schemas.microsoft.com/office/drawing/2014/main" val="10000"/>
                  </a:ext>
                </a:extLst>
              </a:tr>
              <a:tr h="236179">
                <a:tc>
                  <a:txBody>
                    <a:bodyPr/>
                    <a:lstStyle/>
                    <a:p>
                      <a:pPr algn="ctr" rtl="0"/>
                      <a:r>
                        <a:rPr lang="es-419" sz="1100"/>
                        <a:t>3.0.3</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419" sz="1100"/>
                        <a:t>Actividad en clase</a:t>
                      </a:r>
                      <a:endParaRPr lang="es-419" sz="1100" baseline="0"/>
                    </a:p>
                  </a:txBody>
                  <a:tcPr marL="68580" marR="68580" marT="34290" marB="34290" anchor="ctr"/>
                </a:tc>
                <a:tc>
                  <a:txBody>
                    <a:bodyPr/>
                    <a:lstStyle/>
                    <a:p>
                      <a:pPr rtl="0"/>
                      <a:r>
                        <a:rPr lang="es-419" sz="1100" b="0"/>
                        <a:t>Diseñar un sistema de comunicaciones</a:t>
                      </a:r>
                    </a:p>
                  </a:txBody>
                  <a:tcPr marL="68580" marR="68580" marT="34290" marB="34290" anchor="ctr"/>
                </a:tc>
                <a:tc>
                  <a:txBody>
                    <a:bodyPr/>
                    <a:lstStyle/>
                    <a:p>
                      <a:pPr rtl="0"/>
                      <a:r>
                        <a:rPr lang="es-419" sz="1100"/>
                        <a:t>Se recomienda</a:t>
                      </a:r>
                    </a:p>
                  </a:txBody>
                  <a:tcPr marL="68580" marR="68580" marT="34290" marB="34290" anchor="ctr"/>
                </a:tc>
                <a:extLst>
                  <a:ext uri="{0D108BD9-81ED-4DB2-BD59-A6C34878D82A}">
                    <a16:rowId xmlns:a16="http://schemas.microsoft.com/office/drawing/2014/main" val="10001"/>
                  </a:ext>
                </a:extLst>
              </a:tr>
              <a:tr h="236179">
                <a:tc>
                  <a:txBody>
                    <a:bodyPr/>
                    <a:lstStyle/>
                    <a:p>
                      <a:pPr algn="ctr" rtl="0"/>
                      <a:r>
                        <a:rPr lang="es-419" sz="1100"/>
                        <a:t>3.1.1</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100"/>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t>Dispositivos en una burbuja</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a:ln>
                            <a:noFill/>
                          </a:ln>
                          <a:solidFill>
                            <a:srgbClr val="58585B"/>
                          </a:solidFill>
                          <a:effectLst/>
                          <a:uLnTx/>
                          <a:uFillTx/>
                          <a:latin typeface="Arial"/>
                          <a:ea typeface="+mn-ea"/>
                          <a:cs typeface="+mn-cs"/>
                        </a:rPr>
                        <a:t>Se recomienda</a:t>
                      </a:r>
                    </a:p>
                  </a:txBody>
                  <a:tcPr marL="68580" marR="68580" marT="34290" marB="34290" anchor="ctr"/>
                </a:tc>
                <a:extLst>
                  <a:ext uri="{0D108BD9-81ED-4DB2-BD59-A6C34878D82A}">
                    <a16:rowId xmlns:a16="http://schemas.microsoft.com/office/drawing/2014/main" val="3039725069"/>
                  </a:ext>
                </a:extLst>
              </a:tr>
              <a:tr h="236179">
                <a:tc>
                  <a:txBody>
                    <a:bodyPr/>
                    <a:lstStyle/>
                    <a:p>
                      <a:pPr algn="ctr" rtl="0"/>
                      <a:r>
                        <a:rPr lang="es-419" sz="1100"/>
                        <a:t>3.1.12</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100"/>
                        <a:t>Verifique su conocimiento</a:t>
                      </a:r>
                    </a:p>
                  </a:txBody>
                  <a:tcPr marL="68580" marR="68580" marT="34290" marB="34290" anchor="ctr"/>
                </a:tc>
                <a:tc>
                  <a:txBody>
                    <a:bodyPr/>
                    <a:lstStyle/>
                    <a:p>
                      <a:pPr rtl="0"/>
                      <a:r>
                        <a:rPr lang="es-419" sz="1100"/>
                        <a:t>Acceso a Cisco IOS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a:ln>
                            <a:noFill/>
                          </a:ln>
                          <a:solidFill>
                            <a:srgbClr val="58585B"/>
                          </a:solidFill>
                          <a:effectLst/>
                          <a:uLnTx/>
                          <a:uFillTx/>
                          <a:latin typeface="Arial"/>
                          <a:ea typeface="+mn-ea"/>
                          <a:cs typeface="+mn-cs"/>
                        </a:rPr>
                        <a:t>Se recomienda</a:t>
                      </a:r>
                    </a:p>
                  </a:txBody>
                  <a:tcPr marL="68580" marR="68580" marT="34290" marB="34290" anchor="ctr"/>
                </a:tc>
                <a:extLst>
                  <a:ext uri="{0D108BD9-81ED-4DB2-BD59-A6C34878D82A}">
                    <a16:rowId xmlns:a16="http://schemas.microsoft.com/office/drawing/2014/main" val="1814984366"/>
                  </a:ext>
                </a:extLst>
              </a:tr>
              <a:tr h="236179">
                <a:tc>
                  <a:txBody>
                    <a:bodyPr/>
                    <a:lstStyle/>
                    <a:p>
                      <a:pPr algn="ctr" rtl="0"/>
                      <a:r>
                        <a:rPr lang="es-419" sz="1100"/>
                        <a:t>3.2.4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100"/>
                        <a:t>Verifique su conocimiento</a:t>
                      </a:r>
                    </a:p>
                  </a:txBody>
                  <a:tcPr marL="68580" marR="68580" marT="34290" marB="34290" anchor="ctr"/>
                </a:tc>
                <a:tc>
                  <a:txBody>
                    <a:bodyPr/>
                    <a:lstStyle/>
                    <a:p>
                      <a:pPr rtl="0"/>
                      <a:r>
                        <a:rPr lang="es-419" sz="1100"/>
                        <a:t>Protocolos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a:ln>
                            <a:noFill/>
                          </a:ln>
                          <a:solidFill>
                            <a:srgbClr val="58585B"/>
                          </a:solidFill>
                          <a:effectLst/>
                          <a:uLnTx/>
                          <a:uFillTx/>
                          <a:latin typeface="Arial"/>
                          <a:ea typeface="+mn-ea"/>
                          <a:cs typeface="+mn-cs"/>
                        </a:rPr>
                        <a:t>Se recomienda</a:t>
                      </a:r>
                    </a:p>
                  </a:txBody>
                  <a:tcPr marL="68580" marR="68580" marT="34290" marB="34290" anchor="ctr"/>
                </a:tc>
                <a:extLst>
                  <a:ext uri="{0D108BD9-81ED-4DB2-BD59-A6C34878D82A}">
                    <a16:rowId xmlns:a16="http://schemas.microsoft.com/office/drawing/2014/main" val="1074708435"/>
                  </a:ext>
                </a:extLst>
              </a:tr>
              <a:tr h="236179">
                <a:tc>
                  <a:txBody>
                    <a:bodyPr/>
                    <a:lstStyle/>
                    <a:p>
                      <a:pPr algn="ctr" rtl="0"/>
                      <a:r>
                        <a:rPr lang="es-419" sz="1100"/>
                        <a:t>3.3.6</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100"/>
                        <a:t>Verifique su conocimiento</a:t>
                      </a:r>
                    </a:p>
                  </a:txBody>
                  <a:tcPr marL="68580" marR="68580" marT="34290" marB="34290" anchor="ctr"/>
                </a:tc>
                <a:tc>
                  <a:txBody>
                    <a:bodyPr/>
                    <a:lstStyle/>
                    <a:p>
                      <a:pPr rtl="0"/>
                      <a:r>
                        <a:rPr lang="es-419" sz="1100"/>
                        <a:t>Suites de protocolo</a:t>
                      </a:r>
                      <a:endParaRPr lang="es-419" sz="1100" baseline="0"/>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a:ln>
                            <a:noFill/>
                          </a:ln>
                          <a:solidFill>
                            <a:srgbClr val="58585B"/>
                          </a:solidFill>
                          <a:effectLst/>
                          <a:uLnTx/>
                          <a:uFillTx/>
                          <a:latin typeface="Arial"/>
                          <a:ea typeface="+mn-ea"/>
                          <a:cs typeface="+mn-cs"/>
                        </a:rPr>
                        <a:t>Se recomienda</a:t>
                      </a:r>
                    </a:p>
                  </a:txBody>
                  <a:tcPr marL="68580" marR="68580" marT="34290" marB="34290" anchor="ctr"/>
                </a:tc>
                <a:extLst>
                  <a:ext uri="{0D108BD9-81ED-4DB2-BD59-A6C34878D82A}">
                    <a16:rowId xmlns:a16="http://schemas.microsoft.com/office/drawing/2014/main" val="10006"/>
                  </a:ext>
                </a:extLst>
              </a:tr>
              <a:tr h="236179">
                <a:tc>
                  <a:txBody>
                    <a:bodyPr/>
                    <a:lstStyle/>
                    <a:p>
                      <a:pPr algn="ctr" rtl="0"/>
                      <a:r>
                        <a:rPr lang="es-419" sz="1100"/>
                        <a:t>3.4.4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t>Lab</a:t>
                      </a:r>
                    </a:p>
                  </a:txBody>
                  <a:tcPr marL="68580" marR="68580" marT="34290" marB="34290" anchor="ctr"/>
                </a:tc>
                <a:tc>
                  <a:txBody>
                    <a:bodyPr/>
                    <a:lstStyle/>
                    <a:p>
                      <a:pPr rtl="0"/>
                      <a:r>
                        <a:rPr lang="es-419" sz="1100"/>
                        <a:t>Estándares de redes de investigación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a:ln>
                            <a:noFill/>
                          </a:ln>
                          <a:solidFill>
                            <a:srgbClr val="58585B"/>
                          </a:solidFill>
                          <a:effectLst/>
                          <a:uLnTx/>
                          <a:uFillTx/>
                          <a:latin typeface="Arial"/>
                          <a:ea typeface="+mn-ea"/>
                          <a:cs typeface="+mn-cs"/>
                        </a:rPr>
                        <a:t>Se recomienda</a:t>
                      </a:r>
                    </a:p>
                  </a:txBody>
                  <a:tcPr marL="68580" marR="68580" marT="34290" marB="34290" anchor="ctr"/>
                </a:tc>
                <a:extLst>
                  <a:ext uri="{0D108BD9-81ED-4DB2-BD59-A6C34878D82A}">
                    <a16:rowId xmlns:a16="http://schemas.microsoft.com/office/drawing/2014/main" val="3534977188"/>
                  </a:ext>
                </a:extLst>
              </a:tr>
              <a:tr h="236179">
                <a:tc>
                  <a:txBody>
                    <a:bodyPr/>
                    <a:lstStyle/>
                    <a:p>
                      <a:pPr algn="ctr" rtl="0"/>
                      <a:r>
                        <a:rPr lang="es-419" sz="1100"/>
                        <a:t>3.4.5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100"/>
                        <a:t>Verifique su conocimiento</a:t>
                      </a:r>
                    </a:p>
                  </a:txBody>
                  <a:tcPr marL="68580" marR="68580" marT="34290" marB="34290" anchor="ctr"/>
                </a:tc>
                <a:tc>
                  <a:txBody>
                    <a:bodyPr/>
                    <a:lstStyle/>
                    <a:p>
                      <a:pPr rtl="0"/>
                      <a:r>
                        <a:rPr lang="es-419" sz="1100"/>
                        <a:t>Acceso a Cisco IOS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a:ln>
                            <a:noFill/>
                          </a:ln>
                          <a:solidFill>
                            <a:srgbClr val="58585B"/>
                          </a:solidFill>
                          <a:effectLst/>
                          <a:uLnTx/>
                          <a:uFillTx/>
                          <a:latin typeface="Arial"/>
                          <a:ea typeface="+mn-ea"/>
                          <a:cs typeface="+mn-cs"/>
                        </a:rPr>
                        <a:t>Se recomienda</a:t>
                      </a:r>
                    </a:p>
                  </a:txBody>
                  <a:tcPr marL="68580" marR="68580" marT="34290" marB="34290" anchor="ctr"/>
                </a:tc>
                <a:extLst>
                  <a:ext uri="{0D108BD9-81ED-4DB2-BD59-A6C34878D82A}">
                    <a16:rowId xmlns:a16="http://schemas.microsoft.com/office/drawing/2014/main" val="1161252496"/>
                  </a:ext>
                </a:extLst>
              </a:tr>
              <a:tr h="208254">
                <a:tc>
                  <a:txBody>
                    <a:bodyPr/>
                    <a:lstStyle/>
                    <a:p>
                      <a:pPr algn="ctr" rtl="0"/>
                      <a:r>
                        <a:rPr lang="es-419" sz="1100"/>
                        <a:t>3.5.5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b="0"/>
                        <a:t>Investigue los modelos TCP / IP y OSI en acción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a:ln>
                            <a:noFill/>
                          </a:ln>
                          <a:solidFill>
                            <a:srgbClr val="58585B"/>
                          </a:solidFill>
                          <a:effectLst/>
                          <a:uLnTx/>
                          <a:uFillTx/>
                          <a:latin typeface="Arial"/>
                          <a:ea typeface="+mn-ea"/>
                          <a:cs typeface="+mn-cs"/>
                        </a:rPr>
                        <a:t>Se recomienda</a:t>
                      </a:r>
                    </a:p>
                  </a:txBody>
                  <a:tcPr marL="68580" marR="68580" marT="34290" marB="34290" anchor="ctr"/>
                </a:tc>
                <a:extLst>
                  <a:ext uri="{0D108BD9-81ED-4DB2-BD59-A6C34878D82A}">
                    <a16:rowId xmlns:a16="http://schemas.microsoft.com/office/drawing/2014/main" val="2582900979"/>
                  </a:ext>
                </a:extLst>
              </a:tr>
              <a:tr h="236179">
                <a:tc>
                  <a:txBody>
                    <a:bodyPr/>
                    <a:lstStyle/>
                    <a:p>
                      <a:pPr algn="ctr" rtl="0"/>
                      <a:r>
                        <a:rPr lang="es-419" sz="1100"/>
                        <a:t>3.6.6</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100"/>
                        <a:t>Verifique su conocimiento</a:t>
                      </a:r>
                    </a:p>
                  </a:txBody>
                  <a:tcPr marL="68580" marR="68580" marT="34290" marB="34290" anchor="ctr"/>
                </a:tc>
                <a:tc>
                  <a:txBody>
                    <a:bodyPr/>
                    <a:lstStyle/>
                    <a:p>
                      <a:pPr rtl="0"/>
                      <a:r>
                        <a:rPr lang="es-419" sz="1100"/>
                        <a:t>Acceso a Cisco IOS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a:ln>
                            <a:noFill/>
                          </a:ln>
                          <a:solidFill>
                            <a:srgbClr val="58585B"/>
                          </a:solidFill>
                          <a:effectLst/>
                          <a:uLnTx/>
                          <a:uFillTx/>
                          <a:latin typeface="Arial"/>
                          <a:ea typeface="+mn-ea"/>
                          <a:cs typeface="+mn-cs"/>
                        </a:rPr>
                        <a:t>Se recomienda</a:t>
                      </a:r>
                    </a:p>
                  </a:txBody>
                  <a:tcPr marL="68580" marR="68580" marT="34290" marB="34290" anchor="ctr"/>
                </a:tc>
                <a:extLst>
                  <a:ext uri="{0D108BD9-81ED-4DB2-BD59-A6C34878D82A}">
                    <a16:rowId xmlns:a16="http://schemas.microsoft.com/office/drawing/2014/main" val="3522544737"/>
                  </a:ext>
                </a:extLst>
              </a:tr>
              <a:tr h="236179">
                <a:tc>
                  <a:txBody>
                    <a:bodyPr/>
                    <a:lstStyle/>
                    <a:p>
                      <a:pPr algn="ctr" rtl="0"/>
                      <a:r>
                        <a:rPr lang="es-419" sz="1100"/>
                        <a:t>3.7.9</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100"/>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t>Instalar Wireshark</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a:ln>
                            <a:noFill/>
                          </a:ln>
                          <a:solidFill>
                            <a:srgbClr val="58585B"/>
                          </a:solidFill>
                          <a:effectLst/>
                          <a:uLnTx/>
                          <a:uFillTx/>
                          <a:latin typeface="Arial"/>
                          <a:ea typeface="+mn-ea"/>
                          <a:cs typeface="+mn-cs"/>
                        </a:rPr>
                        <a:t>Se recomienda</a:t>
                      </a:r>
                    </a:p>
                  </a:txBody>
                  <a:tcPr marL="68580" marR="68580" marT="34290" marB="34290" anchor="ctr"/>
                </a:tc>
                <a:extLst>
                  <a:ext uri="{0D108BD9-81ED-4DB2-BD59-A6C34878D82A}">
                    <a16:rowId xmlns:a16="http://schemas.microsoft.com/office/drawing/2014/main" val="230909535"/>
                  </a:ext>
                </a:extLst>
              </a:tr>
              <a:tr h="236179">
                <a:tc>
                  <a:txBody>
                    <a:bodyPr/>
                    <a:lstStyle/>
                    <a:p>
                      <a:pPr marL="0" marR="0" indent="0" algn="ctr" defTabSz="685777" rtl="0" eaLnBrk="1" fontAlgn="auto" latinLnBrk="0" hangingPunct="1">
                        <a:lnSpc>
                          <a:spcPct val="100000"/>
                        </a:lnSpc>
                        <a:spcBef>
                          <a:spcPts val="0"/>
                        </a:spcBef>
                        <a:spcAft>
                          <a:spcPts val="0"/>
                        </a:spcAft>
                        <a:buClrTx/>
                        <a:buSzTx/>
                        <a:buFontTx/>
                        <a:buNone/>
                        <a:tabLst/>
                        <a:defRPr/>
                      </a:pPr>
                      <a:r>
                        <a:rPr lang="es-419" sz="1100"/>
                        <a:t>3.7.10</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t>Lab</a:t>
                      </a:r>
                    </a:p>
                  </a:txBody>
                  <a:tcPr marL="68580" marR="68580" marT="34290" marB="34290" anchor="ctr"/>
                </a:tc>
                <a:tc>
                  <a:txBody>
                    <a:bodyPr/>
                    <a:lstStyle/>
                    <a:p>
                      <a:pPr rtl="0"/>
                      <a:r>
                        <a:rPr lang="es-419" sz="1100" b="0"/>
                        <a:t>Use Wireshark para ver el tráfico de red</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a:ln>
                            <a:noFill/>
                          </a:ln>
                          <a:solidFill>
                            <a:srgbClr val="58585B"/>
                          </a:solidFill>
                          <a:effectLst/>
                          <a:uLnTx/>
                          <a:uFillTx/>
                          <a:latin typeface="Arial"/>
                          <a:ea typeface="+mn-ea"/>
                          <a:cs typeface="+mn-cs"/>
                        </a:rPr>
                        <a:t>Se recomienda</a:t>
                      </a:r>
                    </a:p>
                  </a:txBody>
                  <a:tcPr marL="68580" marR="68580" marT="34290" marB="34290" anchor="ctr"/>
                </a:tc>
                <a:extLst>
                  <a:ext uri="{0D108BD9-81ED-4DB2-BD59-A6C34878D82A}">
                    <a16:rowId xmlns:a16="http://schemas.microsoft.com/office/drawing/2014/main" val="1464881506"/>
                  </a:ext>
                </a:extLst>
              </a:tr>
              <a:tr h="237247">
                <a:tc>
                  <a:txBody>
                    <a:bodyPr/>
                    <a:lstStyle/>
                    <a:p>
                      <a:pPr algn="ctr" rtl="0"/>
                      <a:r>
                        <a:rPr lang="es-419" sz="1100"/>
                        <a:t>3.7.11</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100"/>
                        <a:t>Verifique su conocimiento</a:t>
                      </a:r>
                    </a:p>
                  </a:txBody>
                  <a:tcPr marL="68580" marR="68580" marT="34290" marB="34290" anchor="ctr"/>
                </a:tc>
                <a:tc>
                  <a:txBody>
                    <a:bodyPr/>
                    <a:lstStyle/>
                    <a:p>
                      <a:pPr rtl="0"/>
                      <a:r>
                        <a:rPr lang="es-419" sz="1100"/>
                        <a:t>Acceso a Cisco IOS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a:ln>
                            <a:noFill/>
                          </a:ln>
                          <a:solidFill>
                            <a:srgbClr val="58585B"/>
                          </a:solidFill>
                          <a:effectLst/>
                          <a:uLnTx/>
                          <a:uFillTx/>
                          <a:latin typeface="Arial"/>
                          <a:ea typeface="+mn-ea"/>
                          <a:cs typeface="+mn-cs"/>
                        </a:rPr>
                        <a:t>Se recomienda</a:t>
                      </a:r>
                    </a:p>
                  </a:txBody>
                  <a:tcPr marL="68580" marR="68580" marT="34290" marB="34290" anchor="ctr"/>
                </a:tc>
                <a:extLst>
                  <a:ext uri="{0D108BD9-81ED-4DB2-BD59-A6C34878D82A}">
                    <a16:rowId xmlns:a16="http://schemas.microsoft.com/office/drawing/2014/main" val="3001172460"/>
                  </a:ext>
                </a:extLst>
              </a:tr>
            </a:tbl>
          </a:graphicData>
        </a:graphic>
      </p:graphicFrame>
    </p:spTree>
    <p:custDataLst>
      <p:tags r:id="rId1"/>
    </p:custDataLst>
    <p:extLst>
      <p:ext uri="{BB962C8B-B14F-4D97-AF65-F5344CB8AC3E}">
        <p14:creationId xmlns:p14="http://schemas.microsoft.com/office/powerpoint/2010/main" val="794653849"/>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393"/>
            <a:ext cx="9144000" cy="757551"/>
          </a:xfrm>
        </p:spPr>
        <p:txBody>
          <a:bodyPr/>
          <a:lstStyle/>
          <a:p>
            <a:r>
              <a:rPr lang="en-US" altLang="en-US" sz="1600" dirty="0" err="1"/>
              <a:t>Acceso</a:t>
            </a:r>
            <a:r>
              <a:rPr lang="en-US" altLang="en-US" sz="1600" dirty="0"/>
              <a:t> a los </a:t>
            </a:r>
            <a:r>
              <a:rPr lang="en-US" altLang="en-US" sz="1600" dirty="0" err="1"/>
              <a:t>datos</a:t>
            </a:r>
            <a:br>
              <a:rPr lang="en-US" altLang="en-US" dirty="0"/>
            </a:br>
            <a:r>
              <a:rPr lang="es-CR" dirty="0"/>
              <a:t>Dirección lógica de capa 3 (cont.)</a:t>
            </a:r>
            <a:endParaRPr lang="es-419" dirty="0"/>
          </a:p>
        </p:txBody>
      </p:sp>
      <p:sp>
        <p:nvSpPr>
          <p:cNvPr id="13315" name="Content Placeholder 2"/>
          <p:cNvSpPr>
            <a:spLocks noGrp="1"/>
          </p:cNvSpPr>
          <p:nvPr>
            <p:ph idx="1"/>
          </p:nvPr>
        </p:nvSpPr>
        <p:spPr>
          <a:xfrm>
            <a:off x="100013" y="885824"/>
            <a:ext cx="4303036" cy="4071766"/>
          </a:xfrm>
        </p:spPr>
        <p:txBody>
          <a:bodyPr/>
          <a:lstStyle/>
          <a:p>
            <a:pPr marL="0" indent="0" rtl="0">
              <a:buNone/>
            </a:pPr>
            <a:r>
              <a:rPr lang="es-419" sz="1600"/>
              <a:t>Un paquete IP contiene dos partes:</a:t>
            </a:r>
          </a:p>
          <a:p>
            <a:pPr rtl="0">
              <a:buFont typeface="Arial" panose="020B0604020202020204" pitchFamily="34" charset="0"/>
              <a:buChar char="•"/>
            </a:pPr>
            <a:r>
              <a:rPr lang="es-419" sz="1600" b="1"/>
              <a:t>Parte de red (IPv4) o Prefijo (IPv6)</a:t>
            </a:r>
          </a:p>
          <a:p>
            <a:pPr lvl="1" rtl="0"/>
            <a:r>
              <a:rPr lang="es-419" sz="1500"/>
              <a:t>la sección más a la izquierda de la dirección que indica la red de la que es miembro la dirección IP.</a:t>
            </a:r>
          </a:p>
          <a:p>
            <a:pPr lvl="1" rtl="0"/>
            <a:r>
              <a:rPr lang="es-419" sz="1500"/>
              <a:t>Cada LAN o WAN tendrá la misma porción de red.</a:t>
            </a:r>
          </a:p>
          <a:p>
            <a:pPr rtl="0">
              <a:buFont typeface="Arial" panose="020B0604020202020204" pitchFamily="34" charset="0"/>
              <a:buChar char="•"/>
            </a:pPr>
            <a:r>
              <a:rPr lang="es-419" sz="1600" b="1"/>
              <a:t>Parte del host (IPv4) o ID de interfaz (IPv6)</a:t>
            </a:r>
          </a:p>
          <a:p>
            <a:pPr lvl="1" rtl="0"/>
            <a:r>
              <a:rPr lang="es-419" sz="1500"/>
              <a:t>La parte restante de la dirección identifica un dispositivo específico dentro del grupo. </a:t>
            </a:r>
          </a:p>
          <a:p>
            <a:pPr lvl="1" rtl="0"/>
            <a:r>
              <a:rPr lang="es-419" sz="1500"/>
              <a:t>La sección de host es única para cada dispositivo en la red.</a:t>
            </a:r>
          </a:p>
          <a:p>
            <a:endParaRPr lang="en-CA" altLang="en-US" dirty="0"/>
          </a:p>
          <a:p>
            <a:pPr marL="0" indent="0">
              <a:buNone/>
            </a:pPr>
            <a:endParaRPr lang="en-CA"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3062" y="1237106"/>
            <a:ext cx="4640938" cy="2669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8420988"/>
      </p:ext>
    </p:extLst>
  </p:cSld>
  <p:clrMapOvr>
    <a:masterClrMapping/>
  </p:clrMapOvr>
  <p:transition spd="slow">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393"/>
            <a:ext cx="9144000" cy="819993"/>
          </a:xfrm>
        </p:spPr>
        <p:txBody>
          <a:bodyPr/>
          <a:lstStyle/>
          <a:p>
            <a:pPr rtl="0"/>
            <a:r>
              <a:rPr lang="es-419" sz="1600" dirty="0"/>
              <a:t>Acceso a los datos</a:t>
            </a:r>
            <a:br>
              <a:rPr lang="es-419" sz="1600" dirty="0"/>
            </a:br>
            <a:r>
              <a:rPr lang="es-419" dirty="0"/>
              <a:t>Dispositivos en la misma red</a:t>
            </a:r>
          </a:p>
        </p:txBody>
      </p:sp>
      <p:sp>
        <p:nvSpPr>
          <p:cNvPr id="13315" name="Content Placeholder 2"/>
          <p:cNvSpPr>
            <a:spLocks noGrp="1"/>
          </p:cNvSpPr>
          <p:nvPr>
            <p:ph idx="1"/>
          </p:nvPr>
        </p:nvSpPr>
        <p:spPr>
          <a:xfrm>
            <a:off x="177155" y="1185062"/>
            <a:ext cx="3788917" cy="3435310"/>
          </a:xfrm>
        </p:spPr>
        <p:txBody>
          <a:bodyPr/>
          <a:lstStyle/>
          <a:p>
            <a:pPr marL="0" indent="0" rtl="0">
              <a:buNone/>
            </a:pPr>
            <a:r>
              <a:rPr lang="es-419" sz="1600"/>
              <a:t>Cuando los dispositivos están en la misma red, el origen y el destino tendrán el mismo número en la porción de red de la dirección.</a:t>
            </a:r>
          </a:p>
          <a:p>
            <a:pPr lvl="1" rtl="0"/>
            <a:r>
              <a:rPr lang="es-419" sz="1600"/>
              <a:t>PC1: </a:t>
            </a:r>
            <a:r>
              <a:rPr lang="es-419" sz="1600" u="sng">
                <a:solidFill>
                  <a:schemeClr val="accent6"/>
                </a:solidFill>
              </a:rPr>
              <a:t>192.168.1</a:t>
            </a:r>
            <a:r>
              <a:rPr lang="es-419" sz="1600"/>
              <a:t>.110</a:t>
            </a:r>
          </a:p>
          <a:p>
            <a:pPr lvl="1" rtl="0"/>
            <a:r>
              <a:rPr lang="es-419" sz="1600"/>
              <a:t>Servidor FTP: </a:t>
            </a:r>
            <a:r>
              <a:rPr lang="es-419" sz="1600" u="sng">
                <a:solidFill>
                  <a:schemeClr val="accent6"/>
                </a:solidFill>
              </a:rPr>
              <a:t>192.168.1</a:t>
            </a:r>
            <a:r>
              <a:rPr lang="es-419" sz="1600"/>
              <a:t>.9</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6229" y="977494"/>
            <a:ext cx="4643258" cy="29809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5629971"/>
      </p:ext>
    </p:extLst>
  </p:cSld>
  <p:clrMapOvr>
    <a:masterClrMapping/>
  </p:clrMapOvr>
  <p:transition spd="slow">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393"/>
            <a:ext cx="9144000" cy="819993"/>
          </a:xfrm>
        </p:spPr>
        <p:txBody>
          <a:bodyPr/>
          <a:lstStyle/>
          <a:p>
            <a:r>
              <a:rPr lang="en-US" altLang="en-US" sz="1600" dirty="0" err="1"/>
              <a:t>Rol</a:t>
            </a:r>
            <a:r>
              <a:rPr lang="en-US" altLang="en-US" sz="1600" dirty="0"/>
              <a:t> de </a:t>
            </a:r>
            <a:r>
              <a:rPr lang="en-US" altLang="en-US" sz="1600" dirty="0" err="1"/>
              <a:t>acceso</a:t>
            </a:r>
            <a:br>
              <a:rPr lang="en-US" altLang="en-US" sz="2300" dirty="0"/>
            </a:br>
            <a:r>
              <a:rPr lang="en-US" altLang="en-US" sz="2300" dirty="0" err="1"/>
              <a:t>Rol</a:t>
            </a:r>
            <a:r>
              <a:rPr lang="en-US" altLang="en-US" sz="2300" dirty="0"/>
              <a:t> de las </a:t>
            </a:r>
            <a:r>
              <a:rPr lang="en-US" altLang="en-US" sz="2300" dirty="0" err="1"/>
              <a:t>direcciones</a:t>
            </a:r>
            <a:r>
              <a:rPr lang="en-US" altLang="en-US" sz="2300" dirty="0"/>
              <a:t> de la </a:t>
            </a:r>
            <a:r>
              <a:rPr lang="en-US" altLang="en-US" sz="2300" dirty="0" err="1"/>
              <a:t>capa</a:t>
            </a:r>
            <a:r>
              <a:rPr lang="en-US" altLang="en-US" sz="2300" dirty="0"/>
              <a:t> de enlace de </a:t>
            </a:r>
            <a:r>
              <a:rPr lang="en-US" altLang="en-US" sz="2300" dirty="0" err="1"/>
              <a:t>datos</a:t>
            </a:r>
            <a:r>
              <a:rPr lang="en-US" altLang="en-US" sz="2300" dirty="0"/>
              <a:t>: </a:t>
            </a:r>
            <a:r>
              <a:rPr lang="en-US" altLang="en-US" sz="2300" dirty="0" err="1"/>
              <a:t>misma</a:t>
            </a:r>
            <a:r>
              <a:rPr lang="en-US" altLang="en-US" sz="2300" dirty="0"/>
              <a:t> red IP</a:t>
            </a:r>
            <a:endParaRPr lang="es-419" sz="2300" dirty="0"/>
          </a:p>
        </p:txBody>
      </p:sp>
      <p:sp>
        <p:nvSpPr>
          <p:cNvPr id="13315" name="Content Placeholder 2"/>
          <p:cNvSpPr>
            <a:spLocks noGrp="1"/>
          </p:cNvSpPr>
          <p:nvPr>
            <p:ph idx="1"/>
          </p:nvPr>
        </p:nvSpPr>
        <p:spPr>
          <a:xfrm>
            <a:off x="114300" y="861387"/>
            <a:ext cx="4029075" cy="3435310"/>
          </a:xfrm>
        </p:spPr>
        <p:txBody>
          <a:bodyPr/>
          <a:lstStyle/>
          <a:p>
            <a:pPr marL="0" indent="0" rtl="0">
              <a:buNone/>
            </a:pPr>
            <a:r>
              <a:rPr lang="es-419" sz="1600" dirty="0"/>
              <a:t>Cuando los dispositivos están en la misma red Ethernet, el marco de enlace de datos utilizará la dirección MAC real de la NIC de destino.</a:t>
            </a:r>
          </a:p>
          <a:p>
            <a:pPr marL="0" indent="0" rtl="0">
              <a:buNone/>
            </a:pPr>
            <a:r>
              <a:rPr lang="es-419" sz="1600" dirty="0"/>
              <a:t>Las direcciones MAC están integradas físicamente a la NIC Ethernet y son direcciones locales.</a:t>
            </a:r>
          </a:p>
          <a:p>
            <a:pPr rtl="0">
              <a:buFont typeface="Arial" panose="020B0604020202020204" pitchFamily="34" charset="0"/>
              <a:buChar char="•"/>
            </a:pPr>
            <a:r>
              <a:rPr lang="es-419" sz="1600" dirty="0"/>
              <a:t>La dirección MAC de origen será la del iniciador en el enlace.</a:t>
            </a:r>
          </a:p>
          <a:p>
            <a:pPr rtl="0">
              <a:buFont typeface="Arial" panose="020B0604020202020204" pitchFamily="34" charset="0"/>
              <a:buChar char="•"/>
            </a:pPr>
            <a:r>
              <a:rPr lang="es-419" sz="1600" dirty="0"/>
              <a:t>La dirección MAC de destino siempre estará en el mismo enlace que el origen, incluso si el destino final es remoto.</a:t>
            </a:r>
          </a:p>
          <a:p>
            <a:pPr marL="0" indent="0">
              <a:buNone/>
            </a:pPr>
            <a:endParaRPr lang="en-CA" altLang="en-US" dirty="0"/>
          </a:p>
        </p:txBody>
      </p:sp>
      <p:pic>
        <p:nvPicPr>
          <p:cNvPr id="2" name="Picture 1"/>
          <p:cNvPicPr>
            <a:picLocks noChangeAspect="1"/>
          </p:cNvPicPr>
          <p:nvPr/>
        </p:nvPicPr>
        <p:blipFill>
          <a:blip r:embed="rId3"/>
          <a:stretch>
            <a:fillRect/>
          </a:stretch>
        </p:blipFill>
        <p:spPr>
          <a:xfrm>
            <a:off x="4399440" y="861386"/>
            <a:ext cx="4472943" cy="2933866"/>
          </a:xfrm>
          <a:prstGeom prst="rect">
            <a:avLst/>
          </a:prstGeom>
        </p:spPr>
      </p:pic>
    </p:spTree>
    <p:extLst>
      <p:ext uri="{BB962C8B-B14F-4D97-AF65-F5344CB8AC3E}">
        <p14:creationId xmlns:p14="http://schemas.microsoft.com/office/powerpoint/2010/main" val="1711889927"/>
      </p:ext>
    </p:extLst>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393"/>
            <a:ext cx="9143999" cy="819993"/>
          </a:xfrm>
        </p:spPr>
        <p:txBody>
          <a:bodyPr/>
          <a:lstStyle/>
          <a:p>
            <a:pPr rtl="0"/>
            <a:r>
              <a:rPr lang="es-419" sz="1600"/>
              <a:t>Acceso a los datos</a:t>
            </a:r>
            <a:br>
              <a:rPr lang="en-US" altLang="en-US" dirty="0"/>
            </a:br>
            <a:r>
              <a:rPr lang="es-419"/>
              <a:t>Dispositivos en una red remota</a:t>
            </a:r>
          </a:p>
        </p:txBody>
      </p:sp>
      <p:sp>
        <p:nvSpPr>
          <p:cNvPr id="13315" name="Content Placeholder 2"/>
          <p:cNvSpPr>
            <a:spLocks noGrp="1"/>
          </p:cNvSpPr>
          <p:nvPr>
            <p:ph idx="1"/>
          </p:nvPr>
        </p:nvSpPr>
        <p:spPr>
          <a:xfrm>
            <a:off x="114301" y="861387"/>
            <a:ext cx="3935186" cy="3592626"/>
          </a:xfrm>
        </p:spPr>
        <p:txBody>
          <a:bodyPr/>
          <a:lstStyle/>
          <a:p>
            <a:pPr rtl="0">
              <a:buFont typeface="Arial" panose="020B0604020202020204" pitchFamily="34" charset="0"/>
              <a:buChar char="•"/>
            </a:pPr>
            <a:r>
              <a:rPr lang="es-419" sz="1600"/>
              <a:t>¿Qué sucede cuando el destino real (último) no está en la misma LAN y es remoto? </a:t>
            </a:r>
          </a:p>
          <a:p>
            <a:pPr rtl="0">
              <a:buFont typeface="Arial" panose="020B0604020202020204" pitchFamily="34" charset="0"/>
              <a:buChar char="•"/>
            </a:pPr>
            <a:r>
              <a:rPr lang="es-419" sz="1600"/>
              <a:t>¿Qué sucede cuando PC1 intenta llegar al servidor Web?</a:t>
            </a:r>
          </a:p>
          <a:p>
            <a:pPr rtl="0">
              <a:buFont typeface="Arial" panose="020B0604020202020204" pitchFamily="34" charset="0"/>
              <a:buChar char="•"/>
            </a:pPr>
            <a:r>
              <a:rPr lang="es-419" sz="1600"/>
              <a:t>¿Esto afecta a las capas de enlace de datos y red?</a:t>
            </a:r>
          </a:p>
          <a:p>
            <a:pPr marL="142875" lvl="1" indent="0">
              <a:buNone/>
            </a:pPr>
            <a:endParaRPr lang="en-CA" altLang="en-US" dirty="0"/>
          </a:p>
          <a:p>
            <a:pPr marL="0" indent="0">
              <a:buNone/>
            </a:pPr>
            <a:endParaRPr lang="en-CA" altLang="en-US" dirty="0"/>
          </a:p>
        </p:txBody>
      </p:sp>
      <p:pic>
        <p:nvPicPr>
          <p:cNvPr id="3" name="Picture 2"/>
          <p:cNvPicPr>
            <a:picLocks noChangeAspect="1"/>
          </p:cNvPicPr>
          <p:nvPr/>
        </p:nvPicPr>
        <p:blipFill>
          <a:blip r:embed="rId3"/>
          <a:stretch>
            <a:fillRect/>
          </a:stretch>
        </p:blipFill>
        <p:spPr>
          <a:xfrm>
            <a:off x="4143375" y="1037350"/>
            <a:ext cx="4884533" cy="3240700"/>
          </a:xfrm>
          <a:prstGeom prst="rect">
            <a:avLst/>
          </a:prstGeom>
        </p:spPr>
      </p:pic>
    </p:spTree>
    <p:extLst>
      <p:ext uri="{BB962C8B-B14F-4D97-AF65-F5344CB8AC3E}">
        <p14:creationId xmlns:p14="http://schemas.microsoft.com/office/powerpoint/2010/main" val="20121060"/>
      </p:ext>
    </p:extLst>
  </p:cSld>
  <p:clrMapOvr>
    <a:masterClrMapping/>
  </p:clrMapOvr>
  <p:transition spd="slow">
    <p:wip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819993"/>
          </a:xfrm>
        </p:spPr>
        <p:txBody>
          <a:bodyPr/>
          <a:lstStyle/>
          <a:p>
            <a:pPr rtl="0"/>
            <a:r>
              <a:rPr lang="es-419" sz="1600"/>
              <a:t>Acceso de datos </a:t>
            </a:r>
            <a:br>
              <a:rPr lang="en-US" altLang="en-US" dirty="0"/>
            </a:br>
            <a:r>
              <a:rPr lang="es-419"/>
              <a:t>Función de las direcciones de capa de red</a:t>
            </a:r>
          </a:p>
        </p:txBody>
      </p:sp>
      <p:sp>
        <p:nvSpPr>
          <p:cNvPr id="13315" name="Content Placeholder 2"/>
          <p:cNvSpPr>
            <a:spLocks noGrp="1"/>
          </p:cNvSpPr>
          <p:nvPr>
            <p:ph idx="1"/>
          </p:nvPr>
        </p:nvSpPr>
        <p:spPr>
          <a:xfrm>
            <a:off x="114301" y="861387"/>
            <a:ext cx="3862788" cy="3592626"/>
          </a:xfrm>
        </p:spPr>
        <p:txBody>
          <a:bodyPr/>
          <a:lstStyle/>
          <a:p>
            <a:pPr marL="0" indent="0" rtl="0">
              <a:buNone/>
            </a:pPr>
            <a:r>
              <a:rPr lang="es-419" sz="1600"/>
              <a:t>Cuando el origen y el destino tienen una parte de red diferente, esto significa que están en redes diferentes.</a:t>
            </a:r>
          </a:p>
          <a:p>
            <a:pPr lvl="1" rtl="0"/>
            <a:r>
              <a:rPr lang="es-419" sz="1600"/>
              <a:t>PC1 — 192.168.1</a:t>
            </a:r>
          </a:p>
          <a:p>
            <a:pPr lvl="1" rtl="0"/>
            <a:r>
              <a:rPr lang="es-419" sz="1600"/>
              <a:t>Servidor Web: 172.16.1</a:t>
            </a:r>
          </a:p>
          <a:p>
            <a:pPr marL="0" indent="0">
              <a:buNone/>
            </a:pPr>
            <a:endParaRPr lang="en-CA" altLang="en-US" dirty="0"/>
          </a:p>
          <a:p>
            <a:pPr marL="0" indent="0">
              <a:buNone/>
            </a:pPr>
            <a:endParaRPr lang="en-CA" altLang="en-US" dirty="0"/>
          </a:p>
        </p:txBody>
      </p:sp>
      <p:pic>
        <p:nvPicPr>
          <p:cNvPr id="3" name="Picture 2"/>
          <p:cNvPicPr>
            <a:picLocks noChangeAspect="1"/>
          </p:cNvPicPr>
          <p:nvPr/>
        </p:nvPicPr>
        <p:blipFill>
          <a:blip r:embed="rId3"/>
          <a:stretch>
            <a:fillRect/>
          </a:stretch>
        </p:blipFill>
        <p:spPr>
          <a:xfrm>
            <a:off x="4143375" y="1037350"/>
            <a:ext cx="4884533" cy="3240700"/>
          </a:xfrm>
          <a:prstGeom prst="rect">
            <a:avLst/>
          </a:prstGeom>
        </p:spPr>
      </p:pic>
    </p:spTree>
    <p:extLst>
      <p:ext uri="{BB962C8B-B14F-4D97-AF65-F5344CB8AC3E}">
        <p14:creationId xmlns:p14="http://schemas.microsoft.com/office/powerpoint/2010/main" val="1152864595"/>
      </p:ext>
    </p:extLst>
  </p:cSld>
  <p:clrMapOvr>
    <a:masterClrMapping/>
  </p:clrMapOvr>
  <p:transition spd="slow">
    <p:wip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4"/>
            <a:ext cx="9144000" cy="743794"/>
          </a:xfrm>
        </p:spPr>
        <p:txBody>
          <a:bodyPr/>
          <a:lstStyle/>
          <a:p>
            <a:r>
              <a:rPr lang="en-US" altLang="en-US" sz="1600" dirty="0" err="1"/>
              <a:t>Acceso</a:t>
            </a:r>
            <a:r>
              <a:rPr lang="en-US" altLang="en-US" sz="1600" dirty="0"/>
              <a:t> a los </a:t>
            </a:r>
            <a:r>
              <a:rPr lang="en-US" altLang="en-US" sz="1600" dirty="0" err="1"/>
              <a:t>datos</a:t>
            </a:r>
            <a:br>
              <a:rPr lang="en-US" altLang="en-US" dirty="0"/>
            </a:br>
            <a:r>
              <a:rPr lang="en-US" altLang="en-US" sz="2000" dirty="0" err="1"/>
              <a:t>Rol</a:t>
            </a:r>
            <a:r>
              <a:rPr lang="en-US" altLang="en-US" sz="2000" dirty="0"/>
              <a:t> de las </a:t>
            </a:r>
            <a:r>
              <a:rPr lang="en-US" altLang="en-US" sz="2000" dirty="0" err="1"/>
              <a:t>direcciones</a:t>
            </a:r>
            <a:r>
              <a:rPr lang="en-US" altLang="en-US" sz="2000" dirty="0"/>
              <a:t> de la </a:t>
            </a:r>
            <a:r>
              <a:rPr lang="en-US" altLang="en-US" sz="2000" dirty="0" err="1"/>
              <a:t>capa</a:t>
            </a:r>
            <a:r>
              <a:rPr lang="en-US" altLang="en-US" sz="2000" dirty="0"/>
              <a:t> de enlace de </a:t>
            </a:r>
            <a:r>
              <a:rPr lang="en-US" altLang="en-US" sz="2000" dirty="0" err="1"/>
              <a:t>datos</a:t>
            </a:r>
            <a:r>
              <a:rPr lang="en-US" altLang="en-US" sz="2000" dirty="0"/>
              <a:t>: </a:t>
            </a:r>
            <a:r>
              <a:rPr lang="en-US" altLang="en-US" sz="2000" dirty="0" err="1"/>
              <a:t>diferentes</a:t>
            </a:r>
            <a:r>
              <a:rPr lang="en-US" altLang="en-US" sz="2000" dirty="0"/>
              <a:t> redes IP</a:t>
            </a:r>
            <a:endParaRPr lang="es-419" sz="2000" dirty="0"/>
          </a:p>
        </p:txBody>
      </p:sp>
      <p:sp>
        <p:nvSpPr>
          <p:cNvPr id="13315" name="Content Placeholder 2"/>
          <p:cNvSpPr>
            <a:spLocks noGrp="1"/>
          </p:cNvSpPr>
          <p:nvPr>
            <p:ph idx="1"/>
          </p:nvPr>
        </p:nvSpPr>
        <p:spPr>
          <a:xfrm>
            <a:off x="114301" y="914400"/>
            <a:ext cx="4036523" cy="3771900"/>
          </a:xfrm>
        </p:spPr>
        <p:txBody>
          <a:bodyPr/>
          <a:lstStyle/>
          <a:p>
            <a:pPr marL="0" indent="0" rtl="0">
              <a:buNone/>
            </a:pPr>
            <a:r>
              <a:rPr lang="es-419" sz="1300" dirty="0"/>
              <a:t>Cuando el destino final es remoto, la Capa 3 proporcionará a la Capa 2 la dirección IP predeterminada local de la puerta de enlace, también conocida como dirección del router.</a:t>
            </a:r>
          </a:p>
          <a:p>
            <a:pPr rtl="0">
              <a:buFont typeface="Arial" panose="020B0604020202020204" pitchFamily="34" charset="0"/>
              <a:buChar char="•"/>
            </a:pPr>
            <a:r>
              <a:rPr lang="es-419" sz="1300" dirty="0"/>
              <a:t>La puerta de enlace predeterminada (DGW) es la dirección IP de la interfaz del router que forma parte de esta LAN y será la «puerta» o «puerta de enlace» a todas las demás ubicaciones remotas.</a:t>
            </a:r>
          </a:p>
          <a:p>
            <a:pPr rtl="0">
              <a:buFont typeface="Arial" panose="020B0604020202020204" pitchFamily="34" charset="0"/>
              <a:buChar char="•"/>
            </a:pPr>
            <a:r>
              <a:rPr lang="es-419" sz="1300" dirty="0"/>
              <a:t>Todos los dispositivos de la LAN deben recibir información sobre esta dirección o su tráfico se limitará únicamente a la LAN. </a:t>
            </a:r>
          </a:p>
          <a:p>
            <a:pPr rtl="0">
              <a:buFont typeface="Arial" panose="020B0604020202020204" pitchFamily="34" charset="0"/>
              <a:buChar char="•"/>
            </a:pPr>
            <a:r>
              <a:rPr lang="es-419" sz="1300" dirty="0"/>
              <a:t>Una vez que la Capa 2 en PC1 se reenvía a la puerta de enlace predeterminada (Router), el router puede iniciar el proceso de enrutamiento para obtener la información al destino real.</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0824" y="1188719"/>
            <a:ext cx="4878875" cy="33101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3931806"/>
      </p:ext>
    </p:extLst>
  </p:cSld>
  <p:clrMapOvr>
    <a:masterClrMapping/>
  </p:clrMapOvr>
  <p:transition spd="slow">
    <p:wip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0510" y="30884"/>
            <a:ext cx="9280633" cy="867948"/>
          </a:xfrm>
        </p:spPr>
        <p:txBody>
          <a:bodyPr/>
          <a:lstStyle/>
          <a:p>
            <a:r>
              <a:rPr lang="en-US" altLang="en-US" sz="1800" dirty="0" err="1"/>
              <a:t>Acceso</a:t>
            </a:r>
            <a:r>
              <a:rPr lang="en-US" altLang="en-US" sz="1800" dirty="0"/>
              <a:t> a los </a:t>
            </a:r>
            <a:r>
              <a:rPr lang="en-US" altLang="en-US" sz="1800" dirty="0" err="1"/>
              <a:t>datos</a:t>
            </a:r>
            <a:br>
              <a:rPr lang="en-US" altLang="en-US" dirty="0"/>
            </a:br>
            <a:r>
              <a:rPr lang="en-US" altLang="en-US" sz="2000" dirty="0" err="1"/>
              <a:t>Rol</a:t>
            </a:r>
            <a:r>
              <a:rPr lang="en-US" altLang="en-US" sz="2000" dirty="0"/>
              <a:t> de las </a:t>
            </a:r>
            <a:r>
              <a:rPr lang="en-US" altLang="en-US" sz="2000" dirty="0" err="1"/>
              <a:t>direcciones</a:t>
            </a:r>
            <a:r>
              <a:rPr lang="en-US" altLang="en-US" sz="2000" dirty="0"/>
              <a:t> de la </a:t>
            </a:r>
            <a:r>
              <a:rPr lang="en-US" altLang="en-US" sz="2000" dirty="0" err="1"/>
              <a:t>capa</a:t>
            </a:r>
            <a:r>
              <a:rPr lang="en-US" altLang="en-US" sz="2000" dirty="0"/>
              <a:t> de enlace de </a:t>
            </a:r>
            <a:r>
              <a:rPr lang="en-US" altLang="en-US" sz="2000" dirty="0" err="1"/>
              <a:t>datos</a:t>
            </a:r>
            <a:r>
              <a:rPr lang="en-US" altLang="en-US" sz="2000" dirty="0"/>
              <a:t>: </a:t>
            </a:r>
            <a:r>
              <a:rPr lang="en-US" altLang="en-US" sz="2000" dirty="0" err="1"/>
              <a:t>diferentes</a:t>
            </a:r>
            <a:r>
              <a:rPr lang="en-US" altLang="en-US" sz="2000" dirty="0"/>
              <a:t> redes IP</a:t>
            </a:r>
            <a:r>
              <a:rPr lang="es-419" sz="2000" dirty="0"/>
              <a:t> (Cont.) </a:t>
            </a:r>
          </a:p>
        </p:txBody>
      </p:sp>
      <p:sp>
        <p:nvSpPr>
          <p:cNvPr id="13315" name="Content Placeholder 2"/>
          <p:cNvSpPr>
            <a:spLocks noGrp="1"/>
          </p:cNvSpPr>
          <p:nvPr>
            <p:ph idx="1"/>
          </p:nvPr>
        </p:nvSpPr>
        <p:spPr>
          <a:xfrm>
            <a:off x="114301" y="1303282"/>
            <a:ext cx="3935186" cy="3444987"/>
          </a:xfrm>
        </p:spPr>
        <p:txBody>
          <a:bodyPr/>
          <a:lstStyle/>
          <a:p>
            <a:pPr rtl="0">
              <a:buFont typeface="Arial" panose="020B0604020202020204" pitchFamily="34" charset="0"/>
              <a:buChar char="•"/>
            </a:pPr>
            <a:r>
              <a:rPr lang="es-419" sz="1400" dirty="0"/>
              <a:t>El direccionamiento de enlace de datos es direccionamiento local, por lo que tendrá un origen y un destino para cada enlace.</a:t>
            </a:r>
          </a:p>
          <a:p>
            <a:pPr rtl="0">
              <a:buFont typeface="Arial" panose="020B0604020202020204" pitchFamily="34" charset="0"/>
              <a:buChar char="•"/>
            </a:pPr>
            <a:r>
              <a:rPr lang="es-419" sz="1400" dirty="0"/>
              <a:t>El direccionamiento MAC para el primer segmento es:</a:t>
            </a:r>
          </a:p>
          <a:p>
            <a:pPr lvl="1" rtl="0"/>
            <a:r>
              <a:rPr lang="es-419" dirty="0"/>
              <a:t>Origen — AA-AA-AA-AA-AA (PC1) Envía la trama.</a:t>
            </a:r>
          </a:p>
          <a:p>
            <a:pPr lvl="1" rtl="0"/>
            <a:r>
              <a:rPr lang="es-419" dirty="0"/>
              <a:t>Destino — 11-11-11-11-11 (R1- MAC de puerta de enlace predeterminada) Recibe la trama.</a:t>
            </a:r>
          </a:p>
          <a:p>
            <a:pPr marL="0" indent="0" rtl="0">
              <a:buNone/>
            </a:pPr>
            <a:r>
              <a:rPr lang="es-419" sz="1400" b="1" dirty="0"/>
              <a:t>Nota: </a:t>
            </a:r>
            <a:r>
              <a:rPr lang="es-419" sz="1400" dirty="0"/>
              <a:t>Aunque el direccionamiento local L2 cambiará de enlace a enlace o salto a salto, el direccionamiento L3 sigue siendo el mismo.</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2362" y="1547189"/>
            <a:ext cx="4215838" cy="2697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6869489"/>
      </p:ext>
    </p:extLst>
  </p:cSld>
  <p:clrMapOvr>
    <a:masterClrMapping/>
  </p:clrMapOvr>
  <p:transition spd="slow">
    <p:wip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1"/>
            <a:ext cx="5759668" cy="861386"/>
          </a:xfrm>
        </p:spPr>
        <p:txBody>
          <a:bodyPr/>
          <a:lstStyle/>
          <a:p>
            <a:pPr rtl="0"/>
            <a:r>
              <a:rPr lang="es-419" sz="1600" dirty="0"/>
              <a:t>Acceso a los datos</a:t>
            </a:r>
            <a:br>
              <a:rPr lang="en-US" altLang="en-US" dirty="0"/>
            </a:br>
            <a:r>
              <a:rPr lang="es-419" dirty="0"/>
              <a:t>Direcciones de enlace de datos</a:t>
            </a:r>
          </a:p>
        </p:txBody>
      </p:sp>
      <p:sp>
        <p:nvSpPr>
          <p:cNvPr id="13315" name="Content Placeholder 2"/>
          <p:cNvSpPr>
            <a:spLocks noGrp="1"/>
          </p:cNvSpPr>
          <p:nvPr>
            <p:ph idx="1"/>
          </p:nvPr>
        </p:nvSpPr>
        <p:spPr>
          <a:xfrm>
            <a:off x="161925" y="861388"/>
            <a:ext cx="8505825" cy="1676504"/>
          </a:xfrm>
        </p:spPr>
        <p:txBody>
          <a:bodyPr/>
          <a:lstStyle/>
          <a:p>
            <a:pPr rtl="0">
              <a:buFont typeface="Arial" panose="020B0604020202020204" pitchFamily="34" charset="0"/>
              <a:buChar char="•"/>
            </a:pPr>
            <a:r>
              <a:rPr lang="es-419" sz="1600" dirty="0"/>
              <a:t>Dado que el direccionamiento de enlace de datos es direccionamiento local, tendrá un origen y un destino para cada segmento o salto del viaje al destino.</a:t>
            </a:r>
          </a:p>
          <a:p>
            <a:pPr rtl="0">
              <a:buFont typeface="Arial" panose="020B0604020202020204" pitchFamily="34" charset="0"/>
              <a:buChar char="•"/>
            </a:pPr>
            <a:r>
              <a:rPr lang="es-419" sz="1600" dirty="0"/>
              <a:t>El direccionamiento MAC para el primer segmento es:</a:t>
            </a:r>
          </a:p>
          <a:p>
            <a:pPr lvl="1" rtl="0"/>
            <a:r>
              <a:rPr lang="es-419" sz="1600" dirty="0"/>
              <a:t>Origen: (NIC PC1) envía tramas</a:t>
            </a:r>
          </a:p>
          <a:p>
            <a:pPr lvl="1" rtl="0"/>
            <a:r>
              <a:rPr lang="es-419" sz="1600" dirty="0"/>
              <a:t>Destino: (primer router - interfaz DGW) recibe trama</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5841" y="2571750"/>
            <a:ext cx="4470787" cy="21645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585817"/>
      </p:ext>
    </p:extLst>
  </p:cSld>
  <p:clrMapOvr>
    <a:masterClrMapping/>
  </p:clrMapOvr>
  <p:transition spd="slow">
    <p:wip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1"/>
            <a:ext cx="5959366" cy="861386"/>
          </a:xfrm>
        </p:spPr>
        <p:txBody>
          <a:bodyPr/>
          <a:lstStyle/>
          <a:p>
            <a:pPr rtl="0"/>
            <a:r>
              <a:rPr lang="es-419" sz="1600" dirty="0"/>
              <a:t>Acceso a los datos</a:t>
            </a:r>
            <a:br>
              <a:rPr lang="en-US" altLang="en-US" dirty="0"/>
            </a:br>
            <a:r>
              <a:rPr lang="es-419" dirty="0"/>
              <a:t>Direcciones de enlace de datos (Cont.)</a:t>
            </a:r>
          </a:p>
        </p:txBody>
      </p:sp>
      <p:sp>
        <p:nvSpPr>
          <p:cNvPr id="13315" name="Content Placeholder 2"/>
          <p:cNvSpPr>
            <a:spLocks noGrp="1"/>
          </p:cNvSpPr>
          <p:nvPr>
            <p:ph idx="1"/>
          </p:nvPr>
        </p:nvSpPr>
        <p:spPr>
          <a:xfrm>
            <a:off x="190500" y="851863"/>
            <a:ext cx="8248650" cy="1148388"/>
          </a:xfrm>
        </p:spPr>
        <p:txBody>
          <a:bodyPr/>
          <a:lstStyle/>
          <a:p>
            <a:pPr marL="0" indent="0" rtl="0">
              <a:buNone/>
            </a:pPr>
            <a:r>
              <a:rPr lang="es-419" sz="1600" dirty="0"/>
              <a:t>El direccionamiento MAC para el segundo salto es:</a:t>
            </a:r>
          </a:p>
          <a:p>
            <a:pPr lvl="1"/>
            <a:r>
              <a:rPr lang="es-419" sz="1600" dirty="0"/>
              <a:t>Origen — (interfaz de salida del primer router) envía trama</a:t>
            </a:r>
          </a:p>
          <a:p>
            <a:pPr lvl="1"/>
            <a:r>
              <a:rPr lang="es-419" sz="1600" dirty="0"/>
              <a:t>Destino: (segundo router) recibe trama</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0042" y="2080004"/>
            <a:ext cx="5223916" cy="234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5996512"/>
      </p:ext>
    </p:extLst>
  </p:cSld>
  <p:clrMapOvr>
    <a:masterClrMapping/>
  </p:clrMapOvr>
  <p:transition spd="slow">
    <p:wip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1"/>
            <a:ext cx="7020910" cy="861386"/>
          </a:xfrm>
        </p:spPr>
        <p:txBody>
          <a:bodyPr/>
          <a:lstStyle/>
          <a:p>
            <a:pPr rtl="0"/>
            <a:r>
              <a:rPr lang="es-419" sz="1600" dirty="0"/>
              <a:t>Acceso a los datos</a:t>
            </a:r>
            <a:br>
              <a:rPr lang="en-US" altLang="en-US" dirty="0"/>
            </a:br>
            <a:r>
              <a:rPr lang="es-419" dirty="0"/>
              <a:t>Direcciones de enlace de datos (Cont.)</a:t>
            </a:r>
          </a:p>
        </p:txBody>
      </p:sp>
      <p:sp>
        <p:nvSpPr>
          <p:cNvPr id="13315" name="Content Placeholder 2"/>
          <p:cNvSpPr>
            <a:spLocks noGrp="1"/>
          </p:cNvSpPr>
          <p:nvPr>
            <p:ph idx="1"/>
          </p:nvPr>
        </p:nvSpPr>
        <p:spPr>
          <a:xfrm>
            <a:off x="180975" y="842338"/>
            <a:ext cx="7791449" cy="1205538"/>
          </a:xfrm>
        </p:spPr>
        <p:txBody>
          <a:bodyPr/>
          <a:lstStyle/>
          <a:p>
            <a:pPr marL="0" indent="0" rtl="0">
              <a:buNone/>
            </a:pPr>
            <a:r>
              <a:rPr lang="es-419" sz="1600" dirty="0"/>
              <a:t>El direccionamiento MAC para el último segmento es:</a:t>
            </a:r>
          </a:p>
          <a:p>
            <a:pPr lvl="1"/>
            <a:r>
              <a:rPr lang="es-419" sz="1600" dirty="0"/>
              <a:t>Origen </a:t>
            </a:r>
            <a:r>
              <a:rPr lang="es-419" sz="1600"/>
              <a:t>— (interfaz </a:t>
            </a:r>
            <a:r>
              <a:rPr lang="es-419" sz="1600" dirty="0"/>
              <a:t>de salida del segundo router) envía trama</a:t>
            </a:r>
          </a:p>
          <a:p>
            <a:pPr lvl="1" rtl="0"/>
            <a:r>
              <a:rPr lang="es-419" sz="1600" dirty="0"/>
              <a:t>Destino: (NIC de servidor Web) recibe trama</a:t>
            </a: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3621" y="2147668"/>
            <a:ext cx="5176758" cy="22795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6523163"/>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419"/>
              <a:t>Módulo 3: Buenas Prácticas</a:t>
            </a:r>
          </a:p>
        </p:txBody>
      </p:sp>
      <p:sp>
        <p:nvSpPr>
          <p:cNvPr id="11266" name="Rectangle 34"/>
          <p:cNvSpPr>
            <a:spLocks noGrp="1" noChangeArrowheads="1"/>
          </p:cNvSpPr>
          <p:nvPr>
            <p:ph idx="1"/>
          </p:nvPr>
        </p:nvSpPr>
        <p:spPr>
          <a:xfrm>
            <a:off x="145358" y="685800"/>
            <a:ext cx="8853286" cy="4107098"/>
          </a:xfrm>
        </p:spPr>
        <p:txBody>
          <a:bodyPr anchor="ctr"/>
          <a:lstStyle/>
          <a:p>
            <a:pPr marL="0" indent="0">
              <a:spcBef>
                <a:spcPct val="30000"/>
              </a:spcBef>
              <a:buNone/>
            </a:pPr>
            <a:r>
              <a:rPr lang="es-419" sz="1600"/>
              <a:t>Antes de enseñar el Módulo 2, el instructor debe:</a:t>
            </a:r>
          </a:p>
          <a:p>
            <a:pPr>
              <a:spcBef>
                <a:spcPct val="30000"/>
              </a:spcBef>
              <a:buFont typeface="Arial" panose="020B0604020202020204" pitchFamily="34" charset="0"/>
              <a:buChar char="•"/>
            </a:pPr>
            <a:r>
              <a:rPr lang="es-419" sz="1600"/>
              <a:t>Revisar las actividades y evaluaciones para este módulo.</a:t>
            </a:r>
          </a:p>
          <a:p>
            <a:pPr>
              <a:spcBef>
                <a:spcPct val="30000"/>
              </a:spcBef>
              <a:buFont typeface="Arial" panose="020B0604020202020204" pitchFamily="34" charset="0"/>
              <a:buChar char="•"/>
            </a:pPr>
            <a:r>
              <a:rPr lang="es-419" sz="1600"/>
              <a:t>Intentar incluir tantas preguntas como sea posible para mantener a los estudiantes interesados durante la presentación en la clase. </a:t>
            </a:r>
          </a:p>
          <a:p>
            <a:pPr>
              <a:spcBef>
                <a:spcPct val="30000"/>
              </a:spcBef>
              <a:buFont typeface="Arial" panose="020B0604020202020204" pitchFamily="34" charset="0"/>
              <a:buChar char="•"/>
            </a:pPr>
            <a:r>
              <a:rPr lang="es-419" sz="1600"/>
              <a:t>Después de este módulo, el examen básico de conectividad de red y comunicaciones está disponible, cubriendo los módulos 1-3.</a:t>
            </a:r>
          </a:p>
          <a:p>
            <a:pPr marL="0" indent="0" rtl="0">
              <a:buNone/>
            </a:pPr>
            <a:r>
              <a:rPr lang="es-419" sz="1600"/>
              <a:t>Tema 3.1</a:t>
            </a:r>
          </a:p>
          <a:p>
            <a:pPr lvl="1"/>
            <a:r>
              <a:rPr lang="es-419" sz="1600"/>
              <a:t>Use la analogía del correo para presentar cómo se enviarán los datos a través de una red.</a:t>
            </a:r>
          </a:p>
          <a:p>
            <a:pPr lvl="1"/>
            <a:r>
              <a:rPr lang="es-419" sz="1600"/>
              <a:t>Discuta las reglas para dirigir una carta y por qué la oficina de correos tiene estas reglas. </a:t>
            </a:r>
          </a:p>
          <a:p>
            <a:pPr lvl="1"/>
            <a:r>
              <a:rPr lang="es-419" sz="1600"/>
              <a:t>Discuta cómo se usan los protocolos en la comunicación humana y cómo se usan en las redes.</a:t>
            </a:r>
            <a:endParaRPr lang="en-US" b="1" dirty="0">
              <a:solidFill>
                <a:srgbClr val="FF0000"/>
              </a:solidFill>
            </a:endParaRPr>
          </a:p>
          <a:p>
            <a:pPr eaLnBrk="1" hangingPunct="1">
              <a:spcBef>
                <a:spcPct val="30000"/>
              </a:spcBef>
            </a:pPr>
            <a:endParaRPr lang="en-US" dirty="0"/>
          </a:p>
        </p:txBody>
      </p:sp>
    </p:spTree>
    <p:extLst>
      <p:ext uri="{BB962C8B-B14F-4D97-AF65-F5344CB8AC3E}">
        <p14:creationId xmlns:p14="http://schemas.microsoft.com/office/powerpoint/2010/main" val="4051986856"/>
      </p:ext>
    </p:extLst>
  </p:cSld>
  <p:clrMapOvr>
    <a:masterClrMapping/>
  </p:clrMapOvr>
  <p:transition spd="slow">
    <p:wip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1"/>
            <a:ext cx="6579475" cy="861386"/>
          </a:xfrm>
        </p:spPr>
        <p:txBody>
          <a:bodyPr/>
          <a:lstStyle/>
          <a:p>
            <a:pPr rtl="0"/>
            <a:r>
              <a:rPr lang="es-419" sz="1600" dirty="0"/>
              <a:t>Acceso a los datos</a:t>
            </a:r>
            <a:br>
              <a:rPr lang="en-US" altLang="en-US" dirty="0"/>
            </a:br>
            <a:r>
              <a:rPr lang="es-419" dirty="0"/>
              <a:t>Direcciones de enlace de datos (Cont.)</a:t>
            </a:r>
          </a:p>
        </p:txBody>
      </p:sp>
      <p:sp>
        <p:nvSpPr>
          <p:cNvPr id="13315" name="Content Placeholder 2"/>
          <p:cNvSpPr>
            <a:spLocks noGrp="1"/>
          </p:cNvSpPr>
          <p:nvPr>
            <p:ph idx="1"/>
          </p:nvPr>
        </p:nvSpPr>
        <p:spPr>
          <a:xfrm>
            <a:off x="200025" y="832813"/>
            <a:ext cx="8620125" cy="1205538"/>
          </a:xfrm>
        </p:spPr>
        <p:txBody>
          <a:bodyPr/>
          <a:lstStyle/>
          <a:p>
            <a:pPr rtl="0">
              <a:buFont typeface="Arial" panose="020B0604020202020204" pitchFamily="34" charset="0"/>
              <a:buChar char="•"/>
            </a:pPr>
            <a:r>
              <a:rPr lang="es-419" sz="1600"/>
              <a:t>Observe que el paquete no se modifica, pero el marco se cambia, por lo tanto, el direccionamiento IP L3 no cambia de segmento a segmento como el direccionamiento MAC L2.</a:t>
            </a:r>
          </a:p>
          <a:p>
            <a:pPr rtl="0">
              <a:buFont typeface="Arial" panose="020B0604020202020204" pitchFamily="34" charset="0"/>
              <a:buChar char="•"/>
            </a:pPr>
            <a:r>
              <a:rPr lang="es-419" sz="1600"/>
              <a:t>El direccionamiento L3 sigue siendo el mismo ya que es global y el destino final sigue siendo el servidor Web.</a:t>
            </a: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0660" y="2182128"/>
            <a:ext cx="5221729" cy="22795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4697813"/>
      </p:ext>
    </p:extLst>
  </p:cSld>
  <p:clrMapOvr>
    <a:masterClrMapping/>
  </p:clrMapOvr>
  <p:transition spd="slow">
    <p:wip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819993"/>
          </a:xfrm>
        </p:spPr>
        <p:txBody>
          <a:bodyPr/>
          <a:lstStyle/>
          <a:p>
            <a:pPr rtl="0"/>
            <a:r>
              <a:rPr lang="es-419" sz="1600" dirty="0"/>
              <a:t>Acceso a datos</a:t>
            </a:r>
            <a:br>
              <a:rPr lang="en-US" altLang="en-US" dirty="0"/>
            </a:br>
            <a:r>
              <a:rPr lang="es-419" dirty="0"/>
              <a:t>Laboratorio: Instalación de Wireshark</a:t>
            </a:r>
          </a:p>
        </p:txBody>
      </p:sp>
      <p:sp>
        <p:nvSpPr>
          <p:cNvPr id="13315" name="Content Placeholder 2"/>
          <p:cNvSpPr>
            <a:spLocks noGrp="1"/>
          </p:cNvSpPr>
          <p:nvPr>
            <p:ph idx="1"/>
          </p:nvPr>
        </p:nvSpPr>
        <p:spPr>
          <a:xfrm>
            <a:off x="114300" y="861387"/>
            <a:ext cx="8846820" cy="3811097"/>
          </a:xfrm>
        </p:spPr>
        <p:txBody>
          <a:bodyPr/>
          <a:lstStyle/>
          <a:p>
            <a:pPr marL="0" indent="0">
              <a:buNone/>
            </a:pPr>
            <a:endParaRPr lang="en-US" dirty="0"/>
          </a:p>
          <a:p>
            <a:pPr marL="0" indent="0" rtl="0">
              <a:buNone/>
            </a:pPr>
            <a:r>
              <a:rPr lang="es-419" sz="1800"/>
              <a:t>En este laboratorio hará lo siguiente:</a:t>
            </a:r>
          </a:p>
          <a:p>
            <a:pPr lvl="1" rtl="0"/>
            <a:r>
              <a:rPr lang="es-419" sz="1800"/>
              <a:t>Descargar e instalar Wireshark </a:t>
            </a:r>
          </a:p>
          <a:p>
            <a:endParaRPr lang="en-CA" altLang="en-US" dirty="0"/>
          </a:p>
        </p:txBody>
      </p:sp>
    </p:spTree>
    <p:extLst>
      <p:ext uri="{BB962C8B-B14F-4D97-AF65-F5344CB8AC3E}">
        <p14:creationId xmlns:p14="http://schemas.microsoft.com/office/powerpoint/2010/main" val="1446739503"/>
      </p:ext>
    </p:extLst>
  </p:cSld>
  <p:clrMapOvr>
    <a:masterClrMapping/>
  </p:clrMapOvr>
  <p:transition spd="slow">
    <p:wip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393"/>
            <a:ext cx="9143999" cy="819993"/>
          </a:xfrm>
        </p:spPr>
        <p:txBody>
          <a:bodyPr/>
          <a:lstStyle/>
          <a:p>
            <a:pPr rtl="0"/>
            <a:r>
              <a:rPr lang="es-419" sz="1600" dirty="0"/>
              <a:t>Acceso de datos</a:t>
            </a:r>
            <a:br>
              <a:rPr lang="en-US" altLang="en-US" dirty="0"/>
            </a:br>
            <a:r>
              <a:rPr lang="es-419" altLang="en-US" dirty="0"/>
              <a:t>L</a:t>
            </a:r>
            <a:r>
              <a:rPr lang="es-419" dirty="0"/>
              <a:t>aboratorio: utilice  Wireshark para ver el tráfico de la red</a:t>
            </a:r>
          </a:p>
        </p:txBody>
      </p:sp>
      <p:sp>
        <p:nvSpPr>
          <p:cNvPr id="13315" name="Content Placeholder 2"/>
          <p:cNvSpPr>
            <a:spLocks noGrp="1"/>
          </p:cNvSpPr>
          <p:nvPr>
            <p:ph idx="1"/>
          </p:nvPr>
        </p:nvSpPr>
        <p:spPr>
          <a:xfrm>
            <a:off x="114301" y="861387"/>
            <a:ext cx="8580966" cy="3811097"/>
          </a:xfrm>
        </p:spPr>
        <p:txBody>
          <a:bodyPr/>
          <a:lstStyle/>
          <a:p>
            <a:pPr marL="0" indent="0" rtl="0">
              <a:buNone/>
            </a:pPr>
            <a:r>
              <a:rPr lang="es-419" sz="1800"/>
              <a:t>En este laboratorio, hará lo siguiente:</a:t>
            </a:r>
          </a:p>
          <a:p>
            <a:pPr lvl="1" rtl="0"/>
            <a:r>
              <a:rPr lang="es-419" sz="1800"/>
              <a:t>Parte 1: Capturar y analizar datos ICMP locales en Wireshark </a:t>
            </a:r>
          </a:p>
          <a:p>
            <a:pPr lvl="1" rtl="0"/>
            <a:r>
              <a:rPr lang="es-419" sz="1800"/>
              <a:t>Parte 2: Capturar y analizar datos ICMP remotos en Wireshark </a:t>
            </a:r>
          </a:p>
        </p:txBody>
      </p:sp>
    </p:spTree>
    <p:extLst>
      <p:ext uri="{BB962C8B-B14F-4D97-AF65-F5344CB8AC3E}">
        <p14:creationId xmlns:p14="http://schemas.microsoft.com/office/powerpoint/2010/main" val="1059199573"/>
      </p:ext>
    </p:extLst>
  </p:cSld>
  <p:clrMapOvr>
    <a:masterClrMapping/>
  </p:clrMapOvr>
  <p:transition spd="slow">
    <p:wip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pPr rtl="0"/>
            <a:r>
              <a:rPr lang="es-419">
                <a:solidFill>
                  <a:schemeClr val="accent5">
                    <a:lumMod val="40000"/>
                    <a:lumOff val="60000"/>
                  </a:schemeClr>
                </a:solidFill>
              </a:rPr>
              <a:t>3.8 - Módulo de práctica y cuestionario </a:t>
            </a:r>
          </a:p>
        </p:txBody>
      </p:sp>
    </p:spTree>
    <p:custDataLst>
      <p:tags r:id="rId1"/>
    </p:custDataLst>
    <p:extLst>
      <p:ext uri="{BB962C8B-B14F-4D97-AF65-F5344CB8AC3E}">
        <p14:creationId xmlns:p14="http://schemas.microsoft.com/office/powerpoint/2010/main" val="2299959220"/>
      </p:ext>
    </p:extLst>
  </p:cSld>
  <p:clrMapOvr>
    <a:masterClrMapping/>
  </p:clrMapOvr>
  <p:transition spd="slow">
    <p:wip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757551"/>
          </a:xfrm>
        </p:spPr>
        <p:txBody>
          <a:bodyPr/>
          <a:lstStyle/>
          <a:p>
            <a:pPr rtl="0"/>
            <a:r>
              <a:rPr lang="es-419" sz="1600"/>
              <a:t>Práctica del módulo y cuestionario</a:t>
            </a:r>
            <a:br>
              <a:rPr lang="en-US" altLang="en-US" dirty="0"/>
            </a:br>
            <a:r>
              <a:rPr lang="es-419"/>
              <a:t>¿Qué aprendí en este módulo?</a:t>
            </a:r>
          </a:p>
        </p:txBody>
      </p:sp>
      <p:sp>
        <p:nvSpPr>
          <p:cNvPr id="13315" name="Content Placeholder 2"/>
          <p:cNvSpPr>
            <a:spLocks noGrp="1"/>
          </p:cNvSpPr>
          <p:nvPr>
            <p:ph idx="1"/>
          </p:nvPr>
        </p:nvSpPr>
        <p:spPr>
          <a:xfrm>
            <a:off x="0" y="801475"/>
            <a:ext cx="8840141" cy="3780050"/>
          </a:xfrm>
        </p:spPr>
        <p:txBody>
          <a:bodyPr/>
          <a:lstStyle/>
          <a:p>
            <a:pPr marL="142875" lvl="1" indent="0" rtl="0">
              <a:buNone/>
            </a:pPr>
            <a:r>
              <a:rPr lang="es-419" sz="1600" b="1"/>
              <a:t>Las reglas</a:t>
            </a:r>
          </a:p>
          <a:p>
            <a:pPr lvl="2" rtl="0"/>
            <a:r>
              <a:rPr lang="es-419" sz="1600"/>
              <a:t>Los protocolos deben tener un remitente y un receptor.</a:t>
            </a:r>
          </a:p>
          <a:p>
            <a:pPr lvl="2" rtl="0"/>
            <a:r>
              <a:rPr lang="es-419" sz="1600"/>
              <a:t>Los protocolos de red determinan la codificación, el formato, la encapsulación, el tamaño, la distribución y las opciones de entrega del mensaje.</a:t>
            </a:r>
          </a:p>
          <a:p>
            <a:pPr marL="142875" lvl="1" indent="0" rtl="0">
              <a:buNone/>
            </a:pPr>
            <a:r>
              <a:rPr lang="es-419" sz="1600" b="1"/>
              <a:t>Protocolos</a:t>
            </a:r>
          </a:p>
          <a:p>
            <a:pPr lvl="2" rtl="0"/>
            <a:r>
              <a:rPr lang="es-419" sz="1600"/>
              <a:t>Para enviar un mensaje a través de la red se requiere el uso de varios protocolos.</a:t>
            </a:r>
          </a:p>
          <a:p>
            <a:pPr lvl="2" rtl="0"/>
            <a:r>
              <a:rPr lang="es-419" sz="1600"/>
              <a:t>Cada protocolo de red tiene su propia función, formato y reglas para las comunicaciones.</a:t>
            </a:r>
          </a:p>
          <a:p>
            <a:pPr marL="142875" lvl="1" indent="0" rtl="0">
              <a:buNone/>
            </a:pPr>
            <a:r>
              <a:rPr lang="es-419" sz="1600" b="1"/>
              <a:t>Suites de protocolos</a:t>
            </a:r>
          </a:p>
          <a:p>
            <a:pPr lvl="2" rtl="0"/>
            <a:r>
              <a:rPr lang="es-419" sz="1600"/>
              <a:t>Un conjunto de protocolos es un grupo de protocolos interrelacionados.</a:t>
            </a:r>
          </a:p>
          <a:p>
            <a:pPr lvl="2" rtl="0"/>
            <a:r>
              <a:rPr lang="es-419" sz="1600"/>
              <a:t>El conjunto de protocolos TCP/IP son los protocolos utilizados hoy en día.</a:t>
            </a:r>
          </a:p>
          <a:p>
            <a:pPr marL="142875" lvl="1" indent="0" rtl="0">
              <a:buNone/>
            </a:pPr>
            <a:r>
              <a:rPr lang="es-419" sz="1600" b="1"/>
              <a:t>Organizaciones estándares</a:t>
            </a:r>
          </a:p>
          <a:p>
            <a:pPr lvl="2" rtl="0"/>
            <a:r>
              <a:rPr lang="es-419" sz="1600"/>
              <a:t>Los estándares abiertos fomentan la interoperabilidad, la competencia y la innovación.</a:t>
            </a:r>
          </a:p>
        </p:txBody>
      </p:sp>
    </p:spTree>
    <p:extLst>
      <p:ext uri="{BB962C8B-B14F-4D97-AF65-F5344CB8AC3E}">
        <p14:creationId xmlns:p14="http://schemas.microsoft.com/office/powerpoint/2010/main" val="1069723964"/>
      </p:ext>
    </p:extLst>
  </p:cSld>
  <p:clrMapOvr>
    <a:masterClrMapping/>
  </p:clrMapOvr>
  <p:transition spd="slow">
    <p:wip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757551"/>
          </a:xfrm>
        </p:spPr>
        <p:txBody>
          <a:bodyPr/>
          <a:lstStyle/>
          <a:p>
            <a:pPr rtl="0"/>
            <a:r>
              <a:rPr lang="es-419" sz="1600"/>
              <a:t>Práctica del módulo y cuestionario</a:t>
            </a:r>
            <a:br>
              <a:rPr lang="en-US" altLang="en-US" dirty="0"/>
            </a:br>
            <a:r>
              <a:rPr lang="es-419"/>
              <a:t>¿Qué aprendí en este módulo? (continuación)</a:t>
            </a:r>
          </a:p>
        </p:txBody>
      </p:sp>
      <p:sp>
        <p:nvSpPr>
          <p:cNvPr id="13315" name="Content Placeholder 2"/>
          <p:cNvSpPr>
            <a:spLocks noGrp="1"/>
          </p:cNvSpPr>
          <p:nvPr>
            <p:ph idx="1"/>
          </p:nvPr>
        </p:nvSpPr>
        <p:spPr>
          <a:xfrm>
            <a:off x="0" y="801475"/>
            <a:ext cx="8840141" cy="3722900"/>
          </a:xfrm>
        </p:spPr>
        <p:txBody>
          <a:bodyPr/>
          <a:lstStyle/>
          <a:p>
            <a:pPr marL="142875" lvl="1" indent="0" rtl="0">
              <a:buNone/>
            </a:pPr>
            <a:r>
              <a:rPr lang="es-419" sz="1500" b="1"/>
              <a:t>Modelos de referencia</a:t>
            </a:r>
          </a:p>
          <a:p>
            <a:pPr lvl="2" rtl="0"/>
            <a:r>
              <a:rPr lang="es-419" sz="1500"/>
              <a:t>Los dos modelos utilizados en la red son el modelo TCP/IP y el modelo OSI.</a:t>
            </a:r>
          </a:p>
          <a:p>
            <a:pPr lvl="2" rtl="0"/>
            <a:r>
              <a:rPr lang="es-419" sz="1500"/>
              <a:t>El modelo OSI tiene siete capas y el modelo TCP/IP tiene cuatro.</a:t>
            </a:r>
          </a:p>
          <a:p>
            <a:pPr marL="142875" lvl="1" indent="0" rtl="0">
              <a:buNone/>
            </a:pPr>
            <a:r>
              <a:rPr lang="es-419" sz="1500" b="1"/>
              <a:t>Encapsulamiento de datos</a:t>
            </a:r>
          </a:p>
          <a:p>
            <a:pPr lvl="2" rtl="0"/>
            <a:r>
              <a:rPr lang="es-419" sz="1500"/>
              <a:t>La manera que adopta una porción de datos en cualquier capa se denomina </a:t>
            </a:r>
            <a:r>
              <a:rPr lang="es-419" sz="1500" i="1"/>
              <a:t>unidad de datos del protocolo(PDU)</a:t>
            </a:r>
            <a:r>
              <a:rPr lang="es-419" sz="1500"/>
              <a:t>.</a:t>
            </a:r>
          </a:p>
          <a:p>
            <a:pPr lvl="2" rtl="0"/>
            <a:r>
              <a:rPr lang="es-419" sz="1500"/>
              <a:t>Hay cinco PDU diferentes utilizadas en el proceso de encapsulación de datos: datos, segmento, paquete, trama y bits</a:t>
            </a:r>
          </a:p>
          <a:p>
            <a:pPr marL="142875" lvl="1" indent="0" rtl="0">
              <a:buNone/>
            </a:pPr>
            <a:r>
              <a:rPr lang="es-419" sz="1500" b="1"/>
              <a:t>Acceso a los datos</a:t>
            </a:r>
          </a:p>
          <a:p>
            <a:pPr lvl="2" rtl="0"/>
            <a:r>
              <a:rPr lang="es-419" sz="1500"/>
              <a:t>Las capas Red y Enlace de datos proporcionarán direccionamiento para mover datos a través de la red.</a:t>
            </a:r>
          </a:p>
          <a:p>
            <a:pPr lvl="2" rtl="0"/>
            <a:r>
              <a:rPr lang="es-419" sz="1500"/>
              <a:t>La capa 3 proporcionará direccionamiento IP y la capa 2 proporcionará direccionamiento MAC.</a:t>
            </a:r>
          </a:p>
          <a:p>
            <a:pPr lvl="2" rtl="0"/>
            <a:r>
              <a:rPr lang="es-419" sz="1500"/>
              <a:t>La forma en que estas capas manejan el direccionamiento dependerá de si el origen y el destino están en la misma red o si el destino está en una red diferente de la fuente.</a:t>
            </a:r>
          </a:p>
        </p:txBody>
      </p:sp>
    </p:spTree>
    <p:extLst>
      <p:ext uri="{BB962C8B-B14F-4D97-AF65-F5344CB8AC3E}">
        <p14:creationId xmlns:p14="http://schemas.microsoft.com/office/powerpoint/2010/main" val="4258963031"/>
      </p:ext>
    </p:extLst>
  </p:cSld>
  <p:clrMapOvr>
    <a:masterClrMapping/>
  </p:clrMapOvr>
  <p:transition spd="slow">
    <p:wipe/>
  </p:transition>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s-419" sz="1600" dirty="0"/>
              <a:t>3 - Protocolos y modelos</a:t>
            </a:r>
            <a:br>
              <a:rPr lang="es-419" dirty="0"/>
            </a:br>
            <a:r>
              <a:rPr lang="es-419" dirty="0"/>
              <a:t>Nuevos Términos y Comandos</a:t>
            </a:r>
          </a:p>
        </p:txBody>
      </p:sp>
      <p:graphicFrame>
        <p:nvGraphicFramePr>
          <p:cNvPr id="5" name="Table 4"/>
          <p:cNvGraphicFramePr>
            <a:graphicFrameLocks noGrp="1"/>
          </p:cNvGraphicFramePr>
          <p:nvPr>
            <p:extLst>
              <p:ext uri="{D42A27DB-BD31-4B8C-83A1-F6EECF244321}">
                <p14:modId xmlns:p14="http://schemas.microsoft.com/office/powerpoint/2010/main" val="2823021610"/>
              </p:ext>
            </p:extLst>
          </p:nvPr>
        </p:nvGraphicFramePr>
        <p:xfrm>
          <a:off x="166196" y="843148"/>
          <a:ext cx="8305144" cy="4114800"/>
        </p:xfrm>
        <a:graphic>
          <a:graphicData uri="http://schemas.openxmlformats.org/drawingml/2006/table">
            <a:tbl>
              <a:tblPr firstRow="1" bandRow="1">
                <a:tableStyleId>{F5AB1C69-6EDB-4FF4-983F-18BD219EF322}</a:tableStyleId>
              </a:tblPr>
              <a:tblGrid>
                <a:gridCol w="4152572">
                  <a:extLst>
                    <a:ext uri="{9D8B030D-6E8A-4147-A177-3AD203B41FA5}">
                      <a16:colId xmlns:a16="http://schemas.microsoft.com/office/drawing/2014/main" val="20000"/>
                    </a:ext>
                  </a:extLst>
                </a:gridCol>
                <a:gridCol w="4152572">
                  <a:extLst>
                    <a:ext uri="{9D8B030D-6E8A-4147-A177-3AD203B41FA5}">
                      <a16:colId xmlns:a16="http://schemas.microsoft.com/office/drawing/2014/main" val="20001"/>
                    </a:ext>
                  </a:extLst>
                </a:gridCol>
              </a:tblGrid>
              <a:tr h="3665790">
                <a:tc>
                  <a:txBody>
                    <a:bodyPr/>
                    <a:lstStyle/>
                    <a:p>
                      <a:pPr marL="173038" indent="-173038" rtl="0">
                        <a:spcBef>
                          <a:spcPts val="200"/>
                        </a:spcBef>
                        <a:spcAft>
                          <a:spcPts val="200"/>
                        </a:spcAft>
                        <a:buFont typeface="Arial" panose="020B0604020202020204" pitchFamily="34" charset="0"/>
                        <a:buChar char="•"/>
                      </a:pPr>
                      <a:r>
                        <a:rPr lang="es-419" sz="1600" b="0" dirty="0">
                          <a:solidFill>
                            <a:schemeClr val="tx1"/>
                          </a:solidFill>
                          <a:latin typeface="+mn-lt"/>
                        </a:rPr>
                        <a:t>encoding</a:t>
                      </a:r>
                    </a:p>
                    <a:p>
                      <a:pPr marL="173038" indent="-173038" rtl="0">
                        <a:spcBef>
                          <a:spcPts val="200"/>
                        </a:spcBef>
                        <a:spcAft>
                          <a:spcPts val="200"/>
                        </a:spcAft>
                        <a:buFont typeface="Arial" panose="020B0604020202020204" pitchFamily="34" charset="0"/>
                        <a:buChar char="•"/>
                      </a:pPr>
                      <a:r>
                        <a:rPr lang="es-419" sz="1600" b="0" dirty="0">
                          <a:solidFill>
                            <a:schemeClr val="tx1"/>
                          </a:solidFill>
                          <a:latin typeface="+mn-lt"/>
                        </a:rPr>
                        <a:t>protocol</a:t>
                      </a:r>
                    </a:p>
                    <a:p>
                      <a:pPr marL="173038" indent="-173038" rtl="0">
                        <a:spcBef>
                          <a:spcPts val="200"/>
                        </a:spcBef>
                        <a:spcAft>
                          <a:spcPts val="200"/>
                        </a:spcAft>
                        <a:buFont typeface="Arial" panose="020B0604020202020204" pitchFamily="34" charset="0"/>
                        <a:buChar char="•"/>
                      </a:pPr>
                      <a:r>
                        <a:rPr lang="es-419" sz="1600" b="0" dirty="0">
                          <a:solidFill>
                            <a:schemeClr val="tx1"/>
                          </a:solidFill>
                          <a:latin typeface="+mn-lt"/>
                        </a:rPr>
                        <a:t>channel </a:t>
                      </a:r>
                    </a:p>
                    <a:p>
                      <a:pPr marL="173038" indent="-173038" rtl="0">
                        <a:spcBef>
                          <a:spcPts val="200"/>
                        </a:spcBef>
                        <a:spcAft>
                          <a:spcPts val="200"/>
                        </a:spcAft>
                        <a:buFont typeface="Arial" panose="020B0604020202020204" pitchFamily="34" charset="0"/>
                        <a:buChar char="•"/>
                      </a:pPr>
                      <a:r>
                        <a:rPr lang="es-419" sz="1600" b="0" dirty="0">
                          <a:solidFill>
                            <a:schemeClr val="tx1"/>
                          </a:solidFill>
                          <a:latin typeface="+mn-lt"/>
                        </a:rPr>
                        <a:t>flow control</a:t>
                      </a:r>
                    </a:p>
                    <a:p>
                      <a:pPr marL="173038" indent="-173038" rtl="0">
                        <a:spcBef>
                          <a:spcPts val="200"/>
                        </a:spcBef>
                        <a:spcAft>
                          <a:spcPts val="200"/>
                        </a:spcAft>
                        <a:buFont typeface="Arial" panose="020B0604020202020204" pitchFamily="34" charset="0"/>
                        <a:buChar char="•"/>
                      </a:pPr>
                      <a:r>
                        <a:rPr lang="es-419" sz="1600" b="0" dirty="0">
                          <a:solidFill>
                            <a:schemeClr val="tx1"/>
                          </a:solidFill>
                          <a:latin typeface="+mn-lt"/>
                        </a:rPr>
                        <a:t>response timeout</a:t>
                      </a:r>
                    </a:p>
                    <a:p>
                      <a:pPr marL="173038" indent="-173038" rtl="0">
                        <a:spcBef>
                          <a:spcPts val="200"/>
                        </a:spcBef>
                        <a:spcAft>
                          <a:spcPts val="200"/>
                        </a:spcAft>
                        <a:buFont typeface="Arial" panose="020B0604020202020204" pitchFamily="34" charset="0"/>
                        <a:buChar char="•"/>
                      </a:pPr>
                      <a:r>
                        <a:rPr lang="es-419" sz="1600" b="0" dirty="0">
                          <a:solidFill>
                            <a:schemeClr val="tx1"/>
                          </a:solidFill>
                          <a:latin typeface="+mn-lt"/>
                        </a:rPr>
                        <a:t>acknowledgement</a:t>
                      </a:r>
                    </a:p>
                    <a:p>
                      <a:pPr marL="173038" indent="-173038" rtl="0">
                        <a:spcBef>
                          <a:spcPts val="200"/>
                        </a:spcBef>
                        <a:spcAft>
                          <a:spcPts val="200"/>
                        </a:spcAft>
                        <a:buFont typeface="Arial" panose="020B0604020202020204" pitchFamily="34" charset="0"/>
                        <a:buChar char="•"/>
                      </a:pPr>
                      <a:r>
                        <a:rPr lang="es-419" sz="1600" b="0" dirty="0">
                          <a:solidFill>
                            <a:schemeClr val="tx1"/>
                          </a:solidFill>
                          <a:latin typeface="+mn-lt"/>
                        </a:rPr>
                        <a:t>unicast</a:t>
                      </a:r>
                    </a:p>
                    <a:p>
                      <a:pPr marL="173038" indent="-173038" rtl="0">
                        <a:spcBef>
                          <a:spcPts val="200"/>
                        </a:spcBef>
                        <a:spcAft>
                          <a:spcPts val="200"/>
                        </a:spcAft>
                        <a:buFont typeface="Arial" panose="020B0604020202020204" pitchFamily="34" charset="0"/>
                        <a:buChar char="•"/>
                      </a:pPr>
                      <a:r>
                        <a:rPr lang="es-419" sz="1600" b="0" dirty="0">
                          <a:solidFill>
                            <a:schemeClr val="tx1"/>
                          </a:solidFill>
                          <a:latin typeface="+mn-lt"/>
                        </a:rPr>
                        <a:t>multicast</a:t>
                      </a:r>
                    </a:p>
                    <a:p>
                      <a:pPr marL="173038" indent="-173038" rtl="0">
                        <a:spcBef>
                          <a:spcPts val="200"/>
                        </a:spcBef>
                        <a:spcAft>
                          <a:spcPts val="200"/>
                        </a:spcAft>
                        <a:buFont typeface="Arial" panose="020B0604020202020204" pitchFamily="34" charset="0"/>
                        <a:buChar char="•"/>
                      </a:pPr>
                      <a:r>
                        <a:rPr lang="es-419" sz="1600" b="0" dirty="0">
                          <a:solidFill>
                            <a:schemeClr val="tx1"/>
                          </a:solidFill>
                          <a:latin typeface="+mn-lt"/>
                        </a:rPr>
                        <a:t>broadcast</a:t>
                      </a:r>
                    </a:p>
                    <a:p>
                      <a:pPr marL="173038" indent="-173038" rtl="0">
                        <a:spcBef>
                          <a:spcPts val="200"/>
                        </a:spcBef>
                        <a:spcAft>
                          <a:spcPts val="200"/>
                        </a:spcAft>
                        <a:buFont typeface="Arial" panose="020B0604020202020204" pitchFamily="34" charset="0"/>
                        <a:buChar char="•"/>
                      </a:pPr>
                      <a:r>
                        <a:rPr lang="es-419" sz="1600" b="0" dirty="0">
                          <a:solidFill>
                            <a:schemeClr val="tx1"/>
                          </a:solidFill>
                          <a:latin typeface="+mn-lt"/>
                        </a:rPr>
                        <a:t>protocol suite</a:t>
                      </a:r>
                    </a:p>
                    <a:p>
                      <a:pPr marL="173038" indent="-173038" rtl="0">
                        <a:spcBef>
                          <a:spcPts val="200"/>
                        </a:spcBef>
                        <a:spcAft>
                          <a:spcPts val="200"/>
                        </a:spcAft>
                        <a:buFont typeface="Arial" panose="020B0604020202020204" pitchFamily="34" charset="0"/>
                        <a:buChar char="•"/>
                      </a:pPr>
                      <a:r>
                        <a:rPr lang="es-419" sz="1600" b="0" dirty="0">
                          <a:solidFill>
                            <a:schemeClr val="tx1"/>
                          </a:solidFill>
                          <a:latin typeface="+mn-lt"/>
                        </a:rPr>
                        <a:t>Ethernet</a:t>
                      </a:r>
                    </a:p>
                    <a:p>
                      <a:pPr marL="173038" indent="-173038" rtl="0">
                        <a:spcBef>
                          <a:spcPts val="200"/>
                        </a:spcBef>
                        <a:spcAft>
                          <a:spcPts val="200"/>
                        </a:spcAft>
                        <a:buFont typeface="Arial" panose="020B0604020202020204" pitchFamily="34" charset="0"/>
                        <a:buChar char="•"/>
                      </a:pPr>
                      <a:r>
                        <a:rPr lang="es-419" sz="1600" b="0" dirty="0">
                          <a:solidFill>
                            <a:schemeClr val="tx1"/>
                          </a:solidFill>
                          <a:latin typeface="+mn-lt"/>
                        </a:rPr>
                        <a:t>standard</a:t>
                      </a:r>
                    </a:p>
                    <a:p>
                      <a:pPr marL="173038" indent="-173038" rtl="0">
                        <a:spcBef>
                          <a:spcPts val="200"/>
                        </a:spcBef>
                        <a:spcAft>
                          <a:spcPts val="200"/>
                        </a:spcAft>
                        <a:buFont typeface="Arial" panose="020B0604020202020204" pitchFamily="34" charset="0"/>
                        <a:buChar char="•"/>
                      </a:pPr>
                      <a:r>
                        <a:rPr lang="es-419" sz="1600" b="0" dirty="0">
                          <a:solidFill>
                            <a:schemeClr val="tx1"/>
                          </a:solidFill>
                          <a:latin typeface="+mn-lt"/>
                        </a:rPr>
                        <a:t>proprietary</a:t>
                      </a:r>
                      <a:r>
                        <a:rPr lang="es-419" sz="1600" b="0" baseline="0" dirty="0">
                          <a:solidFill>
                            <a:schemeClr val="tx1"/>
                          </a:solidFill>
                          <a:latin typeface="+mn-lt"/>
                        </a:rPr>
                        <a:t> protocol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3038" indent="-173038" algn="l" defTabSz="685777" rtl="0" eaLnBrk="1" latinLnBrk="0" hangingPunct="1">
                        <a:spcBef>
                          <a:spcPts val="200"/>
                        </a:spcBef>
                        <a:spcAft>
                          <a:spcPts val="200"/>
                        </a:spcAft>
                        <a:buFont typeface="Arial" panose="020B0604020202020204" pitchFamily="34" charset="0"/>
                        <a:buChar char="•"/>
                      </a:pPr>
                      <a:r>
                        <a:rPr lang="es-419" sz="1600" b="0" kern="1200" dirty="0">
                          <a:solidFill>
                            <a:schemeClr val="tx1"/>
                          </a:solidFill>
                          <a:latin typeface="+mn-lt"/>
                          <a:ea typeface="+mn-ea"/>
                          <a:cs typeface="+mn-cs"/>
                        </a:rPr>
                        <a:t>802.3 (Ethernet)</a:t>
                      </a:r>
                    </a:p>
                    <a:p>
                      <a:pPr marL="173038" indent="-173038" algn="l" defTabSz="685777" rtl="0" eaLnBrk="1" latinLnBrk="0" hangingPunct="1">
                        <a:spcBef>
                          <a:spcPts val="200"/>
                        </a:spcBef>
                        <a:spcAft>
                          <a:spcPts val="200"/>
                        </a:spcAft>
                        <a:buFont typeface="Arial" panose="020B0604020202020204" pitchFamily="34" charset="0"/>
                        <a:buChar char="•"/>
                      </a:pPr>
                      <a:r>
                        <a:rPr lang="es-419" sz="1600" b="0" kern="1200" dirty="0">
                          <a:solidFill>
                            <a:schemeClr val="tx1"/>
                          </a:solidFill>
                          <a:latin typeface="+mn-lt"/>
                          <a:ea typeface="+mn-ea"/>
                          <a:cs typeface="+mn-cs"/>
                        </a:rPr>
                        <a:t>802.11 (wireless Ethernet)</a:t>
                      </a:r>
                    </a:p>
                    <a:p>
                      <a:pPr marL="173038" indent="-173038" algn="l" defTabSz="685777" rtl="0" eaLnBrk="1" latinLnBrk="0" hangingPunct="1">
                        <a:spcBef>
                          <a:spcPts val="200"/>
                        </a:spcBef>
                        <a:spcAft>
                          <a:spcPts val="200"/>
                        </a:spcAft>
                        <a:buFont typeface="Arial" panose="020B0604020202020204" pitchFamily="34" charset="0"/>
                        <a:buChar char="•"/>
                      </a:pPr>
                      <a:r>
                        <a:rPr lang="es-419" sz="1600" b="0" kern="1200" dirty="0">
                          <a:solidFill>
                            <a:schemeClr val="tx1"/>
                          </a:solidFill>
                          <a:latin typeface="+mn-lt"/>
                          <a:ea typeface="+mn-ea"/>
                          <a:cs typeface="+mn-cs"/>
                        </a:rPr>
                        <a:t>segmentation</a:t>
                      </a:r>
                    </a:p>
                    <a:p>
                      <a:pPr marL="173038" indent="-173038" algn="l" defTabSz="685777" rtl="0" eaLnBrk="1" latinLnBrk="0" hangingPunct="1">
                        <a:spcBef>
                          <a:spcPts val="200"/>
                        </a:spcBef>
                        <a:spcAft>
                          <a:spcPts val="200"/>
                        </a:spcAft>
                        <a:buFont typeface="Arial" panose="020B0604020202020204" pitchFamily="34" charset="0"/>
                        <a:buChar char="•"/>
                      </a:pPr>
                      <a:r>
                        <a:rPr lang="es-419" sz="1600" b="0" kern="1200" dirty="0">
                          <a:solidFill>
                            <a:schemeClr val="tx1"/>
                          </a:solidFill>
                          <a:latin typeface="+mn-lt"/>
                          <a:ea typeface="+mn-ea"/>
                          <a:cs typeface="+mn-cs"/>
                        </a:rPr>
                        <a:t>default gateway</a:t>
                      </a:r>
                    </a:p>
                    <a:p>
                      <a:pPr marL="173038" indent="-173038" algn="l" defTabSz="685777" rtl="0" eaLnBrk="1" latinLnBrk="0" hangingPunct="1">
                        <a:spcBef>
                          <a:spcPts val="200"/>
                        </a:spcBef>
                        <a:spcAft>
                          <a:spcPts val="200"/>
                        </a:spcAft>
                        <a:buFont typeface="Arial" panose="020B0604020202020204" pitchFamily="34" charset="0"/>
                        <a:buChar char="•"/>
                      </a:pPr>
                      <a:r>
                        <a:rPr lang="es-419" sz="1600" b="0" kern="1200" dirty="0">
                          <a:solidFill>
                            <a:schemeClr val="tx1"/>
                          </a:solidFill>
                          <a:latin typeface="+mn-lt"/>
                          <a:ea typeface="+mn-ea"/>
                          <a:cs typeface="+mn-cs"/>
                        </a:rPr>
                        <a:t>Hypertext Transfer Protocol (HTTP)</a:t>
                      </a:r>
                    </a:p>
                    <a:p>
                      <a:pPr marL="173038" indent="-173038" algn="l" defTabSz="685777" rtl="0" eaLnBrk="1" latinLnBrk="0" hangingPunct="1">
                        <a:spcBef>
                          <a:spcPts val="200"/>
                        </a:spcBef>
                        <a:spcAft>
                          <a:spcPts val="200"/>
                        </a:spcAft>
                        <a:buFont typeface="Arial" panose="020B0604020202020204" pitchFamily="34" charset="0"/>
                        <a:buChar char="•"/>
                      </a:pPr>
                      <a:r>
                        <a:rPr lang="es-419" sz="1600" b="0" kern="1200" dirty="0">
                          <a:solidFill>
                            <a:schemeClr val="tx1"/>
                          </a:solidFill>
                          <a:latin typeface="+mn-lt"/>
                          <a:ea typeface="+mn-ea"/>
                          <a:cs typeface="+mn-cs"/>
                        </a:rPr>
                        <a:t>Simple Mail Transfer Protocol (SMTP)</a:t>
                      </a:r>
                    </a:p>
                    <a:p>
                      <a:pPr marL="173038" indent="-173038" algn="l" defTabSz="685777" rtl="0" eaLnBrk="1" latinLnBrk="0" hangingPunct="1">
                        <a:spcBef>
                          <a:spcPts val="200"/>
                        </a:spcBef>
                        <a:spcAft>
                          <a:spcPts val="200"/>
                        </a:spcAft>
                        <a:buFont typeface="Arial" panose="020B0604020202020204" pitchFamily="34" charset="0"/>
                        <a:buChar char="•"/>
                      </a:pPr>
                      <a:r>
                        <a:rPr lang="es-419" sz="1600" b="0" kern="1200" dirty="0">
                          <a:solidFill>
                            <a:schemeClr val="tx1"/>
                          </a:solidFill>
                          <a:latin typeface="+mn-lt"/>
                          <a:ea typeface="+mn-ea"/>
                          <a:cs typeface="+mn-cs"/>
                        </a:rPr>
                        <a:t>Post Office Protocol (POP)</a:t>
                      </a:r>
                    </a:p>
                    <a:p>
                      <a:pPr marL="173038" indent="-173038" algn="l" defTabSz="685777" rtl="0" eaLnBrk="1" latinLnBrk="0" hangingPunct="1">
                        <a:spcBef>
                          <a:spcPts val="200"/>
                        </a:spcBef>
                        <a:spcAft>
                          <a:spcPts val="200"/>
                        </a:spcAft>
                        <a:buFont typeface="Arial" panose="020B0604020202020204" pitchFamily="34" charset="0"/>
                        <a:buChar char="•"/>
                      </a:pPr>
                      <a:r>
                        <a:rPr lang="es-419" sz="1600" b="0" kern="1200" dirty="0">
                          <a:solidFill>
                            <a:schemeClr val="tx1"/>
                          </a:solidFill>
                          <a:latin typeface="+mn-lt"/>
                          <a:ea typeface="+mn-ea"/>
                          <a:cs typeface="+mn-cs"/>
                        </a:rPr>
                        <a:t>Transmission Control Protocol (TCP)</a:t>
                      </a:r>
                    </a:p>
                    <a:p>
                      <a:pPr marL="173038" indent="-173038" algn="l" defTabSz="685777" rtl="0" eaLnBrk="1" latinLnBrk="0" hangingPunct="1">
                        <a:spcBef>
                          <a:spcPts val="200"/>
                        </a:spcBef>
                        <a:spcAft>
                          <a:spcPts val="200"/>
                        </a:spcAft>
                        <a:buFont typeface="Arial" panose="020B0604020202020204" pitchFamily="34" charset="0"/>
                        <a:buChar char="•"/>
                      </a:pPr>
                      <a:r>
                        <a:rPr lang="es-419" sz="1600" b="0" kern="1200" dirty="0">
                          <a:solidFill>
                            <a:schemeClr val="tx1"/>
                          </a:solidFill>
                          <a:latin typeface="+mn-lt"/>
                          <a:ea typeface="+mn-ea"/>
                          <a:cs typeface="+mn-cs"/>
                        </a:rPr>
                        <a:t>transport</a:t>
                      </a:r>
                    </a:p>
                    <a:p>
                      <a:pPr marL="173038" indent="-173038" algn="l" defTabSz="685777" rtl="0" eaLnBrk="1" latinLnBrk="0" hangingPunct="1">
                        <a:spcBef>
                          <a:spcPts val="200"/>
                        </a:spcBef>
                        <a:spcAft>
                          <a:spcPts val="200"/>
                        </a:spcAft>
                        <a:buFont typeface="Arial" panose="020B0604020202020204" pitchFamily="34" charset="0"/>
                        <a:buChar char="•"/>
                      </a:pPr>
                      <a:r>
                        <a:rPr lang="es-419" sz="1600" b="0" kern="1200" dirty="0">
                          <a:solidFill>
                            <a:schemeClr val="tx1"/>
                          </a:solidFill>
                          <a:latin typeface="+mn-lt"/>
                          <a:ea typeface="+mn-ea"/>
                          <a:cs typeface="+mn-cs"/>
                        </a:rPr>
                        <a:t>data link</a:t>
                      </a:r>
                    </a:p>
                    <a:p>
                      <a:pPr marL="173038" indent="-173038" algn="l" defTabSz="685777" rtl="0" eaLnBrk="1" latinLnBrk="0" hangingPunct="1">
                        <a:spcBef>
                          <a:spcPts val="200"/>
                        </a:spcBef>
                        <a:spcAft>
                          <a:spcPts val="200"/>
                        </a:spcAft>
                        <a:buFont typeface="Arial" panose="020B0604020202020204" pitchFamily="34" charset="0"/>
                        <a:buChar char="•"/>
                      </a:pPr>
                      <a:r>
                        <a:rPr lang="es-419" sz="1600" b="0" kern="1200" dirty="0">
                          <a:solidFill>
                            <a:schemeClr val="tx1"/>
                          </a:solidFill>
                          <a:latin typeface="+mn-lt"/>
                          <a:ea typeface="+mn-ea"/>
                          <a:cs typeface="+mn-cs"/>
                        </a:rPr>
                        <a:t>network access</a:t>
                      </a:r>
                    </a:p>
                    <a:p>
                      <a:pPr marL="173038" indent="-173038" algn="l" defTabSz="685777" rtl="0" eaLnBrk="1" latinLnBrk="0" hangingPunct="1">
                        <a:spcBef>
                          <a:spcPts val="200"/>
                        </a:spcBef>
                        <a:spcAft>
                          <a:spcPts val="200"/>
                        </a:spcAft>
                        <a:buFont typeface="Arial" panose="020B0604020202020204" pitchFamily="34" charset="0"/>
                        <a:buChar char="•"/>
                      </a:pPr>
                      <a:r>
                        <a:rPr lang="es-419" sz="1600" b="0" kern="1200" dirty="0">
                          <a:solidFill>
                            <a:schemeClr val="tx1"/>
                          </a:solidFill>
                          <a:latin typeface="+mn-lt"/>
                          <a:ea typeface="+mn-ea"/>
                          <a:cs typeface="+mn-cs"/>
                        </a:rPr>
                        <a:t>Advanced Research Projects Agency Network (ARPANET)</a:t>
                      </a:r>
                    </a:p>
                    <a:p>
                      <a:pPr marL="173038" indent="-173038" algn="l" defTabSz="685777" rtl="0" eaLnBrk="1" latinLnBrk="0" hangingPunct="1">
                        <a:spcBef>
                          <a:spcPts val="200"/>
                        </a:spcBef>
                        <a:spcAft>
                          <a:spcPts val="200"/>
                        </a:spcAft>
                        <a:buFont typeface="Arial" panose="020B0604020202020204" pitchFamily="34" charset="0"/>
                        <a:buChar char="•"/>
                      </a:pPr>
                      <a:endParaRPr lang="en-US" sz="16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93489004"/>
      </p:ext>
    </p:extLst>
  </p:cSld>
  <p:clrMapOvr>
    <a:masterClrMapping/>
  </p:clrMapOvr>
  <p:transition spd="slow">
    <p:wipe/>
  </p:transition>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s-419" sz="1600" dirty="0"/>
              <a:t>3 - Protocolos y modelos</a:t>
            </a:r>
            <a:br>
              <a:rPr lang="es-419" dirty="0"/>
            </a:br>
            <a:r>
              <a:rPr lang="es-419" dirty="0"/>
              <a:t>Nuevos Términos y Comandos</a:t>
            </a:r>
          </a:p>
        </p:txBody>
      </p:sp>
      <p:graphicFrame>
        <p:nvGraphicFramePr>
          <p:cNvPr id="8" name="Table 7"/>
          <p:cNvGraphicFramePr>
            <a:graphicFrameLocks noGrp="1"/>
          </p:cNvGraphicFramePr>
          <p:nvPr>
            <p:extLst>
              <p:ext uri="{D42A27DB-BD31-4B8C-83A1-F6EECF244321}">
                <p14:modId xmlns:p14="http://schemas.microsoft.com/office/powerpoint/2010/main" val="182222323"/>
              </p:ext>
            </p:extLst>
          </p:nvPr>
        </p:nvGraphicFramePr>
        <p:xfrm>
          <a:off x="133558" y="905020"/>
          <a:ext cx="8472890" cy="3769360"/>
        </p:xfrm>
        <a:graphic>
          <a:graphicData uri="http://schemas.openxmlformats.org/drawingml/2006/table">
            <a:tbl>
              <a:tblPr firstRow="1" bandRow="1">
                <a:tableStyleId>{F5AB1C69-6EDB-4FF4-983F-18BD219EF322}</a:tableStyleId>
              </a:tblPr>
              <a:tblGrid>
                <a:gridCol w="4236445">
                  <a:extLst>
                    <a:ext uri="{9D8B030D-6E8A-4147-A177-3AD203B41FA5}">
                      <a16:colId xmlns:a16="http://schemas.microsoft.com/office/drawing/2014/main" val="20000"/>
                    </a:ext>
                  </a:extLst>
                </a:gridCol>
                <a:gridCol w="4236445">
                  <a:extLst>
                    <a:ext uri="{9D8B030D-6E8A-4147-A177-3AD203B41FA5}">
                      <a16:colId xmlns:a16="http://schemas.microsoft.com/office/drawing/2014/main" val="20001"/>
                    </a:ext>
                  </a:extLst>
                </a:gridCol>
              </a:tblGrid>
              <a:tr h="3494594">
                <a:tc>
                  <a:txBody>
                    <a:bodyPr/>
                    <a:lstStyle/>
                    <a:p>
                      <a:pPr marL="173038" indent="-173038" rtl="0">
                        <a:spcBef>
                          <a:spcPts val="200"/>
                        </a:spcBef>
                        <a:spcAft>
                          <a:spcPts val="200"/>
                        </a:spcAft>
                        <a:buFont typeface="Arial" panose="020B0604020202020204" pitchFamily="34" charset="0"/>
                        <a:buChar char="•"/>
                      </a:pPr>
                      <a:r>
                        <a:rPr lang="es-419" sz="1600" b="0" dirty="0">
                          <a:solidFill>
                            <a:schemeClr val="tx1"/>
                          </a:solidFill>
                          <a:latin typeface="+mn-lt"/>
                        </a:rPr>
                        <a:t>Internet Message Access Protocol (IMAP)</a:t>
                      </a:r>
                    </a:p>
                    <a:p>
                      <a:pPr marL="173038" indent="-173038" rtl="0">
                        <a:spcBef>
                          <a:spcPts val="200"/>
                        </a:spcBef>
                        <a:spcAft>
                          <a:spcPts val="200"/>
                        </a:spcAft>
                        <a:buFont typeface="Arial" panose="020B0604020202020204" pitchFamily="34" charset="0"/>
                        <a:buChar char="•"/>
                      </a:pPr>
                      <a:r>
                        <a:rPr lang="es-419" sz="1600" b="0" dirty="0">
                          <a:solidFill>
                            <a:schemeClr val="tx1"/>
                          </a:solidFill>
                          <a:latin typeface="+mn-lt"/>
                        </a:rPr>
                        <a:t>File Transfer Protocol (FTP)</a:t>
                      </a:r>
                    </a:p>
                    <a:p>
                      <a:pPr marL="173038" indent="-173038" rtl="0">
                        <a:spcBef>
                          <a:spcPts val="200"/>
                        </a:spcBef>
                        <a:spcAft>
                          <a:spcPts val="200"/>
                        </a:spcAft>
                        <a:buFont typeface="Arial" panose="020B0604020202020204" pitchFamily="34" charset="0"/>
                        <a:buChar char="•"/>
                      </a:pPr>
                      <a:r>
                        <a:rPr lang="es-419" sz="1600" b="0" dirty="0">
                          <a:solidFill>
                            <a:schemeClr val="tx1"/>
                          </a:solidFill>
                          <a:latin typeface="+mn-lt"/>
                        </a:rPr>
                        <a:t>Trivial File Transfer Protocol (TFTP)</a:t>
                      </a:r>
                    </a:p>
                    <a:p>
                      <a:pPr marL="173038" indent="-173038" rtl="0">
                        <a:spcBef>
                          <a:spcPts val="200"/>
                        </a:spcBef>
                        <a:spcAft>
                          <a:spcPts val="200"/>
                        </a:spcAft>
                        <a:buFont typeface="Arial" panose="020B0604020202020204" pitchFamily="34" charset="0"/>
                        <a:buChar char="•"/>
                      </a:pPr>
                      <a:r>
                        <a:rPr lang="es-419" sz="1600" b="0" dirty="0">
                          <a:solidFill>
                            <a:schemeClr val="tx1"/>
                          </a:solidFill>
                          <a:latin typeface="+mn-lt"/>
                        </a:rPr>
                        <a:t>User Datagram Protocol (UDP)</a:t>
                      </a:r>
                    </a:p>
                    <a:p>
                      <a:pPr marL="173038" indent="-173038" rtl="0">
                        <a:spcBef>
                          <a:spcPts val="200"/>
                        </a:spcBef>
                        <a:spcAft>
                          <a:spcPts val="200"/>
                        </a:spcAft>
                        <a:buFont typeface="Arial" panose="020B0604020202020204" pitchFamily="34" charset="0"/>
                        <a:buChar char="•"/>
                      </a:pPr>
                      <a:r>
                        <a:rPr lang="es-419" sz="1600" b="0" dirty="0">
                          <a:solidFill>
                            <a:schemeClr val="tx1"/>
                          </a:solidFill>
                          <a:latin typeface="+mn-lt"/>
                        </a:rPr>
                        <a:t>Network Address Translation (NAT)</a:t>
                      </a:r>
                    </a:p>
                    <a:p>
                      <a:pPr marL="173038" indent="-173038" rtl="0">
                        <a:spcBef>
                          <a:spcPts val="200"/>
                        </a:spcBef>
                        <a:spcAft>
                          <a:spcPts val="200"/>
                        </a:spcAft>
                        <a:buFont typeface="Arial" panose="020B0604020202020204" pitchFamily="34" charset="0"/>
                        <a:buChar char="•"/>
                      </a:pPr>
                      <a:r>
                        <a:rPr lang="es-419" sz="1600" b="0" dirty="0">
                          <a:solidFill>
                            <a:schemeClr val="tx1"/>
                          </a:solidFill>
                          <a:latin typeface="+mn-lt"/>
                        </a:rPr>
                        <a:t>Internet Control Messaging Protocol (ICMP)</a:t>
                      </a:r>
                    </a:p>
                    <a:p>
                      <a:pPr marL="173038" indent="-173038" rtl="0">
                        <a:spcBef>
                          <a:spcPts val="200"/>
                        </a:spcBef>
                        <a:spcAft>
                          <a:spcPts val="200"/>
                        </a:spcAft>
                        <a:buFont typeface="Arial" panose="020B0604020202020204" pitchFamily="34" charset="0"/>
                        <a:buChar char="•"/>
                      </a:pPr>
                      <a:r>
                        <a:rPr lang="es-419" sz="1600" b="0" dirty="0">
                          <a:solidFill>
                            <a:schemeClr val="tx1"/>
                          </a:solidFill>
                          <a:latin typeface="+mn-lt"/>
                        </a:rPr>
                        <a:t>Open Shortest Path First (OSPF)</a:t>
                      </a:r>
                    </a:p>
                    <a:p>
                      <a:pPr marL="173038" indent="-173038" rtl="0">
                        <a:spcBef>
                          <a:spcPts val="200"/>
                        </a:spcBef>
                        <a:spcAft>
                          <a:spcPts val="200"/>
                        </a:spcAft>
                        <a:buFont typeface="Arial" panose="020B0604020202020204" pitchFamily="34" charset="0"/>
                        <a:buChar char="•"/>
                      </a:pPr>
                      <a:r>
                        <a:rPr lang="es-419" sz="1600" b="0" dirty="0">
                          <a:solidFill>
                            <a:schemeClr val="tx1"/>
                          </a:solidFill>
                          <a:latin typeface="+mn-lt"/>
                        </a:rPr>
                        <a:t>Enhanced Interior Gateway Routing Protocol (EIGRP)</a:t>
                      </a:r>
                    </a:p>
                    <a:p>
                      <a:pPr marL="173038" indent="-173038" rtl="0">
                        <a:spcBef>
                          <a:spcPts val="200"/>
                        </a:spcBef>
                        <a:spcAft>
                          <a:spcPts val="200"/>
                        </a:spcAft>
                        <a:buFont typeface="Arial" panose="020B0604020202020204" pitchFamily="34" charset="0"/>
                        <a:buChar char="•"/>
                      </a:pPr>
                      <a:r>
                        <a:rPr lang="es-419" sz="1600" b="0" dirty="0">
                          <a:solidFill>
                            <a:schemeClr val="tx1"/>
                          </a:solidFill>
                          <a:latin typeface="+mn-lt"/>
                        </a:rPr>
                        <a:t>Address Resolution Protocol (ARP)</a:t>
                      </a:r>
                    </a:p>
                    <a:p>
                      <a:pPr marL="173038" indent="-173038" rtl="0">
                        <a:spcBef>
                          <a:spcPts val="200"/>
                        </a:spcBef>
                        <a:spcAft>
                          <a:spcPts val="200"/>
                        </a:spcAft>
                        <a:buFont typeface="Arial" panose="020B0604020202020204" pitchFamily="34" charset="0"/>
                        <a:buChar char="•"/>
                      </a:pPr>
                      <a:r>
                        <a:rPr lang="es-419" sz="1600" b="0" dirty="0">
                          <a:solidFill>
                            <a:schemeClr val="tx1"/>
                          </a:solidFill>
                          <a:latin typeface="+mn-lt"/>
                        </a:rPr>
                        <a:t>Dynamic Host Configuration (DHCP)</a:t>
                      </a:r>
                    </a:p>
                    <a:p>
                      <a:pPr marL="0" indent="0">
                        <a:spcBef>
                          <a:spcPts val="200"/>
                        </a:spcBef>
                        <a:spcAft>
                          <a:spcPts val="200"/>
                        </a:spcAft>
                        <a:buFont typeface="Arial" panose="020B0604020202020204" pitchFamily="34" charset="0"/>
                        <a:buNone/>
                      </a:pPr>
                      <a:endParaRPr lang="en-US" sz="1600" b="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3038" indent="-173038" algn="l" defTabSz="685777" rtl="0" eaLnBrk="1" latinLnBrk="0" hangingPunct="1">
                        <a:spcBef>
                          <a:spcPts val="200"/>
                        </a:spcBef>
                        <a:spcAft>
                          <a:spcPts val="200"/>
                        </a:spcAft>
                        <a:buFont typeface="Arial" panose="020B0604020202020204" pitchFamily="34" charset="0"/>
                        <a:buChar char="•"/>
                      </a:pPr>
                      <a:r>
                        <a:rPr lang="es-419" sz="1600" b="0" kern="1200">
                          <a:solidFill>
                            <a:schemeClr val="tx1"/>
                          </a:solidFill>
                          <a:latin typeface="+mn-lt"/>
                          <a:ea typeface="+mn-ea"/>
                          <a:cs typeface="+mn-cs"/>
                        </a:rPr>
                        <a:t>encapsulation</a:t>
                      </a:r>
                    </a:p>
                    <a:p>
                      <a:pPr marL="173038" indent="-173038" algn="l" defTabSz="685777" rtl="0" eaLnBrk="1" latinLnBrk="0" hangingPunct="1">
                        <a:spcBef>
                          <a:spcPts val="200"/>
                        </a:spcBef>
                        <a:spcAft>
                          <a:spcPts val="200"/>
                        </a:spcAft>
                        <a:buFont typeface="Arial" panose="020B0604020202020204" pitchFamily="34" charset="0"/>
                        <a:buChar char="•"/>
                      </a:pPr>
                      <a:r>
                        <a:rPr lang="es-419" sz="1600" b="0" kern="1200">
                          <a:solidFill>
                            <a:schemeClr val="tx1"/>
                          </a:solidFill>
                          <a:latin typeface="+mn-lt"/>
                          <a:ea typeface="+mn-ea"/>
                          <a:cs typeface="+mn-cs"/>
                        </a:rPr>
                        <a:t>de-encapsulation</a:t>
                      </a:r>
                    </a:p>
                    <a:p>
                      <a:pPr marL="173038" indent="-173038" algn="l" defTabSz="685777" rtl="0" eaLnBrk="1" latinLnBrk="0" hangingPunct="1">
                        <a:spcBef>
                          <a:spcPts val="200"/>
                        </a:spcBef>
                        <a:spcAft>
                          <a:spcPts val="200"/>
                        </a:spcAft>
                        <a:buFont typeface="Arial" panose="020B0604020202020204" pitchFamily="34" charset="0"/>
                        <a:buChar char="•"/>
                      </a:pPr>
                      <a:r>
                        <a:rPr lang="es-419" sz="1600" b="0" kern="1200">
                          <a:solidFill>
                            <a:schemeClr val="tx1"/>
                          </a:solidFill>
                          <a:latin typeface="+mn-lt"/>
                          <a:ea typeface="+mn-ea"/>
                          <a:cs typeface="+mn-cs"/>
                        </a:rPr>
                        <a:t>protocol data unit (PDU)</a:t>
                      </a:r>
                    </a:p>
                    <a:p>
                      <a:pPr marL="173038" indent="-173038" algn="l" defTabSz="685777" rtl="0" eaLnBrk="1" latinLnBrk="0" hangingPunct="1">
                        <a:spcBef>
                          <a:spcPts val="200"/>
                        </a:spcBef>
                        <a:spcAft>
                          <a:spcPts val="200"/>
                        </a:spcAft>
                        <a:buFont typeface="Arial" panose="020B0604020202020204" pitchFamily="34" charset="0"/>
                        <a:buChar char="•"/>
                      </a:pPr>
                      <a:r>
                        <a:rPr lang="es-419" sz="1600" b="0" kern="1200">
                          <a:solidFill>
                            <a:schemeClr val="tx1"/>
                          </a:solidFill>
                          <a:latin typeface="+mn-lt"/>
                          <a:ea typeface="+mn-ea"/>
                          <a:cs typeface="+mn-cs"/>
                        </a:rPr>
                        <a:t>segment</a:t>
                      </a:r>
                    </a:p>
                    <a:p>
                      <a:pPr marL="173038" indent="-173038" algn="l" defTabSz="685777" rtl="0" eaLnBrk="1" latinLnBrk="0" hangingPunct="1">
                        <a:spcBef>
                          <a:spcPts val="200"/>
                        </a:spcBef>
                        <a:spcAft>
                          <a:spcPts val="200"/>
                        </a:spcAft>
                        <a:buFont typeface="Arial" panose="020B0604020202020204" pitchFamily="34" charset="0"/>
                        <a:buChar char="•"/>
                      </a:pPr>
                      <a:r>
                        <a:rPr lang="es-419" sz="1600" b="0" kern="1200">
                          <a:solidFill>
                            <a:schemeClr val="tx1"/>
                          </a:solidFill>
                          <a:latin typeface="+mn-lt"/>
                          <a:ea typeface="+mn-ea"/>
                          <a:cs typeface="+mn-cs"/>
                        </a:rPr>
                        <a:t>packet</a:t>
                      </a:r>
                    </a:p>
                    <a:p>
                      <a:pPr marL="173038" indent="-173038" algn="l" defTabSz="685777" rtl="0" eaLnBrk="1" latinLnBrk="0" hangingPunct="1">
                        <a:spcBef>
                          <a:spcPts val="200"/>
                        </a:spcBef>
                        <a:spcAft>
                          <a:spcPts val="200"/>
                        </a:spcAft>
                        <a:buFont typeface="Arial" panose="020B0604020202020204" pitchFamily="34" charset="0"/>
                        <a:buChar char="•"/>
                      </a:pPr>
                      <a:r>
                        <a:rPr lang="es-419" sz="1600" b="0" kern="1200">
                          <a:solidFill>
                            <a:schemeClr val="tx1"/>
                          </a:solidFill>
                          <a:latin typeface="+mn-lt"/>
                          <a:ea typeface="+mn-ea"/>
                          <a:cs typeface="+mn-cs"/>
                        </a:rPr>
                        <a:t>frame</a:t>
                      </a:r>
                    </a:p>
                    <a:p>
                      <a:pPr marL="0" indent="0" algn="l" defTabSz="685777" rtl="0" eaLnBrk="1" latinLnBrk="0" hangingPunct="1">
                        <a:spcBef>
                          <a:spcPts val="200"/>
                        </a:spcBef>
                        <a:spcAft>
                          <a:spcPts val="200"/>
                        </a:spcAft>
                        <a:buFont typeface="Arial" panose="020B0604020202020204" pitchFamily="34" charset="0"/>
                        <a:buNone/>
                      </a:pPr>
                      <a:endParaRPr lang="en-US" sz="1600" b="0" kern="1200" dirty="0">
                        <a:solidFill>
                          <a:schemeClr val="tx1"/>
                        </a:solidFill>
                        <a:latin typeface="+mn-lt"/>
                        <a:ea typeface="+mn-ea"/>
                        <a:cs typeface="+mn-cs"/>
                      </a:endParaRPr>
                    </a:p>
                    <a:p>
                      <a:pPr marL="173038" indent="-173038" algn="l" defTabSz="685777" rtl="0" eaLnBrk="1" latinLnBrk="0" hangingPunct="1">
                        <a:spcBef>
                          <a:spcPts val="200"/>
                        </a:spcBef>
                        <a:spcAft>
                          <a:spcPts val="200"/>
                        </a:spcAft>
                        <a:buFont typeface="Arial" panose="020B0604020202020204" pitchFamily="34" charset="0"/>
                        <a:buChar char="•"/>
                      </a:pPr>
                      <a:endParaRPr lang="en-US" sz="1600" b="0" kern="1200" dirty="0">
                        <a:solidFill>
                          <a:schemeClr val="tx1"/>
                        </a:solidFill>
                        <a:latin typeface="+mn-lt"/>
                        <a:ea typeface="+mn-ea"/>
                        <a:cs typeface="+mn-cs"/>
                      </a:endParaRPr>
                    </a:p>
                    <a:p>
                      <a:pPr marL="173038" indent="-173038" algn="l" defTabSz="685777" rtl="0" eaLnBrk="1" latinLnBrk="0" hangingPunct="1">
                        <a:spcBef>
                          <a:spcPts val="200"/>
                        </a:spcBef>
                        <a:spcAft>
                          <a:spcPts val="200"/>
                        </a:spcAft>
                        <a:buFont typeface="Arial" panose="020B0604020202020204" pitchFamily="34" charset="0"/>
                        <a:buChar char="•"/>
                      </a:pPr>
                      <a:endParaRPr lang="en-US" sz="16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01811567"/>
      </p:ext>
    </p:extLst>
  </p:cSld>
  <p:clrMapOvr>
    <a:masterClrMapping/>
  </p:clrMapOvr>
  <p:transition spd="slow">
    <p:wip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1918512"/>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419"/>
              <a:t>Módulo 3: Buenas Prácticas (Cont.)</a:t>
            </a:r>
          </a:p>
        </p:txBody>
      </p:sp>
      <p:sp>
        <p:nvSpPr>
          <p:cNvPr id="11266" name="Rectangle 34"/>
          <p:cNvSpPr>
            <a:spLocks noGrp="1" noChangeArrowheads="1"/>
          </p:cNvSpPr>
          <p:nvPr>
            <p:ph idx="1"/>
          </p:nvPr>
        </p:nvSpPr>
        <p:spPr>
          <a:xfrm>
            <a:off x="145358" y="685800"/>
            <a:ext cx="8853286" cy="4107098"/>
          </a:xfrm>
        </p:spPr>
        <p:txBody>
          <a:bodyPr/>
          <a:lstStyle/>
          <a:p>
            <a:pPr marL="0" lvl="0" indent="0">
              <a:buNone/>
            </a:pPr>
            <a:r>
              <a:rPr lang="es-419" sz="1600"/>
              <a:t>Tema 3.2</a:t>
            </a:r>
          </a:p>
          <a:p>
            <a:pPr lvl="1"/>
            <a:r>
              <a:rPr lang="es-419" sz="1600"/>
              <a:t>Discuta los diferentes tipos de protocolos y por qué cada uno es importante.</a:t>
            </a:r>
          </a:p>
          <a:p>
            <a:pPr lvl="1"/>
            <a:r>
              <a:rPr lang="es-419" sz="1600"/>
              <a:t>Explicar el papel de las funciones de protocolo para facilitar las comunicaciones de red.</a:t>
            </a:r>
          </a:p>
          <a:p>
            <a:pPr marL="0" indent="0">
              <a:buNone/>
            </a:pPr>
            <a:r>
              <a:rPr lang="es-419" sz="1600"/>
              <a:t>Tema 3.3</a:t>
            </a:r>
          </a:p>
          <a:p>
            <a:pPr lvl="1"/>
            <a:r>
              <a:rPr lang="es-419" sz="1600"/>
              <a:t>Explique por qué los conjuntos de protocolos son importantes y por qué TCP / IP es el conjunto principal para hoy.</a:t>
            </a:r>
          </a:p>
          <a:p>
            <a:pPr lvl="1"/>
            <a:r>
              <a:rPr lang="es-419" sz="1600"/>
              <a:t>Discuta la interacción entre un usuario y un servidor web. Use las animaciones en la página 3.3.5</a:t>
            </a:r>
          </a:p>
          <a:p>
            <a:pPr marL="0" indent="0">
              <a:lnSpc>
                <a:spcPct val="85000"/>
              </a:lnSpc>
              <a:spcBef>
                <a:spcPct val="30000"/>
              </a:spcBef>
              <a:buNone/>
            </a:pPr>
            <a:r>
              <a:rPr lang="es-419" sz="1600"/>
              <a:t>Tema 3.4</a:t>
            </a:r>
          </a:p>
          <a:p>
            <a:pPr lvl="1">
              <a:lnSpc>
                <a:spcPct val="85000"/>
              </a:lnSpc>
              <a:spcBef>
                <a:spcPct val="30000"/>
              </a:spcBef>
            </a:pPr>
            <a:r>
              <a:rPr lang="es-419" sz="1600"/>
              <a:t>Discuta por qué los estándares abiertos son importantes.</a:t>
            </a:r>
          </a:p>
          <a:p>
            <a:pPr lvl="1">
              <a:lnSpc>
                <a:spcPct val="85000"/>
              </a:lnSpc>
              <a:spcBef>
                <a:spcPct val="30000"/>
              </a:spcBef>
            </a:pPr>
            <a:r>
              <a:rPr lang="es-419" sz="1600"/>
              <a:t>Discuta las ventajas y desventajas de un protocolo basado en estándares y un protocolo propietario. </a:t>
            </a:r>
          </a:p>
          <a:p>
            <a:pPr marL="142875" lvl="1" indent="0">
              <a:buNone/>
            </a:pPr>
            <a:endParaRPr lang="en-US" altLang="ja-JP" sz="1600" dirty="0"/>
          </a:p>
          <a:p>
            <a:pPr marL="0" indent="0">
              <a:lnSpc>
                <a:spcPct val="85000"/>
              </a:lnSpc>
              <a:spcBef>
                <a:spcPct val="30000"/>
              </a:spcBef>
              <a:buNone/>
            </a:pPr>
            <a:endParaRPr lang="en-US" dirty="0"/>
          </a:p>
          <a:p>
            <a:pPr>
              <a:lnSpc>
                <a:spcPct val="85000"/>
              </a:lnSpc>
              <a:spcBef>
                <a:spcPct val="30000"/>
              </a:spcBef>
            </a:pPr>
            <a:endParaRPr lang="en-US" dirty="0"/>
          </a:p>
          <a:p>
            <a:pPr>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extLst>
      <p:ext uri="{BB962C8B-B14F-4D97-AF65-F5344CB8AC3E}">
        <p14:creationId xmlns:p14="http://schemas.microsoft.com/office/powerpoint/2010/main" val="296139971"/>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1394"/>
            <a:ext cx="9144000" cy="635940"/>
          </a:xfrm>
        </p:spPr>
        <p:txBody>
          <a:bodyPr/>
          <a:lstStyle/>
          <a:p>
            <a:r>
              <a:rPr lang="es-419"/>
              <a:t>Módulo 3: Buenas Prácticas (Cont.)</a:t>
            </a:r>
          </a:p>
        </p:txBody>
      </p:sp>
      <p:sp>
        <p:nvSpPr>
          <p:cNvPr id="11266" name="Rectangle 34"/>
          <p:cNvSpPr>
            <a:spLocks noGrp="1" noChangeArrowheads="1"/>
          </p:cNvSpPr>
          <p:nvPr>
            <p:ph idx="1"/>
          </p:nvPr>
        </p:nvSpPr>
        <p:spPr>
          <a:xfrm>
            <a:off x="145358" y="677335"/>
            <a:ext cx="8853286" cy="4085166"/>
          </a:xfrm>
        </p:spPr>
        <p:txBody>
          <a:bodyPr/>
          <a:lstStyle/>
          <a:p>
            <a:pPr marL="0" indent="0">
              <a:lnSpc>
                <a:spcPct val="85000"/>
              </a:lnSpc>
              <a:spcBef>
                <a:spcPct val="30000"/>
              </a:spcBef>
              <a:buNone/>
            </a:pPr>
            <a:r>
              <a:rPr lang="es-419" sz="1400" dirty="0"/>
              <a:t>Tema 3.5</a:t>
            </a:r>
          </a:p>
          <a:p>
            <a:pPr lvl="1"/>
            <a:r>
              <a:rPr lang="es-419" dirty="0"/>
              <a:t>TCP / IP: los estudiantes deben memorizar las capas y los protocolos que se encuentran en cada capa. Ver la actividad del trazador de paquetes 3.5.5.</a:t>
            </a:r>
          </a:p>
          <a:p>
            <a:pPr lvl="1"/>
            <a:r>
              <a:rPr lang="es-419" dirty="0"/>
              <a:t>Discuta las ventajas y desventajas usando un modelo en capas. </a:t>
            </a:r>
          </a:p>
          <a:p>
            <a:pPr lvl="1">
              <a:lnSpc>
                <a:spcPct val="85000"/>
              </a:lnSpc>
              <a:spcBef>
                <a:spcPct val="30000"/>
              </a:spcBef>
            </a:pPr>
            <a:r>
              <a:rPr lang="es-419" dirty="0"/>
              <a:t>Discuta por qué los modelos son de vital importancia para la creación de redes. Una analogía sería al estudiar anatomía, ¿qué tan importante es la estructura esquelética? Esto se convierte en la base que la anatomía usará para construir todo a partir de ahí. Del mismo modo, en las redes, nunca nos alejamos de los modelos OSI o TCP / IP cuando identificamos qué protocolo o equipo hace, como un interruptor que usa direcciones MAC y un router que usa direcciones IP. O cuando usamos de arriba hacia abajo, de abajo hacia arriba al solucionar problemas.</a:t>
            </a:r>
          </a:p>
          <a:p>
            <a:pPr lvl="1">
              <a:lnSpc>
                <a:spcPct val="85000"/>
              </a:lnSpc>
              <a:spcBef>
                <a:spcPct val="30000"/>
              </a:spcBef>
            </a:pPr>
            <a:r>
              <a:rPr lang="es-419" dirty="0"/>
              <a:t>Ilustrar la utilidad del modelo OSI para solucionar problemas con el método de divide y vencerás. Esto es cuando hacemos ping a un dispositivo que tiene problemas. Si el ping de la capa 3 ICMP falla, miraremos desde la capa 3 hacia abajo ... porque el problema estará en la capa 1, la capa 2 o la capa 3; sin embargo, si el ping es bueno, miramos desde la Capa 4 hacia arriba porque los problemas estarán en la Capa 4, Capa 5, Capa 6 o Capa 7. Ejemplos de problemas de capa superior son autenticación incorrecta, formato incorrecto, etc. Ejemplos de capa inferior los problemas son cables defectuosos, conectores defectuosos, asignación de VLAN, direccionamiento IP incorrecto o enmascaramiento de subred, etc. </a:t>
            </a:r>
          </a:p>
        </p:txBody>
      </p:sp>
    </p:spTree>
    <p:extLst>
      <p:ext uri="{BB962C8B-B14F-4D97-AF65-F5344CB8AC3E}">
        <p14:creationId xmlns:p14="http://schemas.microsoft.com/office/powerpoint/2010/main" val="1079321200"/>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19766</TotalTime>
  <Words>7121</Words>
  <Application>Microsoft Macintosh PowerPoint</Application>
  <PresentationFormat>Presentación en pantalla (16:9)</PresentationFormat>
  <Paragraphs>834</Paragraphs>
  <Slides>78</Slides>
  <Notes>75</Notes>
  <HiddenSlides>12</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78</vt:i4>
      </vt:variant>
    </vt:vector>
  </HeadingPairs>
  <TitlesOfParts>
    <vt:vector size="83" baseType="lpstr">
      <vt:lpstr>Arial</vt:lpstr>
      <vt:lpstr>Calibri</vt:lpstr>
      <vt:lpstr>CiscoSans ExtraLight</vt:lpstr>
      <vt:lpstr>Wingdings</vt:lpstr>
      <vt:lpstr>Default Theme</vt:lpstr>
      <vt:lpstr>Módulo 3:Protocolos y modelos</vt:lpstr>
      <vt:lpstr>Materiales para el instructor: Guía de planificación del Módulo 3</vt:lpstr>
      <vt:lpstr>¿Qué esperar en este módulo?</vt:lpstr>
      <vt:lpstr>¿Qué esperar en este módulo? (Cont.)</vt:lpstr>
      <vt:lpstr>Verifique su conocimiento</vt:lpstr>
      <vt:lpstr>Módulo 3: Actividades</vt:lpstr>
      <vt:lpstr>Módulo 3: Buenas Prácticas</vt:lpstr>
      <vt:lpstr>Módulo 3: Buenas Prácticas (Cont.)</vt:lpstr>
      <vt:lpstr>Módulo 3: Buenas Prácticas (Cont.)</vt:lpstr>
      <vt:lpstr>Módulo 3: Buenas Prácticas (Cont.)</vt:lpstr>
      <vt:lpstr>Módulo 3: Buenas Prácticas (Cont.)</vt:lpstr>
      <vt:lpstr>Módulo 3:Protocolos y modelos</vt:lpstr>
      <vt:lpstr>Objetivos del módulo</vt:lpstr>
      <vt:lpstr>Actividad de clase: diseño de un sistema de comunicaciones</vt:lpstr>
      <vt:lpstr>3.1 El Reglamento</vt:lpstr>
      <vt:lpstr>Las reglas Video — Dispositivos en una burbuja</vt:lpstr>
      <vt:lpstr>Las reglas Aspectos básicos de la comunicación</vt:lpstr>
      <vt:lpstr>Las Reglas  Protocolos de Comunicaciones</vt:lpstr>
      <vt:lpstr>Las reglas Establecimiento de reglas</vt:lpstr>
      <vt:lpstr>Las reglas Establecimiento de reglas</vt:lpstr>
      <vt:lpstr>Requisitos del protocolo de red de reglas</vt:lpstr>
      <vt:lpstr>Las reglas Codificación del mensaje</vt:lpstr>
      <vt:lpstr>Las reglas Formato y encapsulamiento del mensaje</vt:lpstr>
      <vt:lpstr>Las reglas Tamaño del mensaje</vt:lpstr>
      <vt:lpstr>Las reglas Temporización del mensaje</vt:lpstr>
      <vt:lpstr>Las reglas Opciones de entrega del mensaje</vt:lpstr>
      <vt:lpstr>Reglas Una nota sobre el icono de nodo</vt:lpstr>
      <vt:lpstr>3.2 Protocolos</vt:lpstr>
      <vt:lpstr>Protocolos Descripción general del protocolo de red</vt:lpstr>
      <vt:lpstr>Protocolos Funciones de protocolo de red</vt:lpstr>
      <vt:lpstr>Protocolos Interacción de protocolos</vt:lpstr>
      <vt:lpstr>3.3 Suites de protocolos</vt:lpstr>
      <vt:lpstr>Suites de protocolos de red conjuntos de protocolos</vt:lpstr>
      <vt:lpstr>Evolución de los conjuntos de protocolos</vt:lpstr>
      <vt:lpstr>Suites de protocolos Ejemplo de protocolo TCP/IP</vt:lpstr>
      <vt:lpstr>Suites de protocolos Suite de protocolo TCP/IP</vt:lpstr>
      <vt:lpstr>Suites de protocolos Proceso de comunicación TCP/IP</vt:lpstr>
      <vt:lpstr>3.4 Organizaciones estándares</vt:lpstr>
      <vt:lpstr>Organizaciones de estándares  Estándares abiertos</vt:lpstr>
      <vt:lpstr>Organizaciones de estándares Estándares de Internet</vt:lpstr>
      <vt:lpstr>Organizaciones de estándares Estándares de Internet(Cont.)</vt:lpstr>
      <vt:lpstr>Organizaciones de estándares  Organizaciones de estándares de comunicaciones y electrónica</vt:lpstr>
      <vt:lpstr>Organizaciones de estándares Práctica de laboratorio: Investigar estándares de redes</vt:lpstr>
      <vt:lpstr>3.5 Modelos de referencia</vt:lpstr>
      <vt:lpstr>Modelos de referencia Beneficios del uso de un modelo en capas</vt:lpstr>
      <vt:lpstr>Modelos de referencia Beneficios del uso de un modelo en capas (Cont.)</vt:lpstr>
      <vt:lpstr>Modelos de referencia Modelo de referencia OSI</vt:lpstr>
      <vt:lpstr>Modelos de referencia Modelo de referencia TCP/IP </vt:lpstr>
      <vt:lpstr>Modelos de referencia Comparación del modelo OSI y del modelo TCP/IP</vt:lpstr>
      <vt:lpstr>Modelos de referencia Packet Tracer: Investigación de los modelos TCP/IP y OSI en acción</vt:lpstr>
      <vt:lpstr>3.6 Encapsulamiento de datos</vt:lpstr>
      <vt:lpstr>Encapsulamiento de datos segmentación del mensaje</vt:lpstr>
      <vt:lpstr>Encapsulamiento de datos Secuenciación</vt:lpstr>
      <vt:lpstr>Encapsulamiento de datos Unidades de datos del protocolo</vt:lpstr>
      <vt:lpstr>Encapsulamiento de datos Ejemplo de encapsulamiento</vt:lpstr>
      <vt:lpstr>Encapsulamiento de datos ejemplo de Des-encapsulamiento</vt:lpstr>
      <vt:lpstr>3.7 Acceso a datos</vt:lpstr>
      <vt:lpstr>Acceso a los datos Direcciones de red</vt:lpstr>
      <vt:lpstr>Acceso a los datos Dirección lógica de capa 3</vt:lpstr>
      <vt:lpstr>Acceso a los datos Dirección lógica de capa 3 (cont.)</vt:lpstr>
      <vt:lpstr>Acceso a los datos Dispositivos en la misma red</vt:lpstr>
      <vt:lpstr>Rol de acceso Rol de las direcciones de la capa de enlace de datos: misma red IP</vt:lpstr>
      <vt:lpstr>Acceso a los datos Dispositivos en una red remota</vt:lpstr>
      <vt:lpstr>Acceso de datos  Función de las direcciones de capa de red</vt:lpstr>
      <vt:lpstr>Acceso a los datos Rol de las direcciones de la capa de enlace de datos: diferentes redes IP</vt:lpstr>
      <vt:lpstr>Acceso a los datos Rol de las direcciones de la capa de enlace de datos: diferentes redes IP (Cont.) </vt:lpstr>
      <vt:lpstr>Acceso a los datos Direcciones de enlace de datos</vt:lpstr>
      <vt:lpstr>Acceso a los datos Direcciones de enlace de datos (Cont.)</vt:lpstr>
      <vt:lpstr>Acceso a los datos Direcciones de enlace de datos (Cont.)</vt:lpstr>
      <vt:lpstr>Acceso a los datos Direcciones de enlace de datos (Cont.)</vt:lpstr>
      <vt:lpstr>Acceso a datos Laboratorio: Instalación de Wireshark</vt:lpstr>
      <vt:lpstr>Acceso de datos Laboratorio: utilice  Wireshark para ver el tráfico de la red</vt:lpstr>
      <vt:lpstr>3.8 - Módulo de práctica y cuestionario </vt:lpstr>
      <vt:lpstr>Práctica del módulo y cuestionario ¿Qué aprendí en este módulo?</vt:lpstr>
      <vt:lpstr>Práctica del módulo y cuestionario ¿Qué aprendí en este módulo? (continuación)</vt:lpstr>
      <vt:lpstr>3 - Protocolos y modelos Nuevos Términos y Comandos</vt:lpstr>
      <vt:lpstr>3 - Protocolos y modelos Nuevos Términos y Comandos</vt:lpstr>
      <vt:lpstr>Presentación de PowerPoint</vt:lpstr>
    </vt:vector>
  </TitlesOfParts>
  <Company>Cisco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bvachon@cisco.com</dc:creator>
  <cp:lastModifiedBy>Ariel Ramos Ortega</cp:lastModifiedBy>
  <cp:revision>1046</cp:revision>
  <dcterms:created xsi:type="dcterms:W3CDTF">2016-08-22T22:27:36Z</dcterms:created>
  <dcterms:modified xsi:type="dcterms:W3CDTF">2020-06-22T00:11:24Z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