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ags/tag18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9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tags/tag2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51"/>
  </p:notesMasterIdLst>
  <p:sldIdLst>
    <p:sldId id="513" r:id="rId2"/>
    <p:sldId id="730" r:id="rId3"/>
    <p:sldId id="1131" r:id="rId4"/>
    <p:sldId id="1132" r:id="rId5"/>
    <p:sldId id="1053" r:id="rId6"/>
    <p:sldId id="924" r:id="rId7"/>
    <p:sldId id="1052" r:id="rId8"/>
    <p:sldId id="1054" r:id="rId9"/>
    <p:sldId id="1055" r:id="rId10"/>
    <p:sldId id="876" r:id="rId11"/>
    <p:sldId id="925" r:id="rId12"/>
    <p:sldId id="759" r:id="rId13"/>
    <p:sldId id="628" r:id="rId14"/>
    <p:sldId id="926" r:id="rId15"/>
    <p:sldId id="1059" r:id="rId16"/>
    <p:sldId id="1060" r:id="rId17"/>
    <p:sldId id="1061" r:id="rId18"/>
    <p:sldId id="1062" r:id="rId19"/>
    <p:sldId id="1123" r:id="rId20"/>
    <p:sldId id="927" r:id="rId21"/>
    <p:sldId id="788" r:id="rId22"/>
    <p:sldId id="1070" r:id="rId23"/>
    <p:sldId id="1124" r:id="rId24"/>
    <p:sldId id="1071" r:id="rId25"/>
    <p:sldId id="886" r:id="rId26"/>
    <p:sldId id="936" r:id="rId27"/>
    <p:sldId id="1072" r:id="rId28"/>
    <p:sldId id="1074" r:id="rId29"/>
    <p:sldId id="1075" r:id="rId30"/>
    <p:sldId id="1125" r:id="rId31"/>
    <p:sldId id="1076" r:id="rId32"/>
    <p:sldId id="942" r:id="rId33"/>
    <p:sldId id="957" r:id="rId34"/>
    <p:sldId id="1126" r:id="rId35"/>
    <p:sldId id="1078" r:id="rId36"/>
    <p:sldId id="1079" r:id="rId37"/>
    <p:sldId id="1081" r:id="rId38"/>
    <p:sldId id="952" r:id="rId39"/>
    <p:sldId id="966" r:id="rId40"/>
    <p:sldId id="1082" r:id="rId41"/>
    <p:sldId id="1083" r:id="rId42"/>
    <p:sldId id="1127" r:id="rId43"/>
    <p:sldId id="1086" r:id="rId44"/>
    <p:sldId id="1087" r:id="rId45"/>
    <p:sldId id="980" r:id="rId46"/>
    <p:sldId id="1107" r:id="rId47"/>
    <p:sldId id="1129" r:id="rId48"/>
    <p:sldId id="1130" r:id="rId49"/>
    <p:sldId id="1121" r:id="rId50"/>
  </p:sldIdLst>
  <p:sldSz cx="9144000" cy="5143500" type="screen16x9"/>
  <p:notesSz cx="6858000" cy="9144000"/>
  <p:custDataLst>
    <p:tags r:id="rId5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02" autoAdjust="0"/>
    <p:restoredTop sz="84897" autoAdjust="0"/>
  </p:normalViewPr>
  <p:slideViewPr>
    <p:cSldViewPr snapToGrid="0" showGuides="1">
      <p:cViewPr varScale="1">
        <p:scale>
          <a:sx n="121" d="100"/>
          <a:sy n="121" d="100"/>
        </p:scale>
        <p:origin x="1160" y="184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Cisco Networking Academy Program</a:t>
            </a:r>
          </a:p>
          <a:p>
            <a:pPr rtl="0">
              <a:buFontTx/>
              <a:buNone/>
            </a:pPr>
            <a:r>
              <a:rPr lang="es-419" b="0" baseline="0"/>
              <a:t>Introduccion a Redes v</a:t>
            </a:r>
            <a:r>
              <a:rPr lang="es-419" b="0"/>
              <a:t>7.0 (ITN)</a:t>
            </a:r>
          </a:p>
          <a:p>
            <a:pPr rtl="0">
              <a:buFontTx/>
              <a:buNone/>
            </a:pPr>
            <a:r>
              <a:rPr lang="es-419" sz="1200" b="0"/>
              <a:t>Módulo 8: Protocolos y módulos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/>
              <a:pPr rtl="0"/>
              <a:t>13</a:t>
            </a:fld>
            <a:endParaRPr sz="8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8.1.1 — </a:t>
            </a:r>
            <a:r>
              <a:rPr lang="es-419"/>
              <a:t>La capa de red </a:t>
            </a:r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14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8.1.2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IP Encapsulation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15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8.1.3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Características de IP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16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8.1.4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Sin conexión (Connectionless) 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17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8.1.5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 </a:t>
            </a:r>
            <a:r>
              <a:rPr lang="es-419"/>
              <a:t>Mejor esfuerzo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18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8.1.6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</a:t>
            </a:r>
            <a:r>
              <a:rPr lang="es-419" sz="1200" b="0" baseline="0"/>
              <a:t> </a:t>
            </a:r>
            <a:r>
              <a:rPr lang="es-419"/>
              <a:t>Independencia de Medios</a:t>
            </a:r>
          </a:p>
          <a:p>
            <a:pPr rtl="0">
              <a:buFontTx/>
              <a:buNone/>
            </a:pPr>
            <a:r>
              <a:rPr lang="es-419"/>
              <a:t>8.1.7</a:t>
            </a:r>
            <a:r>
              <a:rPr lang="es-419" baseline="0"/>
              <a:t> </a:t>
            </a:r>
            <a:r>
              <a:rPr lang="es-419" sz="1200">
                <a:effectLst/>
              </a:rPr>
              <a:t>Verifique su comprensión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Características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78533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19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8.1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8.1.6</a:t>
            </a:r>
            <a:r>
              <a:rPr lang="es-419" baseline="0">
                <a:latin typeface="Arial" charset="0"/>
              </a:rPr>
              <a:t> </a:t>
            </a:r>
            <a:r>
              <a:rPr lang="es-419" sz="1200" b="0"/>
              <a:t>–</a:t>
            </a:r>
            <a:r>
              <a:rPr lang="es-419" sz="1200" b="0" baseline="0"/>
              <a:t> </a:t>
            </a:r>
            <a:r>
              <a:rPr lang="es-419"/>
              <a:t>Independencia de Medios</a:t>
            </a:r>
          </a:p>
          <a:p>
            <a:pPr rtl="0">
              <a:buFontTx/>
              <a:buNone/>
            </a:pPr>
            <a:r>
              <a:rPr lang="es-419"/>
              <a:t>8.1.7</a:t>
            </a:r>
            <a:r>
              <a:rPr lang="es-419" baseline="0"/>
              <a:t> </a:t>
            </a:r>
            <a:r>
              <a:rPr lang="es-419" sz="1200">
                <a:effectLst/>
              </a:rPr>
              <a:t>Verifique su comprensión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  <a:effectLst/>
              </a:rPr>
              <a:t>Características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46528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8.2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21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8.2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8.2.1 – </a:t>
            </a:r>
            <a:r>
              <a:rPr lang="es-419"/>
              <a:t>Encabezado de paquetes IPV4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/>
              <a:pPr algn="r"/>
              <a:t>2</a:t>
            </a:fld>
            <a:endParaRPr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7407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22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8.2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Campos de encabezado de paquete IPV4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23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8.2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Campos de encabezado de paquete IPV4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rtl="0"/>
            <a:fld id="{04267211-205D-47E8-9F29-7E4C01D43DC3}" type="slidenum">
              <a:rPr sz="800">
                <a:solidFill>
                  <a:prstClr val="black"/>
                </a:solidFill>
              </a:rPr>
              <a:pPr rtl="0"/>
              <a:t>24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8.2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 IPv4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8.2.3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Video – Ejemplos de encabezado IPV4 en Wireshark 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8.2.4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>
                <a:effectLst/>
              </a:rPr>
              <a:t>— Compruebe su comprensión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 IPv4 </a:t>
            </a:r>
          </a:p>
        </p:txBody>
      </p:sp>
    </p:spTree>
    <p:extLst>
      <p:ext uri="{BB962C8B-B14F-4D97-AF65-F5344CB8AC3E}">
        <p14:creationId xmlns:p14="http://schemas.microsoft.com/office/powerpoint/2010/main" val="3427554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8.3.1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Limitaciones de IPv4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8.3.2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 Visión general de IPv6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8.3.3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— </a:t>
            </a:r>
            <a:r>
              <a:rPr lang="es-419"/>
              <a:t> Campos de encabezado de paquetes IPv4 en el encabezado de paquetes IPv6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Encabezado de paquetes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29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8.3.4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Encabezado de paquetes IPV6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8.3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8.3.5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– </a:t>
            </a:r>
            <a:r>
              <a:rPr lang="es-419"/>
              <a:t> Video – Ejemplos de encabezado IPV6 en Wireshark</a:t>
            </a:r>
          </a:p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/>
              <a:t>8.3.6 </a:t>
            </a:r>
            <a:r>
              <a:rPr lang="es-419" sz="1200">
                <a:effectLst/>
              </a:rPr>
              <a:t>— Compruebe su comprensión —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Paquetes IPv6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7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ACE20BE7-F2F3-4E26-9454-50B18F790A4E}" type="slidenum">
              <a:rPr sz="800" b="0">
                <a:ea typeface="ＭＳ Ｐゴシック" pitchFamily="34" charset="-128"/>
              </a:rPr>
              <a:pPr algn="r"/>
              <a:t>5</a:t>
            </a:fld>
            <a:endParaRPr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2347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  <a:p>
            <a:pPr rtl="0"/>
            <a:r>
              <a:rPr lang="es-419"/>
              <a:t>8.4.1</a:t>
            </a:r>
            <a:r>
              <a:rPr lang="es-419" baseline="0"/>
              <a:t> – </a:t>
            </a:r>
            <a:r>
              <a:rPr lang="es-419"/>
              <a:t>Decisión de reenvío de host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  <a:p>
            <a:pPr rtl="0"/>
            <a:r>
              <a:rPr lang="es-419"/>
              <a:t>8.4.1</a:t>
            </a:r>
            <a:r>
              <a:rPr lang="es-419" baseline="0"/>
              <a:t> – </a:t>
            </a:r>
            <a:r>
              <a:rPr lang="es-419"/>
              <a:t>Decisión de reenvío de host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  <a:p>
            <a:pPr rtl="0"/>
            <a:r>
              <a:rPr lang="es-419"/>
              <a:t>8.4.2</a:t>
            </a:r>
            <a:r>
              <a:rPr lang="es-419" baseline="0"/>
              <a:t> – </a:t>
            </a:r>
            <a:r>
              <a:rPr lang="es-419"/>
              <a:t> Gateway Predeterminado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  <a:p>
            <a:pPr rtl="0"/>
            <a:r>
              <a:rPr lang="es-419"/>
              <a:t>8.4.3</a:t>
            </a:r>
            <a:r>
              <a:rPr lang="es-419" baseline="0"/>
              <a:t> – </a:t>
            </a:r>
            <a:r>
              <a:rPr lang="es-419"/>
              <a:t>Un host enruta a la puerta de enlace predeterminada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8.4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se enruta un Host</a:t>
            </a:r>
          </a:p>
          <a:p>
            <a:pPr rtl="0"/>
            <a:r>
              <a:rPr lang="es-419"/>
              <a:t>8.4.4</a:t>
            </a:r>
            <a:r>
              <a:rPr lang="es-419" baseline="0"/>
              <a:t> – </a:t>
            </a:r>
            <a:r>
              <a:rPr lang="es-419"/>
              <a:t>Tablas de enrutamiento de Host</a:t>
            </a:r>
          </a:p>
          <a:p>
            <a:pPr rtl="0"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8.4.5</a:t>
            </a:r>
            <a:r>
              <a:rPr lang="es-419" sz="1200" kern="1200" baseline="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s-419" sz="1200">
                <a:effectLst/>
              </a:rPr>
              <a:t>— Compruebe su comprensión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Cómo enruta un host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37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440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8.5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38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1813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8.5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8.5.1 - </a:t>
            </a:r>
            <a:r>
              <a:rPr lang="es-419"/>
              <a:t>Decisión de reenvío de paquetes del router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39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</a:p>
          <a:p>
            <a:pPr rtl="0">
              <a:buFontTx/>
              <a:buNone/>
            </a:pPr>
            <a:r>
              <a:rPr lang="es-419" sz="1200" b="0"/>
              <a:t>8.5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8.5.2 — </a:t>
            </a:r>
            <a:r>
              <a:rPr lang="es-419"/>
              <a:t>Tabla de enrutamiento IP del enrutador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40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Network Layer</a:t>
            </a:r>
          </a:p>
          <a:p>
            <a:pPr rtl="0">
              <a:buFontTx/>
              <a:buNone/>
            </a:pPr>
            <a:r>
              <a:rPr lang="es-419" sz="1200" b="0"/>
              <a:t>8.5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Introduction to Routing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8.5.3 – </a:t>
            </a:r>
            <a:r>
              <a:rPr lang="es-419" sz="1200"/>
              <a:t>Enrutamiento estático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41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6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8.5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8.5.4 – </a:t>
            </a:r>
            <a:r>
              <a:rPr lang="es-419" sz="1200"/>
              <a:t>Enrutador Dinámico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42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8.5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8.5.5 – </a:t>
            </a:r>
            <a:r>
              <a:rPr lang="es-419"/>
              <a:t>Video -Tablas de enrutamiento de router IPv4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43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8.5 —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8.5.6 — </a:t>
            </a:r>
            <a:r>
              <a:rPr lang="es-419"/>
              <a:t>Introducción a una tabla de enrutamiento IPv4</a:t>
            </a:r>
          </a:p>
          <a:p>
            <a: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>
                <a:latin typeface="Arial" charset="0"/>
              </a:rPr>
              <a:t>8.5.7 – </a:t>
            </a:r>
            <a:r>
              <a:rPr lang="es-419" sz="1200">
                <a:effectLst/>
              </a:rPr>
              <a:t>Verifique su conocimiento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al enrutamiento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44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5741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8.6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de práctica y cuestionario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45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0151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8.6 – </a:t>
            </a:r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de práctica y cuestionario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>
                <a:latin typeface="Arial" charset="0"/>
              </a:rPr>
              <a:t>8.6.1</a:t>
            </a:r>
            <a:r>
              <a:rPr lang="es-419" baseline="0">
                <a:latin typeface="Arial" charset="0"/>
              </a:rPr>
              <a:t> – </a:t>
            </a:r>
            <a:r>
              <a:rPr lang="es-419"/>
              <a:t>¿Qué aprendí en este módulo?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>
                <a:solidFill>
                  <a:prstClr val="black"/>
                </a:solidFill>
              </a:rPr>
              <a:pPr rtl="0"/>
              <a:t>46</a:t>
            </a:fld>
            <a:endParaRPr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6941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/>
              <a:pPr rtl="0"/>
              <a:t>47</a:t>
            </a:fld>
            <a:endParaRPr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es-419" dirty="0">
                <a:latin typeface="Arial" charset="0"/>
              </a:rPr>
              <a:t>Nuevos Términos y Comandos</a:t>
            </a:r>
          </a:p>
        </p:txBody>
      </p:sp>
    </p:spTree>
    <p:extLst>
      <p:ext uri="{BB962C8B-B14F-4D97-AF65-F5344CB8AC3E}">
        <p14:creationId xmlns:p14="http://schemas.microsoft.com/office/powerpoint/2010/main" val="38805241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9057" indent="-280406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2162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70276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8927" indent="-224325" defTabSz="886397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6757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16227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6487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13528" indent="-224325" algn="ctr" defTabSz="886397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/>
              <a:pPr rtl="0"/>
              <a:t>48</a:t>
            </a:fld>
            <a:endParaRPr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lnSpc>
                <a:spcPct val="80000"/>
              </a:lnSpc>
              <a:buFontTx/>
              <a:buNone/>
            </a:pPr>
            <a:r>
              <a:rPr lang="es-419" dirty="0">
                <a:latin typeface="Arial" charset="0"/>
              </a:rPr>
              <a:t>Nuevos Términos y Comandos</a:t>
            </a:r>
          </a:p>
        </p:txBody>
      </p:sp>
    </p:spTree>
    <p:extLst>
      <p:ext uri="{BB962C8B-B14F-4D97-AF65-F5344CB8AC3E}">
        <p14:creationId xmlns:p14="http://schemas.microsoft.com/office/powerpoint/2010/main" val="2117533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391C207-9349-46D5-9D89-8ADDA5014D1F}" type="slidenum">
              <a:rPr sz="800" b="0"/>
              <a:pPr algn="r" rtl="0"/>
              <a:t>7</a:t>
            </a:fld>
            <a:endParaRPr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969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391C207-9349-46D5-9D89-8ADDA5014D1F}" type="slidenum">
              <a:rPr sz="800" b="0">
                <a:solidFill>
                  <a:prstClr val="black"/>
                </a:solidFill>
              </a:rPr>
              <a:pPr algn="r" rtl="0"/>
              <a:t>8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196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391C207-9349-46D5-9D89-8ADDA5014D1F}" type="slidenum">
              <a:rPr sz="800" b="0">
                <a:solidFill>
                  <a:prstClr val="black"/>
                </a:solidFill>
              </a:rPr>
              <a:pPr algn="r" rtl="0"/>
              <a:t>9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4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Academia de Redes de Cisco</a:t>
            </a:r>
          </a:p>
          <a:p>
            <a:pPr rtl="0">
              <a:buFontTx/>
              <a:buNone/>
            </a:pPr>
            <a:r>
              <a:rPr lang="es-419" b="0"/>
              <a:t>Introducción a Redes v7.0 (ITN)</a:t>
            </a:r>
          </a:p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8: Capa de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11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8</a:t>
            </a:r>
            <a:r>
              <a:rPr lang="es-419" sz="1200" baseline="0">
                <a:solidFill>
                  <a:schemeClr val="accent5">
                    <a:lumMod val="40000"/>
                    <a:lumOff val="60000"/>
                  </a:schemeClr>
                </a:solidFill>
              </a:rPr>
              <a:t> – </a:t>
            </a:r>
            <a:r>
              <a:rPr lang="es-419" sz="1200">
                <a:solidFill>
                  <a:schemeClr val="accent5">
                    <a:lumMod val="40000"/>
                    <a:lumOff val="60000"/>
                  </a:schemeClr>
                </a:solidFill>
              </a:rPr>
              <a:t>Capa de red</a:t>
            </a:r>
          </a:p>
          <a:p>
            <a:pPr rtl="0">
              <a:buFontTx/>
              <a:buNone/>
            </a:pPr>
            <a:r>
              <a:rPr lang="es-419" sz="1200" b="0"/>
              <a:t>8.0 Introducción</a:t>
            </a:r>
          </a:p>
          <a:p>
            <a:pPr rtl="0">
              <a:lnSpc>
                <a:spcPct val="80000"/>
              </a:lnSpc>
              <a:buFontTx/>
              <a:buNone/>
            </a:pPr>
            <a:r>
              <a:rPr lang="es-419" sz="12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rPr>
              <a:t>8.0.2 – </a:t>
            </a:r>
            <a:r>
              <a:rPr lang="es-419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¿Qué</a:t>
            </a:r>
            <a:r>
              <a:rPr lang="es-419"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aprenderé en este módulo?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2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7190087" cy="1666626"/>
          </a:xfrm>
        </p:spPr>
        <p:txBody>
          <a:bodyPr/>
          <a:lstStyle/>
          <a:p>
            <a:pPr rtl="0"/>
            <a:r>
              <a:rPr lang="es-419" sz="4000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8: Capa de red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pPr rtl="0"/>
            <a:r>
              <a:rPr lang="es-419">
                <a:solidFill>
                  <a:schemeClr val="bg2">
                    <a:lumMod val="40000"/>
                    <a:lumOff val="60000"/>
                  </a:schemeClr>
                </a:solidFill>
              </a:rPr>
              <a:t>Materiales del instructor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91366" y="2125682"/>
            <a:ext cx="7237590" cy="1270941"/>
          </a:xfrm>
        </p:spPr>
        <p:txBody>
          <a:bodyPr/>
          <a:lstStyle/>
          <a:p>
            <a:pPr rtl="0"/>
            <a:r>
              <a:rPr lang="es-419" sz="4600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8: Capa de red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12812"/>
          </a:xfrm>
        </p:spPr>
        <p:txBody>
          <a:bodyPr/>
          <a:lstStyle/>
          <a:p>
            <a:pPr rtl="0" eaLnBrk="1" hangingPunct="1"/>
            <a:r>
              <a:rPr lang="es-419"/>
              <a:t>Módulo 8: Temas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99461" y="654206"/>
            <a:ext cx="8769026" cy="281711"/>
          </a:xfrm>
        </p:spPr>
        <p:txBody>
          <a:bodyPr/>
          <a:lstStyle/>
          <a:p>
            <a:pPr marL="0" indent="0" rtl="0">
              <a:spcBef>
                <a:spcPct val="30000"/>
              </a:spcBef>
              <a:buNone/>
            </a:pPr>
            <a:r>
              <a:rPr lang="es-419"/>
              <a:t>¿Qué aprenderé en este módulo?</a:t>
            </a:r>
          </a:p>
          <a:p>
            <a:pPr marL="0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  <a:p>
            <a:pPr marL="89297" indent="0">
              <a:spcBef>
                <a:spcPct val="30000"/>
              </a:spcBef>
              <a:buNone/>
            </a:pP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38170"/>
              </p:ext>
            </p:extLst>
          </p:nvPr>
        </p:nvGraphicFramePr>
        <p:xfrm>
          <a:off x="522512" y="1140033"/>
          <a:ext cx="8348355" cy="30665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15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3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16">
                <a:tc>
                  <a:txBody>
                    <a:bodyPr/>
                    <a:lstStyle/>
                    <a:p>
                      <a:pPr rtl="0"/>
                      <a:r>
                        <a:rPr lang="es-419" b="1">
                          <a:effectLst/>
                        </a:rPr>
                        <a:t>Título del tema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Objetivo del tema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Características de la capa de 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forma en que la capa de red utiliza protocolos IP para comunicaciones confiables.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Paquete IPv4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función de los principales campos de encabezado en el paquete IPv4.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431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Paquete IPv6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función de los principales campos de encabezado en el paquete IPv6.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¿Cómo arma las rutas un host?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forma en que los dispositivos de red utilizan tablas de routing para dirigir los paquetes a una red de destino.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647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Tablas de routing de router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Explique la función de los campos en la tabla de routing de un router.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38189466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Características de la capa de red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5270088" cy="789880"/>
          </a:xfrm>
        </p:spPr>
        <p:txBody>
          <a:bodyPr/>
          <a:lstStyle/>
          <a:p>
            <a:pPr rtl="0"/>
            <a:r>
              <a:rPr lang="es-419" sz="1600"/>
              <a:t>Características de la capa de red </a:t>
            </a:r>
            <a:br>
              <a:rPr lang="en-US" altLang="en-US" dirty="0"/>
            </a:br>
            <a:r>
              <a:rPr lang="es-419"/>
              <a:t> La Capa de Red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53" y="834570"/>
            <a:ext cx="5151336" cy="317699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Proporciona servicios para permitir que los dispositivos finales intercambien datos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versión 4 (IPv4) e IP versión 6 (IPv6) son los principales protocolos de comunicación de la capa de red.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 capa de red realiza cuatro operaciones básicas: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Direccionamiento de terminales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Encapsulamiento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Routing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Desencapsulamiento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862" y="100234"/>
            <a:ext cx="3067269" cy="20165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088" y="2355550"/>
            <a:ext cx="3230819" cy="24581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Características de la capa de red</a:t>
            </a:r>
            <a:br>
              <a:rPr lang="en-US" altLang="en-US" dirty="0"/>
            </a:br>
            <a:r>
              <a:rPr lang="es-419"/>
              <a:t>Encapsulación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9" y="905949"/>
            <a:ext cx="3700139" cy="3764374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encapsula el segmento de la capa de transporte.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puede utilizar un paquete IPv4 o IPv6 y no afectar al segmento de capa 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paquete IP será examinado por todos los dispositivos de capa 3 a medida que atraviese la red.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direccionamiento IP no cambia de origen a destino.</a:t>
            </a:r>
          </a:p>
          <a:p>
            <a:pPr marL="0" indent="0" rtl="0">
              <a:buNone/>
            </a:pPr>
            <a:r>
              <a:rPr lang="es-419" sz="1600" b="1"/>
              <a:t>Nota: </a:t>
            </a:r>
            <a:r>
              <a:rPr lang="es-419" sz="1600"/>
              <a:t>NAT cambiará el direccionamiento, pero se discutirá en un módulo posterior. </a:t>
            </a:r>
          </a:p>
          <a:p>
            <a:pPr lvl="1"/>
            <a:endParaRPr lang="en-US" dirty="0"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747" y="905949"/>
            <a:ext cx="5126909" cy="290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1276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Características de la capa de red</a:t>
            </a:r>
            <a:br>
              <a:rPr lang="en-US" altLang="en-US" dirty="0"/>
            </a:br>
            <a:r>
              <a:rPr lang="es-419"/>
              <a:t>Características de IP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24608" y="894073"/>
            <a:ext cx="9019391" cy="1947450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IP está destinado a tener una sobrecarga baja y puede describirse como:</a:t>
            </a:r>
          </a:p>
          <a:p>
            <a:pPr lvl="1" rtl="0"/>
            <a:r>
              <a:rPr lang="es-419" sz="1800"/>
              <a:t>Sin conexión </a:t>
            </a:r>
          </a:p>
          <a:p>
            <a:pPr lvl="1" rtl="0"/>
            <a:r>
              <a:rPr lang="es-419" sz="1800"/>
              <a:t>Servicio mínimo</a:t>
            </a:r>
          </a:p>
          <a:p>
            <a:pPr lvl="1" rtl="0"/>
            <a:r>
              <a:rPr lang="es-419" sz="1800"/>
              <a:t>Independiente de los medios</a:t>
            </a:r>
          </a:p>
        </p:txBody>
      </p:sp>
    </p:spTree>
    <p:extLst>
      <p:ext uri="{BB962C8B-B14F-4D97-AF65-F5344CB8AC3E}">
        <p14:creationId xmlns:p14="http://schemas.microsoft.com/office/powerpoint/2010/main" val="322054925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Características de la capa de red </a:t>
            </a:r>
            <a:br>
              <a:rPr lang="en-US" altLang="en-US" dirty="0"/>
            </a:br>
            <a:r>
              <a:rPr lang="es-419"/>
              <a:t>Sin conexión (Connectionless)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8853286" cy="2110086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IP Sin conexión (Connectionless)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no establece ninguna conexión con el destino antes de enviar el paquete.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No se necesita información de control (sincronizaciones, confirmaciones, etc.).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El destino recibirá el paquete cuando llegue, pero no se envían notificaciones previas por IP.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Si hay una necesidad de tráfico orientado a la conexión, otro protocolo manejará esto (normalmente TCP en la capa de transporte).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3" y="3028034"/>
            <a:ext cx="5884353" cy="173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74427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Características de la Capa de Red</a:t>
            </a:r>
            <a:br>
              <a:rPr lang="en-US" altLang="en-US" dirty="0"/>
            </a:br>
            <a:r>
              <a:rPr lang="es-419"/>
              <a:t> Mejor esfuerzo (Best Effort)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6"/>
            <a:ext cx="3773052" cy="284966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IP is el mejor esfuerzo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no garantizará la entrega del paquete.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ha reducido la sobrecarga ya que no existe ningún mecanismo para reenviar datos que no se reciben.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no espera reconocimientos.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IP no sabe si el otro dispositivo está operativo o si recibió el paquete.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03" y="858446"/>
            <a:ext cx="4831504" cy="284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765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Características de la capa de red</a:t>
            </a:r>
            <a:br>
              <a:rPr lang="en-US" altLang="en-US" dirty="0"/>
            </a:br>
            <a:r>
              <a:rPr lang="es-419" dirty="0"/>
              <a:t>Independencia de Medios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798945"/>
            <a:ext cx="4028689" cy="3851714"/>
          </a:xfrm>
        </p:spPr>
        <p:txBody>
          <a:bodyPr/>
          <a:lstStyle/>
          <a:p>
            <a:pPr marL="0" indent="0" rtl="0">
              <a:buNone/>
            </a:pPr>
            <a:r>
              <a:rPr lang="es-419" sz="1400" dirty="0"/>
              <a:t>IP no es confiable:  </a:t>
            </a:r>
          </a:p>
          <a:p>
            <a:pPr lvl="1" rtl="0"/>
            <a:r>
              <a:rPr lang="es-419" dirty="0"/>
              <a:t>No puede administrar ni corregir paquetes no entregados o corruptos.</a:t>
            </a:r>
          </a:p>
          <a:p>
            <a:pPr lvl="1" rtl="0"/>
            <a:r>
              <a:rPr lang="es-419" dirty="0"/>
              <a:t>IP no puede retransmitir después de un error.</a:t>
            </a:r>
          </a:p>
          <a:p>
            <a:pPr lvl="1" rtl="0"/>
            <a:r>
              <a:rPr lang="es-419" dirty="0"/>
              <a:t>IP no puede realinear los paquetes de secuencia.</a:t>
            </a:r>
          </a:p>
          <a:p>
            <a:pPr lvl="1" rtl="0"/>
            <a:r>
              <a:rPr lang="es-419" dirty="0"/>
              <a:t>IP debe depender de otros protocolos para estas funciones.</a:t>
            </a:r>
          </a:p>
          <a:p>
            <a:pPr marL="0" indent="0" rtl="0">
              <a:buNone/>
            </a:pPr>
            <a:r>
              <a:rPr lang="es-419" sz="1400" dirty="0"/>
              <a:t>IP es independiente de los medios:</a:t>
            </a:r>
          </a:p>
          <a:p>
            <a:pPr lvl="1" rtl="0"/>
            <a:r>
              <a:rPr lang="es-419" dirty="0"/>
              <a:t>IP no se refiere al tipo de trama requerido en la capa de enlace de datos ni al tipo de medio en la capa física.</a:t>
            </a:r>
          </a:p>
          <a:p>
            <a:pPr lvl="1" rtl="0"/>
            <a:r>
              <a:rPr lang="es-419" dirty="0"/>
              <a:t>IP se puede enviar a través de cualquier tipo de medio: cobre, fibra o inalámbrica.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1573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419" sz="1600" dirty="0"/>
              <a:t>Características de la capa de red</a:t>
            </a:r>
            <a:br>
              <a:rPr lang="en-US" altLang="en-US" dirty="0"/>
            </a:br>
            <a:r>
              <a:rPr lang="es-419" dirty="0"/>
              <a:t>Independencia de medios (cont.) 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0858" y="858445"/>
            <a:ext cx="4028689" cy="3792213"/>
          </a:xfrm>
        </p:spPr>
        <p:txBody>
          <a:bodyPr/>
          <a:lstStyle/>
          <a:p>
            <a:pPr marL="0" indent="0" rtl="0">
              <a:buNone/>
            </a:pPr>
            <a:r>
              <a:rPr lang="es-419" sz="1400" dirty="0"/>
              <a:t>La capa de red establecerá la Unidad de Transmisión Máxima (MTU).</a:t>
            </a:r>
          </a:p>
          <a:p>
            <a:pPr lvl="1" rtl="0"/>
            <a:r>
              <a:rPr lang="es-419" dirty="0"/>
              <a:t>La capa de red lo recibe de la información de control enviada por la capa de vínculo de datos.</a:t>
            </a:r>
          </a:p>
          <a:p>
            <a:pPr lvl="1" rtl="0"/>
            <a:r>
              <a:rPr lang="es-419" dirty="0"/>
              <a:t>A continuación, la red establece el tamaño de MTU.</a:t>
            </a:r>
          </a:p>
          <a:p>
            <a:pPr marL="0" indent="0" rtl="0">
              <a:buNone/>
            </a:pPr>
            <a:r>
              <a:rPr lang="es-419" sz="1400" dirty="0"/>
              <a:t>La fragmentación es cuando la Capa 3 divide el paquete IPv4 en unidades más pequeñas.</a:t>
            </a:r>
          </a:p>
          <a:p>
            <a:pPr lvl="1" rtl="0"/>
            <a:r>
              <a:rPr lang="es-419" dirty="0"/>
              <a:t>Fragmentar provoca latencia.</a:t>
            </a:r>
          </a:p>
          <a:p>
            <a:pPr lvl="1" rtl="0"/>
            <a:r>
              <a:rPr lang="es-419" dirty="0"/>
              <a:t>IPv6 no fragmenta paquetes.</a:t>
            </a:r>
          </a:p>
          <a:p>
            <a:pPr lvl="1" rtl="0"/>
            <a:r>
              <a:rPr lang="es-419" dirty="0"/>
              <a:t>Ejemplo: El router pasa de Ethernet a una WAN lenta con una MTU más pequeña</a:t>
            </a:r>
            <a:r>
              <a:rPr lang="en-US" dirty="0"/>
              <a:t>.</a:t>
            </a:r>
            <a:endParaRPr lang="es-419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99" y="1104038"/>
            <a:ext cx="4774017" cy="31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0875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s-419" dirty="0"/>
              <a:t>Materiales para el instructor: Guía de planificación del Módulo 8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83254" cy="3747195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Este documento de PowerPoint se divide en dos partes: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Guía de planificación del instructor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Información para ayudarlo a familiarizarse con el módulo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Material didáctico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Presentación de la clase del instructor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Diapositivas opcionales que puede usar en el aula</a:t>
            </a:r>
          </a:p>
          <a:p>
            <a:pPr lvl="1"/>
            <a:r>
              <a:rPr lang="es-419" dirty="0"/>
              <a:t>Comienza en la diapositiva # 10</a:t>
            </a:r>
          </a:p>
          <a:p>
            <a:pPr marL="142875" lvl="1" indent="0">
              <a:buNone/>
            </a:pPr>
            <a:r>
              <a:rPr lang="es-419" sz="1600" b="1" dirty="0"/>
              <a:t>Nota: </a:t>
            </a:r>
            <a:r>
              <a:rPr lang="es-419" sz="1600" dirty="0"/>
              <a:t>Elimine la Guía de planificación de esta presentación antes de compartirla con alguien.</a:t>
            </a:r>
          </a:p>
          <a:p>
            <a:pPr marL="0" indent="0">
              <a:buNone/>
            </a:pPr>
            <a:r>
              <a:rPr lang="es-419" sz="1600" b="1" dirty="0">
                <a:solidFill>
                  <a:schemeClr val="accent4"/>
                </a:solidFill>
              </a:rPr>
              <a:t>Para obtener ayuda y recursos adicionales, vaya a la página de inicio del instructor y a los recursos del curso para este curso. También puede visitar el sitio de desarrollo profesional en netacad.com, la página oficial de Facebook de Cisco Networking Academy o el grupo Instructor Only FB.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628362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8.2 Paquete IPv4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8337446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Paquete IPV4</a:t>
            </a:r>
            <a:br>
              <a:rPr lang="en-US" altLang="en-US" dirty="0"/>
            </a:br>
            <a:r>
              <a:rPr lang="es-419"/>
              <a:t>Encabezado de paquetes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46742" y="798946"/>
            <a:ext cx="8184025" cy="349728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IPv4 es el protocolo de comunicación principal para la capa de red.</a:t>
            </a:r>
          </a:p>
          <a:p>
            <a:pPr marL="0" indent="0" rtl="0">
              <a:buNone/>
            </a:pPr>
            <a:r>
              <a:rPr lang="es-419" sz="1600"/>
              <a:t>El encabezado de red tiene muchos propósitos:</a:t>
            </a:r>
          </a:p>
          <a:p>
            <a:pPr lvl="1" rtl="0"/>
            <a:r>
              <a:rPr lang="es-419" sz="1600"/>
              <a:t>Garantiza que el paquete se envía en la dirección correcta (al destino).</a:t>
            </a:r>
          </a:p>
          <a:p>
            <a:pPr lvl="1" rtl="0"/>
            <a:r>
              <a:rPr lang="es-419" sz="1600"/>
              <a:t>Contiene información para el procesamiento de capas de red en varios campos.</a:t>
            </a:r>
          </a:p>
          <a:p>
            <a:pPr lvl="1" rtl="0"/>
            <a:r>
              <a:rPr lang="es-419" sz="1600"/>
              <a:t>La información del encabezado es utilizada por todos los dispositivos de capa 3 que manejan el paquete</a:t>
            </a:r>
          </a:p>
          <a:p>
            <a:pPr lvl="1"/>
            <a:endParaRPr lang="en-US" altLang="en-US" sz="1600" dirty="0"/>
          </a:p>
          <a:p>
            <a:pPr marL="0" indent="0" rtl="0">
              <a:buNone/>
            </a:pPr>
            <a:r>
              <a:rPr lang="es-419" sz="160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3303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pPr rtl="0"/>
            <a:r>
              <a:rPr lang="es-419" sz="1600"/>
              <a:t>Paquete IPV4</a:t>
            </a:r>
            <a:br>
              <a:rPr lang="en-US" altLang="en-US" dirty="0"/>
            </a:br>
            <a:r>
              <a:rPr lang="es-419"/>
              <a:t>Campos de encabezado de paquete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09728" y="792335"/>
            <a:ext cx="4690872" cy="288355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Características del encabezado de red IPv4:</a:t>
            </a:r>
          </a:p>
          <a:p>
            <a:pPr lvl="1" rtl="0"/>
            <a:r>
              <a:rPr lang="es-419" sz="1600"/>
              <a:t>Está en binario.</a:t>
            </a:r>
          </a:p>
          <a:p>
            <a:pPr lvl="1" rtl="0"/>
            <a:r>
              <a:rPr lang="es-419" sz="1600"/>
              <a:t>Contiene varios campos de información</a:t>
            </a:r>
          </a:p>
          <a:p>
            <a:pPr lvl="1" rtl="0"/>
            <a:r>
              <a:rPr lang="es-419" sz="1600"/>
              <a:t>Diagrama se lee de izquierda a derecha, 4 bytes por línea</a:t>
            </a:r>
          </a:p>
          <a:p>
            <a:pPr lvl="1" rtl="0"/>
            <a:r>
              <a:rPr lang="es-419" sz="1600"/>
              <a:t>Los dos campos más importantes son el origen y el destino.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 rtl="0">
              <a:buNone/>
            </a:pPr>
            <a:r>
              <a:rPr lang="es-419" sz="1600"/>
              <a:t>Los protocolos pueden tener una o más funciones.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3" y="841248"/>
            <a:ext cx="4251960" cy="408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3112685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3999" cy="731520"/>
          </a:xfrm>
        </p:spPr>
        <p:txBody>
          <a:bodyPr/>
          <a:lstStyle/>
          <a:p>
            <a:pPr rtl="0"/>
            <a:r>
              <a:rPr lang="es-419" sz="1600"/>
              <a:t>Paquete IPV4</a:t>
            </a:r>
            <a:br>
              <a:rPr lang="en-US" altLang="en-US" dirty="0"/>
            </a:br>
            <a:r>
              <a:rPr lang="es-419"/>
              <a:t>Campos de encabezado de paquete IPV4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55448" y="792335"/>
            <a:ext cx="8723376" cy="542689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Campos significativos en el encabezado IPv4: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1830"/>
              </p:ext>
            </p:extLst>
          </p:nvPr>
        </p:nvGraphicFramePr>
        <p:xfrm>
          <a:off x="164592" y="1417319"/>
          <a:ext cx="8750808" cy="348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993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52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Versión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Esto</a:t>
                      </a:r>
                      <a:r>
                        <a:rPr lang="es-419" baseline="0"/>
                        <a:t> será para v4, a diferencia de v6, un campo de 4 bits = 0100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71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Servicios diferenciados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Utilizado para QoS</a:t>
                      </a:r>
                      <a:r>
                        <a:rPr lang="es-419" baseline="0"/>
                        <a:t>: campo DiffServ — DS o el anterior IntServ — ToS o Tipo de servicio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716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Suma de comprobación del encabezado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Detectar daños en el encabezado IPv4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068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Tiempo de vida (TTL)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Recuento de saltos de capa 3. Cuando se convierte en cero, el router</a:t>
                      </a:r>
                      <a:r>
                        <a:rPr lang="es-419" baseline="0"/>
                        <a:t> descartará el paquete.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909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de Internet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aseline="0"/>
                        <a:t> Protocolo de siguiente nivel de ID: ICMP, TCP, UDP,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Dirección IPv4 de 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Dirección de origen de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066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Dirección IPV4 de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aseline="0"/>
                        <a:t> Dirección </a:t>
                      </a:r>
                      <a:r>
                        <a:rPr lang="es-419"/>
                        <a:t>de destino de 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98414312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1393"/>
            <a:ext cx="9144000" cy="829464"/>
          </a:xfrm>
        </p:spPr>
        <p:txBody>
          <a:bodyPr/>
          <a:lstStyle/>
          <a:p>
            <a:pPr rtl="0"/>
            <a:r>
              <a:rPr lang="es-419" sz="1600"/>
              <a:t>Paquetes IPV4 </a:t>
            </a:r>
            <a:br>
              <a:rPr lang="en-US" altLang="en-US" dirty="0"/>
            </a:br>
            <a:r>
              <a:rPr lang="es-419"/>
              <a:t>Video – Ejemplos de encabezados IPv4 en Wireshark</a:t>
            </a:r>
          </a:p>
        </p:txBody>
      </p:sp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203200" y="986970"/>
            <a:ext cx="8593327" cy="2103701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Este video cubrirá lo siguiente: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Paquetes Ethernet IPv4 en Wireshark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Información de control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 diferencia entre paquetes</a:t>
            </a:r>
          </a:p>
          <a:p>
            <a:pPr marL="0" indent="0">
              <a:buNone/>
            </a:pPr>
            <a:endParaRPr lang="en-US" altLang="ja-JP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7414468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8.3 Paquetes IPv6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8985433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 dirty="0"/>
              <a:t>Paquetes IPv6</a:t>
            </a:r>
            <a:br>
              <a:rPr lang="en-US" altLang="en-US" dirty="0"/>
            </a:br>
            <a:r>
              <a:rPr lang="es-419" dirty="0"/>
              <a:t>Limitaciones de IPv4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672954" cy="357342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IPv4 tiene tres limitaciones principales:</a:t>
            </a:r>
          </a:p>
          <a:p>
            <a:pPr lvl="1" rtl="0"/>
            <a:r>
              <a:rPr lang="es-419" sz="1600"/>
              <a:t>Depleción de direcciones IPv4: básicamente nos hemos quedado sin direccionamiento IPv4.</a:t>
            </a:r>
          </a:p>
          <a:p>
            <a:pPr lvl="1" rtl="0"/>
            <a:r>
              <a:rPr lang="es-419" sz="1600"/>
              <a:t>Falta de conectividad de extremo a extremo: para que IPv4 sobreviva a este largo tiempo, se crearon direcciones privadas y NAT. Esto puso fin a las comunicaciones directas con el discurso público.</a:t>
            </a:r>
          </a:p>
          <a:p>
            <a:pPr lvl="1" rtl="0"/>
            <a:r>
              <a:rPr lang="es-419" sz="1600"/>
              <a:t>Mayor complejidad de la red: NAT fue concebido como una solución temporal y crea problemas en la red como un efecto secundario de manipular los encabezados de red que direcciona. NAT provoca problemas de latencia y solución de problemas.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47103102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Paquetes IPv6</a:t>
            </a:r>
            <a:br>
              <a:rPr lang="en-US" altLang="en-US" dirty="0"/>
            </a:br>
            <a:r>
              <a:rPr lang="es-419"/>
              <a:t>Introducción a 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3997630" cy="384121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IPv6 fué desarrollado por Internet Engineering Task Force (IETF).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IPv6 vence las limitaciones de IPv4.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Mejoras que proporciona IPv6: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b="1" dirty="0"/>
              <a:t>Mayor espacio de direcciones </a:t>
            </a:r>
            <a:r>
              <a:rPr lang="es-419" dirty="0"/>
              <a:t>: basado en la dirección de 128 bits, no en 32 bits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b="1" dirty="0"/>
              <a:t>Manejo mejorado de paquetes </a:t>
            </a:r>
            <a:r>
              <a:rPr lang="es-419" dirty="0"/>
              <a:t>– encabezado simplificado con menos campos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b="1" dirty="0"/>
              <a:t>Elimina la necesidad de NAT </a:t>
            </a:r>
            <a:r>
              <a:rPr lang="es-419" dirty="0"/>
              <a:t>: dado que hay una gran cantidad de direccionamiento, no es necesario utilizar direccionamiento privado internamente y asignarse a una dirección pública compartida</a:t>
            </a:r>
          </a:p>
          <a:p>
            <a:pPr lvl="1"/>
            <a:endParaRPr lang="en-CA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756" y="798944"/>
            <a:ext cx="488699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30264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211713"/>
            <a:ext cx="9144000" cy="757551"/>
          </a:xfrm>
        </p:spPr>
        <p:txBody>
          <a:bodyPr/>
          <a:lstStyle/>
          <a:p>
            <a:pPr rtl="0"/>
            <a:r>
              <a:rPr lang="es-419" sz="1600" dirty="0"/>
              <a:t>Paquetes IPv6 </a:t>
            </a:r>
            <a:br>
              <a:rPr lang="en-US" altLang="en-US" dirty="0"/>
            </a:br>
            <a:r>
              <a:rPr lang="es-419" dirty="0"/>
              <a:t>Campos de encabezado de paquetes IPv4 en el encabezado de paquetes 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1187669"/>
            <a:ext cx="3359855" cy="341336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El encabezado IPv6 se simplifica, pero no es más pequeño.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El encabezado se fija en 40 Bytes u octetos de longitud.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Se eliminaron varios campos IPv4 para mejorar el rendimiento.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400" dirty="0"/>
              <a:t>Algunos campos IPv4 se eliminaron para mejorar el rendimiento:</a:t>
            </a:r>
          </a:p>
          <a:p>
            <a:pPr lvl="1" rtl="0"/>
            <a:r>
              <a:rPr lang="es-419" dirty="0"/>
              <a:t>Señalador</a:t>
            </a:r>
          </a:p>
          <a:p>
            <a:pPr lvl="1" rtl="0"/>
            <a:r>
              <a:rPr lang="es-419" dirty="0"/>
              <a:t>Desplazamiento de fragmentos</a:t>
            </a:r>
          </a:p>
          <a:p>
            <a:pPr lvl="1" rtl="0"/>
            <a:r>
              <a:rPr lang="es-419" dirty="0"/>
              <a:t>Suma de comprobación del encabezado</a:t>
            </a:r>
            <a:r>
              <a:rPr lang="en-CA" dirty="0"/>
              <a:t>.</a:t>
            </a:r>
            <a:endParaRPr lang="es-419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735" y="1051126"/>
            <a:ext cx="5270522" cy="3413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725155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Paquetes IPV6 </a:t>
            </a:r>
            <a:br>
              <a:rPr lang="en-US" altLang="en-US" dirty="0"/>
            </a:br>
            <a:r>
              <a:rPr lang="es-419"/>
              <a:t>Encabezado de paquetes IPV6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457933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Campos significativos en el encabezado IPv4:</a:t>
            </a:r>
          </a:p>
          <a:p>
            <a:pPr lvl="1"/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1577"/>
              </p:ext>
            </p:extLst>
          </p:nvPr>
        </p:nvGraphicFramePr>
        <p:xfrm>
          <a:off x="196596" y="1237227"/>
          <a:ext cx="8750808" cy="3771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926"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Función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01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Versión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Esto</a:t>
                      </a:r>
                      <a:r>
                        <a:rPr lang="es-419" baseline="0"/>
                        <a:t> será para v6, a diferencia de v4, un campo de 4 bits = 0110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272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Clase de tráfico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Utilizado para QoS</a:t>
                      </a:r>
                      <a:r>
                        <a:rPr lang="es-419" baseline="0"/>
                        <a:t>: Equivalente al campo DiffServ — 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404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Etiqueta de flujo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aseline="0"/>
                        <a:t>Informa al dispositivo para manejar etiquetas de flujo idénticas de la misma manera, </a:t>
                      </a:r>
                      <a:r>
                        <a:rPr lang="es-419"/>
                        <a:t>campo de 20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404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Longitud de carga útil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Este campo de 16 bits indica la longitud de la porción de datos o la carga útil del paquete IPv6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138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Siguiente encabezado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I.D.s de siguiente nivel</a:t>
                      </a:r>
                      <a:r>
                        <a:rPr lang="es-419" baseline="0"/>
                        <a:t> protocolo: ICMP, TCP, UDP,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38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Límite de saltos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Reemplaza el recuento de saltos de capa 3 del</a:t>
                      </a:r>
                      <a:r>
                        <a:rPr lang="es-419" baseline="0"/>
                        <a:t> campo TTL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684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Dirección IPv4 de origen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Dirección de origen de 128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404">
                <a:tc>
                  <a:txBody>
                    <a:bodyPr/>
                    <a:lstStyle/>
                    <a:p>
                      <a:pPr rtl="0"/>
                      <a:r>
                        <a:rPr lang="es-419" b="1"/>
                        <a:t>Dirección IPV4 de 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baseline="0" dirty="0"/>
                        <a:t> Dirección </a:t>
                      </a:r>
                      <a:r>
                        <a:rPr lang="es-419" dirty="0"/>
                        <a:t>de destino de 128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04138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s-419" dirty="0"/>
              <a:t>¿Qué esperar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s-419" dirty="0"/>
              <a:t>Para facilitar el aprendizaje, se pueden incluir las siguientes características dentro de la GUI en este módulo: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6D99E5B-C561-CC4B-B793-94B31E924488}"/>
              </a:ext>
            </a:extLst>
          </p:cNvPr>
          <p:cNvGraphicFramePr>
            <a:graphicFrameLocks noGrp="1"/>
          </p:cNvGraphicFramePr>
          <p:nvPr/>
        </p:nvGraphicFramePr>
        <p:xfrm>
          <a:off x="291944" y="1368335"/>
          <a:ext cx="8557528" cy="3088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Animaciones.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Exponga a los aprendices a nuevas habilidades y conceptos.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Exponga a los aprendices a nuevas habilidades y conceptos.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Verifique su conocimiento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Pruebas en línea por tema, para ayudar a los estudiantes a medir la comprensión del contenido.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Actividades interactivas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Una variedad de formatos para ayudar a los alumnos a medir la comprensión del contenido.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Verificador de sintaxis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Pequeñas simulaciones que exponen a los alumnos a la línea de comandos de Cisco para practicar habilidades de configuración.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 de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Actividades de simulación y modelado diseñadas para la exploración, adquisición, refuerzo y expansión de habilidades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0260448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Paquetes IPV6</a:t>
            </a:r>
            <a:br>
              <a:rPr lang="en-US" altLang="en-US" dirty="0"/>
            </a:br>
            <a:r>
              <a:rPr lang="es-419"/>
              <a:t>Encabezado de paquetes IPV6 (Cont.)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7"/>
            <a:ext cx="8243186" cy="3073117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El paquete IPv6 también puede contener encabezados de extensión (EH). </a:t>
            </a:r>
          </a:p>
          <a:p>
            <a:pPr marL="0" indent="0" rtl="0">
              <a:buNone/>
            </a:pPr>
            <a:r>
              <a:rPr lang="es-419" sz="1600"/>
              <a:t>Características de los encabezados EH: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proporcionar información de capa de red opcional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son opcionales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se colocan entre el encabezado IPv6 y la carga útil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puede usarse para fragmentación, seguridad, soporte de movilidad,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600" dirty="0"/>
          </a:p>
          <a:p>
            <a:pPr marL="0" indent="0" rtl="0">
              <a:buNone/>
            </a:pPr>
            <a:r>
              <a:rPr lang="es-419" sz="1600" b="1"/>
              <a:t>Nota: </a:t>
            </a:r>
            <a:r>
              <a:rPr lang="es-419" sz="1600"/>
              <a:t>a diferencia de IPv4, los Routers no fragmentan los paquetes de IPv6.</a:t>
            </a:r>
          </a:p>
        </p:txBody>
      </p:sp>
    </p:spTree>
    <p:extLst>
      <p:ext uri="{BB962C8B-B14F-4D97-AF65-F5344CB8AC3E}">
        <p14:creationId xmlns:p14="http://schemas.microsoft.com/office/powerpoint/2010/main" val="23929838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Paquetes IPV6 </a:t>
            </a:r>
            <a:br>
              <a:rPr lang="en-US" altLang="en-US" dirty="0"/>
            </a:br>
            <a:r>
              <a:rPr lang="es-419"/>
              <a:t>Video – Ejemplos de encabezados IPv6 en Wireshark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23574" y="867946"/>
            <a:ext cx="8581514" cy="2131285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/>
              <a:t>Este video cubrirá lo siguiente: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Paquetes Ethernet IPv6 en Wireshark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Información de control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/>
              <a:t>La diferencia entre paquetes</a:t>
            </a:r>
          </a:p>
          <a:p>
            <a:pPr marL="0" indent="0">
              <a:buNone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32752531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8.4 Cómo se enruta un host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9772822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rtl="0"/>
            <a:r>
              <a:rPr lang="es-419" sz="1600"/>
              <a:t>Cómo se enruta un Host</a:t>
            </a:r>
            <a:br>
              <a:rPr lang="en-US" altLang="en-US" sz="1600" dirty="0"/>
            </a:br>
            <a:r>
              <a:rPr lang="es-419"/>
              <a:t>Decisión de reenvío de host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516566" cy="225082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Los paquetes siempre se crean en el origen.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Cada dispositivo host crea su propia tabla de enrutamiento.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Un host puede enviar paquetes a lo siguiente:</a:t>
            </a:r>
          </a:p>
          <a:p>
            <a:pPr lvl="1" rtl="0"/>
            <a:r>
              <a:rPr lang="es-419" sz="1700"/>
              <a:t>Sí mismo — 127.0.0.1 (IPv4),: :1 (IPv6)</a:t>
            </a:r>
          </a:p>
          <a:p>
            <a:pPr lvl="1" rtl="0"/>
            <a:r>
              <a:rPr lang="es-419" sz="1700"/>
              <a:t>Hosts locales: el destino está en la misma LAN</a:t>
            </a:r>
          </a:p>
          <a:p>
            <a:pPr lvl="1" rtl="0"/>
            <a:r>
              <a:rPr lang="es-419" sz="1700"/>
              <a:t>Hosts remotos: los dispositivos no están en la misma LAN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070" y="3072057"/>
            <a:ext cx="4799457" cy="1922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830764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85800"/>
          </a:xfrm>
        </p:spPr>
        <p:txBody>
          <a:bodyPr/>
          <a:lstStyle/>
          <a:p>
            <a:pPr rtl="0"/>
            <a:r>
              <a:rPr lang="es-419" sz="1600"/>
              <a:t>Cómo se enruta un Host</a:t>
            </a:r>
            <a:br>
              <a:rPr lang="en-US" altLang="en-US" sz="1600" dirty="0"/>
            </a:br>
            <a:r>
              <a:rPr lang="es-419"/>
              <a:t>Decisión de reenvío de host (Cont.)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728" y="711504"/>
            <a:ext cx="8915400" cy="2530460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El dispositivo de origen determina si el destino es local o remoto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800"/>
              <a:t>Método de determinación: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IPv4: el origen utiliza su propia dirección IP y máscara de subred, junto con la dirección IP de destino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600"/>
              <a:t>IPv6: el origen utiliza la dirección de red y el prefijo anunciados por el enrutador local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700"/>
              <a:t>El tráfico local se desconecta de la interfaz de host para ser manejado por un dispositivo intermediario.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700"/>
              <a:t>El tráfico remoto se reenvía directamente a la puerta de enlace predeterminada de la LAN.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137" y="3515474"/>
            <a:ext cx="3779726" cy="135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064938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Cómo se enrutan los host</a:t>
            </a:r>
            <a:br>
              <a:rPr lang="en-US" altLang="en-US" sz="1600" dirty="0"/>
            </a:br>
            <a:r>
              <a:rPr lang="es-419"/>
              <a:t>Gateway Predeterminado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5760" y="821052"/>
            <a:ext cx="8535435" cy="3376044"/>
          </a:xfrm>
        </p:spPr>
        <p:txBody>
          <a:bodyPr/>
          <a:lstStyle/>
          <a:p>
            <a:pPr marL="0" indent="0" rtl="0">
              <a:buNone/>
            </a:pPr>
            <a:r>
              <a:rPr lang="es-419" sz="1800"/>
              <a:t>Un enrutador o conmutador de capa 3 puede ser una puerta de enlace predeterminada.</a:t>
            </a:r>
          </a:p>
          <a:p>
            <a:pPr marL="0" indent="0" rtl="0">
              <a:buNone/>
            </a:pPr>
            <a:r>
              <a:rPr lang="es-419" sz="1800"/>
              <a:t>Características de una puerta de enlace predeterminada (DGW):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700"/>
              <a:t>Debe tener una dirección IP en el mismo rango que el resto de la LAN.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700"/>
              <a:t>Puede aceptar datos de la LAN y es capaz de reenviar tráfico fuera de la LAN.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 sz="1700"/>
              <a:t>Puede enrutarse a otras redes.</a:t>
            </a:r>
          </a:p>
          <a:p>
            <a:pPr marL="0" indent="0" rtl="0">
              <a:buNone/>
            </a:pPr>
            <a:r>
              <a:rPr lang="es-419" sz="1800"/>
              <a:t>Si un dispositivo no tiene una puerta de enlace predeterminada o una puerta de enlace predeterminada incorrecta, su tráfico no podrá salir de la LAN.</a:t>
            </a:r>
          </a:p>
          <a:p>
            <a:pPr lvl="1"/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121643246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Cómo se enrutan los host</a:t>
            </a:r>
            <a:br>
              <a:rPr lang="en-US" altLang="en-US" sz="1600" dirty="0"/>
            </a:br>
            <a:r>
              <a:rPr lang="es-419"/>
              <a:t>Un host enruta a la puerta de enlace predeterminada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123" y="936665"/>
            <a:ext cx="4115747" cy="3794491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El host conocerá la puerta de enlace predeterminada (DGW) de forma estática o a través de DHCP en IPv4.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IPv6 envía el DGW a través de una solicitud de un router (RS) o puede configurarse manualmente.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 Una DGW es una ruta estática que será una ruta de último recurso en la tabla de enrutamiento.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Todos los dispositivos de la LAN necesitarán el DGW del roter si tienen la intención de enviar tráfico de forma remota.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70" y="1501170"/>
            <a:ext cx="4765834" cy="2229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5191498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9182"/>
            <a:ext cx="9144000" cy="757551"/>
          </a:xfrm>
        </p:spPr>
        <p:txBody>
          <a:bodyPr/>
          <a:lstStyle/>
          <a:p>
            <a:pPr rtl="0"/>
            <a:r>
              <a:rPr lang="es-419" sz="1600" dirty="0"/>
              <a:t>Cómo se enruta un Host </a:t>
            </a:r>
            <a:br>
              <a:rPr lang="en-US" altLang="en-US" sz="1600" dirty="0"/>
            </a:br>
            <a:r>
              <a:rPr lang="es-419" dirty="0"/>
              <a:t>Tablas de enrutamiento de Host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15" y="1177159"/>
            <a:ext cx="2819110" cy="3438383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En Windows, route print o netstat -r muestra la tabla de enrutamiento de PC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dirty="0"/>
              <a:t>Tres secciones mostradas por estos dos comandos:</a:t>
            </a:r>
          </a:p>
          <a:p>
            <a:pPr lvl="1" rtl="0"/>
            <a:r>
              <a:rPr lang="es-419" sz="1500" dirty="0"/>
              <a:t>Lista de interfaces: todas las interfaces potenciales y direccionamiento MAC</a:t>
            </a:r>
          </a:p>
          <a:p>
            <a:pPr lvl="1" rtl="0"/>
            <a:r>
              <a:rPr lang="es-419" sz="1500" dirty="0"/>
              <a:t>Tabla de enrutamiento IPv4</a:t>
            </a:r>
          </a:p>
          <a:p>
            <a:pPr lvl="1" rtl="0"/>
            <a:r>
              <a:rPr lang="es-419" sz="1500" dirty="0"/>
              <a:t>Tabla de enrutamiento IPv6.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932688"/>
            <a:ext cx="5485829" cy="3738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614824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8.5 Introducción al enrutamiento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0016951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Introducción al Enrutamiento</a:t>
            </a:r>
            <a:br>
              <a:rPr lang="en-US" altLang="en-US" dirty="0"/>
            </a:br>
            <a:r>
              <a:rPr lang="es-419"/>
              <a:t>Decisión de reenvío de paquetes del enrutador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73255" y="822098"/>
            <a:ext cx="8807116" cy="538969"/>
          </a:xfrm>
        </p:spPr>
        <p:txBody>
          <a:bodyPr/>
          <a:lstStyle/>
          <a:p>
            <a:pPr marL="0" indent="0" rtl="0">
              <a:buNone/>
            </a:pPr>
            <a:r>
              <a:rPr lang="es-419"/>
              <a:t>¿Qué sucede cuando el enrutador recibe la trama del dispositivo host?</a:t>
            </a:r>
          </a:p>
          <a:p>
            <a:pPr lvl="1"/>
            <a:endParaRPr lang="en-CA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7" y="1276984"/>
            <a:ext cx="5439072" cy="3316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1" y="2162150"/>
            <a:ext cx="2983832" cy="1877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40856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191FACFD-7764-1045-B78F-082A9422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pPr rtl="0"/>
            <a:r>
              <a:rPr lang="es-419" dirty="0"/>
              <a:t>¿Qué esperar en este módulo? (Cont.)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82832F2-C9A0-5644-AD5C-3E90BD34AAC5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419" dirty="0"/>
              <a:t>Para facilitar el aprendizaje, los siguientes funciones pueden estar incluidas en este módulo: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B2112FCA-EF01-1642-B261-F8FFB699D8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Característica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Laboratorios prácticos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Labs diseñados para trabajar con equipo físico.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Actividades de clase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Estos se encuentran en la página de Recursos para el instructor. Las actividades de clase están diseñadas para facilitar el aprendizaje, la discusión en clase y la colaboración.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Cuestionarios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Auto-evaluaciones que integran conceptos y habilidades aprendidas a lo largo de los temas presentados en el módulo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Resumen del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Recapitula brevemente el contenido del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80386161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Introducción al enrutamiento</a:t>
            </a:r>
            <a:br>
              <a:rPr lang="en-US" altLang="en-US" dirty="0"/>
            </a:br>
            <a:r>
              <a:rPr lang="es-419"/>
              <a:t>Tabla de enrutamiento IP del router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90286" y="798943"/>
            <a:ext cx="8853715" cy="2422943"/>
          </a:xfrm>
        </p:spPr>
        <p:txBody>
          <a:bodyPr/>
          <a:lstStyle/>
          <a:p>
            <a:pPr marL="0" indent="0" rtl="0">
              <a:buNone/>
            </a:pPr>
            <a:r>
              <a:rPr lang="es-419"/>
              <a:t>Hay tres tipos de rutas en la tabla de enrutamiento de un enrutador: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b="1"/>
              <a:t>Conectado directamente </a:t>
            </a:r>
            <a:r>
              <a:rPr lang="es-419"/>
              <a:t>— Estas rutas son agregadas automáticamente por el router, siempre que la interfaz esté activa y tenga direccionamiento.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b="1"/>
              <a:t>Remoto</a:t>
            </a:r>
            <a:r>
              <a:rPr lang="es-419"/>
              <a:t> — Estas son las rutas que el router no tiene una conexión directa y se pueden aprender: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/>
              <a:t>Manualmente — con una ruta estática</a:t>
            </a:r>
          </a:p>
          <a:p>
            <a:pPr lvl="1" rtl="0">
              <a:buFont typeface="Arial" panose="020B0604020202020204" pitchFamily="34" charset="0"/>
              <a:buChar char="•"/>
            </a:pPr>
            <a:r>
              <a:rPr lang="es-419"/>
              <a:t>Dinámicamente: mediante el uso de un protocolo de enrutamiento para que los routers compartan su información entre sí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b="1"/>
              <a:t>Ruta predeterminada </a:t>
            </a:r>
            <a:r>
              <a:rPr lang="es-419"/>
              <a:t>: reenvía todo el tráfico a una dirección específica cuando no hay coincidencia en la tabla de enrutamiento </a:t>
            </a:r>
          </a:p>
          <a:p>
            <a:pPr lvl="1"/>
            <a:endParaRPr lang="en-CA" altLang="en-US" dirty="0"/>
          </a:p>
          <a:p>
            <a:pPr lvl="1"/>
            <a:endParaRPr lang="en-CA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330" y="3491243"/>
            <a:ext cx="4922713" cy="140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186606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4456385" cy="757551"/>
          </a:xfrm>
        </p:spPr>
        <p:txBody>
          <a:bodyPr/>
          <a:lstStyle/>
          <a:p>
            <a:pPr rtl="0"/>
            <a:r>
              <a:rPr lang="es-419" sz="1600" dirty="0"/>
              <a:t>Introducción al enrutamiento</a:t>
            </a:r>
            <a:br>
              <a:rPr lang="en-US" altLang="en-US" dirty="0"/>
            </a:br>
            <a:r>
              <a:rPr lang="es-419" sz="2400" dirty="0"/>
              <a:t>Enrutamiento estático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34" y="1038513"/>
            <a:ext cx="3846044" cy="306647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Características de la ruta estática: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Debe configurarse manualmente.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Debe ser ajustado manualmente por el administrador cuando hay un cambio en la topología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Bueno para redes pequeñas no redundantes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Se utiliza a menudo junto con un protocolo de enrutamiento dinámico para configurar una ruta predeterminada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28982"/>
            <a:ext cx="5007756" cy="2382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687848"/>
            <a:ext cx="5007757" cy="211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5251992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3846044" cy="757551"/>
          </a:xfrm>
        </p:spPr>
        <p:txBody>
          <a:bodyPr/>
          <a:lstStyle/>
          <a:p>
            <a:pPr rtl="0"/>
            <a:r>
              <a:rPr lang="es-419" sz="1600" dirty="0"/>
              <a:t>Introducción al enrutamiento</a:t>
            </a:r>
            <a:br>
              <a:rPr lang="en-US" altLang="en-US" sz="1600" dirty="0"/>
            </a:br>
            <a:r>
              <a:rPr lang="es-419" dirty="0"/>
              <a:t>Enrutamiento dinámico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065" y="1090468"/>
            <a:ext cx="3846044" cy="2962564"/>
          </a:xfrm>
        </p:spPr>
        <p:txBody>
          <a:bodyPr/>
          <a:lstStyle/>
          <a:p>
            <a:pPr marL="0" indent="0" rtl="0">
              <a:buNone/>
            </a:pPr>
            <a:r>
              <a:rPr lang="es-419" sz="1600" dirty="0"/>
              <a:t>Rutas dinámicas automáticamente: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Detectar redes remotas.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Mantener información actualizada.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Elija el mejor camino hacia las redes de destino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s-419" sz="1600" dirty="0"/>
              <a:t>Buscar nuevas rutas óptimas cuando hay un cambio de topología</a:t>
            </a:r>
          </a:p>
          <a:p>
            <a:pPr marL="0" indent="0" rtl="0">
              <a:buNone/>
            </a:pPr>
            <a:r>
              <a:rPr lang="es-419" sz="1600" dirty="0"/>
              <a:t>El enrutamiento dinámico también puede compartir rutas estáticas predeterminadas con los otros routers.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358055"/>
            <a:ext cx="5007757" cy="1928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109" y="2312213"/>
            <a:ext cx="4644736" cy="2470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906835"/>
      </p:ext>
    </p:extLst>
  </p:cSld>
  <p:clrMapOvr>
    <a:masterClrMapping/>
  </p:clrMapOvr>
  <p:transition spd="slow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1600" dirty="0"/>
              <a:t>Introducción al enrutamiento</a:t>
            </a:r>
            <a:br>
              <a:rPr lang="es-419" sz="1600" dirty="0"/>
            </a:br>
            <a:r>
              <a:rPr lang="es-419" dirty="0"/>
              <a:t>Video - Tablas de enrutamiento de enrutador IPv4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49383" y="798944"/>
            <a:ext cx="8427026" cy="309335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rtl="0">
              <a:buNone/>
            </a:pPr>
            <a:r>
              <a:rPr lang="es-419" sz="1800" dirty="0"/>
              <a:t>En este vídeo se explicará la información de la tabla de enrutamiento del router IPv4.</a:t>
            </a:r>
          </a:p>
        </p:txBody>
      </p:sp>
    </p:spTree>
    <p:extLst>
      <p:ext uri="{BB962C8B-B14F-4D97-AF65-F5344CB8AC3E}">
        <p14:creationId xmlns:p14="http://schemas.microsoft.com/office/powerpoint/2010/main" val="346219504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600"/>
              <a:t>Introducción al enrutamiento</a:t>
            </a:r>
            <a:br>
              <a:rPr lang="en-US" altLang="en-US" dirty="0"/>
            </a:br>
            <a:r>
              <a:rPr lang="es-419"/>
              <a:t>Introducción a una tabla de enrutamiento IPv4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35082" y="817311"/>
            <a:ext cx="3979718" cy="3723515"/>
          </a:xfrm>
        </p:spPr>
        <p:txBody>
          <a:bodyPr/>
          <a:lstStyle/>
          <a:p>
            <a:pPr marL="0" indent="0" rtl="0">
              <a:buNone/>
            </a:pPr>
            <a:r>
              <a:rPr lang="es-419" dirty="0"/>
              <a:t>El comando </a:t>
            </a:r>
            <a:r>
              <a:rPr lang="es-419" b="1" dirty="0"/>
              <a:t>show ip route </a:t>
            </a:r>
            <a:r>
              <a:rPr lang="es-419" dirty="0"/>
              <a:t>muestra los siguientes orígenes de ruta:</a:t>
            </a:r>
          </a:p>
          <a:p>
            <a:pPr lvl="1" rtl="0"/>
            <a:r>
              <a:rPr lang="es-419" b="1" dirty="0"/>
              <a:t>L</a:t>
            </a:r>
            <a:r>
              <a:rPr lang="es-419" dirty="0"/>
              <a:t> - Dirección IP de interfaz local conectada directamente</a:t>
            </a:r>
          </a:p>
          <a:p>
            <a:pPr lvl="1" rtl="0"/>
            <a:r>
              <a:rPr lang="es-419" b="1" dirty="0"/>
              <a:t>C</a:t>
            </a:r>
            <a:r>
              <a:rPr lang="es-419" dirty="0"/>
              <a:t> – Red conectada directamente</a:t>
            </a:r>
          </a:p>
          <a:p>
            <a:pPr lvl="1" rtl="0"/>
            <a:r>
              <a:rPr lang="es-419" b="1" dirty="0"/>
              <a:t>S</a:t>
            </a:r>
            <a:r>
              <a:rPr lang="es-419" dirty="0"/>
              <a:t> — La ruta estática fue configurada manualmente por un administrador</a:t>
            </a:r>
          </a:p>
          <a:p>
            <a:pPr lvl="1" rtl="0"/>
            <a:r>
              <a:rPr lang="es-419" b="1" dirty="0"/>
              <a:t>O</a:t>
            </a:r>
            <a:r>
              <a:rPr lang="es-419" dirty="0"/>
              <a:t> – OSPF</a:t>
            </a:r>
          </a:p>
          <a:p>
            <a:pPr lvl="1" rtl="0"/>
            <a:r>
              <a:rPr lang="es-419" b="1" dirty="0"/>
              <a:t>D</a:t>
            </a:r>
            <a:r>
              <a:rPr lang="es-419" dirty="0"/>
              <a:t> – EIGRP</a:t>
            </a:r>
          </a:p>
          <a:p>
            <a:pPr marL="0" indent="0" rtl="0">
              <a:buNone/>
            </a:pPr>
            <a:r>
              <a:rPr lang="es-419" dirty="0"/>
              <a:t>Este comando muestra los tipos de rutas:</a:t>
            </a:r>
          </a:p>
          <a:p>
            <a:pPr lvl="1" rtl="0"/>
            <a:r>
              <a:rPr lang="es-419" dirty="0"/>
              <a:t>Conectado directamente – C and L</a:t>
            </a:r>
          </a:p>
          <a:p>
            <a:pPr lvl="1" rtl="0"/>
            <a:r>
              <a:rPr lang="es-419" dirty="0"/>
              <a:t>Rutas remotas – O, D, etc.</a:t>
            </a:r>
          </a:p>
          <a:p>
            <a:pPr lvl="1" rtl="0"/>
            <a:r>
              <a:rPr lang="es-419" dirty="0"/>
              <a:t>Rutas predeterminadas – S*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491" y="817312"/>
            <a:ext cx="4904509" cy="3900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737095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8231464" cy="1802391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8.6 -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653524"/>
      </p:ext>
    </p:extLst>
  </p:cSld>
  <p:clrMapOvr>
    <a:masterClrMapping/>
  </p:clrMapOvr>
  <p:transition spd="slow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pPr rtl="0"/>
            <a:r>
              <a:rPr lang="es-419" sz="1600"/>
              <a:t>Práctica del módulo y cuestionario</a:t>
            </a:r>
            <a:br>
              <a:rPr lang="en-US" altLang="en-US" dirty="0"/>
            </a:br>
            <a:r>
              <a:rPr lang="es-419"/>
              <a:t>¿Qué aprendí en este módulo?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801475"/>
            <a:ext cx="8840141" cy="3874434"/>
          </a:xfrm>
        </p:spPr>
        <p:txBody>
          <a:bodyPr/>
          <a:lstStyle/>
          <a:p>
            <a:pPr lvl="2" rtl="0"/>
            <a:r>
              <a:rPr lang="es-419" sz="1600"/>
              <a:t>La IP no tiene conexión, el mejor esfuerzo e independiente de los medios.</a:t>
            </a:r>
          </a:p>
          <a:p>
            <a:pPr lvl="2" rtl="0"/>
            <a:r>
              <a:rPr lang="es-419" sz="1600"/>
              <a:t>IP no garantiza la entrega de paquetes.</a:t>
            </a:r>
          </a:p>
          <a:p>
            <a:pPr lvl="2" rtl="0"/>
            <a:r>
              <a:rPr lang="es-419" sz="1600"/>
              <a:t>El encabezado del paquete IPv4 consta de campos que contienen información sobre el paquete.</a:t>
            </a:r>
          </a:p>
          <a:p>
            <a:pPr lvl="2" rtl="0"/>
            <a:r>
              <a:rPr lang="es-419" sz="1600"/>
              <a:t>IPv6 supera la falta de conectividad de extremo a extremo de IPv4 y la mayor complejidad de la red.</a:t>
            </a:r>
          </a:p>
          <a:p>
            <a:pPr lvl="2" rtl="0">
              <a:buFont typeface="Arial" panose="020B0604020202020204" pitchFamily="34" charset="0"/>
              <a:buChar char="•"/>
            </a:pPr>
            <a:r>
              <a:rPr lang="es-419" sz="1600"/>
              <a:t>Un dispositivo determinará si un destino es en sí mismo, otro host local y un host remoto.</a:t>
            </a:r>
          </a:p>
          <a:p>
            <a:pPr lvl="2" rtl="0">
              <a:buFont typeface="Arial" panose="020B0604020202020204" pitchFamily="34" charset="0"/>
              <a:buChar char="•"/>
            </a:pPr>
            <a:r>
              <a:rPr lang="es-419" sz="1600"/>
              <a:t>Una puerta de enlace predeterminada es el enrutador que forma parte de la LAN y se utilizará como puerta a otras redes.</a:t>
            </a:r>
          </a:p>
          <a:p>
            <a:pPr lvl="2" rtl="0"/>
            <a:r>
              <a:rPr lang="es-419" sz="1600"/>
              <a:t>La tabla de enrutamiento contiene una lista de todas las direcciones de red conocidas (prefijos) y a dónde reenviar el paquete.</a:t>
            </a:r>
          </a:p>
          <a:p>
            <a:pPr lvl="2" rtl="0"/>
            <a:r>
              <a:rPr lang="es-419" sz="1600"/>
              <a:t>El router utiliza la máscara de subred más larga o la coincidencia de prefijo.</a:t>
            </a:r>
          </a:p>
          <a:p>
            <a:pPr lvl="2" rtl="0"/>
            <a:r>
              <a:rPr lang="es-419" sz="1600"/>
              <a:t>La tabla de enrutamiento tiene tres tipos de entradas de ruta: redes conectadas directamente, redes remotas y una ruta predeterminada.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9723964"/>
      </p:ext>
    </p:extLst>
  </p:cSld>
  <p:clrMapOvr>
    <a:masterClrMapping/>
  </p:clrMapOvr>
  <p:transition spd="slow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15993"/>
            <a:ext cx="9144000" cy="757551"/>
          </a:xfrm>
        </p:spPr>
        <p:txBody>
          <a:bodyPr/>
          <a:lstStyle/>
          <a:p>
            <a:pPr rtl="0"/>
            <a:r>
              <a:rPr lang="es-419" sz="1800" dirty="0"/>
              <a:t>Capa de red</a:t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Nuevos Términos y Comandos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86690" y="1028311"/>
            <a:ext cx="2721476" cy="3709769"/>
          </a:xfrm>
          <a:noFill/>
          <a:ln>
            <a:solidFill>
              <a:schemeClr val="accent1"/>
            </a:solidFill>
          </a:ln>
        </p:spPr>
        <p:txBody>
          <a:bodyPr/>
          <a:lstStyle/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Encapsulation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Routing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De-encapsulation</a:t>
            </a:r>
          </a:p>
          <a:p>
            <a:pPr rtl="0" fontAlgn="b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Data payload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Packet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Internet Protocol Version 4 (IPv4)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Internet Protocol Version 6 (IPv6)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Network Layer PDU = IP Packet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IP Header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8166" y="1019059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xmlns:c15="http://schemas.microsoft.com/office/drawing/2012/chart" xmlns:c="http://schemas.openxmlformats.org/drawingml/2006/chart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rtl="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Best effort delivery</a:t>
            </a:r>
          </a:p>
          <a:p>
            <a:pPr rtl="0" eaLnBrk="1" fontAlgn="ctr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Media independent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Connectionless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Unreliable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Maximum Transmission Unit (MTU)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Version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Differentiated Services (DS)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Time-to-Live (TTL)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Internet Control Message Protocol (ICMP)</a:t>
            </a:r>
          </a:p>
          <a:p>
            <a:pPr marL="0" indent="0" eaLnBrk="1" fontAlgn="b" hangingPunct="1">
              <a:buNone/>
            </a:pPr>
            <a:endParaRPr lang="en-US" sz="1600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 bwMode="auto">
          <a:xfrm>
            <a:off x="5858547" y="1028311"/>
            <a:ext cx="2841064" cy="365704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xmlns:c15="http://schemas.microsoft.com/office/drawing/2012/chart" xmlns:c="http://schemas.openxmlformats.org/drawingml/2006/chart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Identification, Flags, Fragment Offset fields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Network Address Translation (NAT)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Traffic Class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Flow Label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Payload Length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Next Header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Hop Limit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Extension Headers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Local host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Remote host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Default Gateway</a:t>
            </a:r>
          </a:p>
        </p:txBody>
      </p:sp>
    </p:spTree>
    <p:extLst>
      <p:ext uri="{BB962C8B-B14F-4D97-AF65-F5344CB8AC3E}">
        <p14:creationId xmlns:p14="http://schemas.microsoft.com/office/powerpoint/2010/main" val="494180527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419" sz="1800" dirty="0"/>
              <a:t>Capa de red</a:t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Nuevos Términos y Comandos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276908" y="1019059"/>
            <a:ext cx="2721476" cy="3709769"/>
          </a:xfrm>
          <a:ln>
            <a:solidFill>
              <a:srgbClr val="000000"/>
            </a:solidFill>
          </a:ln>
        </p:spPr>
        <p:txBody>
          <a:bodyPr/>
          <a:lstStyle/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netstat –r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route print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interface list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IPv4 Route Table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IPv6 Route Table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directly-connected routes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remote routes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default route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 b="1"/>
              <a:t>show ip route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route source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destination network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outgoing interface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administrative distance</a:t>
            </a:r>
          </a:p>
          <a:p>
            <a:pPr rtl="0" eaLnBrk="1" fontAlgn="b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600"/>
              <a:t>metric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3005998" y="1019058"/>
            <a:ext cx="2850381" cy="370976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xmlns:c15="http://schemas.microsoft.com/office/drawing/2012/chart" xmlns:c="http://schemas.openxmlformats.org/drawingml/2006/chart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next-hop</a:t>
            </a:r>
          </a:p>
          <a:p>
            <a:pPr rtl="0" eaLnBrk="1" fontAlgn="b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route timestamp</a:t>
            </a:r>
          </a:p>
        </p:txBody>
      </p:sp>
    </p:spTree>
    <p:extLst>
      <p:ext uri="{BB962C8B-B14F-4D97-AF65-F5344CB8AC3E}">
        <p14:creationId xmlns:p14="http://schemas.microsoft.com/office/powerpoint/2010/main" val="1301599263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91851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>
            <a:extLst>
              <a:ext uri="{FF2B5EF4-FFF2-40B4-BE49-F238E27FC236}">
                <a16:creationId xmlns:a16="http://schemas.microsoft.com/office/drawing/2014/main" id="{2CD8E789-6984-3D4F-BA94-2CC19DD19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s-419" dirty="0"/>
              <a:t>Verifique su conocimiento</a:t>
            </a:r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C84FFA85-DFBD-9C41-9F30-8DCC32581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Las actividades de Verifique su conocimiento están diseñadas para permitir que los estudiantes determinen rápidamente si comprenden el contenido para continuar con el curso, o si necesitan revisarlo.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Las actividades de Verifique su conocimiento </a:t>
            </a:r>
            <a:r>
              <a:rPr lang="es-419" b="1" dirty="0"/>
              <a:t>no</a:t>
            </a:r>
            <a:r>
              <a:rPr lang="es-419" dirty="0"/>
              <a:t> afectan las calificaciones de los estudiantes.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No hay diapositivas separadas para estas actividades en el PPT. Se enumeran en el área de notas de la diapositiva que aparece antes de estas actividades.</a:t>
            </a:r>
            <a:endParaRPr lang="en-US" dirty="0"/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118114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568207"/>
          </a:xfrm>
        </p:spPr>
        <p:txBody>
          <a:bodyPr/>
          <a:lstStyle/>
          <a:p>
            <a:r>
              <a:rPr lang="es-419" dirty="0"/>
              <a:t>Módulo 8: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36631" y="609600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s-419" dirty="0"/>
              <a:t>¿Qué actividades están asociadas con este módulo?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821601"/>
              </p:ext>
            </p:extLst>
          </p:nvPr>
        </p:nvGraphicFramePr>
        <p:xfrm>
          <a:off x="369489" y="988376"/>
          <a:ext cx="8229418" cy="219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382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dirty="0"/>
                        <a:t>Página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dirty="0"/>
                        <a:t>Tipo de 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200" dirty="0"/>
                        <a:t>Nombre de la 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200" dirty="0"/>
                        <a:t>¿Opcional?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8.1.7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b="0" dirty="0"/>
                        <a:t>Características de IP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Se recomienda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8.2.3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b="0" dirty="0"/>
                        <a:t>Ejemplo de encabezados IPv4 en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3972506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8.2.4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Paquete IPv4</a:t>
                      </a:r>
                      <a:endParaRPr lang="es-419" sz="1100" baseline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81498436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8.3.5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b="0" dirty="0"/>
                        <a:t>Encabezados de muestra de IPv5 en Wireshark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74708435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8.3.6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Paquete IPv6</a:t>
                      </a:r>
                      <a:endParaRPr lang="es-419" sz="1100" baseline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8.4.5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Cómo un host enruta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61252496"/>
                  </a:ext>
                </a:extLst>
              </a:tr>
              <a:tr h="20825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8.5.5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b="0" dirty="0"/>
                        <a:t>Tablas de enrutadores de routers IPv4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236179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8.5.7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Introducción al enrutamiento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9465384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Módulo 8: Buenas Prácticas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s-419" sz="1600" dirty="0"/>
              <a:t>Antes de enseñar el Módulo 2, el instructor debe: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600" dirty="0"/>
              <a:t>Revisar las actividades y evaluaciones para este módulo.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600" dirty="0"/>
              <a:t>Intentar incluir tantas preguntas como sea posible para mantener a los estudiantes interesados durante la presentación en la clase.</a:t>
            </a:r>
          </a:p>
          <a:p>
            <a:pPr marL="0" indent="0" rtl="0">
              <a:buNone/>
            </a:pPr>
            <a:r>
              <a:rPr lang="es-419" sz="1600" dirty="0"/>
              <a:t>Tema 8.1</a:t>
            </a:r>
          </a:p>
          <a:p>
            <a:pPr lvl="1"/>
            <a:r>
              <a:rPr lang="es-419" sz="1600" dirty="0"/>
              <a:t>Use la analogía del correo de la publicación regular para enfatizar el mejor esfuerzo.</a:t>
            </a:r>
          </a:p>
          <a:p>
            <a:pPr lvl="1"/>
            <a:r>
              <a:rPr lang="es-419" sz="1600" dirty="0"/>
              <a:t>Analogía de un correo en EE.UU.:</a:t>
            </a:r>
          </a:p>
          <a:p>
            <a:pPr lvl="2"/>
            <a:r>
              <a:rPr lang="es-419" sz="1600" dirty="0"/>
              <a:t>El remitente no sabe si el receptor está presente, si llegó la carta o si el receptor puede leer la carta</a:t>
            </a:r>
          </a:p>
          <a:p>
            <a:pPr lvl="2"/>
            <a:r>
              <a:rPr lang="es-419" sz="1600" dirty="0"/>
              <a:t>El receptor no sabe cuándo llegará</a:t>
            </a:r>
          </a:p>
          <a:p>
            <a:pPr>
              <a:lnSpc>
                <a:spcPct val="85000"/>
              </a:lnSpc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6613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Módulo 8: Buenas Prácticas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798944"/>
            <a:ext cx="8853286" cy="3928920"/>
          </a:xfrm>
        </p:spPr>
        <p:txBody>
          <a:bodyPr/>
          <a:lstStyle/>
          <a:p>
            <a:pPr marL="0" lvl="0" indent="0">
              <a:buNone/>
            </a:pPr>
            <a:r>
              <a:rPr lang="es-419" sz="1600" dirty="0"/>
              <a:t>Tema 8.2</a:t>
            </a:r>
          </a:p>
          <a:p>
            <a:pPr lvl="1"/>
            <a:r>
              <a:rPr lang="es-419" sz="1600" dirty="0"/>
              <a:t>Discuta los campos del paquete IPv4. </a:t>
            </a:r>
          </a:p>
          <a:p>
            <a:pPr lvl="1"/>
            <a:r>
              <a:rPr lang="es-419" sz="1600" dirty="0"/>
              <a:t>Tenga en cuenta que el campo Identificación no es para secuenciar como TCP (1 de 5, 2 de 5, etc.). </a:t>
            </a:r>
          </a:p>
          <a:p>
            <a:pPr marL="0" indent="0">
              <a:buNone/>
            </a:pPr>
            <a:r>
              <a:rPr lang="es-419" sz="1600" dirty="0"/>
              <a:t>Tema 8.3</a:t>
            </a:r>
          </a:p>
          <a:p>
            <a:pPr lvl="1"/>
            <a:r>
              <a:rPr lang="es-419" sz="1600" dirty="0"/>
              <a:t>Explicar muchas de las limitaciones de IPv4.</a:t>
            </a:r>
          </a:p>
          <a:p>
            <a:pPr lvl="1"/>
            <a:r>
              <a:rPr lang="es-419" sz="1600" dirty="0"/>
              <a:t>Compare la simplicidad de IPv6 con la complejidad de IPv4.</a:t>
            </a:r>
          </a:p>
          <a:p>
            <a:pPr lvl="1"/>
            <a:r>
              <a:rPr lang="es-419" sz="1600" dirty="0"/>
              <a:t>Explique por qué se eliminan ciertos campos y esto mejora IPv6, como la suma de verificación, la fragmentación, etc.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600" dirty="0"/>
              <a:t>Explicar el uso del campo EH.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98685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41394"/>
            <a:ext cx="9144000" cy="635940"/>
          </a:xfrm>
        </p:spPr>
        <p:txBody>
          <a:bodyPr/>
          <a:lstStyle/>
          <a:p>
            <a:r>
              <a:rPr lang="es-419" dirty="0"/>
              <a:t>Módulo 8: Buenas Prácticas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8" y="677334"/>
            <a:ext cx="8853286" cy="3790757"/>
          </a:xfrm>
        </p:spPr>
        <p:txBody>
          <a:bodyPr/>
          <a:lstStyle/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sz="1600" dirty="0"/>
              <a:t>Tema 8.4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dirty="0"/>
              <a:t>Use la analogía del correo para explicar el enrutamiento del host: tres letras (interna - otra significativa que vive con usted, no enviada por correo = 127.0.0.1; local - amigo en el mismo código postal (EE. UU.), Use la casilla en la ciudad = envíe la interfaz; control remoto: amigo en un código postal diferente (EE. UU.), utilice el cuadro fuera de la ciudad = enviar a DGW.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dirty="0"/>
              <a:t>Explique la DGW, considere mostrar una red compleja con direccionamiento IP visible en los enrutadores y haga que los estudiantes den la DGW para diferentes dispositivos.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dirty="0"/>
              <a:t>Asegúrese de que los estudiantes entiendan que los interruptores L2 también necesitan un DGW. </a:t>
            </a:r>
          </a:p>
          <a:p>
            <a:pPr marL="0" indent="0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sz="1400" dirty="0"/>
              <a:t>Tema 8.5</a:t>
            </a:r>
          </a:p>
          <a:p>
            <a:pPr lvl="1"/>
            <a:r>
              <a:rPr lang="es-419" dirty="0"/>
              <a:t>Explicar las diferencias de una tabla de enrutamiento de host y una tabla de enrutamiento de enrutador.</a:t>
            </a:r>
          </a:p>
          <a:p>
            <a:pPr lvl="1"/>
            <a:r>
              <a:rPr lang="es-419" dirty="0"/>
              <a:t>Explica cómo un enrutador construirá su tabla y luego la usará. Puede ser útil recordar que la tabla de enrutamiento L3 tiene dos funciones básicas para reenviar o filtrar. Si un destino hace una coincidencia en la tabla de enrutamiento, se reenviará; si no hay coincidencia, se descartará.</a:t>
            </a:r>
          </a:p>
          <a:p>
            <a:pPr lvl="1"/>
            <a:r>
              <a:rPr lang="es-419" dirty="0"/>
              <a:t>Compare y contraste el enrutamiento estático y dinámico cuando aprenda sobre rutas remotas. Las fortalezas de uno son las debilidades del otro y viceversa. 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2120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7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21061</TotalTime>
  <Words>4297</Words>
  <Application>Microsoft Macintosh PowerPoint</Application>
  <PresentationFormat>Presentación en pantalla (16:9)</PresentationFormat>
  <Paragraphs>577</Paragraphs>
  <Slides>49</Slides>
  <Notes>46</Notes>
  <HiddenSlides>10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Arial</vt:lpstr>
      <vt:lpstr>Calibri</vt:lpstr>
      <vt:lpstr>CiscoSans ExtraLight</vt:lpstr>
      <vt:lpstr>Wingdings</vt:lpstr>
      <vt:lpstr>Default Theme</vt:lpstr>
      <vt:lpstr>Módulo 8: Capa de red</vt:lpstr>
      <vt:lpstr>Materiales para el instructor: Guía de planificación del Módulo 8</vt:lpstr>
      <vt:lpstr>¿Qué esperar en este módulo?</vt:lpstr>
      <vt:lpstr>¿Qué esperar en este módulo? (Cont.)</vt:lpstr>
      <vt:lpstr>Verifique su conocimiento</vt:lpstr>
      <vt:lpstr>Módulo 8: Actividades</vt:lpstr>
      <vt:lpstr>Módulo 8: Buenas Prácticas</vt:lpstr>
      <vt:lpstr>Módulo 8: Buenas Prácticas (Cont.)</vt:lpstr>
      <vt:lpstr>Módulo 8: Buenas Prácticas (Cont.)</vt:lpstr>
      <vt:lpstr>Módulo 8: Capa de red</vt:lpstr>
      <vt:lpstr>Módulo 8: Temas</vt:lpstr>
      <vt:lpstr>Características de la capa de red</vt:lpstr>
      <vt:lpstr>Características de la capa de red   La Capa de Red </vt:lpstr>
      <vt:lpstr>Características de la capa de red Encapsulación IP</vt:lpstr>
      <vt:lpstr>Características de la capa de red Características de IP</vt:lpstr>
      <vt:lpstr>Características de la capa de red  Sin conexión (Connectionless)</vt:lpstr>
      <vt:lpstr>Características de la Capa de Red  Mejor esfuerzo (Best Effort)</vt:lpstr>
      <vt:lpstr>Características de la capa de red Independencia de Medios</vt:lpstr>
      <vt:lpstr>Características de la capa de red Independencia de medios (cont.) </vt:lpstr>
      <vt:lpstr>8.2 Paquete IPv4</vt:lpstr>
      <vt:lpstr>Paquete IPV4 Encabezado de paquetes IPV4</vt:lpstr>
      <vt:lpstr>Paquete IPV4 Campos de encabezado de paquete IPV4</vt:lpstr>
      <vt:lpstr>Paquete IPV4 Campos de encabezado de paquete IPV4</vt:lpstr>
      <vt:lpstr>Paquetes IPV4  Video – Ejemplos de encabezados IPv4 en Wireshark</vt:lpstr>
      <vt:lpstr>8.3 Paquetes IPv6</vt:lpstr>
      <vt:lpstr>Paquetes IPv6 Limitaciones de IPv4</vt:lpstr>
      <vt:lpstr>Paquetes IPv6 Introducción a IPv6</vt:lpstr>
      <vt:lpstr>Paquetes IPv6  Campos de encabezado de paquetes IPv4 en el encabezado de paquetes IPv6</vt:lpstr>
      <vt:lpstr>Paquetes IPV6  Encabezado de paquetes IPV6</vt:lpstr>
      <vt:lpstr>Paquetes IPV6 Encabezado de paquetes IPV6 (Cont.)</vt:lpstr>
      <vt:lpstr>Paquetes IPV6  Video – Ejemplos de encabezados IPv6 en Wireshark</vt:lpstr>
      <vt:lpstr>8.4 Cómo se enruta un host</vt:lpstr>
      <vt:lpstr>Cómo se enruta un Host Decisión de reenvío de host</vt:lpstr>
      <vt:lpstr>Cómo se enruta un Host Decisión de reenvío de host (Cont.)</vt:lpstr>
      <vt:lpstr>Cómo se enrutan los host Gateway Predeterminado</vt:lpstr>
      <vt:lpstr>Cómo se enrutan los host Un host enruta a la puerta de enlace predeterminada</vt:lpstr>
      <vt:lpstr>Cómo se enruta un Host  Tablas de enrutamiento de Host</vt:lpstr>
      <vt:lpstr>8.5 Introducción al enrutamiento</vt:lpstr>
      <vt:lpstr>Introducción al Enrutamiento Decisión de reenvío de paquetes del enrutador</vt:lpstr>
      <vt:lpstr>Introducción al enrutamiento Tabla de enrutamiento IP del router</vt:lpstr>
      <vt:lpstr>Introducción al enrutamiento Enrutamiento estático</vt:lpstr>
      <vt:lpstr>Introducción al enrutamiento Enrutamiento dinámico</vt:lpstr>
      <vt:lpstr>Introducción al enrutamiento Video - Tablas de enrutamiento de enrutador IPv4</vt:lpstr>
      <vt:lpstr>Introducción al enrutamiento Introducción a una tabla de enrutamiento IPv4</vt:lpstr>
      <vt:lpstr>8.6 - Módulo de práctica y cuestionario</vt:lpstr>
      <vt:lpstr>Práctica del módulo y cuestionario ¿Qué aprendí en este módulo?</vt:lpstr>
      <vt:lpstr>Capa de red Nuevos Términos y Comandos</vt:lpstr>
      <vt:lpstr>Capa de red Nuevos Términos y Comandos</vt:lpstr>
      <vt:lpstr>Presentación de PowerPoint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Ariel Ramos Ortega</cp:lastModifiedBy>
  <cp:revision>1050</cp:revision>
  <dcterms:created xsi:type="dcterms:W3CDTF">2016-08-22T22:27:36Z</dcterms:created>
  <dcterms:modified xsi:type="dcterms:W3CDTF">2020-06-22T03:23:56Z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