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media/image30.jpg" ContentType="image/jpg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493" r:id="rId3"/>
    <p:sldId id="818" r:id="rId4"/>
    <p:sldId id="819" r:id="rId5"/>
    <p:sldId id="820" r:id="rId6"/>
    <p:sldId id="821" r:id="rId7"/>
    <p:sldId id="822" r:id="rId8"/>
    <p:sldId id="823" r:id="rId9"/>
    <p:sldId id="824" r:id="rId10"/>
    <p:sldId id="265" r:id="rId11"/>
    <p:sldId id="266" r:id="rId12"/>
    <p:sldId id="268" r:id="rId13"/>
    <p:sldId id="267" r:id="rId14"/>
    <p:sldId id="269" r:id="rId15"/>
    <p:sldId id="825" r:id="rId16"/>
    <p:sldId id="288" r:id="rId17"/>
    <p:sldId id="289" r:id="rId18"/>
    <p:sldId id="290" r:id="rId19"/>
    <p:sldId id="291" r:id="rId20"/>
    <p:sldId id="292" r:id="rId21"/>
    <p:sldId id="313" r:id="rId22"/>
    <p:sldId id="295" r:id="rId23"/>
    <p:sldId id="312" r:id="rId24"/>
    <p:sldId id="297" r:id="rId25"/>
    <p:sldId id="314" r:id="rId26"/>
    <p:sldId id="311" r:id="rId27"/>
    <p:sldId id="833" r:id="rId28"/>
    <p:sldId id="835" r:id="rId29"/>
    <p:sldId id="324" r:id="rId30"/>
    <p:sldId id="327" r:id="rId31"/>
    <p:sldId id="329" r:id="rId32"/>
    <p:sldId id="331" r:id="rId33"/>
    <p:sldId id="335" r:id="rId34"/>
    <p:sldId id="336" r:id="rId35"/>
    <p:sldId id="322" r:id="rId36"/>
    <p:sldId id="830" r:id="rId37"/>
    <p:sldId id="827" r:id="rId38"/>
    <p:sldId id="832" r:id="rId3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B66F11-5EFA-4359-933E-BBBD63624D78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40325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236E11-CB4B-4446-B7EF-763986A292A8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615858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7FF2-FB84-49FE-8344-5DBD3516CEFA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093519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0F735-751B-4F57-BA13-F89274FCFB7D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403422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1C3C2-A528-4436-8932-4E842198521A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705583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4E47F4-1B87-4A26-A050-F44B1204B772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15002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892C9-A030-4195-B613-B6F6A3237333}" type="slidenum">
              <a:rPr lang="es-MX" sz="1200" smtClean="0"/>
              <a:pPr/>
              <a:t>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3911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3949A-53FD-4F65-A381-D2E740A37769}" type="slidenum">
              <a:rPr lang="es-MX" altLang="es-MX" sz="1200" smtClean="0"/>
              <a:pPr/>
              <a:t>32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749427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C01E49-6528-411E-B3BB-DDC9F61DAC90}" type="slidenum">
              <a:rPr lang="es-MX" altLang="es-MX" sz="1200" smtClean="0"/>
              <a:pPr/>
              <a:t>33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19599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776AA8-3CD8-444E-B570-2593F27BE866}" type="slidenum">
              <a:rPr lang="es-MX" altLang="es-MX" sz="1200" smtClean="0"/>
              <a:pPr/>
              <a:t>34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65844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146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B6335-468D-4A6D-AAAB-8E8E10A8890A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6769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3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DC61B-3E21-4573-B018-097FD1A46B55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76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8690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Tipos de señales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357313"/>
            <a:ext cx="7000875" cy="20716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3 características más importantes de una señal periódica son: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</a:p>
        </p:txBody>
      </p:sp>
      <p:grpSp>
        <p:nvGrpSpPr>
          <p:cNvPr id="10247" name="59 Grupo"/>
          <p:cNvGrpSpPr>
            <a:grpSpLocks/>
          </p:cNvGrpSpPr>
          <p:nvPr/>
        </p:nvGrpSpPr>
        <p:grpSpPr bwMode="auto">
          <a:xfrm>
            <a:off x="1458118" y="3490686"/>
            <a:ext cx="6084888" cy="2870200"/>
            <a:chOff x="2058398" y="3500438"/>
            <a:chExt cx="6085502" cy="2869997"/>
          </a:xfrm>
        </p:grpSpPr>
        <p:sp>
          <p:nvSpPr>
            <p:cNvPr id="10248" name="28 Forma libre"/>
            <p:cNvSpPr>
              <a:spLocks noChangeArrowheads="1"/>
            </p:cNvSpPr>
            <p:nvPr/>
          </p:nvSpPr>
          <p:spPr bwMode="auto">
            <a:xfrm>
              <a:off x="3500430" y="3860006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0249" name="30 Conector recto"/>
            <p:cNvCxnSpPr>
              <a:cxnSpLocks noChangeShapeType="1"/>
            </p:cNvCxnSpPr>
            <p:nvPr/>
          </p:nvCxnSpPr>
          <p:spPr bwMode="auto">
            <a:xfrm rot="5400000">
              <a:off x="2285984" y="4714090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33 Conector recto"/>
            <p:cNvCxnSpPr>
              <a:cxnSpLocks noChangeShapeType="1"/>
            </p:cNvCxnSpPr>
            <p:nvPr/>
          </p:nvCxnSpPr>
          <p:spPr bwMode="auto">
            <a:xfrm>
              <a:off x="3286116" y="385683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39 Conector recto"/>
            <p:cNvCxnSpPr>
              <a:cxnSpLocks noChangeShapeType="1"/>
            </p:cNvCxnSpPr>
            <p:nvPr/>
          </p:nvCxnSpPr>
          <p:spPr bwMode="auto">
            <a:xfrm>
              <a:off x="3286116" y="428387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40 Conector recto"/>
            <p:cNvCxnSpPr>
              <a:cxnSpLocks noChangeShapeType="1"/>
            </p:cNvCxnSpPr>
            <p:nvPr/>
          </p:nvCxnSpPr>
          <p:spPr bwMode="auto">
            <a:xfrm>
              <a:off x="3286116" y="4999842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41 Conector recto"/>
            <p:cNvCxnSpPr>
              <a:cxnSpLocks noChangeShapeType="1"/>
            </p:cNvCxnSpPr>
            <p:nvPr/>
          </p:nvCxnSpPr>
          <p:spPr bwMode="auto">
            <a:xfrm>
              <a:off x="3286116" y="542847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42 CuadroTexto"/>
            <p:cNvSpPr txBox="1">
              <a:spLocks noChangeArrowheads="1"/>
            </p:cNvSpPr>
            <p:nvPr/>
          </p:nvSpPr>
          <p:spPr bwMode="auto">
            <a:xfrm rot="-5400000">
              <a:off x="1600688" y="4399255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 dirty="0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 dirty="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0255" name="43 CuadroTexto"/>
            <p:cNvSpPr txBox="1">
              <a:spLocks noChangeArrowheads="1"/>
            </p:cNvSpPr>
            <p:nvPr/>
          </p:nvSpPr>
          <p:spPr bwMode="auto">
            <a:xfrm>
              <a:off x="3000364" y="445685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0256" name="45 CuadroTexto"/>
            <p:cNvSpPr txBox="1">
              <a:spLocks noChangeArrowheads="1"/>
            </p:cNvSpPr>
            <p:nvPr/>
          </p:nvSpPr>
          <p:spPr bwMode="auto">
            <a:xfrm>
              <a:off x="2857488" y="5214156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0257" name="46 CuadroTexto"/>
            <p:cNvSpPr txBox="1">
              <a:spLocks noChangeArrowheads="1"/>
            </p:cNvSpPr>
            <p:nvPr/>
          </p:nvSpPr>
          <p:spPr bwMode="auto">
            <a:xfrm>
              <a:off x="3000364" y="370181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0258" name="47 Abrir llave"/>
            <p:cNvSpPr>
              <a:spLocks/>
            </p:cNvSpPr>
            <p:nvPr/>
          </p:nvSpPr>
          <p:spPr bwMode="auto">
            <a:xfrm>
              <a:off x="2571736" y="3856834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259" name="48 CuadroTexto"/>
            <p:cNvSpPr txBox="1">
              <a:spLocks noChangeArrowheads="1"/>
            </p:cNvSpPr>
            <p:nvPr/>
          </p:nvSpPr>
          <p:spPr bwMode="auto">
            <a:xfrm>
              <a:off x="7143768" y="4499776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0260" name="51 Conector recto"/>
            <p:cNvCxnSpPr>
              <a:cxnSpLocks noChangeShapeType="1"/>
            </p:cNvCxnSpPr>
            <p:nvPr/>
          </p:nvCxnSpPr>
          <p:spPr bwMode="auto">
            <a:xfrm>
              <a:off x="3500430" y="564278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55 CuadroTexto"/>
            <p:cNvSpPr txBox="1">
              <a:spLocks noChangeArrowheads="1"/>
            </p:cNvSpPr>
            <p:nvPr/>
          </p:nvSpPr>
          <p:spPr bwMode="auto">
            <a:xfrm>
              <a:off x="4000496" y="5785660"/>
              <a:ext cx="13573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0262" name="57 CuadroTexto"/>
            <p:cNvSpPr txBox="1">
              <a:spLocks noChangeArrowheads="1"/>
            </p:cNvSpPr>
            <p:nvPr/>
          </p:nvSpPr>
          <p:spPr bwMode="auto">
            <a:xfrm>
              <a:off x="3786182" y="41425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0263" name="58 CuadroTexto"/>
            <p:cNvSpPr txBox="1">
              <a:spLocks noChangeArrowheads="1"/>
            </p:cNvSpPr>
            <p:nvPr/>
          </p:nvSpPr>
          <p:spPr bwMode="auto">
            <a:xfrm>
              <a:off x="4929190" y="47855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0264" name="9 Conector recto"/>
            <p:cNvCxnSpPr>
              <a:cxnSpLocks noChangeShapeType="1"/>
            </p:cNvCxnSpPr>
            <p:nvPr/>
          </p:nvCxnSpPr>
          <p:spPr bwMode="auto">
            <a:xfrm>
              <a:off x="3286116" y="4642652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72DE5B76-C54E-42BB-9BAE-08CE923C9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894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429500" cy="1428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valor instantáneo de una señal en cualquier momento.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de pico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valor máximo de la señal en el tiempo.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 medida 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voltios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1272" name="25 Grupo"/>
          <p:cNvGrpSpPr>
            <a:grpSpLocks/>
          </p:cNvGrpSpPr>
          <p:nvPr/>
        </p:nvGrpSpPr>
        <p:grpSpPr bwMode="auto">
          <a:xfrm>
            <a:off x="1500188" y="3416300"/>
            <a:ext cx="6084887" cy="2870200"/>
            <a:chOff x="1500188" y="3416300"/>
            <a:chExt cx="6084887" cy="2870200"/>
          </a:xfrm>
        </p:grpSpPr>
        <p:sp>
          <p:nvSpPr>
            <p:cNvPr id="11273" name="54 Forma libre"/>
            <p:cNvSpPr>
              <a:spLocks noChangeArrowheads="1"/>
            </p:cNvSpPr>
            <p:nvPr/>
          </p:nvSpPr>
          <p:spPr bwMode="auto">
            <a:xfrm>
              <a:off x="2942074" y="3775893"/>
              <a:ext cx="3192820" cy="1567654"/>
            </a:xfrm>
            <a:custGeom>
              <a:avLst/>
              <a:gdLst>
                <a:gd name="T0" fmla="*/ 0 w 3193143"/>
                <a:gd name="T1" fmla="*/ 784274 h 1567543"/>
                <a:gd name="T2" fmla="*/ 478539 w 3193143"/>
                <a:gd name="T3" fmla="*/ 0 h 1567543"/>
                <a:gd name="T4" fmla="*/ 1044082 w 3193143"/>
                <a:gd name="T5" fmla="*/ 784274 h 1567543"/>
                <a:gd name="T6" fmla="*/ 1580625 w 3193143"/>
                <a:gd name="T7" fmla="*/ 1568542 h 1567543"/>
                <a:gd name="T8" fmla="*/ 2117161 w 3193143"/>
                <a:gd name="T9" fmla="*/ 784274 h 1567543"/>
                <a:gd name="T10" fmla="*/ 2653703 w 3193143"/>
                <a:gd name="T11" fmla="*/ 0 h 1567543"/>
                <a:gd name="T12" fmla="*/ 3190243 w 3193143"/>
                <a:gd name="T13" fmla="*/ 784274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1274" name="56 Conector recto"/>
            <p:cNvCxnSpPr>
              <a:cxnSpLocks noChangeShapeType="1"/>
            </p:cNvCxnSpPr>
            <p:nvPr/>
          </p:nvCxnSpPr>
          <p:spPr bwMode="auto">
            <a:xfrm rot="5400000">
              <a:off x="1727542" y="4630038"/>
              <a:ext cx="242906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59 Conector recto"/>
            <p:cNvCxnSpPr>
              <a:cxnSpLocks noChangeShapeType="1"/>
            </p:cNvCxnSpPr>
            <p:nvPr/>
          </p:nvCxnSpPr>
          <p:spPr bwMode="auto">
            <a:xfrm>
              <a:off x="2727782" y="377272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60 Conector recto"/>
            <p:cNvCxnSpPr>
              <a:cxnSpLocks noChangeShapeType="1"/>
            </p:cNvCxnSpPr>
            <p:nvPr/>
          </p:nvCxnSpPr>
          <p:spPr bwMode="auto">
            <a:xfrm>
              <a:off x="2727782" y="419979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61 Conector recto"/>
            <p:cNvCxnSpPr>
              <a:cxnSpLocks noChangeShapeType="1"/>
            </p:cNvCxnSpPr>
            <p:nvPr/>
          </p:nvCxnSpPr>
          <p:spPr bwMode="auto">
            <a:xfrm>
              <a:off x="2727782" y="4915810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62 Conector recto"/>
            <p:cNvCxnSpPr>
              <a:cxnSpLocks noChangeShapeType="1"/>
            </p:cNvCxnSpPr>
            <p:nvPr/>
          </p:nvCxnSpPr>
          <p:spPr bwMode="auto">
            <a:xfrm>
              <a:off x="2727782" y="5344468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63 CuadroTexto"/>
            <p:cNvSpPr txBox="1">
              <a:spLocks noChangeArrowheads="1"/>
            </p:cNvSpPr>
            <p:nvPr/>
          </p:nvSpPr>
          <p:spPr bwMode="auto">
            <a:xfrm rot="-5400000">
              <a:off x="1042395" y="4315231"/>
              <a:ext cx="1500302" cy="58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1280" name="64 CuadroTexto"/>
            <p:cNvSpPr txBox="1">
              <a:spLocks noChangeArrowheads="1"/>
            </p:cNvSpPr>
            <p:nvPr/>
          </p:nvSpPr>
          <p:spPr bwMode="auto">
            <a:xfrm>
              <a:off x="2442059" y="4372786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1281" name="65 CuadroTexto"/>
            <p:cNvSpPr txBox="1">
              <a:spLocks noChangeArrowheads="1"/>
            </p:cNvSpPr>
            <p:nvPr/>
          </p:nvSpPr>
          <p:spPr bwMode="auto">
            <a:xfrm>
              <a:off x="2299197" y="5130139"/>
              <a:ext cx="571446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1282" name="66 CuadroTexto"/>
            <p:cNvSpPr txBox="1">
              <a:spLocks noChangeArrowheads="1"/>
            </p:cNvSpPr>
            <p:nvPr/>
          </p:nvSpPr>
          <p:spPr bwMode="auto">
            <a:xfrm>
              <a:off x="2442059" y="3617692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1283" name="67 Abrir llave"/>
            <p:cNvSpPr>
              <a:spLocks/>
            </p:cNvSpPr>
            <p:nvPr/>
          </p:nvSpPr>
          <p:spPr bwMode="auto">
            <a:xfrm>
              <a:off x="2013474" y="3772721"/>
              <a:ext cx="142862" cy="1571747"/>
            </a:xfrm>
            <a:prstGeom prst="leftBrace">
              <a:avLst>
                <a:gd name="adj1" fmla="val 835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68 CuadroTexto"/>
            <p:cNvSpPr txBox="1">
              <a:spLocks noChangeArrowheads="1"/>
            </p:cNvSpPr>
            <p:nvPr/>
          </p:nvSpPr>
          <p:spPr bwMode="auto">
            <a:xfrm>
              <a:off x="6585044" y="4415709"/>
              <a:ext cx="1000031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1285" name="69 Conector recto"/>
            <p:cNvCxnSpPr>
              <a:cxnSpLocks noChangeShapeType="1"/>
            </p:cNvCxnSpPr>
            <p:nvPr/>
          </p:nvCxnSpPr>
          <p:spPr bwMode="auto">
            <a:xfrm>
              <a:off x="2942074" y="5558798"/>
              <a:ext cx="214292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70 CuadroTexto"/>
            <p:cNvSpPr txBox="1">
              <a:spLocks noChangeArrowheads="1"/>
            </p:cNvSpPr>
            <p:nvPr/>
          </p:nvSpPr>
          <p:spPr bwMode="auto">
            <a:xfrm>
              <a:off x="3442090" y="5701684"/>
              <a:ext cx="1357185" cy="58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cxnSp>
          <p:nvCxnSpPr>
            <p:cNvPr id="11287" name="73 Conector recto"/>
            <p:cNvCxnSpPr>
              <a:cxnSpLocks noChangeShapeType="1"/>
            </p:cNvCxnSpPr>
            <p:nvPr/>
          </p:nvCxnSpPr>
          <p:spPr bwMode="auto">
            <a:xfrm>
              <a:off x="2727782" y="4558595"/>
              <a:ext cx="3857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11C5F0E5-FC25-4B9E-98A4-ADCAE306B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886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22885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Periodo ( T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142875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Definido como la cantidad de tiempo transcurrido entre dos repeticiones consecutivas de la señal.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 la frecuencia 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 = 1/f</a:t>
            </a:r>
          </a:p>
        </p:txBody>
      </p:sp>
      <p:grpSp>
        <p:nvGrpSpPr>
          <p:cNvPr id="13320" name="24 Grupo"/>
          <p:cNvGrpSpPr>
            <a:grpSpLocks/>
          </p:cNvGrpSpPr>
          <p:nvPr/>
        </p:nvGrpSpPr>
        <p:grpSpPr bwMode="auto">
          <a:xfrm>
            <a:off x="1558925" y="3435350"/>
            <a:ext cx="6084888" cy="2636838"/>
            <a:chOff x="1486894" y="3355184"/>
            <a:chExt cx="6085502" cy="2637047"/>
          </a:xfrm>
        </p:grpSpPr>
        <p:sp>
          <p:nvSpPr>
            <p:cNvPr id="13321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3322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3328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3329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3330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3331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332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3333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3335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3336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3337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58168181-942B-49A5-BA88-CCF706853E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25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28688" y="1071563"/>
            <a:ext cx="236220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28688" y="1643063"/>
            <a:ext cx="7429500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del periodo (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1/T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Representa el número de repeticiones de un periodo por segundo.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Expresado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ciclos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(Hz)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12296" name="24 Grupo"/>
          <p:cNvGrpSpPr>
            <a:grpSpLocks/>
          </p:cNvGrpSpPr>
          <p:nvPr/>
        </p:nvGrpSpPr>
        <p:grpSpPr bwMode="auto">
          <a:xfrm>
            <a:off x="1558925" y="3714750"/>
            <a:ext cx="6084888" cy="2636838"/>
            <a:chOff x="1486894" y="3355184"/>
            <a:chExt cx="6085502" cy="2637047"/>
          </a:xfrm>
        </p:grpSpPr>
        <p:sp>
          <p:nvSpPr>
            <p:cNvPr id="12298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2299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2305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2306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2307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2308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309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2310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2312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2313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2314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928688" y="2714625"/>
            <a:ext cx="7429500" cy="10001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120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Hz.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tendrá 120 periodos por segundo, es decir, 120 cambios completos de 240 fases (P).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E723E41-7BD9-41E9-9766-0A20924262D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3065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000125"/>
            <a:ext cx="2428875" cy="7425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1785938"/>
            <a:ext cx="7929562" cy="10715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medida de la posición relativa en el tiempo del periodo de una señal.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4344" name="27 Grupo"/>
          <p:cNvGrpSpPr>
            <a:grpSpLocks/>
          </p:cNvGrpSpPr>
          <p:nvPr/>
        </p:nvGrpSpPr>
        <p:grpSpPr bwMode="auto">
          <a:xfrm>
            <a:off x="1630363" y="3863975"/>
            <a:ext cx="6084887" cy="2636838"/>
            <a:chOff x="1486894" y="3345085"/>
            <a:chExt cx="6085502" cy="2637047"/>
          </a:xfrm>
        </p:grpSpPr>
        <p:sp>
          <p:nvSpPr>
            <p:cNvPr id="14350" name="54 Forma libre"/>
            <p:cNvSpPr>
              <a:spLocks noChangeArrowheads="1"/>
            </p:cNvSpPr>
            <p:nvPr/>
          </p:nvSpPr>
          <p:spPr bwMode="auto">
            <a:xfrm>
              <a:off x="2928926" y="3704653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4351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58737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59 Conector recto"/>
            <p:cNvCxnSpPr>
              <a:cxnSpLocks noChangeShapeType="1"/>
            </p:cNvCxnSpPr>
            <p:nvPr/>
          </p:nvCxnSpPr>
          <p:spPr bwMode="auto">
            <a:xfrm>
              <a:off x="2714612" y="370148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60 Conector recto"/>
            <p:cNvCxnSpPr>
              <a:cxnSpLocks noChangeShapeType="1"/>
            </p:cNvCxnSpPr>
            <p:nvPr/>
          </p:nvCxnSpPr>
          <p:spPr bwMode="auto">
            <a:xfrm>
              <a:off x="2714612" y="412852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61 Conector recto"/>
            <p:cNvCxnSpPr>
              <a:cxnSpLocks noChangeShapeType="1"/>
            </p:cNvCxnSpPr>
            <p:nvPr/>
          </p:nvCxnSpPr>
          <p:spPr bwMode="auto">
            <a:xfrm>
              <a:off x="2714612" y="484448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62 Conector recto"/>
            <p:cNvCxnSpPr>
              <a:cxnSpLocks noChangeShapeType="1"/>
            </p:cNvCxnSpPr>
            <p:nvPr/>
          </p:nvCxnSpPr>
          <p:spPr bwMode="auto">
            <a:xfrm>
              <a:off x="2714612" y="5273117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43902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4357" name="64 CuadroTexto"/>
            <p:cNvSpPr txBox="1">
              <a:spLocks noChangeArrowheads="1"/>
            </p:cNvSpPr>
            <p:nvPr/>
          </p:nvSpPr>
          <p:spPr bwMode="auto">
            <a:xfrm>
              <a:off x="2428860" y="430150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4358" name="65 CuadroTexto"/>
            <p:cNvSpPr txBox="1">
              <a:spLocks noChangeArrowheads="1"/>
            </p:cNvSpPr>
            <p:nvPr/>
          </p:nvSpPr>
          <p:spPr bwMode="auto">
            <a:xfrm>
              <a:off x="2285984" y="5058803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4359" name="66 CuadroTexto"/>
            <p:cNvSpPr txBox="1">
              <a:spLocks noChangeArrowheads="1"/>
            </p:cNvSpPr>
            <p:nvPr/>
          </p:nvSpPr>
          <p:spPr bwMode="auto">
            <a:xfrm>
              <a:off x="2428860" y="354646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4360" name="67 Abrir llave"/>
            <p:cNvSpPr>
              <a:spLocks/>
            </p:cNvSpPr>
            <p:nvPr/>
          </p:nvSpPr>
          <p:spPr bwMode="auto">
            <a:xfrm>
              <a:off x="2000232" y="3701481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361" name="68 CuadroTexto"/>
            <p:cNvSpPr txBox="1">
              <a:spLocks noChangeArrowheads="1"/>
            </p:cNvSpPr>
            <p:nvPr/>
          </p:nvSpPr>
          <p:spPr bwMode="auto">
            <a:xfrm>
              <a:off x="6572264" y="4344423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4362" name="69 Conector recto"/>
            <p:cNvCxnSpPr>
              <a:cxnSpLocks noChangeShapeType="1"/>
            </p:cNvCxnSpPr>
            <p:nvPr/>
          </p:nvCxnSpPr>
          <p:spPr bwMode="auto">
            <a:xfrm>
              <a:off x="2928926" y="5487431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3" name="70 CuadroTexto"/>
            <p:cNvSpPr txBox="1">
              <a:spLocks noChangeArrowheads="1"/>
            </p:cNvSpPr>
            <p:nvPr/>
          </p:nvSpPr>
          <p:spPr bwMode="auto">
            <a:xfrm>
              <a:off x="3143240" y="5643578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4364" name="71 CuadroTexto"/>
            <p:cNvSpPr txBox="1">
              <a:spLocks noChangeArrowheads="1"/>
            </p:cNvSpPr>
            <p:nvPr/>
          </p:nvSpPr>
          <p:spPr bwMode="auto">
            <a:xfrm>
              <a:off x="3214678" y="3987233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4365" name="72 CuadroTexto"/>
            <p:cNvSpPr txBox="1">
              <a:spLocks noChangeArrowheads="1"/>
            </p:cNvSpPr>
            <p:nvPr/>
          </p:nvSpPr>
          <p:spPr bwMode="auto">
            <a:xfrm>
              <a:off x="4357686" y="4630175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4366" name="73 Conector recto"/>
            <p:cNvCxnSpPr>
              <a:cxnSpLocks noChangeShapeType="1"/>
            </p:cNvCxnSpPr>
            <p:nvPr/>
          </p:nvCxnSpPr>
          <p:spPr bwMode="auto">
            <a:xfrm>
              <a:off x="2714612" y="4487299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1000125" y="2643188"/>
            <a:ext cx="3500438" cy="928687"/>
            <a:chOff x="1000125" y="2643188"/>
            <a:chExt cx="3500438" cy="928687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000125" y="2857500"/>
              <a:ext cx="1857375" cy="500063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Fase (</a:t>
              </a:r>
              <a:r>
                <a:rPr lang="es-MX" sz="1800" b="1" kern="0" dirty="0" err="1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Phase</a:t>
              </a: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P)</a:t>
              </a: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3071813" y="2643188"/>
              <a:ext cx="1428750" cy="928687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Positiva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Negativa</a:t>
              </a:r>
            </a:p>
          </p:txBody>
        </p:sp>
        <p:sp>
          <p:nvSpPr>
            <p:cNvPr id="14349" name="26 Abrir llave"/>
            <p:cNvSpPr>
              <a:spLocks/>
            </p:cNvSpPr>
            <p:nvPr/>
          </p:nvSpPr>
          <p:spPr bwMode="auto">
            <a:xfrm>
              <a:off x="2786063" y="2714625"/>
              <a:ext cx="285750" cy="85725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357688" y="2857500"/>
            <a:ext cx="3714750" cy="5000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periodo hay dos fases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C32AD524-23BD-4A6E-8EC5-6D566EACFEE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132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734" y="1690155"/>
            <a:ext cx="2813209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5" dirty="0">
                <a:latin typeface="Calibri"/>
                <a:cs typeface="Calibri"/>
              </a:rPr>
              <a:t>Ampli</a:t>
            </a:r>
            <a:r>
              <a:rPr sz="2100" b="1" spc="-11" dirty="0">
                <a:latin typeface="Calibri"/>
                <a:cs typeface="Calibri"/>
              </a:rPr>
              <a:t>tud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(I</a:t>
            </a:r>
            <a:r>
              <a:rPr sz="2100" b="1" spc="-34" dirty="0">
                <a:latin typeface="Calibri"/>
                <a:cs typeface="Calibri"/>
              </a:rPr>
              <a:t>n</a:t>
            </a:r>
            <a:r>
              <a:rPr sz="2100" b="1" spc="-38" dirty="0">
                <a:latin typeface="Calibri"/>
                <a:cs typeface="Calibri"/>
              </a:rPr>
              <a:t>t</a:t>
            </a:r>
            <a:r>
              <a:rPr sz="2100" b="1" spc="-15" dirty="0">
                <a:latin typeface="Calibri"/>
                <a:cs typeface="Calibri"/>
              </a:rPr>
              <a:t>ensi</a:t>
            </a:r>
            <a:r>
              <a:rPr sz="2100" b="1" spc="-11" dirty="0">
                <a:latin typeface="Calibri"/>
                <a:cs typeface="Calibri"/>
              </a:rPr>
              <a:t>dad).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latin typeface="Calibri"/>
                <a:cs typeface="Calibri"/>
              </a:rPr>
              <a:t>F</a:t>
            </a:r>
            <a:r>
              <a:rPr sz="2100" b="1" spc="-34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ecuenci</a:t>
            </a:r>
            <a:r>
              <a:rPr sz="2100" b="1" spc="-11" dirty="0">
                <a:latin typeface="Calibri"/>
                <a:cs typeface="Calibri"/>
              </a:rPr>
              <a:t>a</a:t>
            </a:r>
            <a:r>
              <a:rPr sz="2100" b="1" spc="38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(Hz).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Longitu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38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).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68" dirty="0">
                <a:latin typeface="Calibri"/>
                <a:cs typeface="Calibri"/>
              </a:rPr>
              <a:t>F</a:t>
            </a:r>
            <a:r>
              <a:rPr sz="2100" b="1" spc="-11" dirty="0">
                <a:latin typeface="Calibri"/>
                <a:cs typeface="Calibri"/>
              </a:rPr>
              <a:t>ase.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Ene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gía.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olari</a:t>
            </a:r>
            <a:r>
              <a:rPr sz="2100" spc="-49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ió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6632828" y="202882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32828" y="395820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10202" y="2025395"/>
            <a:ext cx="2314575" cy="1660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74211" y="4040505"/>
            <a:ext cx="2186558" cy="145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395536" y="1556792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5233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2E82106-8D24-4A8F-8EBD-118E9F2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E4DB14-191C-45C1-B52A-008C628D53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0025" y="1602915"/>
            <a:ext cx="801953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La señal portadora es  una señal periódica que se encarga de “transportar” la información a transmitir.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847106" y="347153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847106" y="397159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847106" y="450499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587783"/>
            <a:ext cx="78604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797599" y="3544689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797599" y="4425751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810299" y="3520876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296074" y="3533576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796136" y="3546276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75561" y="3546276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769274" y="3568501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261399" y="3568501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624686" y="5502076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4AB7B9EE-9035-400E-9EF4-DDA23AE6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F46CFEAB-1F4F-4016-959C-7E89B8C6B42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27584" y="1683457"/>
            <a:ext cx="7643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796207" y="2242778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15616" y="3573016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16116" y="3573016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  <p:sp>
        <p:nvSpPr>
          <p:cNvPr id="77" name="Text Box 5">
            <a:extLst>
              <a:ext uri="{FF2B5EF4-FFF2-40B4-BE49-F238E27FC236}">
                <a16:creationId xmlns:a16="http://schemas.microsoft.com/office/drawing/2014/main" id="{FD641F9C-0406-477F-B7BC-4491054E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B49EEC7-57AB-40F4-9A39-093FFE9FC20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27584" y="1628800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27584" y="2984401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970459" y="4141689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970459" y="4641751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970459" y="5175151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9527C84-45E7-4EAE-ABBF-38385C30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A0EB3F-2AE4-4D4B-A414-C0C49E43D4E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2297664"/>
            <a:ext cx="4462264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señales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Datos analógicos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Señales analógicas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Modulación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Codificación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21 Imagen">
            <a:extLst>
              <a:ext uri="{FF2B5EF4-FFF2-40B4-BE49-F238E27FC236}">
                <a16:creationId xmlns:a16="http://schemas.microsoft.com/office/drawing/2014/main" id="{3AA3EA66-6B83-43A9-9C79-CC6EA3B5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39" y="229766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50094" y="1636017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67842" y="264199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5B05FD20-93E2-41BC-B1C6-90122217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9AA8A18-1411-42F9-B037-B3431A01279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77" y="483284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29" y="1911025"/>
            <a:ext cx="3839814" cy="2105899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2474" y="211803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42937" y="521623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63001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66827" y="569393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52474" y="257031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33709" y="401692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5C897C08-6F3E-49A6-B0BC-3300A1C7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1789DC0-643A-478F-85BD-90A6FA255AE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35440" y="1416829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230944" y="4732337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5" y="2446337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" y="4300537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F466F7DD-146F-4991-AD79-C41CACB8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5B3E92-6D3D-4EDB-B595-DA746ED8C1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2" y="2866550"/>
            <a:ext cx="3710590" cy="3710590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87951" y="2038543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5567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78413" y="330761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78413" y="3815556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78413" y="4298396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  <p:sp>
        <p:nvSpPr>
          <p:cNvPr id="22" name="7 CuadroTexto">
            <a:extLst>
              <a:ext uri="{FF2B5EF4-FFF2-40B4-BE49-F238E27FC236}">
                <a16:creationId xmlns:a16="http://schemas.microsoft.com/office/drawing/2014/main" id="{62A73AF7-2013-4112-8B08-3639AF52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8E29B09-FC37-4E2A-8EAF-1402AA6B24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3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76921" y="1426964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004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2" y="4243954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32214" y="4811485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300942-26F7-4798-B4E3-CB25D7C685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5576" y="1700808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755577" y="2420888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55577" y="1301859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55577" y="2830953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03B9853F-18DC-400B-990E-5BB34EC0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80DCD1-9720-4D43-958A-7EF4F03E2E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  <p:pic>
        <p:nvPicPr>
          <p:cNvPr id="3" name="Imagen 2" descr="Teléfono celular sobre una mesa&#10;&#10;Descripción generada automáticamente">
            <a:extLst>
              <a:ext uri="{FF2B5EF4-FFF2-40B4-BE49-F238E27FC236}">
                <a16:creationId xmlns:a16="http://schemas.microsoft.com/office/drawing/2014/main" id="{87288FF0-1479-4C5C-937C-2085D735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37425"/>
            <a:ext cx="285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1357313"/>
            <a:ext cx="7786688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digital:</a:t>
            </a:r>
            <a:r>
              <a:rPr lang="es-ES_tradnl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tensión discretos y discontinuos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14500" y="4737323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MX" dirty="0"/>
              <a:t>011010001</a:t>
            </a:r>
          </a:p>
          <a:p>
            <a:pPr>
              <a:spcBef>
                <a:spcPct val="50000"/>
              </a:spcBef>
            </a:pP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sp>
        <p:nvSpPr>
          <p:cNvPr id="4102" name="Rectangle 37"/>
          <p:cNvSpPr>
            <a:spLocks noChangeArrowheads="1"/>
          </p:cNvSpPr>
          <p:nvPr/>
        </p:nvSpPr>
        <p:spPr bwMode="auto">
          <a:xfrm>
            <a:off x="5084763" y="4653136"/>
            <a:ext cx="205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5181600" y="5167486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714375" y="2143125"/>
            <a:ext cx="5572125" cy="5000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pulso es un elemento de señal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2786063"/>
            <a:ext cx="5357813" cy="1357312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datos binarios se transmiten codificando cada bit en los elementos de señal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s-ES_tradnl" sz="3200" kern="0" dirty="0">
              <a:latin typeface="+mn-lt"/>
            </a:endParaRPr>
          </a:p>
        </p:txBody>
      </p:sp>
      <p:pic>
        <p:nvPicPr>
          <p:cNvPr id="4106" name="36 Imagen" descr="binar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071688"/>
            <a:ext cx="24526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>
            <a:extLst>
              <a:ext uri="{FF2B5EF4-FFF2-40B4-BE49-F238E27FC236}">
                <a16:creationId xmlns:a16="http://schemas.microsoft.com/office/drawing/2014/main" id="{4B89BDD2-F7D4-48AC-BF8E-76E2AF37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CE485FD-6668-45F6-B7FB-1E83C1D1F2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363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6" grpId="0"/>
      <p:bldP spid="67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26845" y="1380927"/>
            <a:ext cx="792956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(conversión digital a digital)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la representación de 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información digital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mediante una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ES_tradnl" sz="1800" kern="0" dirty="0">
                <a:latin typeface="ZapfHumnst BT"/>
                <a:cs typeface="Arial" pitchFamily="34" charset="0"/>
              </a:rPr>
              <a:t>.</a:t>
            </a:r>
            <a:endParaRPr lang="es-MX" sz="18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71500" y="2283768"/>
            <a:ext cx="792956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Transmisión de datos de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computadora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impresora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43063" y="2882826"/>
            <a:ext cx="6786562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este tipo de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los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unos y ceros binarios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generado por una computadora se traducen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voltaje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que se pueden propagar por un cable.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98450" y="4214813"/>
            <a:ext cx="8416925" cy="2000250"/>
            <a:chOff x="214313" y="4143375"/>
            <a:chExt cx="8416925" cy="200025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20574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MX" sz="1800" dirty="0"/>
                <a:t>011010001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Datos digitales</a:t>
              </a:r>
            </a:p>
          </p:txBody>
        </p:sp>
        <p:sp>
          <p:nvSpPr>
            <p:cNvPr id="5129" name="Rectangle 37"/>
            <p:cNvSpPr>
              <a:spLocks noChangeArrowheads="1"/>
            </p:cNvSpPr>
            <p:nvPr/>
          </p:nvSpPr>
          <p:spPr bwMode="auto">
            <a:xfrm>
              <a:off x="6572250" y="5200650"/>
              <a:ext cx="2058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Señales digitales</a:t>
              </a:r>
            </a:p>
          </p:txBody>
        </p:sp>
        <p:grpSp>
          <p:nvGrpSpPr>
            <p:cNvPr id="5130" name="Group 11"/>
            <p:cNvGrpSpPr>
              <a:grpSpLocks/>
            </p:cNvGrpSpPr>
            <p:nvPr/>
          </p:nvGrpSpPr>
          <p:grpSpPr bwMode="auto">
            <a:xfrm>
              <a:off x="6669088" y="4714875"/>
              <a:ext cx="1828800" cy="381000"/>
              <a:chOff x="3504" y="960"/>
              <a:chExt cx="1152" cy="240"/>
            </a:xfrm>
          </p:grpSpPr>
          <p:grpSp>
            <p:nvGrpSpPr>
              <p:cNvPr id="5135" name="Group 12"/>
              <p:cNvGrpSpPr>
                <a:grpSpLocks/>
              </p:cNvGrpSpPr>
              <p:nvPr/>
            </p:nvGrpSpPr>
            <p:grpSpPr bwMode="auto">
              <a:xfrm>
                <a:off x="3504" y="960"/>
                <a:ext cx="1152" cy="240"/>
                <a:chOff x="3504" y="960"/>
                <a:chExt cx="1152" cy="240"/>
              </a:xfrm>
            </p:grpSpPr>
            <p:grpSp>
              <p:nvGrpSpPr>
                <p:cNvPr id="5138" name="Group 13"/>
                <p:cNvGrpSpPr>
                  <a:grpSpLocks/>
                </p:cNvGrpSpPr>
                <p:nvPr/>
              </p:nvGrpSpPr>
              <p:grpSpPr bwMode="auto">
                <a:xfrm>
                  <a:off x="3763" y="960"/>
                  <a:ext cx="117" cy="240"/>
                  <a:chOff x="3763" y="960"/>
                  <a:chExt cx="117" cy="240"/>
                </a:xfrm>
              </p:grpSpPr>
              <p:sp>
                <p:nvSpPr>
                  <p:cNvPr id="515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3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880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39" name="Group 17"/>
                <p:cNvGrpSpPr>
                  <a:grpSpLocks/>
                </p:cNvGrpSpPr>
                <p:nvPr/>
              </p:nvGrpSpPr>
              <p:grpSpPr bwMode="auto">
                <a:xfrm>
                  <a:off x="4280" y="960"/>
                  <a:ext cx="117" cy="240"/>
                  <a:chOff x="4280" y="960"/>
                  <a:chExt cx="117" cy="240"/>
                </a:xfrm>
              </p:grpSpPr>
              <p:sp>
                <p:nvSpPr>
                  <p:cNvPr id="515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0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282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397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0" name="Group 21"/>
                <p:cNvGrpSpPr>
                  <a:grpSpLocks/>
                </p:cNvGrpSpPr>
                <p:nvPr/>
              </p:nvGrpSpPr>
              <p:grpSpPr bwMode="auto">
                <a:xfrm>
                  <a:off x="4021" y="960"/>
                  <a:ext cx="118" cy="240"/>
                  <a:chOff x="4021" y="960"/>
                  <a:chExt cx="118" cy="240"/>
                </a:xfrm>
              </p:grpSpPr>
              <p:sp>
                <p:nvSpPr>
                  <p:cNvPr id="5151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1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23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139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1" name="Group 25"/>
                <p:cNvGrpSpPr>
                  <a:grpSpLocks/>
                </p:cNvGrpSpPr>
                <p:nvPr/>
              </p:nvGrpSpPr>
              <p:grpSpPr bwMode="auto">
                <a:xfrm>
                  <a:off x="3504" y="960"/>
                  <a:ext cx="118" cy="240"/>
                  <a:chOff x="3504" y="960"/>
                  <a:chExt cx="118" cy="240"/>
                </a:xfrm>
              </p:grpSpPr>
              <p:sp>
                <p:nvSpPr>
                  <p:cNvPr id="514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22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2" name="Group 29"/>
                <p:cNvGrpSpPr>
                  <a:grpSpLocks/>
                </p:cNvGrpSpPr>
                <p:nvPr/>
              </p:nvGrpSpPr>
              <p:grpSpPr bwMode="auto">
                <a:xfrm>
                  <a:off x="4538" y="960"/>
                  <a:ext cx="118" cy="240"/>
                  <a:chOff x="4538" y="960"/>
                  <a:chExt cx="118" cy="240"/>
                </a:xfrm>
              </p:grpSpPr>
              <p:sp>
                <p:nvSpPr>
                  <p:cNvPr id="514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40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5143" name="Line 33"/>
                <p:cNvSpPr>
                  <a:spLocks noChangeShapeType="1"/>
                </p:cNvSpPr>
                <p:nvPr/>
              </p:nvSpPr>
              <p:spPr bwMode="auto">
                <a:xfrm>
                  <a:off x="4141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144" name="Line 34"/>
                <p:cNvSpPr>
                  <a:spLocks noChangeShapeType="1"/>
                </p:cNvSpPr>
                <p:nvPr/>
              </p:nvSpPr>
              <p:spPr bwMode="auto">
                <a:xfrm>
                  <a:off x="4399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5136" name="Line 35"/>
              <p:cNvSpPr>
                <a:spLocks noChangeShapeType="1"/>
              </p:cNvSpPr>
              <p:nvPr/>
            </p:nvSpPr>
            <p:spPr bwMode="auto">
              <a:xfrm>
                <a:off x="365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37" name="Line 36"/>
              <p:cNvSpPr>
                <a:spLocks noChangeShapeType="1"/>
              </p:cNvSpPr>
              <p:nvPr/>
            </p:nvSpPr>
            <p:spPr bwMode="auto">
              <a:xfrm>
                <a:off x="389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5131" name="40 Imagen" descr="welcome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3" y="4143375"/>
              <a:ext cx="1928812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41 Flecha derecha"/>
            <p:cNvSpPr/>
            <p:nvPr/>
          </p:nvSpPr>
          <p:spPr bwMode="auto">
            <a:xfrm>
              <a:off x="3714751" y="4786312"/>
              <a:ext cx="500062" cy="500063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42 Rectángulo"/>
            <p:cNvSpPr/>
            <p:nvPr/>
          </p:nvSpPr>
          <p:spPr bwMode="auto">
            <a:xfrm>
              <a:off x="4286251" y="4643437"/>
              <a:ext cx="1571625" cy="785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s-MX" sz="1600" b="1" dirty="0">
                  <a:latin typeface="ZapfHumnst BT"/>
                </a:rPr>
                <a:t>Codificación digital / digital</a:t>
              </a:r>
            </a:p>
          </p:txBody>
        </p:sp>
        <p:sp>
          <p:nvSpPr>
            <p:cNvPr id="44" name="43 Flecha derecha"/>
            <p:cNvSpPr/>
            <p:nvPr/>
          </p:nvSpPr>
          <p:spPr bwMode="auto">
            <a:xfrm>
              <a:off x="6000751" y="4714875"/>
              <a:ext cx="500062" cy="50006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</p:grpSp>
      <p:sp>
        <p:nvSpPr>
          <p:cNvPr id="41" name="Text Box 5">
            <a:extLst>
              <a:ext uri="{FF2B5EF4-FFF2-40B4-BE49-F238E27FC236}">
                <a16:creationId xmlns:a16="http://schemas.microsoft.com/office/drawing/2014/main" id="{EECF7453-DF6C-42C8-A547-7394AE10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28007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4BABAC7E-00B0-46EF-9BF9-6D63B117DD7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545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25346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857250" y="2063750"/>
            <a:ext cx="7572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unipolar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 únicamente una polaridad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938" y="3286125"/>
            <a:ext cx="1357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85813" y="3857625"/>
            <a:ext cx="20716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de cero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positivo (+)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176" name="30 Grupo"/>
          <p:cNvGrpSpPr>
            <a:grpSpLocks/>
          </p:cNvGrpSpPr>
          <p:nvPr/>
        </p:nvGrpSpPr>
        <p:grpSpPr bwMode="auto">
          <a:xfrm>
            <a:off x="2857500" y="3000375"/>
            <a:ext cx="5929313" cy="2357438"/>
            <a:chOff x="2857500" y="4071938"/>
            <a:chExt cx="5929313" cy="2357458"/>
          </a:xfrm>
        </p:grpSpPr>
        <p:grpSp>
          <p:nvGrpSpPr>
            <p:cNvPr id="7177" name="93 Grupo"/>
            <p:cNvGrpSpPr>
              <a:grpSpLocks/>
            </p:cNvGrpSpPr>
            <p:nvPr/>
          </p:nvGrpSpPr>
          <p:grpSpPr bwMode="auto">
            <a:xfrm>
              <a:off x="2857500" y="4071938"/>
              <a:ext cx="5929313" cy="2203450"/>
              <a:chOff x="2857488" y="4071942"/>
              <a:chExt cx="5929386" cy="2203372"/>
            </a:xfrm>
          </p:grpSpPr>
          <p:pic>
            <p:nvPicPr>
              <p:cNvPr id="71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6180" y="5000644"/>
                <a:ext cx="4357688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2" name="Text Box 152"/>
              <p:cNvSpPr txBox="1">
                <a:spLocks noChangeArrowheads="1"/>
              </p:cNvSpPr>
              <p:nvPr/>
            </p:nvSpPr>
            <p:spPr bwMode="auto">
              <a:xfrm>
                <a:off x="3605205" y="4643457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7183" name="30 Conector recto"/>
              <p:cNvCxnSpPr>
                <a:cxnSpLocks noChangeShapeType="1"/>
              </p:cNvCxnSpPr>
              <p:nvPr/>
            </p:nvCxnSpPr>
            <p:spPr bwMode="auto">
              <a:xfrm>
                <a:off x="3571868" y="5784869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31 Conector recto"/>
              <p:cNvCxnSpPr>
                <a:cxnSpLocks noChangeShapeType="1"/>
              </p:cNvCxnSpPr>
              <p:nvPr/>
            </p:nvCxnSpPr>
            <p:spPr bwMode="auto">
              <a:xfrm>
                <a:off x="4000493" y="5357832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5" name="32 Conector recto"/>
              <p:cNvCxnSpPr>
                <a:cxnSpLocks noChangeShapeType="1"/>
              </p:cNvCxnSpPr>
              <p:nvPr/>
            </p:nvCxnSpPr>
            <p:spPr bwMode="auto">
              <a:xfrm>
                <a:off x="4429118" y="5784869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35 Conector recto"/>
              <p:cNvCxnSpPr>
                <a:cxnSpLocks noChangeShapeType="1"/>
              </p:cNvCxnSpPr>
              <p:nvPr/>
            </p:nvCxnSpPr>
            <p:spPr bwMode="auto">
              <a:xfrm>
                <a:off x="6000743" y="5784869"/>
                <a:ext cx="107156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8618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13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42 Conector recto"/>
              <p:cNvCxnSpPr>
                <a:cxnSpLocks noChangeShapeType="1"/>
              </p:cNvCxnSpPr>
              <p:nvPr/>
            </p:nvCxnSpPr>
            <p:spPr bwMode="auto">
              <a:xfrm>
                <a:off x="5214930" y="5356244"/>
                <a:ext cx="7858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43 Conector recto"/>
              <p:cNvCxnSpPr>
                <a:cxnSpLocks noChangeShapeType="1"/>
              </p:cNvCxnSpPr>
              <p:nvPr/>
            </p:nvCxnSpPr>
            <p:spPr bwMode="auto">
              <a:xfrm>
                <a:off x="7072305" y="5357832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9903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8484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799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642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83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86844" y="5143512"/>
                <a:ext cx="1285090" cy="794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84 Conector recto de flecha"/>
              <p:cNvCxnSpPr>
                <a:cxnSpLocks noChangeShapeType="1"/>
              </p:cNvCxnSpPr>
              <p:nvPr/>
            </p:nvCxnSpPr>
            <p:spPr bwMode="auto">
              <a:xfrm>
                <a:off x="3428992" y="5786454"/>
                <a:ext cx="507209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91 CuadroTexto"/>
              <p:cNvSpPr txBox="1"/>
              <p:nvPr/>
            </p:nvSpPr>
            <p:spPr>
              <a:xfrm>
                <a:off x="2857488" y="4071942"/>
                <a:ext cx="1071576" cy="4619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3" name="92 CuadroTexto"/>
              <p:cNvSpPr txBox="1"/>
              <p:nvPr/>
            </p:nvSpPr>
            <p:spPr>
              <a:xfrm>
                <a:off x="7929613" y="5857832"/>
                <a:ext cx="857261" cy="4175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7178" name="58 CuadroTexto"/>
            <p:cNvSpPr txBox="1">
              <a:spLocks noChangeArrowheads="1"/>
            </p:cNvSpPr>
            <p:nvPr/>
          </p:nvSpPr>
          <p:spPr bwMode="auto">
            <a:xfrm>
              <a:off x="2928926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7179" name="59 CuadroTexto"/>
            <p:cNvSpPr txBox="1">
              <a:spLocks noChangeArrowheads="1"/>
            </p:cNvSpPr>
            <p:nvPr/>
          </p:nvSpPr>
          <p:spPr bwMode="auto">
            <a:xfrm>
              <a:off x="3000364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7180" name="60 CuadroTexto"/>
            <p:cNvSpPr txBox="1">
              <a:spLocks noChangeArrowheads="1"/>
            </p:cNvSpPr>
            <p:nvPr/>
          </p:nvSpPr>
          <p:spPr bwMode="auto">
            <a:xfrm>
              <a:off x="3143239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095A306D-67A5-40D5-8CF0-646D3B3E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D8A9C8A-1D1A-49B7-8A3D-4243B1464C9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6967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51220"/>
            <a:ext cx="3990975" cy="1514475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544678" y="4118054"/>
            <a:ext cx="3749228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64904"/>
            <a:ext cx="4038600" cy="1507229"/>
          </a:xfrm>
          <a:prstGeom prst="rect">
            <a:avLst/>
          </a:prstGeom>
        </p:spPr>
      </p:pic>
      <p:sp>
        <p:nvSpPr>
          <p:cNvPr id="56" name="8 CuadroTexto"/>
          <p:cNvSpPr txBox="1"/>
          <p:nvPr/>
        </p:nvSpPr>
        <p:spPr>
          <a:xfrm>
            <a:off x="4499992" y="4143059"/>
            <a:ext cx="412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NRZ-I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 Invertida)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3F9A065-99D3-4576-95B5-64A953F3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55191"/>
            <a:ext cx="5976664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NRZ (Non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640A47A-84FB-48FF-BB33-14608C338B7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191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811" y="7647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Analógicas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Digitales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01A6AB3-9FD7-44B5-9CD1-34FE811D2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4" y="2240868"/>
            <a:ext cx="37217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" name="48 Grupo"/>
          <p:cNvGrpSpPr>
            <a:grpSpLocks/>
          </p:cNvGrpSpPr>
          <p:nvPr/>
        </p:nvGrpSpPr>
        <p:grpSpPr bwMode="auto">
          <a:xfrm>
            <a:off x="1619672" y="2276872"/>
            <a:ext cx="6143625" cy="2087562"/>
            <a:chOff x="1428750" y="4198938"/>
            <a:chExt cx="6143625" cy="2087562"/>
          </a:xfrm>
        </p:grpSpPr>
        <p:pic>
          <p:nvPicPr>
            <p:cNvPr id="2049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63" y="4651375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152"/>
            <p:cNvSpPr txBox="1">
              <a:spLocks noChangeArrowheads="1"/>
            </p:cNvSpPr>
            <p:nvPr/>
          </p:nvSpPr>
          <p:spPr bwMode="auto">
            <a:xfrm>
              <a:off x="3033713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0492" name="37 Conector recto"/>
            <p:cNvCxnSpPr>
              <a:cxnSpLocks noChangeShapeType="1"/>
            </p:cNvCxnSpPr>
            <p:nvPr/>
          </p:nvCxnSpPr>
          <p:spPr bwMode="auto">
            <a:xfrm>
              <a:off x="2928938" y="5929313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07519" y="5706269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57375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58 Conector recto de flecha"/>
            <p:cNvCxnSpPr>
              <a:cxnSpLocks noChangeShapeType="1"/>
            </p:cNvCxnSpPr>
            <p:nvPr/>
          </p:nvCxnSpPr>
          <p:spPr bwMode="auto">
            <a:xfrm>
              <a:off x="2500313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428750" y="4295775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715125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498" name="37 Conector recto"/>
            <p:cNvCxnSpPr>
              <a:cxnSpLocks noChangeShapeType="1"/>
            </p:cNvCxnSpPr>
            <p:nvPr/>
          </p:nvCxnSpPr>
          <p:spPr bwMode="auto">
            <a:xfrm>
              <a:off x="4071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9" name="58 CuadroTexto"/>
            <p:cNvSpPr txBox="1">
              <a:spLocks noChangeArrowheads="1"/>
            </p:cNvSpPr>
            <p:nvPr/>
          </p:nvSpPr>
          <p:spPr bwMode="auto">
            <a:xfrm>
              <a:off x="2000250" y="4841875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0500" name="59 CuadroTexto"/>
            <p:cNvSpPr txBox="1">
              <a:spLocks noChangeArrowheads="1"/>
            </p:cNvSpPr>
            <p:nvPr/>
          </p:nvSpPr>
          <p:spPr bwMode="auto">
            <a:xfrm>
              <a:off x="2071688" y="5699125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0501" name="60 CuadroTexto"/>
            <p:cNvSpPr txBox="1">
              <a:spLocks noChangeArrowheads="1"/>
            </p:cNvSpPr>
            <p:nvPr/>
          </p:nvSpPr>
          <p:spPr bwMode="auto">
            <a:xfrm>
              <a:off x="2214563" y="5289550"/>
              <a:ext cx="3571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0502" name="37 Conector recto"/>
            <p:cNvCxnSpPr>
              <a:cxnSpLocks noChangeShapeType="1"/>
            </p:cNvCxnSpPr>
            <p:nvPr/>
          </p:nvCxnSpPr>
          <p:spPr bwMode="auto">
            <a:xfrm>
              <a:off x="321468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186906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37 Conector recto"/>
            <p:cNvCxnSpPr>
              <a:cxnSpLocks noChangeShapeType="1"/>
            </p:cNvCxnSpPr>
            <p:nvPr/>
          </p:nvCxnSpPr>
          <p:spPr bwMode="auto">
            <a:xfrm>
              <a:off x="3429000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40121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37 Conector recto"/>
            <p:cNvCxnSpPr>
              <a:cxnSpLocks noChangeShapeType="1"/>
            </p:cNvCxnSpPr>
            <p:nvPr/>
          </p:nvCxnSpPr>
          <p:spPr bwMode="auto">
            <a:xfrm>
              <a:off x="364331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51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37 Conector recto"/>
            <p:cNvCxnSpPr>
              <a:cxnSpLocks noChangeShapeType="1"/>
            </p:cNvCxnSpPr>
            <p:nvPr/>
          </p:nvCxnSpPr>
          <p:spPr bwMode="auto">
            <a:xfrm>
              <a:off x="3857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864769" y="5723731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37 Conector recto"/>
            <p:cNvCxnSpPr>
              <a:cxnSpLocks noChangeShapeType="1"/>
            </p:cNvCxnSpPr>
            <p:nvPr/>
          </p:nvCxnSpPr>
          <p:spPr bwMode="auto">
            <a:xfrm>
              <a:off x="450056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79875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37 Conector recto"/>
            <p:cNvCxnSpPr>
              <a:cxnSpLocks noChangeShapeType="1"/>
            </p:cNvCxnSpPr>
            <p:nvPr/>
          </p:nvCxnSpPr>
          <p:spPr bwMode="auto">
            <a:xfrm>
              <a:off x="4286250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294982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472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37 Conector recto"/>
            <p:cNvCxnSpPr>
              <a:cxnSpLocks noChangeShapeType="1"/>
            </p:cNvCxnSpPr>
            <p:nvPr/>
          </p:nvCxnSpPr>
          <p:spPr bwMode="auto">
            <a:xfrm>
              <a:off x="4714875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687094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37 Conector recto"/>
            <p:cNvCxnSpPr>
              <a:cxnSpLocks noChangeShapeType="1"/>
            </p:cNvCxnSpPr>
            <p:nvPr/>
          </p:nvCxnSpPr>
          <p:spPr bwMode="auto">
            <a:xfrm>
              <a:off x="4929188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972844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37 Conector recto"/>
            <p:cNvCxnSpPr>
              <a:cxnSpLocks noChangeShapeType="1"/>
            </p:cNvCxnSpPr>
            <p:nvPr/>
          </p:nvCxnSpPr>
          <p:spPr bwMode="auto">
            <a:xfrm>
              <a:off x="5214938" y="500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187156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37 Conector recto"/>
            <p:cNvCxnSpPr>
              <a:cxnSpLocks noChangeShapeType="1"/>
            </p:cNvCxnSpPr>
            <p:nvPr/>
          </p:nvCxnSpPr>
          <p:spPr bwMode="auto">
            <a:xfrm>
              <a:off x="5429250" y="54848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40146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37 Conector recto"/>
            <p:cNvCxnSpPr>
              <a:cxnSpLocks noChangeShapeType="1"/>
            </p:cNvCxnSpPr>
            <p:nvPr/>
          </p:nvCxnSpPr>
          <p:spPr bwMode="auto">
            <a:xfrm>
              <a:off x="5643563" y="501650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615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37 Conector recto"/>
            <p:cNvCxnSpPr>
              <a:cxnSpLocks noChangeShapeType="1"/>
            </p:cNvCxnSpPr>
            <p:nvPr/>
          </p:nvCxnSpPr>
          <p:spPr bwMode="auto">
            <a:xfrm>
              <a:off x="5857875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37 Conector recto"/>
            <p:cNvCxnSpPr>
              <a:cxnSpLocks noChangeShapeType="1"/>
            </p:cNvCxnSpPr>
            <p:nvPr/>
          </p:nvCxnSpPr>
          <p:spPr bwMode="auto">
            <a:xfrm>
              <a:off x="6357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37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37 Conector recto"/>
            <p:cNvCxnSpPr>
              <a:cxnSpLocks noChangeShapeType="1"/>
            </p:cNvCxnSpPr>
            <p:nvPr/>
          </p:nvCxnSpPr>
          <p:spPr bwMode="auto">
            <a:xfrm>
              <a:off x="6143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52357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 Box 5">
            <a:extLst>
              <a:ext uri="{FF2B5EF4-FFF2-40B4-BE49-F238E27FC236}">
                <a16:creationId xmlns:a16="http://schemas.microsoft.com/office/drawing/2014/main" id="{708AA352-790A-4189-8EFA-B7596515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191"/>
            <a:ext cx="6524773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 / Retorno a Cero)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6C1A572B-A92B-43AF-921B-D7E166A89EC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48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/>
          <p:cNvSpPr/>
          <p:nvPr/>
        </p:nvSpPr>
        <p:spPr>
          <a:xfrm>
            <a:off x="875493" y="1625001"/>
            <a:ext cx="7678766" cy="797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2534" name="38 CuadroTexto"/>
          <p:cNvSpPr txBox="1">
            <a:spLocks noChangeArrowheads="1"/>
          </p:cNvSpPr>
          <p:nvPr/>
        </p:nvSpPr>
        <p:spPr bwMode="auto">
          <a:xfrm>
            <a:off x="583631" y="3684874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Uno es: </a:t>
            </a:r>
          </a:p>
        </p:txBody>
      </p:sp>
      <p:sp>
        <p:nvSpPr>
          <p:cNvPr id="22535" name="42 CuadroTexto"/>
          <p:cNvSpPr txBox="1">
            <a:spLocks noChangeArrowheads="1"/>
          </p:cNvSpPr>
          <p:nvPr/>
        </p:nvSpPr>
        <p:spPr bwMode="auto">
          <a:xfrm>
            <a:off x="583631" y="4340511"/>
            <a:ext cx="928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Cero es:</a:t>
            </a:r>
          </a:p>
        </p:txBody>
      </p:sp>
      <p:grpSp>
        <p:nvGrpSpPr>
          <p:cNvPr id="4" name="62 Grupo"/>
          <p:cNvGrpSpPr>
            <a:grpSpLocks/>
          </p:cNvGrpSpPr>
          <p:nvPr/>
        </p:nvGrpSpPr>
        <p:grpSpPr bwMode="auto">
          <a:xfrm>
            <a:off x="2195736" y="3232436"/>
            <a:ext cx="6143625" cy="2087562"/>
            <a:chOff x="2071670" y="4413271"/>
            <a:chExt cx="6143625" cy="2087563"/>
          </a:xfrm>
        </p:grpSpPr>
        <p:pic>
          <p:nvPicPr>
            <p:cNvPr id="2254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83" y="4865709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Text Box 152"/>
            <p:cNvSpPr txBox="1">
              <a:spLocks noChangeArrowheads="1"/>
            </p:cNvSpPr>
            <p:nvPr/>
          </p:nvSpPr>
          <p:spPr bwMode="auto">
            <a:xfrm>
              <a:off x="3676633" y="4556146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2551" name="37 Conector recto"/>
            <p:cNvCxnSpPr>
              <a:cxnSpLocks noChangeShapeType="1"/>
            </p:cNvCxnSpPr>
            <p:nvPr/>
          </p:nvCxnSpPr>
          <p:spPr bwMode="auto">
            <a:xfrm>
              <a:off x="3571858" y="5270521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39 Conector recto"/>
            <p:cNvCxnSpPr>
              <a:cxnSpLocks noChangeShapeType="1"/>
            </p:cNvCxnSpPr>
            <p:nvPr/>
          </p:nvCxnSpPr>
          <p:spPr bwMode="auto">
            <a:xfrm>
              <a:off x="3857608" y="6127771"/>
              <a:ext cx="357187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4281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33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1492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714858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500295" y="5056209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58 Conector recto de flecha"/>
            <p:cNvCxnSpPr>
              <a:cxnSpLocks noChangeShapeType="1"/>
            </p:cNvCxnSpPr>
            <p:nvPr/>
          </p:nvCxnSpPr>
          <p:spPr bwMode="auto">
            <a:xfrm>
              <a:off x="3143233" y="5699146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2071670" y="4510108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7358045" y="5768997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256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5377" y="5698352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37 Conector recto"/>
            <p:cNvCxnSpPr>
              <a:cxnSpLocks noChangeShapeType="1"/>
            </p:cNvCxnSpPr>
            <p:nvPr/>
          </p:nvCxnSpPr>
          <p:spPr bwMode="auto">
            <a:xfrm>
              <a:off x="4214795" y="5270521"/>
              <a:ext cx="5000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37 Conector recto"/>
            <p:cNvCxnSpPr>
              <a:cxnSpLocks noChangeShapeType="1"/>
            </p:cNvCxnSpPr>
            <p:nvPr/>
          </p:nvCxnSpPr>
          <p:spPr bwMode="auto">
            <a:xfrm>
              <a:off x="4714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500545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37 Conector recto"/>
            <p:cNvCxnSpPr>
              <a:cxnSpLocks noChangeShapeType="1"/>
            </p:cNvCxnSpPr>
            <p:nvPr/>
          </p:nvCxnSpPr>
          <p:spPr bwMode="auto">
            <a:xfrm>
              <a:off x="4929170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61 Conector recto"/>
            <p:cNvCxnSpPr>
              <a:cxnSpLocks noChangeShapeType="1"/>
            </p:cNvCxnSpPr>
            <p:nvPr/>
          </p:nvCxnSpPr>
          <p:spPr bwMode="auto">
            <a:xfrm>
              <a:off x="5143483" y="6127771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63 Conector recto"/>
            <p:cNvCxnSpPr>
              <a:cxnSpLocks noChangeShapeType="1"/>
            </p:cNvCxnSpPr>
            <p:nvPr/>
          </p:nvCxnSpPr>
          <p:spPr bwMode="auto">
            <a:xfrm>
              <a:off x="5643545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3546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66 Conector recto"/>
            <p:cNvCxnSpPr>
              <a:cxnSpLocks noChangeShapeType="1"/>
            </p:cNvCxnSpPr>
            <p:nvPr/>
          </p:nvCxnSpPr>
          <p:spPr bwMode="auto">
            <a:xfrm>
              <a:off x="6072170" y="5270521"/>
              <a:ext cx="21431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820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68 Conector recto"/>
            <p:cNvCxnSpPr>
              <a:cxnSpLocks noChangeShapeType="1"/>
            </p:cNvCxnSpPr>
            <p:nvPr/>
          </p:nvCxnSpPr>
          <p:spPr bwMode="auto">
            <a:xfrm>
              <a:off x="5857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015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37 Conector recto"/>
            <p:cNvCxnSpPr>
              <a:cxnSpLocks noChangeShapeType="1"/>
            </p:cNvCxnSpPr>
            <p:nvPr/>
          </p:nvCxnSpPr>
          <p:spPr bwMode="auto">
            <a:xfrm>
              <a:off x="6929420" y="612777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217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75 Conector recto"/>
            <p:cNvCxnSpPr>
              <a:cxnSpLocks noChangeShapeType="1"/>
            </p:cNvCxnSpPr>
            <p:nvPr/>
          </p:nvCxnSpPr>
          <p:spPr bwMode="auto">
            <a:xfrm>
              <a:off x="6500795" y="5270521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9445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77 Conector recto"/>
            <p:cNvCxnSpPr>
              <a:cxnSpLocks noChangeShapeType="1"/>
            </p:cNvCxnSpPr>
            <p:nvPr/>
          </p:nvCxnSpPr>
          <p:spPr bwMode="auto">
            <a:xfrm>
              <a:off x="6286483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8" name="58 CuadroTexto"/>
            <p:cNvSpPr txBox="1">
              <a:spLocks noChangeArrowheads="1"/>
            </p:cNvSpPr>
            <p:nvPr/>
          </p:nvSpPr>
          <p:spPr bwMode="auto">
            <a:xfrm>
              <a:off x="2643170" y="5056209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2579" name="59 CuadroTexto"/>
            <p:cNvSpPr txBox="1">
              <a:spLocks noChangeArrowheads="1"/>
            </p:cNvSpPr>
            <p:nvPr/>
          </p:nvSpPr>
          <p:spPr bwMode="auto">
            <a:xfrm>
              <a:off x="2714608" y="5913459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2580" name="60 CuadroTexto"/>
            <p:cNvSpPr txBox="1">
              <a:spLocks noChangeArrowheads="1"/>
            </p:cNvSpPr>
            <p:nvPr/>
          </p:nvSpPr>
          <p:spPr bwMode="auto">
            <a:xfrm>
              <a:off x="2857483" y="5503884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grpSp>
        <p:nvGrpSpPr>
          <p:cNvPr id="5" name="55 Grupo"/>
          <p:cNvGrpSpPr>
            <a:grpSpLocks/>
          </p:cNvGrpSpPr>
          <p:nvPr/>
        </p:nvGrpSpPr>
        <p:grpSpPr bwMode="auto">
          <a:xfrm>
            <a:off x="1512318" y="4445286"/>
            <a:ext cx="285750" cy="288925"/>
            <a:chOff x="1714474" y="5770583"/>
            <a:chExt cx="285750" cy="288925"/>
          </a:xfrm>
        </p:grpSpPr>
        <p:cxnSp>
          <p:nvCxnSpPr>
            <p:cNvPr id="22546" name="37 Conector recto"/>
            <p:cNvCxnSpPr>
              <a:cxnSpLocks noChangeShapeType="1"/>
            </p:cNvCxnSpPr>
            <p:nvPr/>
          </p:nvCxnSpPr>
          <p:spPr bwMode="auto">
            <a:xfrm>
              <a:off x="1714474" y="5786454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39 Conector recto"/>
            <p:cNvCxnSpPr>
              <a:cxnSpLocks noChangeShapeType="1"/>
            </p:cNvCxnSpPr>
            <p:nvPr/>
          </p:nvCxnSpPr>
          <p:spPr bwMode="auto">
            <a:xfrm>
              <a:off x="1857349" y="6057921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1714474" y="5913458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53 Grupo"/>
          <p:cNvGrpSpPr>
            <a:grpSpLocks/>
          </p:cNvGrpSpPr>
          <p:nvPr/>
        </p:nvGrpSpPr>
        <p:grpSpPr bwMode="auto">
          <a:xfrm>
            <a:off x="1512318" y="3746786"/>
            <a:ext cx="285750" cy="287338"/>
            <a:chOff x="6429390" y="3286125"/>
            <a:chExt cx="285750" cy="287337"/>
          </a:xfrm>
        </p:grpSpPr>
        <p:cxnSp>
          <p:nvCxnSpPr>
            <p:cNvPr id="22543" name="37 Conector recto"/>
            <p:cNvCxnSpPr>
              <a:cxnSpLocks noChangeShapeType="1"/>
            </p:cNvCxnSpPr>
            <p:nvPr/>
          </p:nvCxnSpPr>
          <p:spPr bwMode="auto">
            <a:xfrm>
              <a:off x="6572265" y="3286125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39 Conector recto"/>
            <p:cNvCxnSpPr>
              <a:cxnSpLocks noChangeShapeType="1"/>
            </p:cNvCxnSpPr>
            <p:nvPr/>
          </p:nvCxnSpPr>
          <p:spPr bwMode="auto">
            <a:xfrm>
              <a:off x="6429390" y="3571875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3429000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57 CuadroTexto"/>
          <p:cNvSpPr txBox="1"/>
          <p:nvPr/>
        </p:nvSpPr>
        <p:spPr>
          <a:xfrm>
            <a:off x="875493" y="1558658"/>
            <a:ext cx="756084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Ethernet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utiliza esta tecnología para la representación de datos digitales en señales digitales.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C54DF3F2-AC90-42C4-94EA-CD3BCB25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88183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4363AB-109B-4A59-A67D-FA06E2D0E32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3100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2534" grpId="0"/>
      <p:bldP spid="22535" grpId="0"/>
      <p:bldP spid="58" grpId="0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689965" y="5100014"/>
            <a:ext cx="7986491" cy="14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225254"/>
            <a:ext cx="42195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52"/>
          <p:cNvSpPr txBox="1">
            <a:spLocks noChangeArrowheads="1"/>
          </p:cNvSpPr>
          <p:nvPr/>
        </p:nvSpPr>
        <p:spPr bwMode="auto">
          <a:xfrm>
            <a:off x="3033713" y="1915691"/>
            <a:ext cx="375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 dirty="0">
                <a:solidFill>
                  <a:schemeClr val="accent2"/>
                </a:solidFill>
              </a:rPr>
              <a:t>0     1     0     0     1     1     1     0</a:t>
            </a:r>
            <a:endParaRPr lang="es-MX" altLang="es-MX" sz="2000" b="1" dirty="0"/>
          </a:p>
        </p:txBody>
      </p:sp>
      <p:cxnSp>
        <p:nvCxnSpPr>
          <p:cNvPr id="24583" name="37 Conector recto"/>
          <p:cNvCxnSpPr>
            <a:cxnSpLocks noChangeShapeType="1"/>
          </p:cNvCxnSpPr>
          <p:nvPr/>
        </p:nvCxnSpPr>
        <p:spPr bwMode="auto">
          <a:xfrm>
            <a:off x="3143250" y="2630066"/>
            <a:ext cx="5000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50110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43 Conector recto"/>
          <p:cNvCxnSpPr>
            <a:cxnSpLocks noChangeShapeType="1"/>
          </p:cNvCxnSpPr>
          <p:nvPr/>
        </p:nvCxnSpPr>
        <p:spPr bwMode="auto">
          <a:xfrm rot="16200000" flipV="1">
            <a:off x="3429000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44 Conector recto"/>
          <p:cNvCxnSpPr>
            <a:cxnSpLocks noChangeShapeType="1"/>
          </p:cNvCxnSpPr>
          <p:nvPr/>
        </p:nvCxnSpPr>
        <p:spPr bwMode="auto">
          <a:xfrm rot="5400000" flipH="1" flipV="1">
            <a:off x="457200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46 Conector recto"/>
          <p:cNvCxnSpPr>
            <a:cxnSpLocks noChangeShapeType="1"/>
          </p:cNvCxnSpPr>
          <p:nvPr/>
        </p:nvCxnSpPr>
        <p:spPr bwMode="auto">
          <a:xfrm rot="16200000" flipV="1">
            <a:off x="4071938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57 Conector recto de flecha"/>
          <p:cNvCxnSpPr>
            <a:cxnSpLocks noChangeShapeType="1"/>
          </p:cNvCxnSpPr>
          <p:nvPr/>
        </p:nvCxnSpPr>
        <p:spPr bwMode="auto">
          <a:xfrm rot="5400000" flipH="1" flipV="1">
            <a:off x="1857375" y="2415754"/>
            <a:ext cx="128587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58 Conector recto de flecha"/>
          <p:cNvCxnSpPr>
            <a:cxnSpLocks noChangeShapeType="1"/>
          </p:cNvCxnSpPr>
          <p:nvPr/>
        </p:nvCxnSpPr>
        <p:spPr bwMode="auto">
          <a:xfrm>
            <a:off x="2500313" y="3058691"/>
            <a:ext cx="500062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23 CuadroTexto"/>
          <p:cNvSpPr txBox="1"/>
          <p:nvPr/>
        </p:nvSpPr>
        <p:spPr bwMode="auto">
          <a:xfrm>
            <a:off x="1428750" y="1869654"/>
            <a:ext cx="1071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Amplitud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 bwMode="auto">
          <a:xfrm>
            <a:off x="6715125" y="3128541"/>
            <a:ext cx="857250" cy="417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Tiempo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592" name="42 Conector recto"/>
          <p:cNvCxnSpPr>
            <a:cxnSpLocks noChangeShapeType="1"/>
          </p:cNvCxnSpPr>
          <p:nvPr/>
        </p:nvCxnSpPr>
        <p:spPr bwMode="auto">
          <a:xfrm rot="5400000" flipH="1" flipV="1">
            <a:off x="3213894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37 Conector recto"/>
          <p:cNvCxnSpPr>
            <a:cxnSpLocks noChangeShapeType="1"/>
          </p:cNvCxnSpPr>
          <p:nvPr/>
        </p:nvCxnSpPr>
        <p:spPr bwMode="auto">
          <a:xfrm>
            <a:off x="4071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46 Conector recto"/>
          <p:cNvCxnSpPr>
            <a:cxnSpLocks noChangeShapeType="1"/>
          </p:cNvCxnSpPr>
          <p:nvPr/>
        </p:nvCxnSpPr>
        <p:spPr bwMode="auto">
          <a:xfrm rot="16200000" flipV="1">
            <a:off x="385762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37 Conector recto"/>
          <p:cNvCxnSpPr>
            <a:cxnSpLocks noChangeShapeType="1"/>
          </p:cNvCxnSpPr>
          <p:nvPr/>
        </p:nvCxnSpPr>
        <p:spPr bwMode="auto">
          <a:xfrm>
            <a:off x="4286250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61 Conector recto"/>
          <p:cNvCxnSpPr>
            <a:cxnSpLocks noChangeShapeType="1"/>
          </p:cNvCxnSpPr>
          <p:nvPr/>
        </p:nvCxnSpPr>
        <p:spPr bwMode="auto">
          <a:xfrm>
            <a:off x="4500563" y="3487316"/>
            <a:ext cx="500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63 Conector recto"/>
          <p:cNvCxnSpPr>
            <a:cxnSpLocks noChangeShapeType="1"/>
          </p:cNvCxnSpPr>
          <p:nvPr/>
        </p:nvCxnSpPr>
        <p:spPr bwMode="auto">
          <a:xfrm>
            <a:off x="5000625" y="2630066"/>
            <a:ext cx="428625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000626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66 Conector recto"/>
          <p:cNvCxnSpPr>
            <a:cxnSpLocks noChangeShapeType="1"/>
          </p:cNvCxnSpPr>
          <p:nvPr/>
        </p:nvCxnSpPr>
        <p:spPr bwMode="auto">
          <a:xfrm>
            <a:off x="5429250" y="3485729"/>
            <a:ext cx="428625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42 Conector recto"/>
          <p:cNvCxnSpPr>
            <a:cxnSpLocks noChangeShapeType="1"/>
          </p:cNvCxnSpPr>
          <p:nvPr/>
        </p:nvCxnSpPr>
        <p:spPr bwMode="auto">
          <a:xfrm rot="5400000" flipH="1" flipV="1">
            <a:off x="564435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37 Conector recto"/>
          <p:cNvCxnSpPr>
            <a:cxnSpLocks noChangeShapeType="1"/>
          </p:cNvCxnSpPr>
          <p:nvPr/>
        </p:nvCxnSpPr>
        <p:spPr bwMode="auto">
          <a:xfrm>
            <a:off x="607218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42925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75 Conector recto"/>
          <p:cNvCxnSpPr>
            <a:cxnSpLocks noChangeShapeType="1"/>
          </p:cNvCxnSpPr>
          <p:nvPr/>
        </p:nvCxnSpPr>
        <p:spPr bwMode="auto">
          <a:xfrm>
            <a:off x="5857875" y="2630066"/>
            <a:ext cx="2143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37 Conector recto"/>
          <p:cNvCxnSpPr>
            <a:cxnSpLocks noChangeShapeType="1"/>
          </p:cNvCxnSpPr>
          <p:nvPr/>
        </p:nvCxnSpPr>
        <p:spPr bwMode="auto">
          <a:xfrm>
            <a:off x="2928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715419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50 Conector recto"/>
          <p:cNvCxnSpPr>
            <a:cxnSpLocks noChangeShapeType="1"/>
          </p:cNvCxnSpPr>
          <p:nvPr/>
        </p:nvCxnSpPr>
        <p:spPr bwMode="auto">
          <a:xfrm>
            <a:off x="3643313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37 Conector recto"/>
          <p:cNvCxnSpPr>
            <a:cxnSpLocks noChangeShapeType="1"/>
          </p:cNvCxnSpPr>
          <p:nvPr/>
        </p:nvCxnSpPr>
        <p:spPr bwMode="auto">
          <a:xfrm>
            <a:off x="3857625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43 Conector recto"/>
          <p:cNvCxnSpPr>
            <a:cxnSpLocks noChangeShapeType="1"/>
          </p:cNvCxnSpPr>
          <p:nvPr/>
        </p:nvCxnSpPr>
        <p:spPr bwMode="auto">
          <a:xfrm rot="16200000" flipV="1">
            <a:off x="3643313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43 Conector recto"/>
          <p:cNvCxnSpPr>
            <a:cxnSpLocks noChangeShapeType="1"/>
          </p:cNvCxnSpPr>
          <p:nvPr/>
        </p:nvCxnSpPr>
        <p:spPr bwMode="auto">
          <a:xfrm rot="16200000" flipV="1">
            <a:off x="585787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69 Conector recto"/>
          <p:cNvCxnSpPr>
            <a:cxnSpLocks noChangeShapeType="1"/>
          </p:cNvCxnSpPr>
          <p:nvPr/>
        </p:nvCxnSpPr>
        <p:spPr bwMode="auto">
          <a:xfrm>
            <a:off x="6286500" y="2628479"/>
            <a:ext cx="2143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72 CuadroTexto"/>
          <p:cNvSpPr txBox="1">
            <a:spLocks noChangeArrowheads="1"/>
          </p:cNvSpPr>
          <p:nvPr/>
        </p:nvSpPr>
        <p:spPr bwMode="auto">
          <a:xfrm>
            <a:off x="3357563" y="3844504"/>
            <a:ext cx="2500312" cy="83026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altLang="es-MX" sz="1600" b="1" i="1">
                <a:solidFill>
                  <a:schemeClr val="accent2"/>
                </a:solidFill>
              </a:rPr>
              <a:t>La presencia de una transición al principio del bit cero</a:t>
            </a:r>
          </a:p>
        </p:txBody>
      </p:sp>
      <p:cxnSp>
        <p:nvCxnSpPr>
          <p:cNvPr id="24612" name="73 Conector recto de flecha"/>
          <p:cNvCxnSpPr>
            <a:cxnSpLocks noChangeShapeType="1"/>
          </p:cNvCxnSpPr>
          <p:nvPr/>
        </p:nvCxnSpPr>
        <p:spPr bwMode="auto">
          <a:xfrm rot="10800000">
            <a:off x="3000375" y="3130129"/>
            <a:ext cx="785813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78 Conector recto de flecha"/>
          <p:cNvCxnSpPr>
            <a:cxnSpLocks noChangeShapeType="1"/>
          </p:cNvCxnSpPr>
          <p:nvPr/>
        </p:nvCxnSpPr>
        <p:spPr bwMode="auto">
          <a:xfrm rot="16200000" flipV="1">
            <a:off x="3679032" y="3451597"/>
            <a:ext cx="6429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79 Conector recto de flecha"/>
          <p:cNvCxnSpPr>
            <a:cxnSpLocks noChangeShapeType="1"/>
          </p:cNvCxnSpPr>
          <p:nvPr/>
        </p:nvCxnSpPr>
        <p:spPr bwMode="auto">
          <a:xfrm rot="16200000" flipV="1">
            <a:off x="4114007" y="3445247"/>
            <a:ext cx="6302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80 Conector recto de flecha"/>
          <p:cNvCxnSpPr>
            <a:cxnSpLocks noChangeShapeType="1"/>
          </p:cNvCxnSpPr>
          <p:nvPr/>
        </p:nvCxnSpPr>
        <p:spPr bwMode="auto">
          <a:xfrm flipV="1">
            <a:off x="4786313" y="3130129"/>
            <a:ext cx="1214437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58 CuadroTexto"/>
          <p:cNvSpPr txBox="1">
            <a:spLocks noChangeArrowheads="1"/>
          </p:cNvSpPr>
          <p:nvPr/>
        </p:nvSpPr>
        <p:spPr bwMode="auto">
          <a:xfrm>
            <a:off x="1928813" y="2460204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+ v</a:t>
            </a:r>
          </a:p>
        </p:txBody>
      </p:sp>
      <p:sp>
        <p:nvSpPr>
          <p:cNvPr id="24617" name="59 CuadroTexto"/>
          <p:cNvSpPr txBox="1">
            <a:spLocks noChangeArrowheads="1"/>
          </p:cNvSpPr>
          <p:nvPr/>
        </p:nvSpPr>
        <p:spPr bwMode="auto">
          <a:xfrm>
            <a:off x="2000250" y="331745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- v</a:t>
            </a:r>
          </a:p>
        </p:txBody>
      </p:sp>
      <p:sp>
        <p:nvSpPr>
          <p:cNvPr id="24618" name="60 CuadroTexto"/>
          <p:cNvSpPr txBox="1">
            <a:spLocks noChangeArrowheads="1"/>
          </p:cNvSpPr>
          <p:nvPr/>
        </p:nvSpPr>
        <p:spPr bwMode="auto">
          <a:xfrm>
            <a:off x="2143125" y="2907879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600" b="1">
                <a:solidFill>
                  <a:srgbClr val="660066"/>
                </a:solidFill>
                <a:latin typeface="ZapfHumnst BT"/>
              </a:rPr>
              <a:t>0</a:t>
            </a:r>
          </a:p>
        </p:txBody>
      </p:sp>
      <p:cxnSp>
        <p:nvCxnSpPr>
          <p:cNvPr id="24619" name="69 Conector recto"/>
          <p:cNvCxnSpPr>
            <a:cxnSpLocks noChangeShapeType="1"/>
          </p:cNvCxnSpPr>
          <p:nvPr/>
        </p:nvCxnSpPr>
        <p:spPr bwMode="auto">
          <a:xfrm>
            <a:off x="2428875" y="2630066"/>
            <a:ext cx="500063" cy="1588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ángulo 43"/>
          <p:cNvSpPr/>
          <p:nvPr/>
        </p:nvSpPr>
        <p:spPr>
          <a:xfrm>
            <a:off x="812868" y="5589240"/>
            <a:ext cx="778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kern="0" dirty="0">
                <a:latin typeface="ZapfHumnst BT"/>
                <a:cs typeface="Arial" pitchFamily="34" charset="0"/>
              </a:rPr>
              <a:t>Se usa en transmisión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redes LAN en anillo</a:t>
            </a:r>
            <a:r>
              <a:rPr lang="es-MX" sz="1600" kern="0" dirty="0">
                <a:latin typeface="ZapfHumnst BT"/>
                <a:cs typeface="Arial" pitchFamily="34" charset="0"/>
              </a:rPr>
              <a:t>, en las que se usa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par trenzado blindado.</a:t>
            </a:r>
          </a:p>
        </p:txBody>
      </p:sp>
      <p:sp>
        <p:nvSpPr>
          <p:cNvPr id="45" name="26 CuadroTexto"/>
          <p:cNvSpPr txBox="1"/>
          <p:nvPr/>
        </p:nvSpPr>
        <p:spPr>
          <a:xfrm>
            <a:off x="748824" y="5115886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9FD6F1CF-0100-48A8-9C0F-CF946E8D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90465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 diferencial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966C0961-8FE9-4B4B-AE9E-D776920A14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9853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/>
      <p:bldP spid="45" grpId="0"/>
      <p:bldP spid="4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6234337" y="1301236"/>
            <a:ext cx="2347328" cy="2263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8677" name="59 Grupo"/>
          <p:cNvGrpSpPr>
            <a:grpSpLocks/>
          </p:cNvGrpSpPr>
          <p:nvPr/>
        </p:nvGrpSpPr>
        <p:grpSpPr bwMode="auto">
          <a:xfrm>
            <a:off x="732631" y="1904901"/>
            <a:ext cx="6143625" cy="4116387"/>
            <a:chOff x="1357290" y="1883623"/>
            <a:chExt cx="6143625" cy="4117145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403" y="3407631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152"/>
            <p:cNvSpPr txBox="1">
              <a:spLocks noChangeArrowheads="1"/>
            </p:cNvSpPr>
            <p:nvPr/>
          </p:nvSpPr>
          <p:spPr bwMode="auto">
            <a:xfrm>
              <a:off x="2962253" y="3098068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8680" name="37 Conector recto"/>
            <p:cNvCxnSpPr>
              <a:cxnSpLocks noChangeShapeType="1"/>
            </p:cNvCxnSpPr>
            <p:nvPr/>
          </p:nvCxnSpPr>
          <p:spPr bwMode="auto">
            <a:xfrm flipV="1">
              <a:off x="2857488" y="4669693"/>
              <a:ext cx="714365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0054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85915" y="359813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58 Conector recto de flecha"/>
            <p:cNvCxnSpPr>
              <a:cxnSpLocks noChangeShapeType="1"/>
            </p:cNvCxnSpPr>
            <p:nvPr/>
          </p:nvCxnSpPr>
          <p:spPr bwMode="auto">
            <a:xfrm>
              <a:off x="2428853" y="4241068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49 CuadroTexto"/>
            <p:cNvSpPr txBox="1"/>
            <p:nvPr/>
          </p:nvSpPr>
          <p:spPr bwMode="auto">
            <a:xfrm>
              <a:off x="1357290" y="3052238"/>
              <a:ext cx="1071562" cy="4620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6643665" y="4311357"/>
              <a:ext cx="857250" cy="4175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8686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42434" y="4240274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786165" y="424106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37 Conector recto"/>
            <p:cNvCxnSpPr>
              <a:cxnSpLocks noChangeShapeType="1"/>
            </p:cNvCxnSpPr>
            <p:nvPr/>
          </p:nvCxnSpPr>
          <p:spPr bwMode="auto">
            <a:xfrm>
              <a:off x="4214790" y="4669693"/>
              <a:ext cx="714400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63 Conector recto"/>
            <p:cNvCxnSpPr>
              <a:cxnSpLocks noChangeShapeType="1"/>
            </p:cNvCxnSpPr>
            <p:nvPr/>
          </p:nvCxnSpPr>
          <p:spPr bwMode="auto">
            <a:xfrm>
              <a:off x="4929165" y="3810862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29166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66 Conector recto"/>
            <p:cNvCxnSpPr>
              <a:cxnSpLocks noChangeShapeType="1"/>
            </p:cNvCxnSpPr>
            <p:nvPr/>
          </p:nvCxnSpPr>
          <p:spPr bwMode="auto">
            <a:xfrm>
              <a:off x="5357790" y="4668117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5779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75 Conector recto"/>
            <p:cNvCxnSpPr>
              <a:cxnSpLocks noChangeShapeType="1"/>
            </p:cNvCxnSpPr>
            <p:nvPr/>
          </p:nvCxnSpPr>
          <p:spPr bwMode="auto">
            <a:xfrm>
              <a:off x="5786415" y="3812449"/>
              <a:ext cx="714411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50 Conector recto"/>
            <p:cNvCxnSpPr>
              <a:cxnSpLocks noChangeShapeType="1"/>
            </p:cNvCxnSpPr>
            <p:nvPr/>
          </p:nvCxnSpPr>
          <p:spPr bwMode="auto">
            <a:xfrm>
              <a:off x="3571853" y="3812443"/>
              <a:ext cx="642957" cy="6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5" name="72 CuadroTexto"/>
            <p:cNvSpPr txBox="1">
              <a:spLocks noChangeArrowheads="1"/>
            </p:cNvSpPr>
            <p:nvPr/>
          </p:nvSpPr>
          <p:spPr bwMode="auto">
            <a:xfrm>
              <a:off x="2714613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Transición al final del periodo si el próximo bit es 0</a:t>
              </a:r>
            </a:p>
          </p:txBody>
        </p:sp>
        <p:sp>
          <p:nvSpPr>
            <p:cNvPr id="28696" name="58 CuadroTexto"/>
            <p:cNvSpPr txBox="1">
              <a:spLocks noChangeArrowheads="1"/>
            </p:cNvSpPr>
            <p:nvPr/>
          </p:nvSpPr>
          <p:spPr bwMode="auto">
            <a:xfrm>
              <a:off x="1857353" y="364258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8697" name="59 CuadroTexto"/>
            <p:cNvSpPr txBox="1">
              <a:spLocks noChangeArrowheads="1"/>
            </p:cNvSpPr>
            <p:nvPr/>
          </p:nvSpPr>
          <p:spPr bwMode="auto">
            <a:xfrm>
              <a:off x="1928790" y="4499831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8698" name="60 CuadroTexto"/>
            <p:cNvSpPr txBox="1">
              <a:spLocks noChangeArrowheads="1"/>
            </p:cNvSpPr>
            <p:nvPr/>
          </p:nvSpPr>
          <p:spPr bwMode="auto">
            <a:xfrm>
              <a:off x="2071665" y="4090256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8699" name="69 Conector recto"/>
            <p:cNvCxnSpPr>
              <a:cxnSpLocks noChangeShapeType="1"/>
            </p:cNvCxnSpPr>
            <p:nvPr/>
          </p:nvCxnSpPr>
          <p:spPr bwMode="auto">
            <a:xfrm>
              <a:off x="2357415" y="4668106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57620" y="4812581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72 CuadroTexto"/>
            <p:cNvSpPr txBox="1">
              <a:spLocks noChangeArrowheads="1"/>
            </p:cNvSpPr>
            <p:nvPr/>
          </p:nvSpPr>
          <p:spPr bwMode="auto">
            <a:xfrm>
              <a:off x="4643438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Ausencia de transición si el próximo bit es 1</a:t>
              </a:r>
            </a:p>
          </p:txBody>
        </p:sp>
        <p:cxnSp>
          <p:nvCxnSpPr>
            <p:cNvPr id="28702" name="86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4679158" y="4776863"/>
              <a:ext cx="428628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3" name="72 CuadroTexto"/>
            <p:cNvSpPr txBox="1">
              <a:spLocks noChangeArrowheads="1"/>
            </p:cNvSpPr>
            <p:nvPr/>
          </p:nvSpPr>
          <p:spPr bwMode="auto">
            <a:xfrm>
              <a:off x="3500387" y="1883623"/>
              <a:ext cx="2500330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1: Transición a la mitad del periodo de un bit en cualquier dirección</a:t>
              </a:r>
            </a:p>
          </p:txBody>
        </p:sp>
        <p:cxnSp>
          <p:nvCxnSpPr>
            <p:cNvPr id="28704" name="3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3571825" y="2740879"/>
              <a:ext cx="500066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5" name="36 Conector recto de flecha"/>
            <p:cNvCxnSpPr>
              <a:cxnSpLocks noChangeShapeType="1"/>
              <a:endCxn id="28679" idx="0"/>
            </p:cNvCxnSpPr>
            <p:nvPr/>
          </p:nvCxnSpPr>
          <p:spPr bwMode="auto">
            <a:xfrm rot="16200000" flipH="1">
              <a:off x="4598161" y="2857550"/>
              <a:ext cx="357189" cy="1238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6" name="43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036304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46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536370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041679" y="1753518"/>
            <a:ext cx="2568921" cy="1593850"/>
          </a:xfrm>
          <a:prstGeom prst="rect">
            <a:avLst/>
          </a:prstGeom>
        </p:spPr>
        <p:txBody>
          <a:bodyPr/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5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emplea especialmente en transmisiones donde se utiliza </a:t>
            </a:r>
            <a:r>
              <a:rPr lang="es-MX" sz="15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cable de cobre.</a:t>
            </a:r>
            <a:endParaRPr lang="es-ES_tradnl" sz="15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444208" y="1327716"/>
            <a:ext cx="21374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46E4F661-8BA5-4D0C-B233-3DB9836C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630466"/>
            <a:ext cx="60486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Miller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53939DF2-C91D-48E1-A77A-905A6E07675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726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  <p:bldP spid="37" grpId="0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95403" y="2019065"/>
            <a:ext cx="4752528" cy="1992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683568" y="1412776"/>
            <a:ext cx="5572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bipolar usa tres niveles de voltaje: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Positivo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Negativo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Cero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183630" y="4011476"/>
            <a:ext cx="6143625" cy="2159000"/>
            <a:chOff x="1500188" y="4198938"/>
            <a:chExt cx="6143625" cy="2159000"/>
          </a:xfrm>
        </p:grpSpPr>
        <p:pic>
          <p:nvPicPr>
            <p:cNvPr id="297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1" y="4572000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152"/>
            <p:cNvSpPr txBox="1">
              <a:spLocks noChangeArrowheads="1"/>
            </p:cNvSpPr>
            <p:nvPr/>
          </p:nvSpPr>
          <p:spPr bwMode="auto">
            <a:xfrm>
              <a:off x="3105151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9705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28813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58 Conector recto de flecha"/>
            <p:cNvCxnSpPr>
              <a:cxnSpLocks noChangeShapeType="1"/>
            </p:cNvCxnSpPr>
            <p:nvPr/>
          </p:nvCxnSpPr>
          <p:spPr bwMode="auto">
            <a:xfrm>
              <a:off x="2571751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40 CuadroTexto"/>
            <p:cNvSpPr txBox="1"/>
            <p:nvPr/>
          </p:nvSpPr>
          <p:spPr bwMode="auto">
            <a:xfrm>
              <a:off x="1500188" y="4295775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2" name="41 CuadroTexto"/>
            <p:cNvSpPr txBox="1"/>
            <p:nvPr/>
          </p:nvSpPr>
          <p:spPr bwMode="auto">
            <a:xfrm>
              <a:off x="6786563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970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78970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37 Conector recto"/>
            <p:cNvCxnSpPr>
              <a:cxnSpLocks noChangeShapeType="1"/>
            </p:cNvCxnSpPr>
            <p:nvPr/>
          </p:nvCxnSpPr>
          <p:spPr bwMode="auto">
            <a:xfrm>
              <a:off x="3000376" y="550068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37 Conector recto"/>
            <p:cNvCxnSpPr>
              <a:cxnSpLocks noChangeShapeType="1"/>
            </p:cNvCxnSpPr>
            <p:nvPr/>
          </p:nvCxnSpPr>
          <p:spPr bwMode="auto">
            <a:xfrm>
              <a:off x="3857620" y="5500702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34695" y="5750719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37 Conector recto"/>
            <p:cNvCxnSpPr>
              <a:cxnSpLocks noChangeShapeType="1"/>
            </p:cNvCxnSpPr>
            <p:nvPr/>
          </p:nvCxnSpPr>
          <p:spPr bwMode="auto">
            <a:xfrm>
              <a:off x="4786313" y="5999163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4117" y="5751513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2526" y="5251450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37 Conector recto"/>
            <p:cNvCxnSpPr>
              <a:cxnSpLocks noChangeShapeType="1"/>
            </p:cNvCxnSpPr>
            <p:nvPr/>
          </p:nvCxnSpPr>
          <p:spPr bwMode="auto">
            <a:xfrm>
              <a:off x="5213351" y="5000625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3538" y="5250657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21373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37 Conector recto"/>
            <p:cNvCxnSpPr>
              <a:cxnSpLocks noChangeShapeType="1"/>
            </p:cNvCxnSpPr>
            <p:nvPr/>
          </p:nvCxnSpPr>
          <p:spPr bwMode="auto">
            <a:xfrm>
              <a:off x="5643563" y="5999163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37 Conector recto"/>
            <p:cNvCxnSpPr>
              <a:cxnSpLocks noChangeShapeType="1"/>
            </p:cNvCxnSpPr>
            <p:nvPr/>
          </p:nvCxnSpPr>
          <p:spPr bwMode="auto">
            <a:xfrm>
              <a:off x="6072198" y="5500702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37 Conector recto"/>
            <p:cNvCxnSpPr>
              <a:cxnSpLocks noChangeShapeType="1"/>
            </p:cNvCxnSpPr>
            <p:nvPr/>
          </p:nvCxnSpPr>
          <p:spPr bwMode="auto">
            <a:xfrm>
              <a:off x="3429001" y="5000625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6001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38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48 CuadroTexto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9725" name="49 CuadroTexto"/>
            <p:cNvSpPr txBox="1">
              <a:spLocks noChangeArrowheads="1"/>
            </p:cNvSpPr>
            <p:nvPr/>
          </p:nvSpPr>
          <p:spPr bwMode="auto">
            <a:xfrm>
              <a:off x="2143126" y="5702300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9726" name="50 CuadroTexto"/>
            <p:cNvSpPr txBox="1">
              <a:spLocks noChangeArrowheads="1"/>
            </p:cNvSpPr>
            <p:nvPr/>
          </p:nvSpPr>
          <p:spPr bwMode="auto">
            <a:xfrm>
              <a:off x="2286001" y="523398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466778" y="2479204"/>
            <a:ext cx="4965129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usa en sistemas de transmisión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T1 </a:t>
            </a:r>
            <a:r>
              <a:rPr lang="es-MX" sz="1600" kern="0" dirty="0">
                <a:latin typeface="ZapfHumnst BT"/>
                <a:cs typeface="Arial" pitchFamily="34" charset="0"/>
              </a:rPr>
              <a:t>(1.544 Mbps)</a:t>
            </a:r>
          </a:p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utiliza en la red digital de servicios integrados (</a:t>
            </a:r>
            <a:r>
              <a:rPr lang="es-MX" sz="1600" b="1" kern="0" dirty="0">
                <a:latin typeface="ZapfHumnst BT"/>
                <a:cs typeface="Arial" pitchFamily="34" charset="0"/>
              </a:rPr>
              <a:t>ISDN</a:t>
            </a:r>
            <a:r>
              <a:rPr lang="es-MX" sz="1600" kern="0" dirty="0">
                <a:latin typeface="ZapfHumnst BT"/>
                <a:cs typeface="Arial" pitchFamily="34" charset="0"/>
              </a:rPr>
              <a:t>).</a:t>
            </a:r>
            <a:endParaRPr lang="es-ES_tradnl" sz="1600" kern="0" dirty="0">
              <a:latin typeface="ZapfHumnst BT"/>
            </a:endParaRPr>
          </a:p>
        </p:txBody>
      </p:sp>
      <p:sp>
        <p:nvSpPr>
          <p:cNvPr id="32" name="26 CuadroTexto"/>
          <p:cNvSpPr txBox="1"/>
          <p:nvPr/>
        </p:nvSpPr>
        <p:spPr>
          <a:xfrm>
            <a:off x="4036763" y="2019065"/>
            <a:ext cx="44378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11D6FD18-9448-44F4-A67C-56A59FD8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620688"/>
            <a:ext cx="6096149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2269FEF-6C30-4759-AC15-F58CA5F9637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42431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060848"/>
            <a:ext cx="2824814" cy="3024336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55576" y="1556792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5EF4D0E0-E822-4B9B-92F9-019F1524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Radiofrecuencia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E02DE9-CAB4-4CD5-86CF-41BB8A8E50C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6398" y="1364347"/>
            <a:ext cx="6905149" cy="20345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4" dirty="0">
                <a:cs typeface="Calibri"/>
              </a:rPr>
              <a:t>Conj</a:t>
            </a:r>
            <a:r>
              <a:rPr spc="-11" dirty="0">
                <a:cs typeface="Calibri"/>
              </a:rPr>
              <a:t>u</a:t>
            </a:r>
            <a:r>
              <a:rPr spc="-23" dirty="0">
                <a:cs typeface="Calibri"/>
              </a:rPr>
              <a:t>n</a:t>
            </a:r>
            <a:r>
              <a:rPr spc="-26" dirty="0">
                <a:cs typeface="Calibri"/>
              </a:rPr>
              <a:t>t</a:t>
            </a:r>
            <a:r>
              <a:rPr dirty="0">
                <a:cs typeface="Calibri"/>
              </a:rPr>
              <a:t>o</a:t>
            </a:r>
            <a:r>
              <a:rPr spc="26" dirty="0">
                <a:cs typeface="Calibri"/>
              </a:rPr>
              <a:t> </a:t>
            </a:r>
            <a:r>
              <a:rPr spc="-19" dirty="0">
                <a:cs typeface="Calibri"/>
              </a:rPr>
              <a:t>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26" dirty="0">
                <a:cs typeface="Calibri"/>
              </a:rPr>
              <a:t>t</a:t>
            </a:r>
            <a:r>
              <a:rPr spc="-15" dirty="0">
                <a:cs typeface="Calibri"/>
              </a:rPr>
              <a:t>oda</a:t>
            </a:r>
            <a:r>
              <a:rPr spc="-11" dirty="0">
                <a:cs typeface="Calibri"/>
              </a:rPr>
              <a:t>s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las</a:t>
            </a:r>
            <a:r>
              <a:rPr spc="4"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41" dirty="0">
                <a:cs typeface="Calibri"/>
              </a:rPr>
              <a:t>r</a:t>
            </a:r>
            <a:r>
              <a:rPr spc="-11" dirty="0">
                <a:cs typeface="Calibri"/>
              </a:rPr>
              <a:t>ecue</a:t>
            </a:r>
            <a:r>
              <a:rPr spc="-23" dirty="0">
                <a:cs typeface="Calibri"/>
              </a:rPr>
              <a:t>n</a:t>
            </a:r>
            <a:r>
              <a:rPr spc="-11" dirty="0">
                <a:cs typeface="Calibri"/>
              </a:rPr>
              <a:t>cias</a:t>
            </a:r>
            <a:r>
              <a:rPr spc="8" dirty="0">
                <a:cs typeface="Calibri"/>
              </a:rPr>
              <a:t> </a:t>
            </a:r>
            <a:r>
              <a:rPr spc="-19" dirty="0">
                <a:cs typeface="Calibri"/>
              </a:rPr>
              <a:t>d</a:t>
            </a:r>
            <a:r>
              <a:rPr spc="-11" dirty="0">
                <a:cs typeface="Calibri"/>
              </a:rPr>
              <a:t>e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las</a:t>
            </a:r>
            <a:r>
              <a:rPr spc="-4" dirty="0">
                <a:cs typeface="Calibri"/>
              </a:rPr>
              <a:t> </a:t>
            </a:r>
            <a:r>
              <a:rPr b="1" spc="-4" dirty="0" err="1">
                <a:solidFill>
                  <a:srgbClr val="FF0000"/>
                </a:solidFill>
                <a:cs typeface="Calibri"/>
              </a:rPr>
              <a:t>on</a:t>
            </a:r>
            <a:r>
              <a:rPr b="1" spc="-8" dirty="0" err="1">
                <a:solidFill>
                  <a:srgbClr val="FF0000"/>
                </a:solidFill>
                <a:cs typeface="Calibri"/>
              </a:rPr>
              <a:t>d</a:t>
            </a:r>
            <a:r>
              <a:rPr b="1" spc="-11" dirty="0" err="1">
                <a:solidFill>
                  <a:srgbClr val="FF0000"/>
                </a:solidFill>
                <a:cs typeface="Calibri"/>
              </a:rPr>
              <a:t>as</a:t>
            </a:r>
            <a:r>
              <a:rPr b="1" spc="23" dirty="0">
                <a:solidFill>
                  <a:srgbClr val="FF0000"/>
                </a:solidFill>
                <a:cs typeface="Calibri"/>
              </a:rPr>
              <a:t> </a:t>
            </a:r>
            <a:r>
              <a:rPr lang="es-ES" b="1" spc="-11" dirty="0">
                <a:solidFill>
                  <a:srgbClr val="FF0000"/>
                </a:solidFill>
                <a:cs typeface="Calibri"/>
              </a:rPr>
              <a:t>electromagnéticas (EM)</a:t>
            </a:r>
            <a:r>
              <a:rPr dirty="0">
                <a:cs typeface="Calibri"/>
              </a:rPr>
              <a:t>.</a:t>
            </a:r>
          </a:p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cs typeface="Calibri"/>
              </a:rPr>
              <a:t>S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5" dirty="0">
                <a:cs typeface="Calibri"/>
              </a:rPr>
              <a:t>di</a:t>
            </a:r>
            <a:r>
              <a:rPr spc="-11" dirty="0">
                <a:cs typeface="Calibri"/>
              </a:rPr>
              <a:t>v</a:t>
            </a:r>
            <a:r>
              <a:rPr spc="-15" dirty="0">
                <a:cs typeface="Calibri"/>
              </a:rPr>
              <a:t>id</a:t>
            </a:r>
            <a:r>
              <a:rPr spc="-11" dirty="0">
                <a:cs typeface="Calibri"/>
              </a:rPr>
              <a:t>e</a:t>
            </a:r>
            <a:r>
              <a:rPr spc="15" dirty="0">
                <a:cs typeface="Calibri"/>
              </a:rPr>
              <a:t> </a:t>
            </a:r>
            <a:r>
              <a:rPr spc="-11" dirty="0">
                <a:cs typeface="Calibri"/>
              </a:rPr>
              <a:t>en</a:t>
            </a:r>
            <a:r>
              <a:rPr spc="8" dirty="0">
                <a:cs typeface="Calibri"/>
              </a:rPr>
              <a:t> </a:t>
            </a:r>
            <a:r>
              <a:rPr spc="-11" dirty="0">
                <a:cs typeface="Calibri"/>
              </a:rPr>
              <a:t>Bandas</a:t>
            </a:r>
            <a:r>
              <a:rPr dirty="0">
                <a:cs typeface="Calibri"/>
              </a:rPr>
              <a:t>.</a:t>
            </a:r>
          </a:p>
          <a:p>
            <a:pPr marL="523875" lvl="1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cs typeface="Calibri"/>
              </a:rPr>
              <a:t>Ra</a:t>
            </a:r>
            <a:r>
              <a:rPr spc="-4" dirty="0">
                <a:cs typeface="Calibri"/>
              </a:rPr>
              <a:t>n</a:t>
            </a:r>
            <a:r>
              <a:rPr spc="-11" dirty="0">
                <a:cs typeface="Calibri"/>
              </a:rPr>
              <a:t>g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s</a:t>
            </a:r>
            <a:r>
              <a:rPr spc="-15" dirty="0">
                <a:cs typeface="Calibri"/>
              </a:rPr>
              <a:t> 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34" dirty="0">
                <a:cs typeface="Calibri"/>
              </a:rPr>
              <a:t>r</a:t>
            </a:r>
            <a:r>
              <a:rPr spc="-11" dirty="0">
                <a:cs typeface="Calibri"/>
              </a:rPr>
              <a:t>e</a:t>
            </a:r>
            <a:r>
              <a:rPr spc="-8" dirty="0">
                <a:cs typeface="Calibri"/>
              </a:rPr>
              <a:t>c</a:t>
            </a:r>
            <a:r>
              <a:rPr spc="-4" dirty="0">
                <a:cs typeface="Calibri"/>
              </a:rPr>
              <a:t>uen</a:t>
            </a:r>
            <a:r>
              <a:rPr spc="4" dirty="0">
                <a:cs typeface="Calibri"/>
              </a:rPr>
              <a:t>c</a:t>
            </a:r>
            <a:r>
              <a:rPr dirty="0">
                <a:cs typeface="Calibri"/>
              </a:rPr>
              <a:t>ias</a:t>
            </a:r>
            <a:r>
              <a:rPr spc="-11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n</a:t>
            </a:r>
            <a:r>
              <a:rPr spc="-8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11" dirty="0">
                <a:cs typeface="Calibri"/>
              </a:rPr>
              <a:t>a</a:t>
            </a:r>
            <a:r>
              <a:rPr spc="-41" dirty="0">
                <a:cs typeface="Calibri"/>
              </a:rPr>
              <a:t>r</a:t>
            </a:r>
            <a:r>
              <a:rPr spc="-11" dirty="0">
                <a:cs typeface="Calibri"/>
              </a:rPr>
              <a:t>ac</a:t>
            </a:r>
            <a:r>
              <a:rPr spc="-23" dirty="0">
                <a:cs typeface="Calibri"/>
              </a:rPr>
              <a:t>t</a:t>
            </a:r>
            <a:r>
              <a:rPr spc="-11" dirty="0">
                <a:cs typeface="Calibri"/>
              </a:rPr>
              <a:t>e</a:t>
            </a:r>
            <a:r>
              <a:rPr spc="-4" dirty="0">
                <a:cs typeface="Calibri"/>
              </a:rPr>
              <a:t>r</a:t>
            </a:r>
            <a:r>
              <a:rPr dirty="0">
                <a:cs typeface="Calibri"/>
              </a:rPr>
              <a:t>í</a:t>
            </a:r>
            <a:r>
              <a:rPr spc="-23" dirty="0">
                <a:cs typeface="Calibri"/>
              </a:rPr>
              <a:t>s</a:t>
            </a:r>
            <a:r>
              <a:rPr dirty="0">
                <a:cs typeface="Calibri"/>
              </a:rPr>
              <a:t>ti</a:t>
            </a:r>
            <a:r>
              <a:rPr spc="-15" dirty="0">
                <a:cs typeface="Calibri"/>
              </a:rPr>
              <a:t>c</a:t>
            </a:r>
            <a:r>
              <a:rPr dirty="0">
                <a:cs typeface="Calibri"/>
              </a:rPr>
              <a:t>as</a:t>
            </a:r>
            <a:r>
              <a:rPr spc="-26" dirty="0">
                <a:cs typeface="Calibri"/>
              </a:rPr>
              <a:t> </a:t>
            </a:r>
            <a:r>
              <a:rPr spc="-8" dirty="0">
                <a:cs typeface="Calibri"/>
              </a:rPr>
              <a:t>e</a:t>
            </a:r>
            <a:r>
              <a:rPr spc="-11" dirty="0">
                <a:cs typeface="Calibri"/>
              </a:rPr>
              <a:t>n</a:t>
            </a:r>
            <a:r>
              <a:rPr spc="-4" dirty="0">
                <a:cs typeface="Calibri"/>
              </a:rPr>
              <a:t> </a:t>
            </a:r>
            <a:r>
              <a:rPr spc="-26" dirty="0">
                <a:cs typeface="Calibri"/>
              </a:rPr>
              <a:t>c</a:t>
            </a:r>
            <a:r>
              <a:rPr spc="-4" dirty="0">
                <a:cs typeface="Calibri"/>
              </a:rPr>
              <a:t>omú</a:t>
            </a:r>
            <a:r>
              <a:rPr dirty="0">
                <a:cs typeface="Calibri"/>
              </a:rPr>
              <a:t>n.</a:t>
            </a:r>
          </a:p>
          <a:p>
            <a:pPr marL="523875" lvl="1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cs typeface="Calibri"/>
              </a:rPr>
              <a:t>Ra</a:t>
            </a:r>
            <a:r>
              <a:rPr spc="-4" dirty="0">
                <a:cs typeface="Calibri"/>
              </a:rPr>
              <a:t>n</a:t>
            </a:r>
            <a:r>
              <a:rPr spc="-11" dirty="0">
                <a:cs typeface="Calibri"/>
              </a:rPr>
              <a:t>g</a:t>
            </a:r>
            <a:r>
              <a:rPr spc="-4" dirty="0">
                <a:cs typeface="Calibri"/>
              </a:rPr>
              <a:t>o</a:t>
            </a:r>
            <a:r>
              <a:rPr dirty="0">
                <a:cs typeface="Calibri"/>
              </a:rPr>
              <a:t>s</a:t>
            </a:r>
            <a:r>
              <a:rPr spc="-15" dirty="0">
                <a:cs typeface="Calibri"/>
              </a:rPr>
              <a:t> d</a:t>
            </a:r>
            <a:r>
              <a:rPr spc="-11" dirty="0">
                <a:cs typeface="Calibri"/>
              </a:rPr>
              <a:t>e</a:t>
            </a:r>
            <a:r>
              <a:rPr dirty="0">
                <a:cs typeface="Calibri"/>
              </a:rPr>
              <a:t> </a:t>
            </a:r>
            <a:r>
              <a:rPr spc="-11" dirty="0">
                <a:cs typeface="Calibri"/>
              </a:rPr>
              <a:t>f</a:t>
            </a:r>
            <a:r>
              <a:rPr spc="-34" dirty="0">
                <a:cs typeface="Calibri"/>
              </a:rPr>
              <a:t>r</a:t>
            </a:r>
            <a:r>
              <a:rPr spc="-11" dirty="0">
                <a:cs typeface="Calibri"/>
              </a:rPr>
              <a:t>e</a:t>
            </a:r>
            <a:r>
              <a:rPr spc="-8" dirty="0">
                <a:cs typeface="Calibri"/>
              </a:rPr>
              <a:t>c</a:t>
            </a:r>
            <a:r>
              <a:rPr spc="-4" dirty="0">
                <a:cs typeface="Calibri"/>
              </a:rPr>
              <a:t>uen</a:t>
            </a:r>
            <a:r>
              <a:rPr spc="4" dirty="0">
                <a:cs typeface="Calibri"/>
              </a:rPr>
              <a:t>c</a:t>
            </a:r>
            <a:r>
              <a:rPr dirty="0">
                <a:cs typeface="Calibri"/>
              </a:rPr>
              <a:t>ias</a:t>
            </a:r>
            <a:r>
              <a:rPr spc="-11" dirty="0">
                <a:cs typeface="Calibri"/>
              </a:rPr>
              <a:t> </a:t>
            </a:r>
            <a:r>
              <a:rPr spc="-4" dirty="0">
                <a:cs typeface="Calibri"/>
              </a:rPr>
              <a:t>designada</a:t>
            </a:r>
            <a:r>
              <a:rPr dirty="0">
                <a:cs typeface="Calibri"/>
              </a:rPr>
              <a:t>s</a:t>
            </a:r>
            <a:r>
              <a:rPr spc="8" dirty="0">
                <a:cs typeface="Calibri"/>
              </a:rPr>
              <a:t> </a:t>
            </a:r>
            <a:r>
              <a:rPr spc="-4" dirty="0">
                <a:cs typeface="Calibri"/>
              </a:rPr>
              <a:t>pa</a:t>
            </a:r>
            <a:r>
              <a:rPr spc="-34" dirty="0">
                <a:cs typeface="Calibri"/>
              </a:rPr>
              <a:t>r</a:t>
            </a:r>
            <a:r>
              <a:rPr dirty="0">
                <a:cs typeface="Calibri"/>
              </a:rPr>
              <a:t>a </a:t>
            </a:r>
            <a:r>
              <a:rPr spc="-4" dirty="0">
                <a:cs typeface="Calibri"/>
              </a:rPr>
              <a:t>u</a:t>
            </a:r>
            <a:r>
              <a:rPr dirty="0">
                <a:cs typeface="Calibri"/>
              </a:rPr>
              <a:t>n</a:t>
            </a:r>
            <a:r>
              <a:rPr spc="-4" dirty="0">
                <a:cs typeface="Calibri"/>
              </a:rPr>
              <a:t> us</a:t>
            </a:r>
            <a:r>
              <a:rPr dirty="0">
                <a:cs typeface="Calibri"/>
              </a:rPr>
              <a:t>o</a:t>
            </a:r>
            <a:r>
              <a:rPr spc="-8" dirty="0">
                <a:cs typeface="Calibri"/>
              </a:rPr>
              <a:t> </a:t>
            </a:r>
            <a:r>
              <a:rPr spc="-4" dirty="0">
                <a:cs typeface="Calibri"/>
              </a:rPr>
              <a:t>parti</a:t>
            </a:r>
            <a:r>
              <a:rPr spc="8" dirty="0">
                <a:cs typeface="Calibri"/>
              </a:rPr>
              <a:t>c</a:t>
            </a:r>
            <a:r>
              <a:rPr spc="-4" dirty="0">
                <a:cs typeface="Calibri"/>
              </a:rPr>
              <a:t>ula</a:t>
            </a:r>
            <a:r>
              <a:rPr spc="-180" dirty="0">
                <a:cs typeface="Calibri"/>
              </a:rPr>
              <a:t>r</a:t>
            </a:r>
            <a:r>
              <a:rPr dirty="0">
                <a:cs typeface="Calibri"/>
              </a:rPr>
              <a:t>.</a:t>
            </a:r>
          </a:p>
          <a:p>
            <a:pPr marL="180975" indent="-17145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>
                <a:cs typeface="Calibri"/>
              </a:rPr>
              <a:t>Los</a:t>
            </a:r>
            <a:r>
              <a:rPr spc="8" dirty="0">
                <a:cs typeface="Calibri"/>
              </a:rPr>
              <a:t> </a:t>
            </a:r>
            <a:r>
              <a:rPr spc="-26" dirty="0">
                <a:cs typeface="Calibri"/>
              </a:rPr>
              <a:t>g</a:t>
            </a:r>
            <a:r>
              <a:rPr spc="-15" dirty="0">
                <a:cs typeface="Calibri"/>
              </a:rPr>
              <a:t>obi</a:t>
            </a:r>
            <a:r>
              <a:rPr spc="-11" dirty="0">
                <a:cs typeface="Calibri"/>
              </a:rPr>
              <a:t>ernos</a:t>
            </a:r>
            <a:r>
              <a:rPr spc="11" dirty="0">
                <a:cs typeface="Calibri"/>
              </a:rPr>
              <a:t> </a:t>
            </a:r>
            <a:r>
              <a:rPr spc="-38" dirty="0">
                <a:cs typeface="Calibri"/>
              </a:rPr>
              <a:t>r</a:t>
            </a:r>
            <a:r>
              <a:rPr spc="-11" dirty="0">
                <a:cs typeface="Calibri"/>
              </a:rPr>
              <a:t>egulan</a:t>
            </a:r>
            <a:r>
              <a:rPr dirty="0">
                <a:cs typeface="Calibri"/>
              </a:rPr>
              <a:t> </a:t>
            </a:r>
            <a:r>
              <a:rPr spc="-15" dirty="0" err="1">
                <a:cs typeface="Calibri"/>
              </a:rPr>
              <a:t>s</a:t>
            </a:r>
            <a:r>
              <a:rPr spc="-11" dirty="0" err="1">
                <a:cs typeface="Calibri"/>
              </a:rPr>
              <a:t>u</a:t>
            </a:r>
            <a:r>
              <a:rPr spc="8" dirty="0">
                <a:cs typeface="Calibri"/>
              </a:rPr>
              <a:t> </a:t>
            </a:r>
            <a:r>
              <a:rPr spc="-11" dirty="0" err="1">
                <a:cs typeface="Calibri"/>
              </a:rPr>
              <a:t>ap</a:t>
            </a:r>
            <a:r>
              <a:rPr spc="-49" dirty="0" err="1">
                <a:cs typeface="Calibri"/>
              </a:rPr>
              <a:t>r</a:t>
            </a:r>
            <a:r>
              <a:rPr spc="-19" dirty="0" err="1">
                <a:cs typeface="Calibri"/>
              </a:rPr>
              <a:t>o</a:t>
            </a:r>
            <a:r>
              <a:rPr spc="-34" dirty="0" err="1">
                <a:cs typeface="Calibri"/>
              </a:rPr>
              <a:t>v</a:t>
            </a:r>
            <a:r>
              <a:rPr spc="-11" dirty="0" err="1">
                <a:cs typeface="Calibri"/>
              </a:rPr>
              <a:t>echamie</a:t>
            </a:r>
            <a:r>
              <a:rPr spc="-41" dirty="0" err="1">
                <a:cs typeface="Calibri"/>
              </a:rPr>
              <a:t>n</a:t>
            </a:r>
            <a:r>
              <a:rPr spc="-26" dirty="0" err="1">
                <a:cs typeface="Calibri"/>
              </a:rPr>
              <a:t>t</a:t>
            </a:r>
            <a:r>
              <a:rPr spc="-11" dirty="0" err="1">
                <a:cs typeface="Calibri"/>
              </a:rPr>
              <a:t>o</a:t>
            </a:r>
            <a:r>
              <a:rPr lang="es-ES" spc="-11" dirty="0">
                <a:cs typeface="Calibri"/>
              </a:rPr>
              <a:t> &gt; </a:t>
            </a:r>
            <a:r>
              <a:rPr spc="-49" dirty="0">
                <a:cs typeface="Times New Roman"/>
              </a:rPr>
              <a:t> </a:t>
            </a:r>
            <a:r>
              <a:rPr spc="-15" dirty="0">
                <a:cs typeface="Calibri"/>
              </a:rPr>
              <a:t>Licenciam</a:t>
            </a:r>
            <a:r>
              <a:rPr spc="-11" dirty="0">
                <a:cs typeface="Calibri"/>
              </a:rPr>
              <a:t>ie</a:t>
            </a:r>
            <a:r>
              <a:rPr spc="-34" dirty="0">
                <a:cs typeface="Calibri"/>
              </a:rPr>
              <a:t>n</a:t>
            </a:r>
            <a:r>
              <a:rPr spc="-26" dirty="0">
                <a:cs typeface="Calibri"/>
              </a:rPr>
              <a:t>t</a:t>
            </a:r>
            <a:r>
              <a:rPr spc="-11" dirty="0">
                <a:cs typeface="Calibri"/>
              </a:rPr>
              <a:t>o</a:t>
            </a:r>
            <a:r>
              <a:rPr dirty="0">
                <a:cs typeface="Calibri"/>
              </a:rPr>
              <a:t>.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326A28-B6B2-4D8D-A12C-BD1A6ACD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20" y="3573492"/>
            <a:ext cx="6629741" cy="25210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8734" y="1690156"/>
            <a:ext cx="8673465" cy="126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IS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UNII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puede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10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0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una</a:t>
            </a:r>
            <a:endParaRPr sz="2100" dirty="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icencia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ance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(po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encia)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seña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ada</a:t>
            </a:r>
            <a:r>
              <a:rPr sz="21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35"/>
              </a:spcBef>
            </a:pPr>
            <a:endParaRPr sz="21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FF0000"/>
                </a:solidFill>
                <a:latin typeface="Calibri"/>
                <a:cs typeface="Calibri"/>
              </a:rPr>
              <a:t>WLA</a:t>
            </a:r>
            <a:r>
              <a:rPr sz="2100" b="1" spc="-26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100" b="1" spc="-1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usa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ban</a:t>
            </a:r>
            <a:r>
              <a:rPr sz="2100" spc="-11" dirty="0">
                <a:latin typeface="Calibri"/>
                <a:cs typeface="Calibri"/>
              </a:rPr>
              <a:t>das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2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4GH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z</a:t>
            </a:r>
            <a:r>
              <a:rPr sz="2100" b="1" spc="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5GHz</a:t>
            </a:r>
            <a:r>
              <a:rPr sz="21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05206" y="3331845"/>
            <a:ext cx="8145018" cy="215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AD8E68-4EDF-4D45-920A-6D74DD58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824278"/>
            <a:ext cx="252028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Bandas de frecuencia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1A287F-0A57-4461-A472-00F28F46ECD9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EDAD8E68-4EDF-4D45-920A-6D74DD584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824278"/>
            <a:ext cx="252028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Bandas de frecuencia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1A287F-0A57-4461-A472-00F28F46ECD9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667DE8D-702D-4D4B-BDA9-F134F6356EAD}"/>
              </a:ext>
            </a:extLst>
          </p:cNvPr>
          <p:cNvSpPr txBox="1">
            <a:spLocks/>
          </p:cNvSpPr>
          <p:nvPr/>
        </p:nvSpPr>
        <p:spPr bwMode="auto">
          <a:xfrm>
            <a:off x="1043608" y="1871605"/>
            <a:ext cx="7344816" cy="159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indent="-228600">
              <a:lnSpc>
                <a:spcPts val="3195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  <a:tab pos="871855" algn="l"/>
                <a:tab pos="2713355" algn="l"/>
                <a:tab pos="4708525" algn="l"/>
                <a:tab pos="5788660" algn="l"/>
                <a:tab pos="7156450" algn="l"/>
                <a:tab pos="9171305" algn="l"/>
                <a:tab pos="9486900" algn="l"/>
                <a:tab pos="11187430" algn="l"/>
              </a:tabLst>
            </a:pPr>
            <a:r>
              <a:rPr lang="es-ES" sz="1800" spc="-5" dirty="0"/>
              <a:t>Lo</a:t>
            </a:r>
            <a:r>
              <a:rPr lang="es-ES" sz="1800" dirty="0"/>
              <a:t>s </a:t>
            </a:r>
            <a:r>
              <a:rPr lang="es-ES" sz="1800" b="1" spc="-5" dirty="0">
                <a:solidFill>
                  <a:srgbClr val="FF0000"/>
                </a:solidFill>
              </a:rPr>
              <a:t>di</a:t>
            </a:r>
            <a:r>
              <a:rPr lang="es-ES" sz="1800" b="1" spc="5" dirty="0">
                <a:solidFill>
                  <a:srgbClr val="FF0000"/>
                </a:solidFill>
              </a:rPr>
              <a:t>s</a:t>
            </a:r>
            <a:r>
              <a:rPr lang="es-ES" sz="1800" b="1" spc="-5" dirty="0">
                <a:solidFill>
                  <a:srgbClr val="FF0000"/>
                </a:solidFill>
              </a:rPr>
              <a:t>posit</a:t>
            </a:r>
            <a:r>
              <a:rPr lang="es-ES" sz="1800" b="1" spc="-10" dirty="0">
                <a:solidFill>
                  <a:srgbClr val="FF0000"/>
                </a:solidFill>
              </a:rPr>
              <a:t>i</a:t>
            </a:r>
            <a:r>
              <a:rPr lang="es-ES" sz="1800" b="1" spc="-45" dirty="0">
                <a:solidFill>
                  <a:srgbClr val="FF0000"/>
                </a:solidFill>
              </a:rPr>
              <a:t>v</a:t>
            </a:r>
            <a:r>
              <a:rPr lang="es-ES" sz="1800" b="1" spc="-20" dirty="0">
                <a:solidFill>
                  <a:srgbClr val="FF0000"/>
                </a:solidFill>
              </a:rPr>
              <a:t>o</a:t>
            </a:r>
            <a:r>
              <a:rPr lang="es-ES" sz="1800" b="1" spc="-15" dirty="0">
                <a:solidFill>
                  <a:srgbClr val="FF0000"/>
                </a:solidFill>
              </a:rPr>
              <a:t>s inalám</a:t>
            </a:r>
            <a:r>
              <a:rPr lang="es-ES" sz="1800" b="1" spc="-35" dirty="0">
                <a:solidFill>
                  <a:srgbClr val="FF0000"/>
                </a:solidFill>
              </a:rPr>
              <a:t>b</a:t>
            </a:r>
            <a:r>
              <a:rPr lang="es-ES" sz="1800" b="1" spc="-10" dirty="0">
                <a:solidFill>
                  <a:srgbClr val="FF0000"/>
                </a:solidFill>
              </a:rPr>
              <a:t>r</a:t>
            </a:r>
            <a:r>
              <a:rPr lang="es-ES" sz="1800" b="1" spc="-20" dirty="0">
                <a:solidFill>
                  <a:srgbClr val="FF0000"/>
                </a:solidFill>
              </a:rPr>
              <a:t>i</a:t>
            </a:r>
            <a:r>
              <a:rPr lang="es-ES" sz="1800" b="1" spc="-35" dirty="0">
                <a:solidFill>
                  <a:srgbClr val="FF0000"/>
                </a:solidFill>
              </a:rPr>
              <a:t>c</a:t>
            </a:r>
            <a:r>
              <a:rPr lang="es-ES" sz="1800" b="1" spc="10" dirty="0">
                <a:solidFill>
                  <a:srgbClr val="FF0000"/>
                </a:solidFill>
              </a:rPr>
              <a:t>o</a:t>
            </a:r>
            <a:r>
              <a:rPr lang="es-ES" sz="1800" b="1" spc="-15" dirty="0">
                <a:solidFill>
                  <a:srgbClr val="FF0000"/>
                </a:solidFill>
              </a:rPr>
              <a:t>s </a:t>
            </a:r>
            <a:r>
              <a:rPr lang="es-ES" sz="1800" dirty="0"/>
              <a:t>t</a:t>
            </a:r>
            <a:r>
              <a:rPr lang="es-ES" sz="1800" spc="-10" dirty="0"/>
              <a:t>i</a:t>
            </a:r>
            <a:r>
              <a:rPr lang="es-ES" sz="1800" spc="-15" dirty="0"/>
              <a:t>enen </a:t>
            </a:r>
            <a:r>
              <a:rPr lang="es-ES" sz="1800" spc="-10" dirty="0"/>
              <a:t>ci</a:t>
            </a:r>
            <a:r>
              <a:rPr lang="es-ES" sz="1800" spc="-40" dirty="0"/>
              <a:t>r</a:t>
            </a:r>
            <a:r>
              <a:rPr lang="es-ES" sz="1800" dirty="0"/>
              <a:t>cu</a:t>
            </a:r>
            <a:r>
              <a:rPr lang="es-ES" sz="1800" spc="-10" dirty="0"/>
              <a:t>i</a:t>
            </a:r>
            <a:r>
              <a:rPr lang="es-ES" sz="1800" spc="-3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 </a:t>
            </a:r>
            <a:r>
              <a:rPr lang="es-ES" sz="1800" spc="-5" dirty="0"/>
              <a:t>t</a:t>
            </a:r>
            <a:r>
              <a:rPr lang="es-ES" sz="1800" spc="-75" dirty="0"/>
              <a:t>r</a:t>
            </a:r>
            <a:r>
              <a:rPr lang="es-ES" sz="1800" spc="-15" dirty="0"/>
              <a:t>a</a:t>
            </a:r>
            <a:r>
              <a:rPr lang="es-ES" sz="1800" spc="-10" dirty="0"/>
              <a:t>n</a:t>
            </a:r>
            <a:r>
              <a:rPr lang="es-ES" sz="1800" spc="-20" dirty="0"/>
              <a:t>smiso</a:t>
            </a:r>
            <a:r>
              <a:rPr lang="es-ES" sz="1800" spc="-50" dirty="0"/>
              <a:t>r</a:t>
            </a:r>
            <a:r>
              <a:rPr lang="es-ES" sz="1800" spc="-15" dirty="0"/>
              <a:t>es y</a:t>
            </a:r>
            <a:r>
              <a:rPr lang="es-ES" sz="1800" dirty="0"/>
              <a:t>	</a:t>
            </a:r>
            <a:r>
              <a:rPr lang="es-ES" sz="1800" spc="-55" dirty="0"/>
              <a:t>r</a:t>
            </a:r>
            <a:r>
              <a:rPr lang="es-ES" sz="1800" spc="-15" dirty="0"/>
              <a:t>ece</a:t>
            </a:r>
            <a:r>
              <a:rPr lang="es-ES" sz="1800" spc="-35" dirty="0"/>
              <a:t>pt</a:t>
            </a:r>
            <a:r>
              <a:rPr lang="es-ES" sz="1800" spc="-20" dirty="0"/>
              <a:t>o</a:t>
            </a:r>
            <a:r>
              <a:rPr lang="es-ES" sz="1800" spc="-50" dirty="0"/>
              <a:t>r</a:t>
            </a:r>
            <a:r>
              <a:rPr lang="es-ES" sz="1800" spc="-15" dirty="0"/>
              <a:t>es </a:t>
            </a:r>
            <a:r>
              <a:rPr lang="es-ES" sz="1800" spc="-10" dirty="0"/>
              <a:t>de </a:t>
            </a:r>
            <a:r>
              <a:rPr lang="es-ES" sz="1800" spc="-20" dirty="0"/>
              <a:t>onda</a:t>
            </a:r>
            <a:r>
              <a:rPr lang="es-ES" sz="1800" spc="-15" dirty="0"/>
              <a:t>s</a:t>
            </a:r>
            <a:r>
              <a:rPr lang="es-ES" sz="1800" spc="25" dirty="0"/>
              <a:t> </a:t>
            </a:r>
            <a:r>
              <a:rPr lang="es-ES" sz="1800" spc="-15" dirty="0"/>
              <a:t>elect</a:t>
            </a:r>
            <a:r>
              <a:rPr lang="es-ES" sz="1800" spc="-70" dirty="0"/>
              <a:t>r</a:t>
            </a:r>
            <a:r>
              <a:rPr lang="es-ES" sz="1800" spc="-20" dirty="0"/>
              <a:t>omagnét</a:t>
            </a:r>
            <a:r>
              <a:rPr lang="es-ES" sz="1800" spc="-10" dirty="0"/>
              <a:t>i</a:t>
            </a:r>
            <a:r>
              <a:rPr lang="es-ES" sz="1800" spc="-40" dirty="0"/>
              <a:t>c</a:t>
            </a:r>
            <a:r>
              <a:rPr lang="es-ES" sz="1800" spc="-15" dirty="0"/>
              <a:t>as,</a:t>
            </a:r>
            <a:r>
              <a:rPr lang="es-ES" sz="1800" spc="5" dirty="0"/>
              <a:t> </a:t>
            </a:r>
            <a:r>
              <a:rPr lang="es-ES" sz="1800" spc="-15" dirty="0"/>
              <a:t>a</a:t>
            </a:r>
            <a:r>
              <a:rPr lang="es-ES" sz="1800" spc="10" dirty="0"/>
              <a:t> </a:t>
            </a:r>
            <a:r>
              <a:rPr lang="es-ES" sz="1800" spc="-15" dirty="0"/>
              <a:t>e</a:t>
            </a:r>
            <a:r>
              <a:rPr lang="es-ES" sz="1800" spc="-55" dirty="0"/>
              <a:t>s</a:t>
            </a:r>
            <a:r>
              <a:rPr lang="es-ES" sz="1800" spc="-3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</a:t>
            </a:r>
            <a:r>
              <a:rPr lang="es-ES" sz="1800" spc="15" dirty="0"/>
              <a:t> </a:t>
            </a:r>
            <a:r>
              <a:rPr lang="es-ES" sz="1800" spc="-10" dirty="0"/>
              <a:t>ci</a:t>
            </a:r>
            <a:r>
              <a:rPr lang="es-ES" sz="1800" spc="-50" dirty="0"/>
              <a:t>r</a:t>
            </a:r>
            <a:r>
              <a:rPr lang="es-ES" sz="1800" spc="-15" dirty="0"/>
              <a:t>cui</a:t>
            </a:r>
            <a:r>
              <a:rPr lang="es-ES" sz="1800" spc="-45" dirty="0"/>
              <a:t>t</a:t>
            </a:r>
            <a:r>
              <a:rPr lang="es-ES" sz="1800" spc="-20" dirty="0"/>
              <a:t>o</a:t>
            </a:r>
            <a:r>
              <a:rPr lang="es-ES" sz="1800" spc="-15" dirty="0"/>
              <a:t>s</a:t>
            </a:r>
            <a:r>
              <a:rPr lang="es-ES" sz="1800" spc="25" dirty="0"/>
              <a:t> </a:t>
            </a:r>
            <a:r>
              <a:rPr lang="es-ES" sz="1800" spc="-20" dirty="0"/>
              <a:t>s</a:t>
            </a:r>
            <a:r>
              <a:rPr lang="es-ES" sz="1800" spc="-15" dirty="0"/>
              <a:t>e</a:t>
            </a:r>
            <a:r>
              <a:rPr lang="es-ES" sz="1800" dirty="0"/>
              <a:t> </a:t>
            </a:r>
            <a:r>
              <a:rPr lang="es-ES" sz="1800" spc="-15" dirty="0"/>
              <a:t>les</a:t>
            </a:r>
            <a:r>
              <a:rPr lang="es-ES" sz="1800" spc="5" dirty="0"/>
              <a:t> </a:t>
            </a:r>
            <a:r>
              <a:rPr lang="es-ES" sz="1800" spc="-35" dirty="0"/>
              <a:t>c</a:t>
            </a:r>
            <a:r>
              <a:rPr lang="es-ES" sz="1800" spc="-20" dirty="0"/>
              <a:t>onoc</a:t>
            </a:r>
            <a:r>
              <a:rPr lang="es-ES" sz="1800" spc="-15" dirty="0"/>
              <a:t>e</a:t>
            </a:r>
            <a:r>
              <a:rPr lang="es-ES" sz="1800" spc="10" dirty="0"/>
              <a:t> </a:t>
            </a:r>
            <a:r>
              <a:rPr lang="es-ES" sz="1800" spc="-35" dirty="0"/>
              <a:t>c</a:t>
            </a:r>
            <a:r>
              <a:rPr lang="es-ES" sz="1800" spc="-25" dirty="0"/>
              <a:t>om</a:t>
            </a:r>
            <a:r>
              <a:rPr lang="es-ES" sz="1800" spc="-15" dirty="0"/>
              <a:t>o</a:t>
            </a:r>
            <a:r>
              <a:rPr lang="es-ES" sz="1800" spc="15" dirty="0"/>
              <a:t> </a:t>
            </a:r>
            <a:r>
              <a:rPr lang="es-ES" sz="1800" b="1" spc="-15" dirty="0">
                <a:solidFill>
                  <a:srgbClr val="454551"/>
                </a:solidFill>
                <a:cs typeface="Calibri"/>
              </a:rPr>
              <a:t>Rad</a:t>
            </a:r>
            <a:r>
              <a:rPr lang="es-ES" sz="1800" b="1" spc="-20" dirty="0">
                <a:solidFill>
                  <a:srgbClr val="454551"/>
                </a:solidFill>
                <a:cs typeface="Calibri"/>
              </a:rPr>
              <a:t>i</a:t>
            </a:r>
            <a:r>
              <a:rPr lang="es-ES" sz="1800" b="1" spc="-15" dirty="0">
                <a:solidFill>
                  <a:srgbClr val="454551"/>
                </a:solidFill>
                <a:cs typeface="Calibri"/>
              </a:rPr>
              <a:t>o</a:t>
            </a:r>
            <a:r>
              <a:rPr lang="es-ES" sz="1800" b="1" spc="-20" dirty="0">
                <a:solidFill>
                  <a:srgbClr val="454551"/>
                </a:solidFill>
                <a:cs typeface="Calibri"/>
              </a:rPr>
              <a:t>s</a:t>
            </a:r>
            <a:r>
              <a:rPr lang="es-ES" sz="1800" dirty="0"/>
              <a:t>.</a:t>
            </a:r>
          </a:p>
          <a:p>
            <a:pPr marL="698500" lvl="1" indent="-228600">
              <a:spcBef>
                <a:spcPts val="244"/>
              </a:spcBef>
              <a:buClr>
                <a:srgbClr val="454551"/>
              </a:buClr>
              <a:buFont typeface="Arial"/>
              <a:buChar char="•"/>
              <a:tabLst>
                <a:tab pos="698500" algn="l"/>
              </a:tabLst>
            </a:pPr>
            <a:r>
              <a:rPr lang="es-ES" sz="1800" dirty="0">
                <a:cs typeface="Calibri"/>
              </a:rPr>
              <a:t>A</a:t>
            </a:r>
            <a:r>
              <a:rPr lang="es-ES" sz="1800" spc="-25" dirty="0">
                <a:cs typeface="Calibri"/>
              </a:rPr>
              <a:t>n</a:t>
            </a:r>
            <a:r>
              <a:rPr lang="es-ES" sz="1800" spc="-35" dirty="0">
                <a:cs typeface="Calibri"/>
              </a:rPr>
              <a:t>t</a:t>
            </a:r>
            <a:r>
              <a:rPr lang="es-ES" sz="1800" spc="-15" dirty="0">
                <a:cs typeface="Calibri"/>
              </a:rPr>
              <a:t>ena</a:t>
            </a:r>
            <a:r>
              <a:rPr lang="es-ES" sz="1800" dirty="0">
                <a:cs typeface="Calibri"/>
              </a:rPr>
              <a:t>s.</a:t>
            </a:r>
            <a:endParaRPr lang="es-ES" sz="1800" dirty="0">
              <a:cs typeface="Times New Roman"/>
            </a:endParaRPr>
          </a:p>
          <a:p>
            <a:pPr marL="241300" indent="-228600"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/>
              <a:t>Cad</a:t>
            </a:r>
            <a:r>
              <a:rPr lang="es-ES" sz="1800" spc="-15" dirty="0"/>
              <a:t>a</a:t>
            </a:r>
            <a:r>
              <a:rPr lang="es-ES" sz="1800" spc="5" dirty="0"/>
              <a:t> r</a:t>
            </a:r>
            <a:r>
              <a:rPr lang="es-ES" sz="1800" spc="-10" dirty="0"/>
              <a:t>a</a:t>
            </a:r>
            <a:r>
              <a:rPr lang="es-ES" sz="1800" spc="-20" dirty="0"/>
              <a:t>di</a:t>
            </a:r>
            <a:r>
              <a:rPr lang="es-ES" sz="1800" spc="-15" dirty="0"/>
              <a:t>o</a:t>
            </a:r>
            <a:r>
              <a:rPr lang="es-ES" sz="1800" spc="20" dirty="0"/>
              <a:t> </a:t>
            </a:r>
            <a:r>
              <a:rPr lang="es-ES" sz="1800" spc="-15" dirty="0"/>
              <a:t>e</a:t>
            </a:r>
            <a:r>
              <a:rPr lang="es-ES" sz="1800" spc="-55" dirty="0"/>
              <a:t>s</a:t>
            </a:r>
            <a:r>
              <a:rPr lang="es-ES" sz="1800" spc="-50" dirty="0"/>
              <a:t>t</a:t>
            </a:r>
            <a:r>
              <a:rPr lang="es-ES" sz="1800" spc="-15" dirty="0"/>
              <a:t>á</a:t>
            </a:r>
            <a:r>
              <a:rPr lang="es-ES" sz="1800" spc="5" dirty="0"/>
              <a:t> </a:t>
            </a:r>
            <a:r>
              <a:rPr lang="es-ES" sz="1800" spc="-20" dirty="0"/>
              <a:t>diseñado</a:t>
            </a:r>
            <a:r>
              <a:rPr lang="es-ES" sz="1800" spc="-70" dirty="0"/>
              <a:t>/</a:t>
            </a:r>
            <a:r>
              <a:rPr lang="es-ES" sz="1800" spc="-20" dirty="0"/>
              <a:t>o</a:t>
            </a:r>
            <a:r>
              <a:rPr lang="es-ES" sz="1800" spc="-30" dirty="0"/>
              <a:t>p</a:t>
            </a:r>
            <a:r>
              <a:rPr lang="es-ES" sz="1800" spc="-10" dirty="0"/>
              <a:t>ti</a:t>
            </a:r>
            <a:r>
              <a:rPr lang="es-ES" sz="1800" spc="-35" dirty="0"/>
              <a:t>m</a:t>
            </a:r>
            <a:r>
              <a:rPr lang="es-ES" sz="1800" spc="-10" dirty="0"/>
              <a:t>i</a:t>
            </a:r>
            <a:r>
              <a:rPr lang="es-ES" sz="1800" spc="-75" dirty="0"/>
              <a:t>z</a:t>
            </a:r>
            <a:r>
              <a:rPr lang="es-ES" sz="1800" spc="-15" dirty="0"/>
              <a:t>ado</a:t>
            </a:r>
            <a:r>
              <a:rPr lang="es-ES" sz="1800" spc="65" dirty="0"/>
              <a:t> </a:t>
            </a:r>
            <a:r>
              <a:rPr lang="es-ES" sz="1800" spc="-20" dirty="0"/>
              <a:t>pa</a:t>
            </a:r>
            <a:r>
              <a:rPr lang="es-ES" sz="1800" spc="-75" dirty="0"/>
              <a:t>r</a:t>
            </a:r>
            <a:r>
              <a:rPr lang="es-ES" sz="1800" spc="-15" dirty="0"/>
              <a:t>a</a:t>
            </a:r>
            <a:r>
              <a:rPr lang="es-ES" sz="1800" spc="20" dirty="0"/>
              <a:t> </a:t>
            </a:r>
            <a:r>
              <a:rPr lang="es-ES" sz="1800" spc="-20" dirty="0"/>
              <a:t>ope</a:t>
            </a:r>
            <a:r>
              <a:rPr lang="es-ES" sz="1800" spc="-75" dirty="0"/>
              <a:t>r</a:t>
            </a:r>
            <a:r>
              <a:rPr lang="es-ES" sz="1800" spc="-15" dirty="0"/>
              <a:t>ar</a:t>
            </a:r>
            <a:r>
              <a:rPr lang="es-ES" sz="1800" spc="5" dirty="0"/>
              <a:t> </a:t>
            </a:r>
            <a:r>
              <a:rPr lang="es-ES" sz="1800" spc="-15" dirty="0"/>
              <a:t>en</a:t>
            </a:r>
            <a:r>
              <a:rPr lang="es-ES" sz="1800" spc="10" dirty="0"/>
              <a:t> </a:t>
            </a:r>
            <a:r>
              <a:rPr lang="es-ES" sz="1800" spc="-20" dirty="0"/>
              <a:t>un</a:t>
            </a:r>
            <a:r>
              <a:rPr lang="es-ES" sz="1800" spc="-15" dirty="0"/>
              <a:t>a</a:t>
            </a:r>
            <a:r>
              <a:rPr lang="es-ES" sz="1800" spc="20" dirty="0"/>
              <a:t> </a:t>
            </a:r>
            <a:r>
              <a:rPr lang="es-ES" sz="1800" spc="-20" dirty="0"/>
              <a:t>band</a:t>
            </a:r>
            <a:r>
              <a:rPr lang="es-ES" sz="1800" spc="-15" dirty="0"/>
              <a:t>a</a:t>
            </a:r>
            <a:r>
              <a:rPr lang="es-ES" sz="1800" spc="25" dirty="0"/>
              <a:t> </a:t>
            </a:r>
            <a:r>
              <a:rPr lang="es-ES" sz="1800" spc="-15" dirty="0"/>
              <a:t>en</a:t>
            </a:r>
            <a:r>
              <a:rPr lang="es-ES" sz="1800" spc="10" dirty="0"/>
              <a:t> </a:t>
            </a:r>
            <a:r>
              <a:rPr lang="es-ES" sz="1800" spc="-20" dirty="0"/>
              <a:t>parti</a:t>
            </a:r>
            <a:r>
              <a:rPr lang="es-ES" sz="1800" spc="-15" dirty="0"/>
              <a:t>cula</a:t>
            </a:r>
            <a:r>
              <a:rPr lang="es-ES" sz="1800" spc="-295" dirty="0"/>
              <a:t>r</a:t>
            </a:r>
            <a:endParaRPr lang="es-ES" sz="4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540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1357312" y="1425550"/>
            <a:ext cx="6429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b="1" i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corresponden a los conceptos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continuos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discreto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6" name="Freeform 3"/>
          <p:cNvSpPr>
            <a:spLocks/>
          </p:cNvSpPr>
          <p:nvPr/>
        </p:nvSpPr>
        <p:spPr bwMode="auto">
          <a:xfrm>
            <a:off x="609600" y="3100388"/>
            <a:ext cx="3357563" cy="1571625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868363" y="2906713"/>
            <a:ext cx="3184525" cy="1612900"/>
          </a:xfrm>
          <a:custGeom>
            <a:avLst/>
            <a:gdLst>
              <a:gd name="T0" fmla="*/ 0 w 1776"/>
              <a:gd name="T1" fmla="*/ 2147483647 h 936"/>
              <a:gd name="T2" fmla="*/ 2147483647 w 1776"/>
              <a:gd name="T3" fmla="*/ 2147483647 h 936"/>
              <a:gd name="T4" fmla="*/ 2147483647 w 1776"/>
              <a:gd name="T5" fmla="*/ 2147483647 h 936"/>
              <a:gd name="T6" fmla="*/ 2147483647 w 1776"/>
              <a:gd name="T7" fmla="*/ 2147483647 h 936"/>
              <a:gd name="T8" fmla="*/ 2147483647 w 1776"/>
              <a:gd name="T9" fmla="*/ 2147483647 h 936"/>
              <a:gd name="T10" fmla="*/ 2147483647 w 1776"/>
              <a:gd name="T11" fmla="*/ 2147483647 h 936"/>
              <a:gd name="T12" fmla="*/ 2147483647 w 1776"/>
              <a:gd name="T13" fmla="*/ 2147483647 h 936"/>
              <a:gd name="T14" fmla="*/ 2147483647 w 1776"/>
              <a:gd name="T15" fmla="*/ 2147483647 h 936"/>
              <a:gd name="T16" fmla="*/ 2147483647 w 1776"/>
              <a:gd name="T17" fmla="*/ 2147483647 h 936"/>
              <a:gd name="T18" fmla="*/ 2147483647 w 1776"/>
              <a:gd name="T19" fmla="*/ 2147483647 h 936"/>
              <a:gd name="T20" fmla="*/ 2147483647 w 1776"/>
              <a:gd name="T21" fmla="*/ 2147483647 h 936"/>
              <a:gd name="T22" fmla="*/ 2147483647 w 1776"/>
              <a:gd name="T23" fmla="*/ 2147483647 h 936"/>
              <a:gd name="T24" fmla="*/ 2147483647 w 1776"/>
              <a:gd name="T25" fmla="*/ 2147483647 h 936"/>
              <a:gd name="T26" fmla="*/ 2147483647 w 1776"/>
              <a:gd name="T27" fmla="*/ 2147483647 h 936"/>
              <a:gd name="T28" fmla="*/ 2147483647 w 1776"/>
              <a:gd name="T29" fmla="*/ 2147483647 h 936"/>
              <a:gd name="T30" fmla="*/ 2147483647 w 1776"/>
              <a:gd name="T31" fmla="*/ 2147483647 h 936"/>
              <a:gd name="T32" fmla="*/ 2147483647 w 1776"/>
              <a:gd name="T33" fmla="*/ 2147483647 h 9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76"/>
              <a:gd name="T52" fmla="*/ 0 h 936"/>
              <a:gd name="T53" fmla="*/ 1776 w 1776"/>
              <a:gd name="T54" fmla="*/ 936 h 9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76" h="936">
                <a:moveTo>
                  <a:pt x="0" y="832"/>
                </a:moveTo>
                <a:cubicBezTo>
                  <a:pt x="56" y="620"/>
                  <a:pt x="112" y="408"/>
                  <a:pt x="144" y="400"/>
                </a:cubicBezTo>
                <a:cubicBezTo>
                  <a:pt x="176" y="392"/>
                  <a:pt x="168" y="808"/>
                  <a:pt x="192" y="784"/>
                </a:cubicBezTo>
                <a:cubicBezTo>
                  <a:pt x="216" y="760"/>
                  <a:pt x="272" y="272"/>
                  <a:pt x="288" y="256"/>
                </a:cubicBezTo>
                <a:cubicBezTo>
                  <a:pt x="304" y="240"/>
                  <a:pt x="256" y="704"/>
                  <a:pt x="288" y="688"/>
                </a:cubicBezTo>
                <a:cubicBezTo>
                  <a:pt x="320" y="672"/>
                  <a:pt x="456" y="120"/>
                  <a:pt x="480" y="160"/>
                </a:cubicBezTo>
                <a:cubicBezTo>
                  <a:pt x="504" y="200"/>
                  <a:pt x="392" y="936"/>
                  <a:pt x="432" y="928"/>
                </a:cubicBezTo>
                <a:cubicBezTo>
                  <a:pt x="472" y="920"/>
                  <a:pt x="672" y="144"/>
                  <a:pt x="720" y="112"/>
                </a:cubicBezTo>
                <a:cubicBezTo>
                  <a:pt x="768" y="80"/>
                  <a:pt x="688" y="704"/>
                  <a:pt x="720" y="736"/>
                </a:cubicBezTo>
                <a:cubicBezTo>
                  <a:pt x="752" y="768"/>
                  <a:pt x="872" y="320"/>
                  <a:pt x="912" y="304"/>
                </a:cubicBezTo>
                <a:cubicBezTo>
                  <a:pt x="952" y="288"/>
                  <a:pt x="928" y="656"/>
                  <a:pt x="960" y="640"/>
                </a:cubicBezTo>
                <a:cubicBezTo>
                  <a:pt x="992" y="624"/>
                  <a:pt x="1080" y="184"/>
                  <a:pt x="1104" y="208"/>
                </a:cubicBezTo>
                <a:cubicBezTo>
                  <a:pt x="1128" y="232"/>
                  <a:pt x="1056" y="816"/>
                  <a:pt x="1104" y="784"/>
                </a:cubicBezTo>
                <a:cubicBezTo>
                  <a:pt x="1152" y="752"/>
                  <a:pt x="1320" y="32"/>
                  <a:pt x="1392" y="16"/>
                </a:cubicBezTo>
                <a:cubicBezTo>
                  <a:pt x="1464" y="0"/>
                  <a:pt x="1496" y="632"/>
                  <a:pt x="1536" y="688"/>
                </a:cubicBezTo>
                <a:cubicBezTo>
                  <a:pt x="1576" y="744"/>
                  <a:pt x="1592" y="376"/>
                  <a:pt x="1632" y="352"/>
                </a:cubicBezTo>
                <a:cubicBezTo>
                  <a:pt x="1672" y="328"/>
                  <a:pt x="1724" y="436"/>
                  <a:pt x="1776" y="5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8" name="Freeform 4"/>
          <p:cNvSpPr>
            <a:spLocks/>
          </p:cNvSpPr>
          <p:nvPr/>
        </p:nvSpPr>
        <p:spPr bwMode="auto">
          <a:xfrm>
            <a:off x="4848225" y="2906713"/>
            <a:ext cx="3946525" cy="1765300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9" name="Freeform 6"/>
          <p:cNvSpPr>
            <a:spLocks/>
          </p:cNvSpPr>
          <p:nvPr/>
        </p:nvSpPr>
        <p:spPr bwMode="auto">
          <a:xfrm>
            <a:off x="5184775" y="4114800"/>
            <a:ext cx="3106738" cy="557213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2147483647 h 288"/>
              <a:gd name="T8" fmla="*/ 2147483647 w 1776"/>
              <a:gd name="T9" fmla="*/ 2147483647 h 288"/>
              <a:gd name="T10" fmla="*/ 2147483647 w 1776"/>
              <a:gd name="T11" fmla="*/ 0 h 288"/>
              <a:gd name="T12" fmla="*/ 2147483647 w 1776"/>
              <a:gd name="T13" fmla="*/ 0 h 288"/>
              <a:gd name="T14" fmla="*/ 2147483647 w 1776"/>
              <a:gd name="T15" fmla="*/ 2147483647 h 288"/>
              <a:gd name="T16" fmla="*/ 2147483647 w 1776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6"/>
              <a:gd name="T28" fmla="*/ 0 h 288"/>
              <a:gd name="T29" fmla="*/ 1776 w 1776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6" h="288">
                <a:moveTo>
                  <a:pt x="0" y="288"/>
                </a:moveTo>
                <a:lnTo>
                  <a:pt x="0" y="48"/>
                </a:lnTo>
                <a:lnTo>
                  <a:pt x="288" y="48"/>
                </a:lnTo>
                <a:lnTo>
                  <a:pt x="288" y="288"/>
                </a:lnTo>
                <a:lnTo>
                  <a:pt x="720" y="288"/>
                </a:lnTo>
                <a:lnTo>
                  <a:pt x="720" y="0"/>
                </a:lnTo>
                <a:lnTo>
                  <a:pt x="1488" y="0"/>
                </a:lnTo>
                <a:lnTo>
                  <a:pt x="1488" y="288"/>
                </a:lnTo>
                <a:lnTo>
                  <a:pt x="1776" y="28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12 CuadroTexto"/>
          <p:cNvSpPr txBox="1">
            <a:spLocks noChangeArrowheads="1"/>
          </p:cNvSpPr>
          <p:nvPr/>
        </p:nvSpPr>
        <p:spPr bwMode="auto">
          <a:xfrm>
            <a:off x="1357313" y="5029200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continua</a:t>
            </a:r>
          </a:p>
        </p:txBody>
      </p:sp>
      <p:sp>
        <p:nvSpPr>
          <p:cNvPr id="5131" name="19 CuadroTexto"/>
          <p:cNvSpPr txBox="1">
            <a:spLocks noChangeArrowheads="1"/>
          </p:cNvSpPr>
          <p:nvPr/>
        </p:nvSpPr>
        <p:spPr bwMode="auto">
          <a:xfrm>
            <a:off x="5572125" y="5029200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discreta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78E1816-BEAB-485A-999D-BA35F27BD8D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38269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785812" y="1340768"/>
            <a:ext cx="75723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 frecuentemente usados en la comunicación de datos en por lo menos dos contextos: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403648" y="2996952"/>
            <a:ext cx="1857375" cy="8803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1" name="9 Imagen" descr="computerconec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071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C136981-C37F-4669-9B6C-9CB52E7224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2257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857500" y="1349375"/>
            <a:ext cx="5429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continuos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cierto intervalo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27" name="7 CuadroTexto"/>
          <p:cNvSpPr txBox="1">
            <a:spLocks noChangeArrowheads="1"/>
          </p:cNvSpPr>
          <p:nvPr/>
        </p:nvSpPr>
        <p:spPr bwMode="auto">
          <a:xfrm>
            <a:off x="500063" y="2000250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1285875" y="4214813"/>
          <a:ext cx="6256338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Imagen de mapa de bits" r:id="rId3" imgW="3581558" imgH="1266685" progId="Paint.Picture">
                  <p:embed/>
                </p:oleObj>
              </mc:Choice>
              <mc:Fallback>
                <p:oleObj name="Imagen de mapa de bits" r:id="rId3" imgW="3581558" imgH="1266685" progId="Paint.Picture">
                  <p:embed/>
                  <p:pic>
                    <p:nvPicPr>
                      <p:cNvPr id="71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6256338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857250" y="25717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voz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el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vídeo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están variando continuamente su factor de intensidad. 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851669" y="3071813"/>
            <a:ext cx="7824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 mayoría de los datos recolectados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sensores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tales como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temperatura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presión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valores continuos.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8E11D4-1788-4A6A-BC7D-65227009B13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27697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2500313" y="1285875"/>
            <a:ext cx="6072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discretos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Datos expresados con dígitos binarios o bits de unos y ceros que la máquina puede interpretar.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00063" y="2420938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8" name="10 CuadroTexto"/>
          <p:cNvSpPr txBox="1">
            <a:spLocks noChangeArrowheads="1"/>
          </p:cNvSpPr>
          <p:nvPr/>
        </p:nvSpPr>
        <p:spPr bwMode="auto">
          <a:xfrm>
            <a:off x="857250" y="2862263"/>
            <a:ext cx="2928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números enteros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caracteres</a:t>
            </a:r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25D33F9-6429-4D6C-B3CF-1433705F41B9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37291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500063" y="11477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comunicación, los datos se propagan de un punto a otro por medio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señales eléctricas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500" y="214312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analógica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151" name="7 CuadroTexto"/>
          <p:cNvSpPr txBox="1">
            <a:spLocks noChangeArrowheads="1"/>
          </p:cNvSpPr>
          <p:nvPr/>
        </p:nvSpPr>
        <p:spPr bwMode="auto">
          <a:xfrm>
            <a:off x="571500" y="2786063"/>
            <a:ext cx="7929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onda electromagnética continua y variable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puede ser transmitida a través de varios medios.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9225" name="Object 1"/>
          <p:cNvGraphicFramePr>
            <a:graphicFrameLocks noChangeAspect="1"/>
          </p:cNvGraphicFramePr>
          <p:nvPr/>
        </p:nvGraphicFramePr>
        <p:xfrm>
          <a:off x="714375" y="4000500"/>
          <a:ext cx="76073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Imagen de mapa de bits" r:id="rId3" imgW="4486704" imgH="1286073" progId="Paint.Picture">
                  <p:embed/>
                </p:oleObj>
              </mc:Choice>
              <mc:Fallback>
                <p:oleObj name="Imagen de mapa de bits" r:id="rId3" imgW="4486704" imgH="1286073" progId="Paint.Picture">
                  <p:embed/>
                  <p:pic>
                    <p:nvPicPr>
                      <p:cNvPr id="92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607300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DE1F3CD-BF26-4340-B720-8BEBD856077F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4498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  <p:bldP spid="6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digital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1509" name="7 CuadroTexto"/>
          <p:cNvSpPr txBox="1">
            <a:spLocks noChangeArrowheads="1"/>
          </p:cNvSpPr>
          <p:nvPr/>
        </p:nvSpPr>
        <p:spPr bwMode="auto">
          <a:xfrm>
            <a:off x="928688" y="1785938"/>
            <a:ext cx="750093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secuencia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pulsos de voltaje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3" name="10 CuadroTexto"/>
          <p:cNvSpPr txBox="1">
            <a:spLocks noChangeArrowheads="1"/>
          </p:cNvSpPr>
          <p:nvPr/>
        </p:nvSpPr>
        <p:spPr bwMode="auto">
          <a:xfrm>
            <a:off x="1428750" y="2357438"/>
            <a:ext cx="6143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binario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negativo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 binario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2500313" y="4000500"/>
          <a:ext cx="4160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" name="Imagen de mapa de bits" r:id="rId4" imgW="1743054" imgH="1647643" progId="Paint.Picture">
                  <p:embed/>
                </p:oleObj>
              </mc:Choice>
              <mc:Fallback>
                <p:oleObj name="Imagen de mapa de bits" r:id="rId4" imgW="1743054" imgH="1647643" progId="Paint.Picture">
                  <p:embed/>
                  <p:pic>
                    <p:nvPicPr>
                      <p:cNvPr id="153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00500"/>
                        <a:ext cx="4160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6F7B573-A4F3-44B1-ABFD-ECB36CC843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642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1841</Words>
  <Application>Microsoft Office PowerPoint</Application>
  <PresentationFormat>Presentación en pantalla (4:3)</PresentationFormat>
  <Paragraphs>306</Paragraphs>
  <Slides>38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Arial</vt:lpstr>
      <vt:lpstr>Calibri</vt:lpstr>
      <vt:lpstr>Dom Casual</vt:lpstr>
      <vt:lpstr>Monotype Sorts</vt:lpstr>
      <vt:lpstr>Times New Roman</vt:lpstr>
      <vt:lpstr>Wingdings</vt:lpstr>
      <vt:lpstr>ZapfHumnst BT</vt:lpstr>
      <vt:lpstr>Tema de Office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74</cp:revision>
  <dcterms:created xsi:type="dcterms:W3CDTF">2013-06-11T22:32:36Z</dcterms:created>
  <dcterms:modified xsi:type="dcterms:W3CDTF">2022-03-24T04:21:21Z</dcterms:modified>
</cp:coreProperties>
</file>